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handoutMasterIdLst>
    <p:handoutMasterId r:id="rId61"/>
  </p:handoutMasterIdLst>
  <p:sldIdLst>
    <p:sldId id="256" r:id="rId2"/>
    <p:sldId id="334" r:id="rId3"/>
    <p:sldId id="494" r:id="rId4"/>
    <p:sldId id="495" r:id="rId5"/>
    <p:sldId id="496" r:id="rId6"/>
    <p:sldId id="497" r:id="rId7"/>
    <p:sldId id="498" r:id="rId8"/>
    <p:sldId id="499" r:id="rId9"/>
    <p:sldId id="500" r:id="rId10"/>
    <p:sldId id="501" r:id="rId11"/>
    <p:sldId id="502" r:id="rId12"/>
    <p:sldId id="338" r:id="rId13"/>
    <p:sldId id="388" r:id="rId14"/>
    <p:sldId id="439" r:id="rId15"/>
    <p:sldId id="440" r:id="rId16"/>
    <p:sldId id="441" r:id="rId17"/>
    <p:sldId id="443" r:id="rId18"/>
    <p:sldId id="445" r:id="rId19"/>
    <p:sldId id="435" r:id="rId20"/>
    <p:sldId id="447" r:id="rId21"/>
    <p:sldId id="492" r:id="rId22"/>
    <p:sldId id="446" r:id="rId23"/>
    <p:sldId id="448" r:id="rId24"/>
    <p:sldId id="449" r:id="rId25"/>
    <p:sldId id="450" r:id="rId26"/>
    <p:sldId id="451" r:id="rId27"/>
    <p:sldId id="452" r:id="rId28"/>
    <p:sldId id="453" r:id="rId29"/>
    <p:sldId id="454" r:id="rId30"/>
    <p:sldId id="456" r:id="rId31"/>
    <p:sldId id="457" r:id="rId32"/>
    <p:sldId id="455" r:id="rId33"/>
    <p:sldId id="458" r:id="rId34"/>
    <p:sldId id="459" r:id="rId35"/>
    <p:sldId id="460" r:id="rId36"/>
    <p:sldId id="461" r:id="rId37"/>
    <p:sldId id="436" r:id="rId38"/>
    <p:sldId id="462" r:id="rId39"/>
    <p:sldId id="463" r:id="rId40"/>
    <p:sldId id="464" r:id="rId41"/>
    <p:sldId id="465" r:id="rId42"/>
    <p:sldId id="466" r:id="rId43"/>
    <p:sldId id="467" r:id="rId44"/>
    <p:sldId id="468" r:id="rId45"/>
    <p:sldId id="437" r:id="rId46"/>
    <p:sldId id="469" r:id="rId47"/>
    <p:sldId id="470" r:id="rId48"/>
    <p:sldId id="471" r:id="rId49"/>
    <p:sldId id="472" r:id="rId50"/>
    <p:sldId id="473" r:id="rId51"/>
    <p:sldId id="474" r:id="rId52"/>
    <p:sldId id="475" r:id="rId53"/>
    <p:sldId id="493" r:id="rId54"/>
    <p:sldId id="476" r:id="rId55"/>
    <p:sldId id="477" r:id="rId56"/>
    <p:sldId id="491" r:id="rId57"/>
    <p:sldId id="487" r:id="rId58"/>
    <p:sldId id="434" r:id="rId59"/>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xmlns="">
        <p15:guide id="1" orient="horz" pos="2160">
          <p15:clr>
            <a:srgbClr val="A4A3A4"/>
          </p15:clr>
        </p15:guide>
        <p15:guide id="2" pos="3839">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B9BF41"/>
    <a:srgbClr val="0066FF"/>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92191" autoAdjust="0"/>
  </p:normalViewPr>
  <p:slideViewPr>
    <p:cSldViewPr>
      <p:cViewPr>
        <p:scale>
          <a:sx n="83" d="100"/>
          <a:sy n="83" d="100"/>
        </p:scale>
        <p:origin x="-3654" y="-1629"/>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75C39-21B5-4BA0-B13F-CA4C2CF05065}" type="doc">
      <dgm:prSet loTypeId="urn:microsoft.com/office/officeart/2009/3/layout/HorizontalOrganizationChart" loCatId="hierarchy" qsTypeId="urn:microsoft.com/office/officeart/2005/8/quickstyle/3d3" qsCatId="3D" csTypeId="urn:microsoft.com/office/officeart/2005/8/colors/accent0_2" csCatId="mainScheme" phldr="1"/>
      <dgm:spPr/>
      <dgm:t>
        <a:bodyPr/>
        <a:lstStyle/>
        <a:p>
          <a:endParaRPr lang="zh-CN" altLang="en-US"/>
        </a:p>
      </dgm:t>
    </dgm:pt>
    <dgm:pt modelId="{60CBC5BD-C1C9-4AA3-8A57-92EA983F1250}">
      <dgm:prSet phldrT="[文本]">
        <dgm:style>
          <a:lnRef idx="2">
            <a:schemeClr val="dk1"/>
          </a:lnRef>
          <a:fillRef idx="1">
            <a:schemeClr val="lt1"/>
          </a:fillRef>
          <a:effectRef idx="0">
            <a:schemeClr val="dk1"/>
          </a:effectRef>
          <a:fontRef idx="minor">
            <a:schemeClr val="dk1"/>
          </a:fontRef>
        </dgm:style>
      </dgm:prSet>
      <dgm:spPr>
        <a:solidFill>
          <a:schemeClr val="bg1">
            <a:lumMod val="95000"/>
          </a:schemeClr>
        </a:solidFill>
      </dgm:spPr>
      <dgm:t>
        <a:bodyPr/>
        <a:lstStyle/>
        <a:p>
          <a:r>
            <a:rPr lang="zh-CN" altLang="en-US" dirty="0"/>
            <a:t>期货合约价格</a:t>
          </a:r>
        </a:p>
      </dgm:t>
    </dgm:pt>
    <dgm:pt modelId="{519F8266-D941-4AB8-9708-CB32F2EE8A29}" type="parTrans" cxnId="{D1FAF4FA-66F4-418D-AE1C-95C741F5F56C}">
      <dgm:prSet/>
      <dgm:spPr/>
      <dgm:t>
        <a:bodyPr/>
        <a:lstStyle/>
        <a:p>
          <a:endParaRPr lang="zh-CN" altLang="en-US"/>
        </a:p>
      </dgm:t>
    </dgm:pt>
    <dgm:pt modelId="{64558CE2-090E-4DEE-ADFF-54458A88EC89}" type="sibTrans" cxnId="{D1FAF4FA-66F4-418D-AE1C-95C741F5F56C}">
      <dgm:prSet/>
      <dgm:spPr/>
      <dgm:t>
        <a:bodyPr/>
        <a:lstStyle/>
        <a:p>
          <a:endParaRPr lang="zh-CN" altLang="en-US"/>
        </a:p>
      </dgm:t>
    </dgm:pt>
    <dgm:pt modelId="{00A57DDC-7D4B-4B12-8040-58BA3D669238}">
      <dgm:prSet/>
      <dgm:spPr>
        <a:solidFill>
          <a:schemeClr val="accent5">
            <a:lumMod val="60000"/>
            <a:lumOff val="40000"/>
          </a:schemeClr>
        </a:solidFill>
      </dgm:spPr>
      <dgm:t>
        <a:bodyPr/>
        <a:lstStyle/>
        <a:p>
          <a:r>
            <a:rPr lang="zh-CN" altLang="en-US" dirty="0"/>
            <a:t>持有期间</a:t>
          </a:r>
          <a:r>
            <a:rPr lang="zh-CN" altLang="en-US" b="1" dirty="0"/>
            <a:t>不支付中间收入资产</a:t>
          </a:r>
          <a:r>
            <a:rPr lang="zh-CN" altLang="en-US" dirty="0"/>
            <a:t>的期货合约价格：</a:t>
          </a:r>
          <a:endParaRPr lang="en-US" altLang="zh-CN" dirty="0"/>
        </a:p>
        <a:p>
          <a:endParaRPr lang="zh-CN" altLang="en-US" dirty="0"/>
        </a:p>
      </dgm:t>
    </dgm:pt>
    <dgm:pt modelId="{83618387-787D-417B-BE74-14BF354404E8}" type="parTrans" cxnId="{45C530C1-0702-41FA-864E-B304F4B1B6A1}">
      <dgm:prSet/>
      <dgm:spPr/>
      <dgm:t>
        <a:bodyPr/>
        <a:lstStyle/>
        <a:p>
          <a:endParaRPr lang="zh-CN" altLang="en-US"/>
        </a:p>
      </dgm:t>
    </dgm:pt>
    <dgm:pt modelId="{6D0A0196-CEDB-4F11-A0B8-F6FA456667E2}" type="sibTrans" cxnId="{45C530C1-0702-41FA-864E-B304F4B1B6A1}">
      <dgm:prSet/>
      <dgm:spPr/>
      <dgm:t>
        <a:bodyPr/>
        <a:lstStyle/>
        <a:p>
          <a:endParaRPr lang="zh-CN" altLang="en-US"/>
        </a:p>
      </dgm:t>
    </dgm:pt>
    <dgm:pt modelId="{93DF8A30-E615-42A3-B32B-EF62DE4F3124}">
      <dgm:prSet/>
      <dgm:spPr>
        <a:solidFill>
          <a:schemeClr val="accent5">
            <a:lumMod val="60000"/>
            <a:lumOff val="40000"/>
          </a:schemeClr>
        </a:solidFill>
      </dgm:spPr>
      <dgm:t>
        <a:bodyPr/>
        <a:lstStyle/>
        <a:p>
          <a:r>
            <a:rPr lang="zh-CN" altLang="en-US" dirty="0"/>
            <a:t>  持有期间</a:t>
          </a:r>
          <a:r>
            <a:rPr lang="zh-CN" altLang="en-US" b="1" dirty="0"/>
            <a:t>支付中间收入的贴现值为 𝐼 </a:t>
          </a:r>
          <a:r>
            <a:rPr lang="zh-CN" altLang="en-US" dirty="0"/>
            <a:t>的资产的期货合约价格：</a:t>
          </a:r>
          <a:endParaRPr lang="en-US" altLang="zh-CN" dirty="0"/>
        </a:p>
        <a:p>
          <a:endParaRPr lang="zh-CN" altLang="en-US" dirty="0"/>
        </a:p>
      </dgm:t>
    </dgm:pt>
    <dgm:pt modelId="{2D741628-119F-4B61-AFA5-3CD60C695DCD}" type="parTrans" cxnId="{445A1B54-588D-443E-AF3A-FC812D375023}">
      <dgm:prSet/>
      <dgm:spPr/>
      <dgm:t>
        <a:bodyPr/>
        <a:lstStyle/>
        <a:p>
          <a:endParaRPr lang="zh-CN" altLang="en-US"/>
        </a:p>
      </dgm:t>
    </dgm:pt>
    <dgm:pt modelId="{6DC25F40-ED6D-4888-8853-4C6007905209}" type="sibTrans" cxnId="{445A1B54-588D-443E-AF3A-FC812D375023}">
      <dgm:prSet/>
      <dgm:spPr/>
      <dgm:t>
        <a:bodyPr/>
        <a:lstStyle/>
        <a:p>
          <a:endParaRPr lang="zh-CN" altLang="en-US"/>
        </a:p>
      </dgm:t>
    </dgm:pt>
    <dgm:pt modelId="{C612B794-0828-422E-B92F-51A22128D34C}">
      <dgm:prSet/>
      <dgm:spPr>
        <a:solidFill>
          <a:schemeClr val="accent5">
            <a:lumMod val="60000"/>
            <a:lumOff val="40000"/>
          </a:schemeClr>
        </a:solidFill>
      </dgm:spPr>
      <dgm:t>
        <a:bodyPr/>
        <a:lstStyle/>
        <a:p>
          <a:r>
            <a:rPr lang="zh-CN" altLang="en-US" dirty="0"/>
            <a:t>持有期间</a:t>
          </a:r>
          <a:r>
            <a:rPr lang="zh-CN" altLang="en-US" b="1" dirty="0"/>
            <a:t>提供中间收益，收益率为𝑞</a:t>
          </a:r>
          <a:r>
            <a:rPr lang="zh-CN" altLang="en-US" dirty="0"/>
            <a:t>的期货合约价格：</a:t>
          </a:r>
          <a:endParaRPr lang="en-US" altLang="zh-CN" dirty="0"/>
        </a:p>
        <a:p>
          <a:endParaRPr lang="zh-CN" altLang="en-US" dirty="0"/>
        </a:p>
      </dgm:t>
    </dgm:pt>
    <dgm:pt modelId="{3CC3DDD2-661C-4A7B-B856-1C7CB3F34F16}" type="parTrans" cxnId="{7872D787-7DE0-4BA1-8EF1-2B23B365B2D8}">
      <dgm:prSet/>
      <dgm:spPr/>
      <dgm:t>
        <a:bodyPr/>
        <a:lstStyle/>
        <a:p>
          <a:endParaRPr lang="zh-CN" altLang="en-US"/>
        </a:p>
      </dgm:t>
    </dgm:pt>
    <dgm:pt modelId="{9CB49392-7801-4C44-A45D-E40E97CCE39C}" type="sibTrans" cxnId="{7872D787-7DE0-4BA1-8EF1-2B23B365B2D8}">
      <dgm:prSet/>
      <dgm:spPr/>
      <dgm:t>
        <a:bodyPr/>
        <a:lstStyle/>
        <a:p>
          <a:endParaRPr lang="zh-CN" altLang="en-US"/>
        </a:p>
      </dgm:t>
    </dgm:pt>
    <dgm:pt modelId="{DD02E1D5-D9C7-495F-938C-2695FFC804A2}" type="pres">
      <dgm:prSet presAssocID="{71375C39-21B5-4BA0-B13F-CA4C2CF05065}" presName="hierChild1" presStyleCnt="0">
        <dgm:presLayoutVars>
          <dgm:orgChart val="1"/>
          <dgm:chPref val="1"/>
          <dgm:dir/>
          <dgm:animOne val="branch"/>
          <dgm:animLvl val="lvl"/>
          <dgm:resizeHandles/>
        </dgm:presLayoutVars>
      </dgm:prSet>
      <dgm:spPr/>
      <dgm:t>
        <a:bodyPr/>
        <a:lstStyle/>
        <a:p>
          <a:endParaRPr lang="zh-CN" altLang="en-US"/>
        </a:p>
      </dgm:t>
    </dgm:pt>
    <dgm:pt modelId="{3F5A6054-7461-428C-BCAA-06BFBE56EE2E}" type="pres">
      <dgm:prSet presAssocID="{60CBC5BD-C1C9-4AA3-8A57-92EA983F1250}" presName="hierRoot1" presStyleCnt="0">
        <dgm:presLayoutVars>
          <dgm:hierBranch val="init"/>
        </dgm:presLayoutVars>
      </dgm:prSet>
      <dgm:spPr/>
    </dgm:pt>
    <dgm:pt modelId="{95B254A9-DCC2-4D2C-900C-0BCC3C070EEF}" type="pres">
      <dgm:prSet presAssocID="{60CBC5BD-C1C9-4AA3-8A57-92EA983F1250}" presName="rootComposite1" presStyleCnt="0"/>
      <dgm:spPr/>
    </dgm:pt>
    <dgm:pt modelId="{27F4F3E6-9185-4268-8A63-86A7D900904F}" type="pres">
      <dgm:prSet presAssocID="{60CBC5BD-C1C9-4AA3-8A57-92EA983F1250}" presName="rootText1" presStyleLbl="node0" presStyleIdx="0" presStyleCnt="1" custScaleX="79697" custLinFactNeighborX="1738" custLinFactNeighborY="1473">
        <dgm:presLayoutVars>
          <dgm:chPref val="3"/>
        </dgm:presLayoutVars>
      </dgm:prSet>
      <dgm:spPr/>
      <dgm:t>
        <a:bodyPr/>
        <a:lstStyle/>
        <a:p>
          <a:endParaRPr lang="zh-CN" altLang="en-US"/>
        </a:p>
      </dgm:t>
    </dgm:pt>
    <dgm:pt modelId="{ED784909-588E-4DE7-B8E1-5EA8FB5F1AAE}" type="pres">
      <dgm:prSet presAssocID="{60CBC5BD-C1C9-4AA3-8A57-92EA983F1250}" presName="rootConnector1" presStyleLbl="node1" presStyleIdx="0" presStyleCnt="0"/>
      <dgm:spPr/>
      <dgm:t>
        <a:bodyPr/>
        <a:lstStyle/>
        <a:p>
          <a:endParaRPr lang="zh-CN" altLang="en-US"/>
        </a:p>
      </dgm:t>
    </dgm:pt>
    <dgm:pt modelId="{4F09A4C5-CD79-46A4-8938-3B1FB5CC2565}" type="pres">
      <dgm:prSet presAssocID="{60CBC5BD-C1C9-4AA3-8A57-92EA983F1250}" presName="hierChild2" presStyleCnt="0"/>
      <dgm:spPr/>
    </dgm:pt>
    <dgm:pt modelId="{B5232DE3-F778-44D8-BA8F-F669E168ED7A}" type="pres">
      <dgm:prSet presAssocID="{83618387-787D-417B-BE74-14BF354404E8}" presName="Name64" presStyleLbl="parChTrans1D2" presStyleIdx="0" presStyleCnt="3"/>
      <dgm:spPr/>
      <dgm:t>
        <a:bodyPr/>
        <a:lstStyle/>
        <a:p>
          <a:endParaRPr lang="zh-CN" altLang="en-US"/>
        </a:p>
      </dgm:t>
    </dgm:pt>
    <dgm:pt modelId="{FAB735C8-C539-4024-9EA9-1C3DE3604D14}" type="pres">
      <dgm:prSet presAssocID="{00A57DDC-7D4B-4B12-8040-58BA3D669238}" presName="hierRoot2" presStyleCnt="0">
        <dgm:presLayoutVars>
          <dgm:hierBranch val="init"/>
        </dgm:presLayoutVars>
      </dgm:prSet>
      <dgm:spPr/>
    </dgm:pt>
    <dgm:pt modelId="{5A3BEAF7-5243-4EF8-A192-9671FFD06E86}" type="pres">
      <dgm:prSet presAssocID="{00A57DDC-7D4B-4B12-8040-58BA3D669238}" presName="rootComposite" presStyleCnt="0"/>
      <dgm:spPr/>
    </dgm:pt>
    <dgm:pt modelId="{5C50921C-7E78-460B-B64A-FC7118398CAB}" type="pres">
      <dgm:prSet presAssocID="{00A57DDC-7D4B-4B12-8040-58BA3D669238}" presName="rootText" presStyleLbl="node2" presStyleIdx="0" presStyleCnt="3" custScaleX="267843">
        <dgm:presLayoutVars>
          <dgm:chPref val="3"/>
        </dgm:presLayoutVars>
      </dgm:prSet>
      <dgm:spPr/>
      <dgm:t>
        <a:bodyPr/>
        <a:lstStyle/>
        <a:p>
          <a:endParaRPr lang="zh-CN" altLang="en-US"/>
        </a:p>
      </dgm:t>
    </dgm:pt>
    <dgm:pt modelId="{920256EE-6C13-418B-9B5F-4A555781A6D3}" type="pres">
      <dgm:prSet presAssocID="{00A57DDC-7D4B-4B12-8040-58BA3D669238}" presName="rootConnector" presStyleLbl="node2" presStyleIdx="0" presStyleCnt="3"/>
      <dgm:spPr/>
      <dgm:t>
        <a:bodyPr/>
        <a:lstStyle/>
        <a:p>
          <a:endParaRPr lang="zh-CN" altLang="en-US"/>
        </a:p>
      </dgm:t>
    </dgm:pt>
    <dgm:pt modelId="{A3199703-6ECD-49D1-82DF-9777CB7999A0}" type="pres">
      <dgm:prSet presAssocID="{00A57DDC-7D4B-4B12-8040-58BA3D669238}" presName="hierChild4" presStyleCnt="0"/>
      <dgm:spPr/>
    </dgm:pt>
    <dgm:pt modelId="{734C8276-7BC0-4781-90D4-7E084DF471C2}" type="pres">
      <dgm:prSet presAssocID="{00A57DDC-7D4B-4B12-8040-58BA3D669238}" presName="hierChild5" presStyleCnt="0"/>
      <dgm:spPr/>
    </dgm:pt>
    <dgm:pt modelId="{8159CEBF-1640-4642-BBD8-4DAE59E41A9A}" type="pres">
      <dgm:prSet presAssocID="{2D741628-119F-4B61-AFA5-3CD60C695DCD}" presName="Name64" presStyleLbl="parChTrans1D2" presStyleIdx="1" presStyleCnt="3"/>
      <dgm:spPr/>
      <dgm:t>
        <a:bodyPr/>
        <a:lstStyle/>
        <a:p>
          <a:endParaRPr lang="zh-CN" altLang="en-US"/>
        </a:p>
      </dgm:t>
    </dgm:pt>
    <dgm:pt modelId="{70BB0806-DE8C-4871-AC7D-DBA2CE4535C0}" type="pres">
      <dgm:prSet presAssocID="{93DF8A30-E615-42A3-B32B-EF62DE4F3124}" presName="hierRoot2" presStyleCnt="0">
        <dgm:presLayoutVars>
          <dgm:hierBranch val="init"/>
        </dgm:presLayoutVars>
      </dgm:prSet>
      <dgm:spPr/>
    </dgm:pt>
    <dgm:pt modelId="{1BC0A7EB-155D-4357-BA2C-8AFEE06A9A02}" type="pres">
      <dgm:prSet presAssocID="{93DF8A30-E615-42A3-B32B-EF62DE4F3124}" presName="rootComposite" presStyleCnt="0"/>
      <dgm:spPr/>
    </dgm:pt>
    <dgm:pt modelId="{34A84772-A410-44A0-AC26-152DA8B454C3}" type="pres">
      <dgm:prSet presAssocID="{93DF8A30-E615-42A3-B32B-EF62DE4F3124}" presName="rootText" presStyleLbl="node2" presStyleIdx="1" presStyleCnt="3" custScaleX="266756">
        <dgm:presLayoutVars>
          <dgm:chPref val="3"/>
        </dgm:presLayoutVars>
      </dgm:prSet>
      <dgm:spPr/>
      <dgm:t>
        <a:bodyPr/>
        <a:lstStyle/>
        <a:p>
          <a:endParaRPr lang="zh-CN" altLang="en-US"/>
        </a:p>
      </dgm:t>
    </dgm:pt>
    <dgm:pt modelId="{F438BAED-CA5C-4721-96B3-0FCFA1B72AB9}" type="pres">
      <dgm:prSet presAssocID="{93DF8A30-E615-42A3-B32B-EF62DE4F3124}" presName="rootConnector" presStyleLbl="node2" presStyleIdx="1" presStyleCnt="3"/>
      <dgm:spPr/>
      <dgm:t>
        <a:bodyPr/>
        <a:lstStyle/>
        <a:p>
          <a:endParaRPr lang="zh-CN" altLang="en-US"/>
        </a:p>
      </dgm:t>
    </dgm:pt>
    <dgm:pt modelId="{4DED7262-5D39-42CF-A57C-7D79CFA5CC48}" type="pres">
      <dgm:prSet presAssocID="{93DF8A30-E615-42A3-B32B-EF62DE4F3124}" presName="hierChild4" presStyleCnt="0"/>
      <dgm:spPr/>
    </dgm:pt>
    <dgm:pt modelId="{0B7C7227-297E-4D2F-B1A4-B05D245157EC}" type="pres">
      <dgm:prSet presAssocID="{93DF8A30-E615-42A3-B32B-EF62DE4F3124}" presName="hierChild5" presStyleCnt="0"/>
      <dgm:spPr/>
    </dgm:pt>
    <dgm:pt modelId="{F302B251-999F-455E-8463-78CCB951EFE4}" type="pres">
      <dgm:prSet presAssocID="{3CC3DDD2-661C-4A7B-B856-1C7CB3F34F16}" presName="Name64" presStyleLbl="parChTrans1D2" presStyleIdx="2" presStyleCnt="3"/>
      <dgm:spPr/>
      <dgm:t>
        <a:bodyPr/>
        <a:lstStyle/>
        <a:p>
          <a:endParaRPr lang="zh-CN" altLang="en-US"/>
        </a:p>
      </dgm:t>
    </dgm:pt>
    <dgm:pt modelId="{AB6D368B-622C-4B89-83AB-2D35846AA9CC}" type="pres">
      <dgm:prSet presAssocID="{C612B794-0828-422E-B92F-51A22128D34C}" presName="hierRoot2" presStyleCnt="0">
        <dgm:presLayoutVars>
          <dgm:hierBranch val="init"/>
        </dgm:presLayoutVars>
      </dgm:prSet>
      <dgm:spPr/>
    </dgm:pt>
    <dgm:pt modelId="{BA52D88B-5821-4F2A-946A-6656F44B5607}" type="pres">
      <dgm:prSet presAssocID="{C612B794-0828-422E-B92F-51A22128D34C}" presName="rootComposite" presStyleCnt="0"/>
      <dgm:spPr/>
    </dgm:pt>
    <dgm:pt modelId="{EB23CEBC-CF43-476F-B4B7-0A269CFB0E54}" type="pres">
      <dgm:prSet presAssocID="{C612B794-0828-422E-B92F-51A22128D34C}" presName="rootText" presStyleLbl="node2" presStyleIdx="2" presStyleCnt="3" custScaleX="266802">
        <dgm:presLayoutVars>
          <dgm:chPref val="3"/>
        </dgm:presLayoutVars>
      </dgm:prSet>
      <dgm:spPr/>
      <dgm:t>
        <a:bodyPr/>
        <a:lstStyle/>
        <a:p>
          <a:endParaRPr lang="zh-CN" altLang="en-US"/>
        </a:p>
      </dgm:t>
    </dgm:pt>
    <dgm:pt modelId="{0DC682CF-FA76-4CA8-A5D6-72FEEC2BA4B6}" type="pres">
      <dgm:prSet presAssocID="{C612B794-0828-422E-B92F-51A22128D34C}" presName="rootConnector" presStyleLbl="node2" presStyleIdx="2" presStyleCnt="3"/>
      <dgm:spPr/>
      <dgm:t>
        <a:bodyPr/>
        <a:lstStyle/>
        <a:p>
          <a:endParaRPr lang="zh-CN" altLang="en-US"/>
        </a:p>
      </dgm:t>
    </dgm:pt>
    <dgm:pt modelId="{57F2B66C-2632-49B0-9641-52D8934A7961}" type="pres">
      <dgm:prSet presAssocID="{C612B794-0828-422E-B92F-51A22128D34C}" presName="hierChild4" presStyleCnt="0"/>
      <dgm:spPr/>
    </dgm:pt>
    <dgm:pt modelId="{5D2811CB-EAB9-4D5E-B4A9-609625D922A9}" type="pres">
      <dgm:prSet presAssocID="{C612B794-0828-422E-B92F-51A22128D34C}" presName="hierChild5" presStyleCnt="0"/>
      <dgm:spPr/>
    </dgm:pt>
    <dgm:pt modelId="{7968798A-E5E5-4033-B4E7-BCC7126F6CFC}" type="pres">
      <dgm:prSet presAssocID="{60CBC5BD-C1C9-4AA3-8A57-92EA983F1250}" presName="hierChild3" presStyleCnt="0"/>
      <dgm:spPr/>
    </dgm:pt>
  </dgm:ptLst>
  <dgm:cxnLst>
    <dgm:cxn modelId="{3AD342BA-C459-4D0B-81B9-D9DAB279FBC0}" type="presOf" srcId="{3CC3DDD2-661C-4A7B-B856-1C7CB3F34F16}" destId="{F302B251-999F-455E-8463-78CCB951EFE4}" srcOrd="0" destOrd="0" presId="urn:microsoft.com/office/officeart/2009/3/layout/HorizontalOrganizationChart"/>
    <dgm:cxn modelId="{5DEDE380-D54D-4B5D-AD21-6BBA10012B2B}" type="presOf" srcId="{2D741628-119F-4B61-AFA5-3CD60C695DCD}" destId="{8159CEBF-1640-4642-BBD8-4DAE59E41A9A}" srcOrd="0" destOrd="0" presId="urn:microsoft.com/office/officeart/2009/3/layout/HorizontalOrganizationChart"/>
    <dgm:cxn modelId="{22C48DD1-944D-464A-ACA2-B3B48ED5203C}" type="presOf" srcId="{60CBC5BD-C1C9-4AA3-8A57-92EA983F1250}" destId="{ED784909-588E-4DE7-B8E1-5EA8FB5F1AAE}" srcOrd="1" destOrd="0" presId="urn:microsoft.com/office/officeart/2009/3/layout/HorizontalOrganizationChart"/>
    <dgm:cxn modelId="{7872D787-7DE0-4BA1-8EF1-2B23B365B2D8}" srcId="{60CBC5BD-C1C9-4AA3-8A57-92EA983F1250}" destId="{C612B794-0828-422E-B92F-51A22128D34C}" srcOrd="2" destOrd="0" parTransId="{3CC3DDD2-661C-4A7B-B856-1C7CB3F34F16}" sibTransId="{9CB49392-7801-4C44-A45D-E40E97CCE39C}"/>
    <dgm:cxn modelId="{445A1B54-588D-443E-AF3A-FC812D375023}" srcId="{60CBC5BD-C1C9-4AA3-8A57-92EA983F1250}" destId="{93DF8A30-E615-42A3-B32B-EF62DE4F3124}" srcOrd="1" destOrd="0" parTransId="{2D741628-119F-4B61-AFA5-3CD60C695DCD}" sibTransId="{6DC25F40-ED6D-4888-8853-4C6007905209}"/>
    <dgm:cxn modelId="{1C6A9F89-AB61-4051-84F9-D2682BBB8A22}" type="presOf" srcId="{60CBC5BD-C1C9-4AA3-8A57-92EA983F1250}" destId="{27F4F3E6-9185-4268-8A63-86A7D900904F}" srcOrd="0" destOrd="0" presId="urn:microsoft.com/office/officeart/2009/3/layout/HorizontalOrganizationChart"/>
    <dgm:cxn modelId="{DC71E6F1-3BD4-4354-B16A-A0BF2168BECB}" type="presOf" srcId="{C612B794-0828-422E-B92F-51A22128D34C}" destId="{EB23CEBC-CF43-476F-B4B7-0A269CFB0E54}" srcOrd="0" destOrd="0" presId="urn:microsoft.com/office/officeart/2009/3/layout/HorizontalOrganizationChart"/>
    <dgm:cxn modelId="{B4BC58F2-E268-4801-8E33-43F674A78951}" type="presOf" srcId="{93DF8A30-E615-42A3-B32B-EF62DE4F3124}" destId="{34A84772-A410-44A0-AC26-152DA8B454C3}" srcOrd="0" destOrd="0" presId="urn:microsoft.com/office/officeart/2009/3/layout/HorizontalOrganizationChart"/>
    <dgm:cxn modelId="{2FF04588-A749-471F-83BB-C276CFEAEEA9}" type="presOf" srcId="{93DF8A30-E615-42A3-B32B-EF62DE4F3124}" destId="{F438BAED-CA5C-4721-96B3-0FCFA1B72AB9}" srcOrd="1" destOrd="0" presId="urn:microsoft.com/office/officeart/2009/3/layout/HorizontalOrganizationChart"/>
    <dgm:cxn modelId="{45C530C1-0702-41FA-864E-B304F4B1B6A1}" srcId="{60CBC5BD-C1C9-4AA3-8A57-92EA983F1250}" destId="{00A57DDC-7D4B-4B12-8040-58BA3D669238}" srcOrd="0" destOrd="0" parTransId="{83618387-787D-417B-BE74-14BF354404E8}" sibTransId="{6D0A0196-CEDB-4F11-A0B8-F6FA456667E2}"/>
    <dgm:cxn modelId="{12E153B0-2750-40E2-8686-C539152F2EB2}" type="presOf" srcId="{00A57DDC-7D4B-4B12-8040-58BA3D669238}" destId="{920256EE-6C13-418B-9B5F-4A555781A6D3}" srcOrd="1" destOrd="0" presId="urn:microsoft.com/office/officeart/2009/3/layout/HorizontalOrganizationChart"/>
    <dgm:cxn modelId="{D1FAF4FA-66F4-418D-AE1C-95C741F5F56C}" srcId="{71375C39-21B5-4BA0-B13F-CA4C2CF05065}" destId="{60CBC5BD-C1C9-4AA3-8A57-92EA983F1250}" srcOrd="0" destOrd="0" parTransId="{519F8266-D941-4AB8-9708-CB32F2EE8A29}" sibTransId="{64558CE2-090E-4DEE-ADFF-54458A88EC89}"/>
    <dgm:cxn modelId="{C629738A-D438-4376-82F6-AB26813DBC95}" type="presOf" srcId="{71375C39-21B5-4BA0-B13F-CA4C2CF05065}" destId="{DD02E1D5-D9C7-495F-938C-2695FFC804A2}" srcOrd="0" destOrd="0" presId="urn:microsoft.com/office/officeart/2009/3/layout/HorizontalOrganizationChart"/>
    <dgm:cxn modelId="{C2083FB1-97E6-40E3-A9E9-EC3356FF29B3}" type="presOf" srcId="{C612B794-0828-422E-B92F-51A22128D34C}" destId="{0DC682CF-FA76-4CA8-A5D6-72FEEC2BA4B6}" srcOrd="1" destOrd="0" presId="urn:microsoft.com/office/officeart/2009/3/layout/HorizontalOrganizationChart"/>
    <dgm:cxn modelId="{2CD3B11E-369F-4139-9A1B-6365D56437A4}" type="presOf" srcId="{00A57DDC-7D4B-4B12-8040-58BA3D669238}" destId="{5C50921C-7E78-460B-B64A-FC7118398CAB}" srcOrd="0" destOrd="0" presId="urn:microsoft.com/office/officeart/2009/3/layout/HorizontalOrganizationChart"/>
    <dgm:cxn modelId="{0180695C-3D15-4560-8BEB-E12653DFCE50}" type="presOf" srcId="{83618387-787D-417B-BE74-14BF354404E8}" destId="{B5232DE3-F778-44D8-BA8F-F669E168ED7A}" srcOrd="0" destOrd="0" presId="urn:microsoft.com/office/officeart/2009/3/layout/HorizontalOrganizationChart"/>
    <dgm:cxn modelId="{026CA483-F567-4F6A-BC5A-D52AE3449CD1}" type="presParOf" srcId="{DD02E1D5-D9C7-495F-938C-2695FFC804A2}" destId="{3F5A6054-7461-428C-BCAA-06BFBE56EE2E}" srcOrd="0" destOrd="0" presId="urn:microsoft.com/office/officeart/2009/3/layout/HorizontalOrganizationChart"/>
    <dgm:cxn modelId="{6066EBE4-44D6-4CF6-83F2-748F645461DE}" type="presParOf" srcId="{3F5A6054-7461-428C-BCAA-06BFBE56EE2E}" destId="{95B254A9-DCC2-4D2C-900C-0BCC3C070EEF}" srcOrd="0" destOrd="0" presId="urn:microsoft.com/office/officeart/2009/3/layout/HorizontalOrganizationChart"/>
    <dgm:cxn modelId="{A0DB30D1-17A2-442D-A846-0DF93121D6EB}" type="presParOf" srcId="{95B254A9-DCC2-4D2C-900C-0BCC3C070EEF}" destId="{27F4F3E6-9185-4268-8A63-86A7D900904F}" srcOrd="0" destOrd="0" presId="urn:microsoft.com/office/officeart/2009/3/layout/HorizontalOrganizationChart"/>
    <dgm:cxn modelId="{AE7B7FDD-EC52-49EA-B355-3A1FC1C4F917}" type="presParOf" srcId="{95B254A9-DCC2-4D2C-900C-0BCC3C070EEF}" destId="{ED784909-588E-4DE7-B8E1-5EA8FB5F1AAE}" srcOrd="1" destOrd="0" presId="urn:microsoft.com/office/officeart/2009/3/layout/HorizontalOrganizationChart"/>
    <dgm:cxn modelId="{4270C426-8268-46B7-ADDD-C3F9FB842D42}" type="presParOf" srcId="{3F5A6054-7461-428C-BCAA-06BFBE56EE2E}" destId="{4F09A4C5-CD79-46A4-8938-3B1FB5CC2565}" srcOrd="1" destOrd="0" presId="urn:microsoft.com/office/officeart/2009/3/layout/HorizontalOrganizationChart"/>
    <dgm:cxn modelId="{C763BA6B-BB12-4F9C-AF37-1D50F85DFFCB}" type="presParOf" srcId="{4F09A4C5-CD79-46A4-8938-3B1FB5CC2565}" destId="{B5232DE3-F778-44D8-BA8F-F669E168ED7A}" srcOrd="0" destOrd="0" presId="urn:microsoft.com/office/officeart/2009/3/layout/HorizontalOrganizationChart"/>
    <dgm:cxn modelId="{7FE42802-E698-410B-9112-2D5CF80D01A0}" type="presParOf" srcId="{4F09A4C5-CD79-46A4-8938-3B1FB5CC2565}" destId="{FAB735C8-C539-4024-9EA9-1C3DE3604D14}" srcOrd="1" destOrd="0" presId="urn:microsoft.com/office/officeart/2009/3/layout/HorizontalOrganizationChart"/>
    <dgm:cxn modelId="{572450A9-5537-469D-AD33-30A105F66F8A}" type="presParOf" srcId="{FAB735C8-C539-4024-9EA9-1C3DE3604D14}" destId="{5A3BEAF7-5243-4EF8-A192-9671FFD06E86}" srcOrd="0" destOrd="0" presId="urn:microsoft.com/office/officeart/2009/3/layout/HorizontalOrganizationChart"/>
    <dgm:cxn modelId="{3896497E-F2E6-4116-8D7A-8778B1210D41}" type="presParOf" srcId="{5A3BEAF7-5243-4EF8-A192-9671FFD06E86}" destId="{5C50921C-7E78-460B-B64A-FC7118398CAB}" srcOrd="0" destOrd="0" presId="urn:microsoft.com/office/officeart/2009/3/layout/HorizontalOrganizationChart"/>
    <dgm:cxn modelId="{ED3BA202-2F6F-4991-B6C9-DDB975D58BE7}" type="presParOf" srcId="{5A3BEAF7-5243-4EF8-A192-9671FFD06E86}" destId="{920256EE-6C13-418B-9B5F-4A555781A6D3}" srcOrd="1" destOrd="0" presId="urn:microsoft.com/office/officeart/2009/3/layout/HorizontalOrganizationChart"/>
    <dgm:cxn modelId="{B94C7C7A-245B-4A55-8A14-64D69FB95D03}" type="presParOf" srcId="{FAB735C8-C539-4024-9EA9-1C3DE3604D14}" destId="{A3199703-6ECD-49D1-82DF-9777CB7999A0}" srcOrd="1" destOrd="0" presId="urn:microsoft.com/office/officeart/2009/3/layout/HorizontalOrganizationChart"/>
    <dgm:cxn modelId="{165DACEA-4A14-4BF5-86E2-C47A41F202D0}" type="presParOf" srcId="{FAB735C8-C539-4024-9EA9-1C3DE3604D14}" destId="{734C8276-7BC0-4781-90D4-7E084DF471C2}" srcOrd="2" destOrd="0" presId="urn:microsoft.com/office/officeart/2009/3/layout/HorizontalOrganizationChart"/>
    <dgm:cxn modelId="{965FFB6D-50E7-4FED-AA31-749F38830D7F}" type="presParOf" srcId="{4F09A4C5-CD79-46A4-8938-3B1FB5CC2565}" destId="{8159CEBF-1640-4642-BBD8-4DAE59E41A9A}" srcOrd="2" destOrd="0" presId="urn:microsoft.com/office/officeart/2009/3/layout/HorizontalOrganizationChart"/>
    <dgm:cxn modelId="{2D772351-D5A3-49C0-A665-7137DFCAB438}" type="presParOf" srcId="{4F09A4C5-CD79-46A4-8938-3B1FB5CC2565}" destId="{70BB0806-DE8C-4871-AC7D-DBA2CE4535C0}" srcOrd="3" destOrd="0" presId="urn:microsoft.com/office/officeart/2009/3/layout/HorizontalOrganizationChart"/>
    <dgm:cxn modelId="{6A3A39E8-4E71-4B09-A6F3-28C46D3C0903}" type="presParOf" srcId="{70BB0806-DE8C-4871-AC7D-DBA2CE4535C0}" destId="{1BC0A7EB-155D-4357-BA2C-8AFEE06A9A02}" srcOrd="0" destOrd="0" presId="urn:microsoft.com/office/officeart/2009/3/layout/HorizontalOrganizationChart"/>
    <dgm:cxn modelId="{8EF831A1-41FA-41F7-B95D-3959511D9BFD}" type="presParOf" srcId="{1BC0A7EB-155D-4357-BA2C-8AFEE06A9A02}" destId="{34A84772-A410-44A0-AC26-152DA8B454C3}" srcOrd="0" destOrd="0" presId="urn:microsoft.com/office/officeart/2009/3/layout/HorizontalOrganizationChart"/>
    <dgm:cxn modelId="{9D973AA5-6563-4DA2-9B5F-A2AB8595AFBB}" type="presParOf" srcId="{1BC0A7EB-155D-4357-BA2C-8AFEE06A9A02}" destId="{F438BAED-CA5C-4721-96B3-0FCFA1B72AB9}" srcOrd="1" destOrd="0" presId="urn:microsoft.com/office/officeart/2009/3/layout/HorizontalOrganizationChart"/>
    <dgm:cxn modelId="{45F83DD3-9DE0-4E5A-8B68-8C60ECC8B63C}" type="presParOf" srcId="{70BB0806-DE8C-4871-AC7D-DBA2CE4535C0}" destId="{4DED7262-5D39-42CF-A57C-7D79CFA5CC48}" srcOrd="1" destOrd="0" presId="urn:microsoft.com/office/officeart/2009/3/layout/HorizontalOrganizationChart"/>
    <dgm:cxn modelId="{6F8105CF-F68F-4E58-8919-D45531FB7683}" type="presParOf" srcId="{70BB0806-DE8C-4871-AC7D-DBA2CE4535C0}" destId="{0B7C7227-297E-4D2F-B1A4-B05D245157EC}" srcOrd="2" destOrd="0" presId="urn:microsoft.com/office/officeart/2009/3/layout/HorizontalOrganizationChart"/>
    <dgm:cxn modelId="{BE2CD75B-8775-4918-A5D7-18D50DBE0F37}" type="presParOf" srcId="{4F09A4C5-CD79-46A4-8938-3B1FB5CC2565}" destId="{F302B251-999F-455E-8463-78CCB951EFE4}" srcOrd="4" destOrd="0" presId="urn:microsoft.com/office/officeart/2009/3/layout/HorizontalOrganizationChart"/>
    <dgm:cxn modelId="{2AFAF91F-744E-4E1D-95E1-C8CD91D85A50}" type="presParOf" srcId="{4F09A4C5-CD79-46A4-8938-3B1FB5CC2565}" destId="{AB6D368B-622C-4B89-83AB-2D35846AA9CC}" srcOrd="5" destOrd="0" presId="urn:microsoft.com/office/officeart/2009/3/layout/HorizontalOrganizationChart"/>
    <dgm:cxn modelId="{C0C7AB23-278E-45EF-92C1-B88CAD39F282}" type="presParOf" srcId="{AB6D368B-622C-4B89-83AB-2D35846AA9CC}" destId="{BA52D88B-5821-4F2A-946A-6656F44B5607}" srcOrd="0" destOrd="0" presId="urn:microsoft.com/office/officeart/2009/3/layout/HorizontalOrganizationChart"/>
    <dgm:cxn modelId="{932C8EB9-1AB0-41E1-9365-DC868A535F11}" type="presParOf" srcId="{BA52D88B-5821-4F2A-946A-6656F44B5607}" destId="{EB23CEBC-CF43-476F-B4B7-0A269CFB0E54}" srcOrd="0" destOrd="0" presId="urn:microsoft.com/office/officeart/2009/3/layout/HorizontalOrganizationChart"/>
    <dgm:cxn modelId="{3D0584DB-B732-4EA3-BB33-8877B9450E9E}" type="presParOf" srcId="{BA52D88B-5821-4F2A-946A-6656F44B5607}" destId="{0DC682CF-FA76-4CA8-A5D6-72FEEC2BA4B6}" srcOrd="1" destOrd="0" presId="urn:microsoft.com/office/officeart/2009/3/layout/HorizontalOrganizationChart"/>
    <dgm:cxn modelId="{E6202755-136F-4C90-935F-5F08469610C5}" type="presParOf" srcId="{AB6D368B-622C-4B89-83AB-2D35846AA9CC}" destId="{57F2B66C-2632-49B0-9641-52D8934A7961}" srcOrd="1" destOrd="0" presId="urn:microsoft.com/office/officeart/2009/3/layout/HorizontalOrganizationChart"/>
    <dgm:cxn modelId="{C8D1A79C-D81D-4730-B550-B872D13EE972}" type="presParOf" srcId="{AB6D368B-622C-4B89-83AB-2D35846AA9CC}" destId="{5D2811CB-EAB9-4D5E-B4A9-609625D922A9}" srcOrd="2" destOrd="0" presId="urn:microsoft.com/office/officeart/2009/3/layout/HorizontalOrganizationChart"/>
    <dgm:cxn modelId="{F752064B-AF6B-4ADD-B61B-779544C3702B}" type="presParOf" srcId="{3F5A6054-7461-428C-BCAA-06BFBE56EE2E}" destId="{7968798A-E5E5-4033-B4E7-BCC7126F6CFC}"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2B251-999F-455E-8463-78CCB951EFE4}">
      <dsp:nvSpPr>
        <dsp:cNvPr id="0" name=""/>
        <dsp:cNvSpPr/>
      </dsp:nvSpPr>
      <dsp:spPr>
        <a:xfrm>
          <a:off x="2603880" y="1958561"/>
          <a:ext cx="583115" cy="1358667"/>
        </a:xfrm>
        <a:custGeom>
          <a:avLst/>
          <a:gdLst/>
          <a:ahLst/>
          <a:cxnLst/>
          <a:rect l="0" t="0" r="0" b="0"/>
          <a:pathLst>
            <a:path>
              <a:moveTo>
                <a:pt x="0" y="0"/>
              </a:moveTo>
              <a:lnTo>
                <a:pt x="263810" y="0"/>
              </a:lnTo>
              <a:lnTo>
                <a:pt x="263810" y="1358667"/>
              </a:lnTo>
              <a:lnTo>
                <a:pt x="583115" y="135866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59CEBF-1640-4642-BBD8-4DAE59E41A9A}">
      <dsp:nvSpPr>
        <dsp:cNvPr id="0" name=""/>
        <dsp:cNvSpPr/>
      </dsp:nvSpPr>
      <dsp:spPr>
        <a:xfrm>
          <a:off x="2603880" y="1898496"/>
          <a:ext cx="583115" cy="91440"/>
        </a:xfrm>
        <a:custGeom>
          <a:avLst/>
          <a:gdLst/>
          <a:ahLst/>
          <a:cxnLst/>
          <a:rect l="0" t="0" r="0" b="0"/>
          <a:pathLst>
            <a:path>
              <a:moveTo>
                <a:pt x="0" y="60065"/>
              </a:moveTo>
              <a:lnTo>
                <a:pt x="263810" y="60065"/>
              </a:lnTo>
              <a:lnTo>
                <a:pt x="263810" y="45720"/>
              </a:lnTo>
              <a:lnTo>
                <a:pt x="583115" y="4572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232DE3-F778-44D8-BA8F-F669E168ED7A}">
      <dsp:nvSpPr>
        <dsp:cNvPr id="0" name=""/>
        <dsp:cNvSpPr/>
      </dsp:nvSpPr>
      <dsp:spPr>
        <a:xfrm>
          <a:off x="2603880" y="571202"/>
          <a:ext cx="583115" cy="1387358"/>
        </a:xfrm>
        <a:custGeom>
          <a:avLst/>
          <a:gdLst/>
          <a:ahLst/>
          <a:cxnLst/>
          <a:rect l="0" t="0" r="0" b="0"/>
          <a:pathLst>
            <a:path>
              <a:moveTo>
                <a:pt x="0" y="1387358"/>
              </a:moveTo>
              <a:lnTo>
                <a:pt x="263810" y="1387358"/>
              </a:lnTo>
              <a:lnTo>
                <a:pt x="263810" y="0"/>
              </a:lnTo>
              <a:lnTo>
                <a:pt x="583115"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F4F3E6-9185-4268-8A63-86A7D900904F}">
      <dsp:nvSpPr>
        <dsp:cNvPr id="0" name=""/>
        <dsp:cNvSpPr/>
      </dsp:nvSpPr>
      <dsp:spPr>
        <a:xfrm>
          <a:off x="59112" y="1471620"/>
          <a:ext cx="2544768" cy="973881"/>
        </a:xfrm>
        <a:prstGeom prst="rect">
          <a:avLst/>
        </a:prstGeom>
        <a:solidFill>
          <a:schemeClr val="bg1">
            <a:lumMod val="95000"/>
          </a:schemeClr>
        </a:solidFill>
        <a:ln w="25400" cap="flat" cmpd="sng" algn="ctr">
          <a:solidFill>
            <a:schemeClr val="dk1"/>
          </a:solidFill>
          <a:prstDash val="solid"/>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期货合约价格</a:t>
          </a:r>
        </a:p>
      </dsp:txBody>
      <dsp:txXfrm>
        <a:off x="59112" y="1471620"/>
        <a:ext cx="2544768" cy="973881"/>
      </dsp:txXfrm>
    </dsp:sp>
    <dsp:sp modelId="{5C50921C-7E78-460B-B64A-FC7118398CAB}">
      <dsp:nvSpPr>
        <dsp:cNvPr id="0" name=""/>
        <dsp:cNvSpPr/>
      </dsp:nvSpPr>
      <dsp:spPr>
        <a:xfrm>
          <a:off x="3186995" y="84262"/>
          <a:ext cx="8552371"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持有期间</a:t>
          </a:r>
          <a:r>
            <a:rPr lang="zh-CN" altLang="en-US" sz="2500" b="1" kern="1200" dirty="0"/>
            <a:t>不支付中间收入资产</a:t>
          </a:r>
          <a:r>
            <a:rPr lang="zh-CN" altLang="en-US" sz="2500" kern="1200" dirty="0"/>
            <a:t>的期货合约价格：</a:t>
          </a:r>
          <a:endParaRPr lang="en-US" altLang="zh-CN" sz="2500" kern="1200" dirty="0"/>
        </a:p>
        <a:p>
          <a:pPr lvl="0" algn="ctr" defTabSz="1111250">
            <a:lnSpc>
              <a:spcPct val="90000"/>
            </a:lnSpc>
            <a:spcBef>
              <a:spcPct val="0"/>
            </a:spcBef>
            <a:spcAft>
              <a:spcPct val="35000"/>
            </a:spcAft>
          </a:pPr>
          <a:endParaRPr lang="zh-CN" altLang="en-US" sz="2500" kern="1200" dirty="0"/>
        </a:p>
      </dsp:txBody>
      <dsp:txXfrm>
        <a:off x="3186995" y="84262"/>
        <a:ext cx="8552371" cy="973881"/>
      </dsp:txXfrm>
    </dsp:sp>
    <dsp:sp modelId="{34A84772-A410-44A0-AC26-152DA8B454C3}">
      <dsp:nvSpPr>
        <dsp:cNvPr id="0" name=""/>
        <dsp:cNvSpPr/>
      </dsp:nvSpPr>
      <dsp:spPr>
        <a:xfrm>
          <a:off x="3186995" y="1457275"/>
          <a:ext cx="8517662"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  持有期间</a:t>
          </a:r>
          <a:r>
            <a:rPr lang="zh-CN" altLang="en-US" sz="2500" b="1" kern="1200" dirty="0"/>
            <a:t>支付中间收入的贴现值为 𝐼 </a:t>
          </a:r>
          <a:r>
            <a:rPr lang="zh-CN" altLang="en-US" sz="2500" kern="1200" dirty="0"/>
            <a:t>的资产的期货合约价格：</a:t>
          </a:r>
          <a:endParaRPr lang="en-US" altLang="zh-CN" sz="2500" kern="1200" dirty="0"/>
        </a:p>
        <a:p>
          <a:pPr lvl="0" algn="ctr" defTabSz="1111250">
            <a:lnSpc>
              <a:spcPct val="90000"/>
            </a:lnSpc>
            <a:spcBef>
              <a:spcPct val="0"/>
            </a:spcBef>
            <a:spcAft>
              <a:spcPct val="35000"/>
            </a:spcAft>
          </a:pPr>
          <a:endParaRPr lang="zh-CN" altLang="en-US" sz="2500" kern="1200" dirty="0"/>
        </a:p>
      </dsp:txBody>
      <dsp:txXfrm>
        <a:off x="3186995" y="1457275"/>
        <a:ext cx="8517662" cy="973881"/>
      </dsp:txXfrm>
    </dsp:sp>
    <dsp:sp modelId="{EB23CEBC-CF43-476F-B4B7-0A269CFB0E54}">
      <dsp:nvSpPr>
        <dsp:cNvPr id="0" name=""/>
        <dsp:cNvSpPr/>
      </dsp:nvSpPr>
      <dsp:spPr>
        <a:xfrm>
          <a:off x="3186995" y="2830288"/>
          <a:ext cx="8519131"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kern="1200" dirty="0"/>
            <a:t>持有期间</a:t>
          </a:r>
          <a:r>
            <a:rPr lang="zh-CN" altLang="en-US" sz="2500" b="1" kern="1200" dirty="0"/>
            <a:t>提供中间收益，收益率为𝑞</a:t>
          </a:r>
          <a:r>
            <a:rPr lang="zh-CN" altLang="en-US" sz="2500" kern="1200" dirty="0"/>
            <a:t>的期货合约价格：</a:t>
          </a:r>
          <a:endParaRPr lang="en-US" altLang="zh-CN" sz="2500" kern="1200" dirty="0"/>
        </a:p>
        <a:p>
          <a:pPr lvl="0" algn="ctr" defTabSz="1111250">
            <a:lnSpc>
              <a:spcPct val="90000"/>
            </a:lnSpc>
            <a:spcBef>
              <a:spcPct val="0"/>
            </a:spcBef>
            <a:spcAft>
              <a:spcPct val="35000"/>
            </a:spcAft>
          </a:pPr>
          <a:endParaRPr lang="zh-CN" altLang="en-US" sz="2500" kern="1200" dirty="0"/>
        </a:p>
      </dsp:txBody>
      <dsp:txXfrm>
        <a:off x="3186995" y="2830288"/>
        <a:ext cx="8519131" cy="97388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wmf"/><Relationship Id="rId1" Type="http://schemas.openxmlformats.org/officeDocument/2006/relationships/image" Target="../media/image48.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52.wmf"/><Relationship Id="rId1" Type="http://schemas.openxmlformats.org/officeDocument/2006/relationships/image" Target="../media/image51.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5" Type="http://schemas.openxmlformats.org/officeDocument/2006/relationships/image" Target="../media/image59.wmf"/><Relationship Id="rId4"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image" Target="../media/image61.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 Id="rId6" Type="http://schemas.openxmlformats.org/officeDocument/2006/relationships/image" Target="../media/image67.wmf"/><Relationship Id="rId5" Type="http://schemas.openxmlformats.org/officeDocument/2006/relationships/image" Target="../media/image66.wmf"/><Relationship Id="rId4" Type="http://schemas.openxmlformats.org/officeDocument/2006/relationships/image" Target="../media/image65.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69.wmf"/><Relationship Id="rId1" Type="http://schemas.openxmlformats.org/officeDocument/2006/relationships/image" Target="../media/image68.wmf"/><Relationship Id="rId6" Type="http://schemas.openxmlformats.org/officeDocument/2006/relationships/image" Target="../media/image73.wmf"/><Relationship Id="rId5" Type="http://schemas.openxmlformats.org/officeDocument/2006/relationships/image" Target="../media/image72.wmf"/><Relationship Id="rId4" Type="http://schemas.openxmlformats.org/officeDocument/2006/relationships/image" Target="../media/image71.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image" Target="../media/image74.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77.wmf"/><Relationship Id="rId5" Type="http://schemas.openxmlformats.org/officeDocument/2006/relationships/image" Target="../media/image81.wmf"/><Relationship Id="rId4" Type="http://schemas.openxmlformats.org/officeDocument/2006/relationships/image" Target="../media/image80.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79.wmf"/><Relationship Id="rId1" Type="http://schemas.openxmlformats.org/officeDocument/2006/relationships/image" Target="../media/image82.wmf"/><Relationship Id="rId6" Type="http://schemas.openxmlformats.org/officeDocument/2006/relationships/image" Target="../media/image86.wmf"/><Relationship Id="rId5" Type="http://schemas.openxmlformats.org/officeDocument/2006/relationships/image" Target="../media/image85.wmf"/><Relationship Id="rId4" Type="http://schemas.openxmlformats.org/officeDocument/2006/relationships/image" Target="../media/image8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89.wmf"/><Relationship Id="rId2" Type="http://schemas.openxmlformats.org/officeDocument/2006/relationships/image" Target="../media/image88.wmf"/><Relationship Id="rId1" Type="http://schemas.openxmlformats.org/officeDocument/2006/relationships/image" Target="../media/image87.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2.wmf"/><Relationship Id="rId2" Type="http://schemas.openxmlformats.org/officeDocument/2006/relationships/image" Target="../media/image91.wmf"/><Relationship Id="rId1" Type="http://schemas.openxmlformats.org/officeDocument/2006/relationships/image" Target="../media/image90.wmf"/><Relationship Id="rId6" Type="http://schemas.openxmlformats.org/officeDocument/2006/relationships/image" Target="../media/image95.wmf"/><Relationship Id="rId5" Type="http://schemas.openxmlformats.org/officeDocument/2006/relationships/image" Target="../media/image94.wmf"/><Relationship Id="rId4" Type="http://schemas.openxmlformats.org/officeDocument/2006/relationships/image" Target="../media/image93.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97.wmf"/><Relationship Id="rId1" Type="http://schemas.openxmlformats.org/officeDocument/2006/relationships/image" Target="../media/image96.w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99.wmf"/><Relationship Id="rId2" Type="http://schemas.openxmlformats.org/officeDocument/2006/relationships/image" Target="../media/image79.wmf"/><Relationship Id="rId1" Type="http://schemas.openxmlformats.org/officeDocument/2006/relationships/image" Target="../media/image98.wmf"/><Relationship Id="rId6" Type="http://schemas.openxmlformats.org/officeDocument/2006/relationships/image" Target="../media/image102.wmf"/><Relationship Id="rId5" Type="http://schemas.openxmlformats.org/officeDocument/2006/relationships/image" Target="../media/image101.wmf"/><Relationship Id="rId4" Type="http://schemas.openxmlformats.org/officeDocument/2006/relationships/image" Target="../media/image100.wmf"/></Relationships>
</file>

<file path=ppt/drawings/_rels/vmlDrawing24.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 Id="rId5" Type="http://schemas.openxmlformats.org/officeDocument/2006/relationships/image" Target="../media/image107.wmf"/><Relationship Id="rId4" Type="http://schemas.openxmlformats.org/officeDocument/2006/relationships/image" Target="../media/image106.wmf"/></Relationships>
</file>

<file path=ppt/drawings/_rels/vmlDrawing25.vml.rels><?xml version="1.0" encoding="UTF-8" standalone="yes"?>
<Relationships xmlns="http://schemas.openxmlformats.org/package/2006/relationships"><Relationship Id="rId8" Type="http://schemas.openxmlformats.org/officeDocument/2006/relationships/image" Target="../media/image115.wmf"/><Relationship Id="rId3" Type="http://schemas.openxmlformats.org/officeDocument/2006/relationships/image" Target="../media/image110.wmf"/><Relationship Id="rId7" Type="http://schemas.openxmlformats.org/officeDocument/2006/relationships/image" Target="../media/image114.wmf"/><Relationship Id="rId2" Type="http://schemas.openxmlformats.org/officeDocument/2006/relationships/image" Target="../media/image109.wmf"/><Relationship Id="rId1" Type="http://schemas.openxmlformats.org/officeDocument/2006/relationships/image" Target="../media/image108.wmf"/><Relationship Id="rId6" Type="http://schemas.openxmlformats.org/officeDocument/2006/relationships/image" Target="../media/image113.wmf"/><Relationship Id="rId5" Type="http://schemas.openxmlformats.org/officeDocument/2006/relationships/image" Target="../media/image112.wmf"/><Relationship Id="rId4" Type="http://schemas.openxmlformats.org/officeDocument/2006/relationships/image" Target="../media/image111.w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7.wmf"/><Relationship Id="rId1" Type="http://schemas.openxmlformats.org/officeDocument/2006/relationships/image" Target="../media/image116.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21.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4" Type="http://schemas.openxmlformats.org/officeDocument/2006/relationships/image" Target="../media/image1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image" Target="../media/image21.wmf"/><Relationship Id="rId1" Type="http://schemas.openxmlformats.org/officeDocument/2006/relationships/image" Target="../media/image20.wmf"/><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6" Type="http://schemas.openxmlformats.org/officeDocument/2006/relationships/image" Target="../media/image34.wmf"/><Relationship Id="rId5" Type="http://schemas.openxmlformats.org/officeDocument/2006/relationships/image" Target="../media/image33.wmf"/><Relationship Id="rId4"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image" Target="../media/image3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5.wmf"/><Relationship Id="rId3" Type="http://schemas.openxmlformats.org/officeDocument/2006/relationships/image" Target="../media/image40.wmf"/><Relationship Id="rId7" Type="http://schemas.openxmlformats.org/officeDocument/2006/relationships/image" Target="../media/image44.wmf"/><Relationship Id="rId2" Type="http://schemas.openxmlformats.org/officeDocument/2006/relationships/image" Target="../media/image39.wmf"/><Relationship Id="rId1" Type="http://schemas.openxmlformats.org/officeDocument/2006/relationships/image" Target="../media/image38.wmf"/><Relationship Id="rId6" Type="http://schemas.openxmlformats.org/officeDocument/2006/relationships/image" Target="../media/image43.wmf"/><Relationship Id="rId5" Type="http://schemas.openxmlformats.org/officeDocument/2006/relationships/image" Target="../media/image42.wmf"/><Relationship Id="rId10" Type="http://schemas.openxmlformats.org/officeDocument/2006/relationships/image" Target="../media/image47.wmf"/><Relationship Id="rId4" Type="http://schemas.openxmlformats.org/officeDocument/2006/relationships/image" Target="../media/image41.wmf"/><Relationship Id="rId9" Type="http://schemas.openxmlformats.org/officeDocument/2006/relationships/image" Target="../media/image4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2024/8/6</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2024/8/6</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18</a:t>
            </a:fld>
            <a:endParaRPr lang="zh-CN" altLang="en-US"/>
          </a:p>
        </p:txBody>
      </p:sp>
    </p:spTree>
    <p:extLst>
      <p:ext uri="{BB962C8B-B14F-4D97-AF65-F5344CB8AC3E}">
        <p14:creationId xmlns:p14="http://schemas.microsoft.com/office/powerpoint/2010/main" val="919605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2024/8/6</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2024/8/6</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2024/8/6</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smtClean="0"/>
              <a:t>单击此处编辑母版文本样式</a:t>
            </a:r>
          </a:p>
          <a:p>
            <a:pPr lvl="1" eaLnBrk="1" latinLnBrk="0" hangingPunct="1"/>
            <a:r>
              <a:rPr lang="zh-CN" altLang="en-US" smtClean="0"/>
              <a:t>第二级</a:t>
            </a:r>
          </a:p>
          <a:p>
            <a:pPr lvl="2" eaLnBrk="1" latinLnBrk="0" hangingPunct="1"/>
            <a:r>
              <a:rPr lang="zh-CN" altLang="en-US" smtClean="0"/>
              <a:t>第三级</a:t>
            </a:r>
          </a:p>
          <a:p>
            <a:pPr lvl="3" eaLnBrk="1" latinLnBrk="0" hangingPunct="1"/>
            <a:r>
              <a:rPr lang="zh-CN" altLang="en-US" smtClean="0"/>
              <a:t>第四级</a:t>
            </a:r>
          </a:p>
          <a:p>
            <a:pPr lvl="4" eaLnBrk="1" latinLnBrk="0" hangingPunct="1"/>
            <a:r>
              <a:rPr lang="zh-CN" altLang="en-US" smtClean="0"/>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2024/8/6</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2024/8/6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2024/8/6</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2024/8/6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2024/8/6</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2024/8/6</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2024/8/6</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2024/8/6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2024/8/6</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2024/8/6</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15.png"/><Relationship Id="rId7" Type="http://schemas.openxmlformats.org/officeDocument/2006/relationships/image" Target="../media/image12.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14.wmf"/><Relationship Id="rId5" Type="http://schemas.openxmlformats.org/officeDocument/2006/relationships/image" Target="../media/image11.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13.wmf"/></Relationships>
</file>

<file path=ppt/slides/_rels/slide11.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12.xml"/><Relationship Id="rId1" Type="http://schemas.openxmlformats.org/officeDocument/2006/relationships/vmlDrawing" Target="../drawings/vmlDrawing4.vml"/><Relationship Id="rId6" Type="http://schemas.openxmlformats.org/officeDocument/2006/relationships/image" Target="../media/image17.wmf"/><Relationship Id="rId5" Type="http://schemas.openxmlformats.org/officeDocument/2006/relationships/oleObject" Target="../embeddings/oleObject10.bin"/><Relationship Id="rId4" Type="http://schemas.openxmlformats.org/officeDocument/2006/relationships/image" Target="../media/image1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22.wmf"/><Relationship Id="rId13" Type="http://schemas.openxmlformats.org/officeDocument/2006/relationships/oleObject" Target="../embeddings/oleObject17.bin"/><Relationship Id="rId18" Type="http://schemas.openxmlformats.org/officeDocument/2006/relationships/image" Target="../media/image27.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24.wmf"/><Relationship Id="rId17" Type="http://schemas.openxmlformats.org/officeDocument/2006/relationships/oleObject" Target="../embeddings/oleObject19.bin"/><Relationship Id="rId2" Type="http://schemas.openxmlformats.org/officeDocument/2006/relationships/slideLayout" Target="../slideLayouts/slideLayout10.xml"/><Relationship Id="rId16" Type="http://schemas.openxmlformats.org/officeDocument/2006/relationships/image" Target="../media/image26.wmf"/><Relationship Id="rId20" Type="http://schemas.openxmlformats.org/officeDocument/2006/relationships/image" Target="../media/image28.wmf"/><Relationship Id="rId1" Type="http://schemas.openxmlformats.org/officeDocument/2006/relationships/vmlDrawing" Target="../drawings/vmlDrawing5.vml"/><Relationship Id="rId6" Type="http://schemas.openxmlformats.org/officeDocument/2006/relationships/image" Target="../media/image21.wmf"/><Relationship Id="rId11" Type="http://schemas.openxmlformats.org/officeDocument/2006/relationships/oleObject" Target="../embeddings/oleObject16.bin"/><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image" Target="../media/image23.wmf"/><Relationship Id="rId19" Type="http://schemas.openxmlformats.org/officeDocument/2006/relationships/oleObject" Target="../embeddings/oleObject20.bin"/><Relationship Id="rId4" Type="http://schemas.openxmlformats.org/officeDocument/2006/relationships/image" Target="../media/image20.wmf"/><Relationship Id="rId9" Type="http://schemas.openxmlformats.org/officeDocument/2006/relationships/oleObject" Target="../embeddings/oleObject15.bin"/><Relationship Id="rId14" Type="http://schemas.openxmlformats.org/officeDocument/2006/relationships/image" Target="../media/image25.wmf"/></Relationships>
</file>

<file path=ppt/slides/_rels/slide21.xml.rels><?xml version="1.0" encoding="UTF-8" standalone="yes"?>
<Relationships xmlns="http://schemas.openxmlformats.org/package/2006/relationships"><Relationship Id="rId8" Type="http://schemas.openxmlformats.org/officeDocument/2006/relationships/image" Target="../media/image31.wmf"/><Relationship Id="rId13" Type="http://schemas.openxmlformats.org/officeDocument/2006/relationships/oleObject" Target="../embeddings/oleObject26.bin"/><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33.wmf"/><Relationship Id="rId2" Type="http://schemas.openxmlformats.org/officeDocument/2006/relationships/slideLayout" Target="../slideLayouts/slideLayout10.xml"/><Relationship Id="rId1" Type="http://schemas.openxmlformats.org/officeDocument/2006/relationships/vmlDrawing" Target="../drawings/vmlDrawing6.vml"/><Relationship Id="rId6" Type="http://schemas.openxmlformats.org/officeDocument/2006/relationships/image" Target="../media/image30.wmf"/><Relationship Id="rId11" Type="http://schemas.openxmlformats.org/officeDocument/2006/relationships/oleObject" Target="../embeddings/oleObject25.bin"/><Relationship Id="rId5" Type="http://schemas.openxmlformats.org/officeDocument/2006/relationships/oleObject" Target="../embeddings/oleObject22.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4.bin"/><Relationship Id="rId14" Type="http://schemas.openxmlformats.org/officeDocument/2006/relationships/image" Target="../media/image34.wmf"/></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10.xml"/><Relationship Id="rId1" Type="http://schemas.openxmlformats.org/officeDocument/2006/relationships/vmlDrawing" Target="../drawings/vmlDrawing7.vml"/><Relationship Id="rId6" Type="http://schemas.openxmlformats.org/officeDocument/2006/relationships/image" Target="../media/image36.wmf"/><Relationship Id="rId5" Type="http://schemas.openxmlformats.org/officeDocument/2006/relationships/oleObject" Target="../embeddings/oleObject28.bin"/><Relationship Id="rId4" Type="http://schemas.openxmlformats.org/officeDocument/2006/relationships/image" Target="../media/image35.wmf"/></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0.xml"/><Relationship Id="rId1" Type="http://schemas.openxmlformats.org/officeDocument/2006/relationships/vmlDrawing" Target="../drawings/vmlDrawing8.vml"/><Relationship Id="rId4" Type="http://schemas.openxmlformats.org/officeDocument/2006/relationships/image" Target="../media/image37.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image" Target="../media/image40.wmf"/><Relationship Id="rId13" Type="http://schemas.openxmlformats.org/officeDocument/2006/relationships/oleObject" Target="../embeddings/oleObject35.bin"/><Relationship Id="rId18" Type="http://schemas.openxmlformats.org/officeDocument/2006/relationships/image" Target="../media/image45.wmf"/><Relationship Id="rId3" Type="http://schemas.openxmlformats.org/officeDocument/2006/relationships/oleObject" Target="../embeddings/oleObject30.bin"/><Relationship Id="rId21" Type="http://schemas.openxmlformats.org/officeDocument/2006/relationships/oleObject" Target="../embeddings/oleObject39.bin"/><Relationship Id="rId7" Type="http://schemas.openxmlformats.org/officeDocument/2006/relationships/oleObject" Target="../embeddings/oleObject32.bin"/><Relationship Id="rId12" Type="http://schemas.openxmlformats.org/officeDocument/2006/relationships/image" Target="../media/image42.wmf"/><Relationship Id="rId17" Type="http://schemas.openxmlformats.org/officeDocument/2006/relationships/oleObject" Target="../embeddings/oleObject37.bin"/><Relationship Id="rId2" Type="http://schemas.openxmlformats.org/officeDocument/2006/relationships/slideLayout" Target="../slideLayouts/slideLayout10.xml"/><Relationship Id="rId16" Type="http://schemas.openxmlformats.org/officeDocument/2006/relationships/image" Target="../media/image44.wmf"/><Relationship Id="rId20" Type="http://schemas.openxmlformats.org/officeDocument/2006/relationships/image" Target="../media/image46.wmf"/><Relationship Id="rId1" Type="http://schemas.openxmlformats.org/officeDocument/2006/relationships/vmlDrawing" Target="../drawings/vmlDrawing9.vml"/><Relationship Id="rId6" Type="http://schemas.openxmlformats.org/officeDocument/2006/relationships/image" Target="../media/image39.wmf"/><Relationship Id="rId11" Type="http://schemas.openxmlformats.org/officeDocument/2006/relationships/oleObject" Target="../embeddings/oleObject34.bin"/><Relationship Id="rId5" Type="http://schemas.openxmlformats.org/officeDocument/2006/relationships/oleObject" Target="../embeddings/oleObject31.bin"/><Relationship Id="rId15" Type="http://schemas.openxmlformats.org/officeDocument/2006/relationships/oleObject" Target="../embeddings/oleObject36.bin"/><Relationship Id="rId10" Type="http://schemas.openxmlformats.org/officeDocument/2006/relationships/image" Target="../media/image41.wmf"/><Relationship Id="rId19" Type="http://schemas.openxmlformats.org/officeDocument/2006/relationships/oleObject" Target="../embeddings/oleObject38.bin"/><Relationship Id="rId4" Type="http://schemas.openxmlformats.org/officeDocument/2006/relationships/image" Target="../media/image38.wmf"/><Relationship Id="rId9" Type="http://schemas.openxmlformats.org/officeDocument/2006/relationships/oleObject" Target="../embeddings/oleObject33.bin"/><Relationship Id="rId14" Type="http://schemas.openxmlformats.org/officeDocument/2006/relationships/image" Target="../media/image43.wmf"/><Relationship Id="rId22" Type="http://schemas.openxmlformats.org/officeDocument/2006/relationships/image" Target="../media/image47.wmf"/></Relationships>
</file>

<file path=ppt/slides/_rels/slide28.x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oleObject" Target="../embeddings/oleObject40.bin"/><Relationship Id="rId7" Type="http://schemas.openxmlformats.org/officeDocument/2006/relationships/oleObject" Target="../embeddings/oleObject42.bin"/><Relationship Id="rId2" Type="http://schemas.openxmlformats.org/officeDocument/2006/relationships/slideLayout" Target="../slideLayouts/slideLayout10.xml"/><Relationship Id="rId1" Type="http://schemas.openxmlformats.org/officeDocument/2006/relationships/vmlDrawing" Target="../drawings/vmlDrawing10.vml"/><Relationship Id="rId6" Type="http://schemas.openxmlformats.org/officeDocument/2006/relationships/image" Target="../media/image49.wmf"/><Relationship Id="rId5" Type="http://schemas.openxmlformats.org/officeDocument/2006/relationships/oleObject" Target="../embeddings/oleObject41.bin"/><Relationship Id="rId4" Type="http://schemas.openxmlformats.org/officeDocument/2006/relationships/image" Target="../media/image48.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8" Type="http://schemas.openxmlformats.org/officeDocument/2006/relationships/image" Target="../media/image53.wmf"/><Relationship Id="rId3" Type="http://schemas.openxmlformats.org/officeDocument/2006/relationships/oleObject" Target="../embeddings/oleObject43.bin"/><Relationship Id="rId7" Type="http://schemas.openxmlformats.org/officeDocument/2006/relationships/oleObject" Target="../embeddings/oleObject45.bin"/><Relationship Id="rId2" Type="http://schemas.openxmlformats.org/officeDocument/2006/relationships/slideLayout" Target="../slideLayouts/slideLayout10.xml"/><Relationship Id="rId1" Type="http://schemas.openxmlformats.org/officeDocument/2006/relationships/vmlDrawing" Target="../drawings/vmlDrawing11.vml"/><Relationship Id="rId6" Type="http://schemas.openxmlformats.org/officeDocument/2006/relationships/image" Target="../media/image52.wmf"/><Relationship Id="rId5" Type="http://schemas.openxmlformats.org/officeDocument/2006/relationships/oleObject" Target="../embeddings/oleObject44.bin"/><Relationship Id="rId4" Type="http://schemas.openxmlformats.org/officeDocument/2006/relationships/image" Target="../media/image51.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0.xml"/><Relationship Id="rId1" Type="http://schemas.openxmlformats.org/officeDocument/2006/relationships/vmlDrawing" Target="../drawings/vmlDrawing12.vml"/><Relationship Id="rId4" Type="http://schemas.openxmlformats.org/officeDocument/2006/relationships/image" Target="../media/image54.wmf"/></Relationships>
</file>

<file path=ppt/slides/_rels/slide35.xml.rels><?xml version="1.0" encoding="UTF-8" standalone="yes"?>
<Relationships xmlns="http://schemas.openxmlformats.org/package/2006/relationships"><Relationship Id="rId8" Type="http://schemas.openxmlformats.org/officeDocument/2006/relationships/image" Target="../media/image57.wmf"/><Relationship Id="rId13" Type="http://schemas.openxmlformats.org/officeDocument/2006/relationships/oleObject" Target="../embeddings/oleObject52.bin"/><Relationship Id="rId3" Type="http://schemas.openxmlformats.org/officeDocument/2006/relationships/oleObject" Target="../embeddings/oleObject47.bin"/><Relationship Id="rId7" Type="http://schemas.openxmlformats.org/officeDocument/2006/relationships/oleObject" Target="../embeddings/oleObject49.bin"/><Relationship Id="rId12" Type="http://schemas.openxmlformats.org/officeDocument/2006/relationships/image" Target="../media/image59.wmf"/><Relationship Id="rId2" Type="http://schemas.openxmlformats.org/officeDocument/2006/relationships/slideLayout" Target="../slideLayouts/slideLayout10.xml"/><Relationship Id="rId1" Type="http://schemas.openxmlformats.org/officeDocument/2006/relationships/vmlDrawing" Target="../drawings/vmlDrawing13.vml"/><Relationship Id="rId6" Type="http://schemas.openxmlformats.org/officeDocument/2006/relationships/image" Target="../media/image56.wmf"/><Relationship Id="rId11" Type="http://schemas.openxmlformats.org/officeDocument/2006/relationships/oleObject" Target="../embeddings/oleObject51.bin"/><Relationship Id="rId5" Type="http://schemas.openxmlformats.org/officeDocument/2006/relationships/oleObject" Target="../embeddings/oleObject48.bin"/><Relationship Id="rId10" Type="http://schemas.openxmlformats.org/officeDocument/2006/relationships/image" Target="../media/image58.wmf"/><Relationship Id="rId4" Type="http://schemas.openxmlformats.org/officeDocument/2006/relationships/image" Target="../media/image55.wmf"/><Relationship Id="rId9" Type="http://schemas.openxmlformats.org/officeDocument/2006/relationships/oleObject" Target="../embeddings/oleObject50.bin"/><Relationship Id="rId14" Type="http://schemas.openxmlformats.org/officeDocument/2006/relationships/image" Target="../media/image60.w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slideLayout" Target="../slideLayouts/slideLayout10.xml"/><Relationship Id="rId1" Type="http://schemas.openxmlformats.org/officeDocument/2006/relationships/vmlDrawing" Target="../drawings/vmlDrawing14.vml"/><Relationship Id="rId6" Type="http://schemas.openxmlformats.org/officeDocument/2006/relationships/image" Target="../media/image58.wmf"/><Relationship Id="rId5" Type="http://schemas.openxmlformats.org/officeDocument/2006/relationships/oleObject" Target="../embeddings/oleObject54.bin"/><Relationship Id="rId4" Type="http://schemas.openxmlformats.org/officeDocument/2006/relationships/image" Target="../media/image6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oleObject" Target="../embeddings/oleObject60.bin"/><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image" Target="../media/image66.wmf"/><Relationship Id="rId2" Type="http://schemas.openxmlformats.org/officeDocument/2006/relationships/slideLayout" Target="../slideLayouts/slideLayout10.xml"/><Relationship Id="rId1" Type="http://schemas.openxmlformats.org/officeDocument/2006/relationships/vmlDrawing" Target="../drawings/vmlDrawing15.vml"/><Relationship Id="rId6" Type="http://schemas.openxmlformats.org/officeDocument/2006/relationships/image" Target="../media/image63.wmf"/><Relationship Id="rId11" Type="http://schemas.openxmlformats.org/officeDocument/2006/relationships/oleObject" Target="../embeddings/oleObject59.bin"/><Relationship Id="rId5" Type="http://schemas.openxmlformats.org/officeDocument/2006/relationships/oleObject" Target="../embeddings/oleObject56.bin"/><Relationship Id="rId10" Type="http://schemas.openxmlformats.org/officeDocument/2006/relationships/image" Target="../media/image65.wmf"/><Relationship Id="rId4" Type="http://schemas.openxmlformats.org/officeDocument/2006/relationships/image" Target="../media/image62.wmf"/><Relationship Id="rId9" Type="http://schemas.openxmlformats.org/officeDocument/2006/relationships/oleObject" Target="../embeddings/oleObject58.bin"/><Relationship Id="rId14" Type="http://schemas.openxmlformats.org/officeDocument/2006/relationships/image" Target="../media/image67.wmf"/></Relationships>
</file>

<file path=ppt/slides/_rels/slide39.xml.rels><?xml version="1.0" encoding="UTF-8" standalone="yes"?>
<Relationships xmlns="http://schemas.openxmlformats.org/package/2006/relationships"><Relationship Id="rId8" Type="http://schemas.openxmlformats.org/officeDocument/2006/relationships/image" Target="../media/image70.wmf"/><Relationship Id="rId13" Type="http://schemas.openxmlformats.org/officeDocument/2006/relationships/oleObject" Target="../embeddings/oleObject66.bin"/><Relationship Id="rId3" Type="http://schemas.openxmlformats.org/officeDocument/2006/relationships/oleObject" Target="../embeddings/oleObject61.bin"/><Relationship Id="rId7" Type="http://schemas.openxmlformats.org/officeDocument/2006/relationships/oleObject" Target="../embeddings/oleObject63.bin"/><Relationship Id="rId12" Type="http://schemas.openxmlformats.org/officeDocument/2006/relationships/image" Target="../media/image72.wmf"/><Relationship Id="rId2" Type="http://schemas.openxmlformats.org/officeDocument/2006/relationships/slideLayout" Target="../slideLayouts/slideLayout10.xml"/><Relationship Id="rId1" Type="http://schemas.openxmlformats.org/officeDocument/2006/relationships/vmlDrawing" Target="../drawings/vmlDrawing16.vml"/><Relationship Id="rId6" Type="http://schemas.openxmlformats.org/officeDocument/2006/relationships/image" Target="../media/image69.wmf"/><Relationship Id="rId11" Type="http://schemas.openxmlformats.org/officeDocument/2006/relationships/oleObject" Target="../embeddings/oleObject65.bin"/><Relationship Id="rId5" Type="http://schemas.openxmlformats.org/officeDocument/2006/relationships/oleObject" Target="../embeddings/oleObject62.bin"/><Relationship Id="rId10" Type="http://schemas.openxmlformats.org/officeDocument/2006/relationships/image" Target="../media/image71.wmf"/><Relationship Id="rId4" Type="http://schemas.openxmlformats.org/officeDocument/2006/relationships/image" Target="../media/image68.wmf"/><Relationship Id="rId9" Type="http://schemas.openxmlformats.org/officeDocument/2006/relationships/oleObject" Target="../embeddings/oleObject64.bin"/><Relationship Id="rId14" Type="http://schemas.openxmlformats.org/officeDocument/2006/relationships/image" Target="../media/image73.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image" Target="../media/image76.wmf"/><Relationship Id="rId3" Type="http://schemas.openxmlformats.org/officeDocument/2006/relationships/oleObject" Target="../embeddings/oleObject67.bin"/><Relationship Id="rId7" Type="http://schemas.openxmlformats.org/officeDocument/2006/relationships/oleObject" Target="../embeddings/oleObject69.bin"/><Relationship Id="rId2" Type="http://schemas.openxmlformats.org/officeDocument/2006/relationships/slideLayout" Target="../slideLayouts/slideLayout10.xml"/><Relationship Id="rId1" Type="http://schemas.openxmlformats.org/officeDocument/2006/relationships/vmlDrawing" Target="../drawings/vmlDrawing17.vml"/><Relationship Id="rId6" Type="http://schemas.openxmlformats.org/officeDocument/2006/relationships/image" Target="../media/image75.wmf"/><Relationship Id="rId5" Type="http://schemas.openxmlformats.org/officeDocument/2006/relationships/oleObject" Target="../embeddings/oleObject68.bin"/><Relationship Id="rId4" Type="http://schemas.openxmlformats.org/officeDocument/2006/relationships/image" Target="../media/image74.wmf"/></Relationships>
</file>

<file path=ppt/slides/_rels/slide41.xml.rels><?xml version="1.0" encoding="UTF-8" standalone="yes"?>
<Relationships xmlns="http://schemas.openxmlformats.org/package/2006/relationships"><Relationship Id="rId8" Type="http://schemas.openxmlformats.org/officeDocument/2006/relationships/image" Target="../media/image79.wmf"/><Relationship Id="rId3" Type="http://schemas.openxmlformats.org/officeDocument/2006/relationships/oleObject" Target="../embeddings/oleObject70.bin"/><Relationship Id="rId7" Type="http://schemas.openxmlformats.org/officeDocument/2006/relationships/oleObject" Target="../embeddings/oleObject72.bin"/><Relationship Id="rId12" Type="http://schemas.openxmlformats.org/officeDocument/2006/relationships/image" Target="../media/image81.wmf"/><Relationship Id="rId2" Type="http://schemas.openxmlformats.org/officeDocument/2006/relationships/slideLayout" Target="../slideLayouts/slideLayout10.xml"/><Relationship Id="rId1" Type="http://schemas.openxmlformats.org/officeDocument/2006/relationships/vmlDrawing" Target="../drawings/vmlDrawing18.vml"/><Relationship Id="rId6" Type="http://schemas.openxmlformats.org/officeDocument/2006/relationships/image" Target="../media/image78.wmf"/><Relationship Id="rId11" Type="http://schemas.openxmlformats.org/officeDocument/2006/relationships/oleObject" Target="../embeddings/oleObject74.bin"/><Relationship Id="rId5" Type="http://schemas.openxmlformats.org/officeDocument/2006/relationships/oleObject" Target="../embeddings/oleObject71.bin"/><Relationship Id="rId10" Type="http://schemas.openxmlformats.org/officeDocument/2006/relationships/image" Target="../media/image80.wmf"/><Relationship Id="rId4" Type="http://schemas.openxmlformats.org/officeDocument/2006/relationships/image" Target="../media/image77.wmf"/><Relationship Id="rId9" Type="http://schemas.openxmlformats.org/officeDocument/2006/relationships/oleObject" Target="../embeddings/oleObject73.bin"/></Relationships>
</file>

<file path=ppt/slides/_rels/slide42.xml.rels><?xml version="1.0" encoding="UTF-8" standalone="yes"?>
<Relationships xmlns="http://schemas.openxmlformats.org/package/2006/relationships"><Relationship Id="rId8" Type="http://schemas.openxmlformats.org/officeDocument/2006/relationships/image" Target="../media/image83.wmf"/><Relationship Id="rId13" Type="http://schemas.openxmlformats.org/officeDocument/2006/relationships/oleObject" Target="../embeddings/oleObject80.bin"/><Relationship Id="rId3" Type="http://schemas.openxmlformats.org/officeDocument/2006/relationships/oleObject" Target="../embeddings/oleObject75.bin"/><Relationship Id="rId7" Type="http://schemas.openxmlformats.org/officeDocument/2006/relationships/oleObject" Target="../embeddings/oleObject77.bin"/><Relationship Id="rId12" Type="http://schemas.openxmlformats.org/officeDocument/2006/relationships/image" Target="../media/image85.wmf"/><Relationship Id="rId2" Type="http://schemas.openxmlformats.org/officeDocument/2006/relationships/slideLayout" Target="../slideLayouts/slideLayout10.xml"/><Relationship Id="rId1" Type="http://schemas.openxmlformats.org/officeDocument/2006/relationships/vmlDrawing" Target="../drawings/vmlDrawing19.vml"/><Relationship Id="rId6" Type="http://schemas.openxmlformats.org/officeDocument/2006/relationships/image" Target="../media/image79.wmf"/><Relationship Id="rId11" Type="http://schemas.openxmlformats.org/officeDocument/2006/relationships/oleObject" Target="../embeddings/oleObject79.bin"/><Relationship Id="rId5" Type="http://schemas.openxmlformats.org/officeDocument/2006/relationships/oleObject" Target="../embeddings/oleObject76.bin"/><Relationship Id="rId10" Type="http://schemas.openxmlformats.org/officeDocument/2006/relationships/image" Target="../media/image84.wmf"/><Relationship Id="rId4" Type="http://schemas.openxmlformats.org/officeDocument/2006/relationships/image" Target="../media/image82.wmf"/><Relationship Id="rId9" Type="http://schemas.openxmlformats.org/officeDocument/2006/relationships/oleObject" Target="../embeddings/oleObject78.bin"/><Relationship Id="rId14" Type="http://schemas.openxmlformats.org/officeDocument/2006/relationships/image" Target="../media/image86.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8" Type="http://schemas.openxmlformats.org/officeDocument/2006/relationships/image" Target="../media/image89.wmf"/><Relationship Id="rId3" Type="http://schemas.openxmlformats.org/officeDocument/2006/relationships/oleObject" Target="../embeddings/oleObject81.bin"/><Relationship Id="rId7" Type="http://schemas.openxmlformats.org/officeDocument/2006/relationships/oleObject" Target="../embeddings/oleObject83.bin"/><Relationship Id="rId2" Type="http://schemas.openxmlformats.org/officeDocument/2006/relationships/slideLayout" Target="../slideLayouts/slideLayout10.xml"/><Relationship Id="rId1" Type="http://schemas.openxmlformats.org/officeDocument/2006/relationships/vmlDrawing" Target="../drawings/vmlDrawing20.vml"/><Relationship Id="rId6" Type="http://schemas.openxmlformats.org/officeDocument/2006/relationships/image" Target="../media/image88.wmf"/><Relationship Id="rId5" Type="http://schemas.openxmlformats.org/officeDocument/2006/relationships/oleObject" Target="../embeddings/oleObject82.bin"/><Relationship Id="rId4" Type="http://schemas.openxmlformats.org/officeDocument/2006/relationships/image" Target="../media/image87.wmf"/></Relationships>
</file>

<file path=ppt/slides/_rels/slide47.xml.rels><?xml version="1.0" encoding="UTF-8" standalone="yes"?>
<Relationships xmlns="http://schemas.openxmlformats.org/package/2006/relationships"><Relationship Id="rId8" Type="http://schemas.openxmlformats.org/officeDocument/2006/relationships/image" Target="../media/image92.wmf"/><Relationship Id="rId13" Type="http://schemas.openxmlformats.org/officeDocument/2006/relationships/oleObject" Target="../embeddings/oleObject89.bin"/><Relationship Id="rId3" Type="http://schemas.openxmlformats.org/officeDocument/2006/relationships/oleObject" Target="../embeddings/oleObject84.bin"/><Relationship Id="rId7" Type="http://schemas.openxmlformats.org/officeDocument/2006/relationships/oleObject" Target="../embeddings/oleObject86.bin"/><Relationship Id="rId12" Type="http://schemas.openxmlformats.org/officeDocument/2006/relationships/image" Target="../media/image94.wmf"/><Relationship Id="rId2" Type="http://schemas.openxmlformats.org/officeDocument/2006/relationships/slideLayout" Target="../slideLayouts/slideLayout10.xml"/><Relationship Id="rId1" Type="http://schemas.openxmlformats.org/officeDocument/2006/relationships/vmlDrawing" Target="../drawings/vmlDrawing21.vml"/><Relationship Id="rId6" Type="http://schemas.openxmlformats.org/officeDocument/2006/relationships/image" Target="../media/image91.wmf"/><Relationship Id="rId11" Type="http://schemas.openxmlformats.org/officeDocument/2006/relationships/oleObject" Target="../embeddings/oleObject88.bin"/><Relationship Id="rId5" Type="http://schemas.openxmlformats.org/officeDocument/2006/relationships/oleObject" Target="../embeddings/oleObject85.bin"/><Relationship Id="rId10" Type="http://schemas.openxmlformats.org/officeDocument/2006/relationships/image" Target="../media/image93.wmf"/><Relationship Id="rId4" Type="http://schemas.openxmlformats.org/officeDocument/2006/relationships/image" Target="../media/image90.wmf"/><Relationship Id="rId9" Type="http://schemas.openxmlformats.org/officeDocument/2006/relationships/oleObject" Target="../embeddings/oleObject87.bin"/><Relationship Id="rId14" Type="http://schemas.openxmlformats.org/officeDocument/2006/relationships/image" Target="../media/image95.wmf"/></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90.bin"/><Relationship Id="rId2" Type="http://schemas.openxmlformats.org/officeDocument/2006/relationships/slideLayout" Target="../slideLayouts/slideLayout10.xml"/><Relationship Id="rId1" Type="http://schemas.openxmlformats.org/officeDocument/2006/relationships/vmlDrawing" Target="../drawings/vmlDrawing22.vml"/><Relationship Id="rId6" Type="http://schemas.openxmlformats.org/officeDocument/2006/relationships/image" Target="../media/image97.wmf"/><Relationship Id="rId5" Type="http://schemas.openxmlformats.org/officeDocument/2006/relationships/oleObject" Target="../embeddings/oleObject91.bin"/><Relationship Id="rId4" Type="http://schemas.openxmlformats.org/officeDocument/2006/relationships/image" Target="../media/image96.wmf"/></Relationships>
</file>

<file path=ppt/slides/_rels/slide49.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97.bin"/><Relationship Id="rId3" Type="http://schemas.openxmlformats.org/officeDocument/2006/relationships/oleObject" Target="../embeddings/oleObject92.bin"/><Relationship Id="rId7" Type="http://schemas.openxmlformats.org/officeDocument/2006/relationships/oleObject" Target="../embeddings/oleObject94.bin"/><Relationship Id="rId12" Type="http://schemas.openxmlformats.org/officeDocument/2006/relationships/image" Target="../media/image101.wmf"/><Relationship Id="rId2" Type="http://schemas.openxmlformats.org/officeDocument/2006/relationships/slideLayout" Target="../slideLayouts/slideLayout10.xml"/><Relationship Id="rId1" Type="http://schemas.openxmlformats.org/officeDocument/2006/relationships/vmlDrawing" Target="../drawings/vmlDrawing23.vml"/><Relationship Id="rId6" Type="http://schemas.openxmlformats.org/officeDocument/2006/relationships/image" Target="../media/image79.wmf"/><Relationship Id="rId11" Type="http://schemas.openxmlformats.org/officeDocument/2006/relationships/oleObject" Target="../embeddings/oleObject96.bin"/><Relationship Id="rId5" Type="http://schemas.openxmlformats.org/officeDocument/2006/relationships/oleObject" Target="../embeddings/oleObject93.bin"/><Relationship Id="rId10" Type="http://schemas.openxmlformats.org/officeDocument/2006/relationships/image" Target="../media/image100.wmf"/><Relationship Id="rId4" Type="http://schemas.openxmlformats.org/officeDocument/2006/relationships/image" Target="../media/image98.wmf"/><Relationship Id="rId9" Type="http://schemas.openxmlformats.org/officeDocument/2006/relationships/oleObject" Target="../embeddings/oleObject95.bin"/><Relationship Id="rId14" Type="http://schemas.openxmlformats.org/officeDocument/2006/relationships/image" Target="../media/image102.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98.bin"/><Relationship Id="rId7" Type="http://schemas.openxmlformats.org/officeDocument/2006/relationships/oleObject" Target="../embeddings/oleObject100.bin"/><Relationship Id="rId12" Type="http://schemas.openxmlformats.org/officeDocument/2006/relationships/image" Target="../media/image107.wmf"/><Relationship Id="rId2" Type="http://schemas.openxmlformats.org/officeDocument/2006/relationships/slideLayout" Target="../slideLayouts/slideLayout10.xml"/><Relationship Id="rId1" Type="http://schemas.openxmlformats.org/officeDocument/2006/relationships/vmlDrawing" Target="../drawings/vmlDrawing24.vml"/><Relationship Id="rId6" Type="http://schemas.openxmlformats.org/officeDocument/2006/relationships/image" Target="../media/image104.wmf"/><Relationship Id="rId11" Type="http://schemas.openxmlformats.org/officeDocument/2006/relationships/oleObject" Target="../embeddings/oleObject102.bin"/><Relationship Id="rId5" Type="http://schemas.openxmlformats.org/officeDocument/2006/relationships/oleObject" Target="../embeddings/oleObject99.bin"/><Relationship Id="rId10" Type="http://schemas.openxmlformats.org/officeDocument/2006/relationships/image" Target="../media/image106.wmf"/><Relationship Id="rId4" Type="http://schemas.openxmlformats.org/officeDocument/2006/relationships/image" Target="../media/image103.wmf"/><Relationship Id="rId9" Type="http://schemas.openxmlformats.org/officeDocument/2006/relationships/oleObject" Target="../embeddings/oleObject101.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105.bin"/><Relationship Id="rId13" Type="http://schemas.openxmlformats.org/officeDocument/2006/relationships/image" Target="../media/image112.wmf"/><Relationship Id="rId18" Type="http://schemas.openxmlformats.org/officeDocument/2006/relationships/oleObject" Target="../embeddings/oleObject110.bin"/><Relationship Id="rId3" Type="http://schemas.openxmlformats.org/officeDocument/2006/relationships/slideLayout" Target="../slideLayouts/slideLayout10.xml"/><Relationship Id="rId7" Type="http://schemas.openxmlformats.org/officeDocument/2006/relationships/image" Target="../media/image109.wmf"/><Relationship Id="rId12" Type="http://schemas.openxmlformats.org/officeDocument/2006/relationships/oleObject" Target="../embeddings/oleObject107.bin"/><Relationship Id="rId17" Type="http://schemas.openxmlformats.org/officeDocument/2006/relationships/image" Target="../media/image114.wmf"/><Relationship Id="rId2" Type="http://schemas.openxmlformats.org/officeDocument/2006/relationships/vmlDrawing" Target="../drawings/vmlDrawing25.vml"/><Relationship Id="rId16" Type="http://schemas.openxmlformats.org/officeDocument/2006/relationships/oleObject" Target="../embeddings/oleObject109.bin"/><Relationship Id="rId1" Type="http://schemas.openxmlformats.org/officeDocument/2006/relationships/themeOverride" Target="../theme/themeOverride1.xml"/><Relationship Id="rId6" Type="http://schemas.openxmlformats.org/officeDocument/2006/relationships/oleObject" Target="../embeddings/oleObject104.bin"/><Relationship Id="rId11" Type="http://schemas.openxmlformats.org/officeDocument/2006/relationships/image" Target="../media/image111.wmf"/><Relationship Id="rId5" Type="http://schemas.openxmlformats.org/officeDocument/2006/relationships/image" Target="../media/image108.wmf"/><Relationship Id="rId15" Type="http://schemas.openxmlformats.org/officeDocument/2006/relationships/image" Target="../media/image113.wmf"/><Relationship Id="rId10" Type="http://schemas.openxmlformats.org/officeDocument/2006/relationships/oleObject" Target="../embeddings/oleObject106.bin"/><Relationship Id="rId19" Type="http://schemas.openxmlformats.org/officeDocument/2006/relationships/image" Target="../media/image115.wmf"/><Relationship Id="rId4" Type="http://schemas.openxmlformats.org/officeDocument/2006/relationships/oleObject" Target="../embeddings/oleObject103.bin"/><Relationship Id="rId9" Type="http://schemas.openxmlformats.org/officeDocument/2006/relationships/image" Target="../media/image110.wmf"/><Relationship Id="rId14" Type="http://schemas.openxmlformats.org/officeDocument/2006/relationships/oleObject" Target="../embeddings/oleObject108.bin"/></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10.xml"/><Relationship Id="rId1" Type="http://schemas.openxmlformats.org/officeDocument/2006/relationships/vmlDrawing" Target="../drawings/vmlDrawing26.vml"/><Relationship Id="rId6" Type="http://schemas.openxmlformats.org/officeDocument/2006/relationships/image" Target="../media/image117.wmf"/><Relationship Id="rId5" Type="http://schemas.openxmlformats.org/officeDocument/2006/relationships/oleObject" Target="../embeddings/oleObject112.bin"/><Relationship Id="rId4" Type="http://schemas.openxmlformats.org/officeDocument/2006/relationships/image" Target="../media/image116.wmf"/></Relationships>
</file>

<file path=ppt/slides/_rels/slide53.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10.xml"/><Relationship Id="rId4" Type="http://schemas.openxmlformats.org/officeDocument/2006/relationships/image" Target="../media/image12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13.bin"/><Relationship Id="rId2" Type="http://schemas.openxmlformats.org/officeDocument/2006/relationships/slideLayout" Target="../slideLayouts/slideLayout12.xml"/><Relationship Id="rId1" Type="http://schemas.openxmlformats.org/officeDocument/2006/relationships/vmlDrawing" Target="../drawings/vmlDrawing27.vml"/><Relationship Id="rId4" Type="http://schemas.openxmlformats.org/officeDocument/2006/relationships/image" Target="../media/image121.w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7.wmf"/></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0.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oleObject" Target="../embeddings/oleObject4.bin"/><Relationship Id="rId3" Type="http://schemas.openxmlformats.org/officeDocument/2006/relationships/image" Target="../media/image64.png"/><Relationship Id="rId7" Type="http://schemas.openxmlformats.org/officeDocument/2006/relationships/diagramColors" Target="../diagrams/colors1.xml"/><Relationship Id="rId12" Type="http://schemas.openxmlformats.org/officeDocument/2006/relationships/image" Target="../media/image9.w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diagramQuickStyle" Target="../diagrams/quickStyle1.xml"/><Relationship Id="rId11" Type="http://schemas.openxmlformats.org/officeDocument/2006/relationships/oleObject" Target="../embeddings/oleObject3.bin"/><Relationship Id="rId5" Type="http://schemas.openxmlformats.org/officeDocument/2006/relationships/diagramLayout" Target="../diagrams/layout1.xml"/><Relationship Id="rId10" Type="http://schemas.openxmlformats.org/officeDocument/2006/relationships/image" Target="../media/image8.wmf"/><Relationship Id="rId4" Type="http://schemas.openxmlformats.org/officeDocument/2006/relationships/diagramData" Target="../diagrams/data1.xml"/><Relationship Id="rId9" Type="http://schemas.openxmlformats.org/officeDocument/2006/relationships/oleObject" Target="../embeddings/oleObject2.bin"/><Relationship Id="rId1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1189656" y="1628800"/>
            <a:ext cx="9966946"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6600" b="1" dirty="0" smtClean="0">
                <a:latin typeface="黑体" pitchFamily="49" charset="-122"/>
                <a:ea typeface="黑体" pitchFamily="49" charset="-122"/>
              </a:rPr>
              <a:t>第十二章</a:t>
            </a:r>
            <a:r>
              <a:rPr kumimoji="0" lang="zh-CN" altLang="zh-CN" sz="6600" b="1" dirty="0" smtClean="0">
                <a:latin typeface="黑体" pitchFamily="49" charset="-122"/>
                <a:ea typeface="黑体" pitchFamily="49" charset="-122"/>
              </a:rPr>
              <a:t> </a:t>
            </a:r>
            <a:r>
              <a:rPr kumimoji="0" lang="en-US" altLang="zh-CN" sz="6600" b="1" dirty="0">
                <a:latin typeface="黑体" pitchFamily="49" charset="-122"/>
                <a:ea typeface="黑体" pitchFamily="49" charset="-122"/>
              </a:rPr>
              <a:t/>
            </a:r>
            <a:br>
              <a:rPr kumimoji="0" lang="en-US" altLang="zh-CN" sz="6600" b="1" dirty="0">
                <a:latin typeface="黑体" pitchFamily="49" charset="-122"/>
                <a:ea typeface="黑体" pitchFamily="49" charset="-122"/>
              </a:rPr>
            </a:br>
            <a:r>
              <a:rPr kumimoji="0" lang="zh-CN" altLang="en-US" sz="6600" b="1" dirty="0">
                <a:latin typeface="黑体" pitchFamily="49" charset="-122"/>
                <a:ea typeface="黑体" pitchFamily="49" charset="-122"/>
              </a:rPr>
              <a:t>期货套期保值理论与策略</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smtClean="0">
                <a:latin typeface="黑体" pitchFamily="49" charset="-122"/>
                <a:ea typeface="黑体" pitchFamily="49" charset="-122"/>
              </a:rPr>
              <a:t>任课教师：</a:t>
            </a:r>
            <a:r>
              <a:rPr kumimoji="0" lang="zh-CN" altLang="en-US" b="1" dirty="0">
                <a:latin typeface="黑体" pitchFamily="49" charset="-122"/>
                <a:ea typeface="黑体" pitchFamily="49" charset="-122"/>
              </a:rPr>
              <a:t>陈创</a:t>
            </a:r>
            <a:r>
              <a:rPr kumimoji="0" lang="zh-CN" altLang="en-US" b="1" dirty="0" smtClean="0">
                <a:latin typeface="黑体" pitchFamily="49" charset="-122"/>
                <a:ea typeface="黑体" pitchFamily="49" charset="-122"/>
              </a:rPr>
              <a:t>练</a:t>
            </a:r>
            <a:endParaRPr kumimoji="0" lang="zh-CN" altLang="en-US" b="1" dirty="0">
              <a:latin typeface="黑体" pitchFamily="49" charset="-122"/>
              <a:ea typeface="黑体" pitchFamily="49" charset="-122"/>
            </a:endParaRPr>
          </a:p>
        </p:txBody>
      </p:sp>
    </p:spTree>
  </p:cSld>
  <p:clrMapOvr>
    <a:masterClrMapping/>
  </p:clrMapOvr>
  <p:transition spd="slow" advClick="0" advTm="15798">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mc:AlternateContent xmlns:mc="http://schemas.openxmlformats.org/markup-compatibility/2006">
        <mc:Choice xmlns:a14="http://schemas.microsoft.com/office/drawing/2010/main" Requires="a14">
          <p:sp>
            <p:nvSpPr>
              <p:cNvPr id="3" name="内容占位符 2"/>
              <p:cNvSpPr>
                <a:spLocks noGrp="1"/>
              </p:cNvSpPr>
              <p:nvPr>
                <p:ph sz="quarter" idx="1"/>
              </p:nvPr>
            </p:nvSpPr>
            <p:spPr>
              <a:xfrm>
                <a:off x="173169" y="620688"/>
                <a:ext cx="11557284" cy="5616624"/>
              </a:xfrm>
            </p:spPr>
            <p:txBody>
              <a:bodyPr>
                <a:normAutofit fontScale="85000" lnSpcReduction="10000"/>
              </a:bodyPr>
              <a:lstStyle/>
              <a:p>
                <a:pPr marL="0" indent="0">
                  <a:lnSpc>
                    <a:spcPct val="150000"/>
                  </a:lnSpc>
                  <a:buNone/>
                </a:pPr>
                <a:r>
                  <a:rPr lang="en-US" altLang="zh-CN" sz="2800" b="1" dirty="0" smtClean="0"/>
                  <a:t>【</a:t>
                </a:r>
                <a:r>
                  <a:rPr lang="zh-CN" altLang="en-US" sz="2800" b="1" dirty="0" smtClean="0"/>
                  <a:t>例</a:t>
                </a:r>
                <a:r>
                  <a:rPr lang="en-US" altLang="zh-CN" sz="2800" b="1" dirty="0"/>
                  <a:t>12-</a:t>
                </a:r>
                <a:r>
                  <a:rPr lang="en-US" altLang="zh-CN" sz="2800" b="1" dirty="0" smtClean="0"/>
                  <a:t>3】</a:t>
                </a:r>
                <a:r>
                  <a:rPr lang="zh-CN" altLang="en-US" sz="2800" b="1" dirty="0"/>
                  <a:t>石油的期货价格</a:t>
                </a:r>
              </a:p>
              <a:p>
                <a:pPr marL="0" indent="0">
                  <a:lnSpc>
                    <a:spcPct val="150000"/>
                  </a:lnSpc>
                  <a:buNone/>
                </a:pPr>
                <a:r>
                  <a:rPr lang="zh-CN" altLang="en-US" sz="2500" dirty="0"/>
                  <a:t>考虑一年期的石油期货合约，假定期间没有中间收入，并且假定每年存储标准化单位石油的费用为</a:t>
                </a:r>
                <a:r>
                  <a:rPr lang="en-US" altLang="zh-CN" sz="2500" dirty="0"/>
                  <a:t>4</a:t>
                </a:r>
                <a:r>
                  <a:rPr lang="zh-CN" altLang="en-US" sz="2500" dirty="0"/>
                  <a:t>元，在年底收取。假定石油一桶的现货价格为</a:t>
                </a:r>
                <a:r>
                  <a:rPr lang="en-US" altLang="zh-CN" sz="2600" dirty="0"/>
                  <a:t>600</a:t>
                </a:r>
                <a:r>
                  <a:rPr lang="zh-CN" altLang="en-US" sz="2500" dirty="0"/>
                  <a:t>元，对于所有期货的无风险收益率为</a:t>
                </a:r>
                <a:r>
                  <a:rPr lang="en-US" altLang="zh-CN" sz="2500" dirty="0"/>
                  <a:t>4%</a:t>
                </a:r>
                <a:r>
                  <a:rPr lang="zh-CN" altLang="en-US" sz="2500" dirty="0"/>
                  <a:t>。此时，</a:t>
                </a:r>
                <a14:m>
                  <m:oMath xmlns:m="http://schemas.openxmlformats.org/officeDocument/2006/math">
                    <m:r>
                      <a:rPr lang="en-US" altLang="zh-CN" sz="2500" b="0" i="1" smtClean="0">
                        <a:latin typeface="Cambria Math" panose="02040503050406030204" pitchFamily="18" charset="0"/>
                      </a:rPr>
                      <m:t>𝑟</m:t>
                    </m:r>
                    <m:r>
                      <a:rPr lang="en-US" altLang="zh-CN" sz="2500" b="0" i="1" smtClean="0">
                        <a:latin typeface="Cambria Math" panose="02040503050406030204" pitchFamily="18" charset="0"/>
                      </a:rPr>
                      <m:t>=0.04</m:t>
                    </m:r>
                  </m:oMath>
                </a14:m>
                <a:r>
                  <a:rPr lang="zh-CN" altLang="en-US" sz="2500" dirty="0"/>
                  <a:t>， </a:t>
                </a:r>
                <a14:m>
                  <m:oMath xmlns:m="http://schemas.openxmlformats.org/officeDocument/2006/math">
                    <m:sSub>
                      <m:sSubPr>
                        <m:ctrlPr>
                          <a:rPr lang="en-US" altLang="zh-CN" sz="2500" i="1" smtClean="0">
                            <a:latin typeface="Cambria Math"/>
                          </a:rPr>
                        </m:ctrlPr>
                      </m:sSubPr>
                      <m:e>
                        <m:r>
                          <a:rPr lang="en-US" altLang="zh-CN" sz="2500" b="0" i="1" smtClean="0">
                            <a:latin typeface="Cambria Math" panose="02040503050406030204" pitchFamily="18" charset="0"/>
                          </a:rPr>
                          <m:t>𝑆</m:t>
                        </m:r>
                      </m:e>
                      <m:sub>
                        <m:r>
                          <a:rPr lang="en-US" altLang="zh-CN" sz="2500" b="0" i="1" smtClean="0">
                            <a:latin typeface="Cambria Math" panose="02040503050406030204" pitchFamily="18" charset="0"/>
                          </a:rPr>
                          <m:t>0</m:t>
                        </m:r>
                      </m:sub>
                    </m:sSub>
                    <m:r>
                      <a:rPr lang="en-US" altLang="zh-CN" sz="2500" b="0" i="1" smtClean="0">
                        <a:latin typeface="Cambria Math" panose="02040503050406030204" pitchFamily="18" charset="0"/>
                      </a:rPr>
                      <m:t>=600</m:t>
                    </m:r>
                  </m:oMath>
                </a14:m>
                <a:r>
                  <a:rPr lang="zh-CN" altLang="en-US" sz="2500" dirty="0"/>
                  <a:t>，</a:t>
                </a:r>
                <a14:m>
                  <m:oMath xmlns:m="http://schemas.openxmlformats.org/officeDocument/2006/math">
                    <m:r>
                      <a:rPr lang="en-US" altLang="zh-CN" sz="2500" b="0" i="1" dirty="0" smtClean="0">
                        <a:latin typeface="Cambria Math" panose="02040503050406030204" pitchFamily="18" charset="0"/>
                      </a:rPr>
                      <m:t>𝑇</m:t>
                    </m:r>
                    <m:r>
                      <a:rPr lang="en-US" altLang="zh-CN" sz="2500" b="0" i="1" dirty="0" smtClean="0">
                        <a:latin typeface="Cambria Math" panose="02040503050406030204" pitchFamily="18" charset="0"/>
                      </a:rPr>
                      <m:t>=1</m:t>
                    </m:r>
                  </m:oMath>
                </a14:m>
                <a:r>
                  <a:rPr lang="zh-CN" altLang="en-US" sz="2500" dirty="0"/>
                  <a:t> ，则期货期限之间所有存储费用的贴现值为                                           元，由此可得期货合约的理论价格为：                                                                元</a:t>
                </a:r>
                <a:endParaRPr lang="en-US" altLang="zh-CN" sz="2500" dirty="0"/>
              </a:p>
              <a:p>
                <a:pPr marL="0" indent="0">
                  <a:lnSpc>
                    <a:spcPct val="150000"/>
                  </a:lnSpc>
                  <a:spcBef>
                    <a:spcPts val="2400"/>
                  </a:spcBef>
                  <a:buNone/>
                </a:pPr>
                <a:r>
                  <a:rPr lang="en-US" altLang="zh-CN" sz="2500" dirty="0" smtClean="0"/>
                  <a:t>•</a:t>
                </a:r>
                <a:r>
                  <a:rPr lang="zh-CN" altLang="en-US" sz="2500" dirty="0" smtClean="0"/>
                  <a:t>事实上</a:t>
                </a:r>
                <a:r>
                  <a:rPr lang="zh-CN" altLang="en-US" sz="2500" dirty="0"/>
                  <a:t>，在期货的实际投资过程中，我们还可以对指数进行套利，如对沪深</a:t>
                </a:r>
                <a:r>
                  <a:rPr lang="en-US" altLang="zh-CN" sz="2500" dirty="0"/>
                  <a:t>300</a:t>
                </a:r>
                <a:r>
                  <a:rPr lang="zh-CN" altLang="en-US" sz="2500" dirty="0"/>
                  <a:t>指数实行套利。其主要的投资逻辑是</a:t>
                </a:r>
                <a:r>
                  <a:rPr lang="en-US" altLang="zh-CN" sz="2500" dirty="0">
                    <a:sym typeface="Wingdings" panose="05000000000000000000" pitchFamily="2" charset="2"/>
                  </a:rPr>
                  <a:t>: (1) </a:t>
                </a:r>
                <a:r>
                  <a:rPr lang="zh-CN" altLang="en-US" sz="2500" dirty="0"/>
                  <a:t>如果                             ，我们可以通过以即期价格（即马上支付）买入构成指数的股票，并同时卖出指数期货合约而获利；</a:t>
                </a:r>
                <a:r>
                  <a:rPr lang="en-US" altLang="zh-CN" sz="2500" dirty="0"/>
                  <a:t>(2) </a:t>
                </a:r>
                <a:r>
                  <a:rPr lang="zh-CN" altLang="en-US" sz="2500" dirty="0"/>
                  <a:t>如果                             ，我们可以通过相反操作，即卖空或卖出构成指数的股票，并同时进入指数期货的长头寸而获利。这种交易就是所谓的指数套利（</a:t>
                </a:r>
                <a:r>
                  <a:rPr lang="en-US" altLang="zh-CN" sz="2500" dirty="0"/>
                  <a:t>index arbitrage</a:t>
                </a:r>
                <a:r>
                  <a:rPr lang="zh-CN" altLang="en-US" sz="2500" dirty="0"/>
                  <a:t>），经常通过程序交易（</a:t>
                </a:r>
                <a:r>
                  <a:rPr lang="en-US" altLang="zh-CN" sz="2500" dirty="0"/>
                  <a:t>program trading</a:t>
                </a:r>
                <a:r>
                  <a:rPr lang="zh-CN" altLang="en-US" sz="2500" dirty="0"/>
                  <a:t>）完成，这种方法通过一个计算机系统来产生交易指令。                  </a:t>
                </a:r>
                <a:endParaRPr lang="zh-CN" altLang="en-US" sz="2000" dirty="0"/>
              </a:p>
              <a:p>
                <a:pPr marL="0" indent="0">
                  <a:lnSpc>
                    <a:spcPct val="150000"/>
                  </a:lnSpc>
                  <a:buNone/>
                </a:pPr>
                <a:endParaRPr lang="zh-CN" altLang="en-US" sz="2000" dirty="0"/>
              </a:p>
            </p:txBody>
          </p:sp>
        </mc:Choice>
        <mc:Fallback>
          <p:sp>
            <p:nvSpPr>
              <p:cNvPr id="3" name="内容占位符 2"/>
              <p:cNvSpPr>
                <a:spLocks noGrp="1" noRot="1" noChangeAspect="1" noMove="1" noResize="1" noEditPoints="1" noAdjustHandles="1" noChangeArrowheads="1" noChangeShapeType="1" noTextEdit="1"/>
              </p:cNvSpPr>
              <p:nvPr>
                <p:ph sz="quarter" idx="1"/>
              </p:nvPr>
            </p:nvSpPr>
            <p:spPr>
              <a:xfrm>
                <a:off x="173169" y="620688"/>
                <a:ext cx="11557284" cy="5616624"/>
              </a:xfrm>
              <a:blipFill rotWithShape="1">
                <a:blip r:embed="rId3"/>
                <a:stretch>
                  <a:fillRect l="-791" r="-264"/>
                </a:stretch>
              </a:blipFill>
            </p:spPr>
            <p:txBody>
              <a:bodyPr/>
              <a:lstStyle/>
              <a:p>
                <a:r>
                  <a:rPr lang="zh-CN" altLang="en-US">
                    <a:noFill/>
                  </a:rPr>
                  <a:t> </a:t>
                </a:r>
              </a:p>
            </p:txBody>
          </p:sp>
        </mc:Fallback>
      </mc:AlternateContent>
      <p:graphicFrame>
        <p:nvGraphicFramePr>
          <p:cNvPr id="5" name="对象 4">
            <a:extLst>
              <a:ext uri="{FF2B5EF4-FFF2-40B4-BE49-F238E27FC236}">
                <a16:creationId xmlns="" xmlns:a16="http://schemas.microsoft.com/office/drawing/2014/main" id="{D4CAD074-70F5-46D9-B694-2AA1587FC712}"/>
              </a:ext>
            </a:extLst>
          </p:cNvPr>
          <p:cNvGraphicFramePr>
            <a:graphicFrameLocks noChangeAspect="1"/>
          </p:cNvGraphicFramePr>
          <p:nvPr>
            <p:extLst>
              <p:ext uri="{D42A27DB-BD31-4B8C-83A1-F6EECF244321}">
                <p14:modId xmlns:p14="http://schemas.microsoft.com/office/powerpoint/2010/main" val="1302919216"/>
              </p:ext>
            </p:extLst>
          </p:nvPr>
        </p:nvGraphicFramePr>
        <p:xfrm>
          <a:off x="9189963" y="2204864"/>
          <a:ext cx="2409052" cy="447548"/>
        </p:xfrm>
        <a:graphic>
          <a:graphicData uri="http://schemas.openxmlformats.org/presentationml/2006/ole">
            <mc:AlternateContent xmlns:mc="http://schemas.openxmlformats.org/markup-compatibility/2006">
              <mc:Choice xmlns:v="urn:schemas-microsoft-com:vml" Requires="v">
                <p:oleObj spid="_x0000_s28677" name="Equation" r:id="rId4" imgW="1143000" imgH="241200" progId="Equation.DSMT4">
                  <p:embed/>
                </p:oleObj>
              </mc:Choice>
              <mc:Fallback>
                <p:oleObj name="Equation" r:id="rId4" imgW="1143000" imgH="241200" progId="Equation.DSMT4">
                  <p:embed/>
                  <p:pic>
                    <p:nvPicPr>
                      <p:cNvPr id="0" name=""/>
                      <p:cNvPicPr/>
                      <p:nvPr/>
                    </p:nvPicPr>
                    <p:blipFill>
                      <a:blip r:embed="rId5"/>
                      <a:stretch>
                        <a:fillRect/>
                      </a:stretch>
                    </p:blipFill>
                    <p:spPr>
                      <a:xfrm>
                        <a:off x="9189963" y="2204864"/>
                        <a:ext cx="2409052" cy="447548"/>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C5C34C8B-5886-47AD-A5F7-E5E284F8D061}"/>
              </a:ext>
            </a:extLst>
          </p:cNvPr>
          <p:cNvGraphicFramePr>
            <a:graphicFrameLocks noChangeAspect="1"/>
          </p:cNvGraphicFramePr>
          <p:nvPr>
            <p:extLst>
              <p:ext uri="{D42A27DB-BD31-4B8C-83A1-F6EECF244321}">
                <p14:modId xmlns:p14="http://schemas.microsoft.com/office/powerpoint/2010/main" val="2766083990"/>
              </p:ext>
            </p:extLst>
          </p:nvPr>
        </p:nvGraphicFramePr>
        <p:xfrm>
          <a:off x="4725467" y="2636912"/>
          <a:ext cx="3812908" cy="504056"/>
        </p:xfrm>
        <a:graphic>
          <a:graphicData uri="http://schemas.openxmlformats.org/presentationml/2006/ole">
            <mc:AlternateContent xmlns:mc="http://schemas.openxmlformats.org/markup-compatibility/2006">
              <mc:Choice xmlns:v="urn:schemas-microsoft-com:vml" Requires="v">
                <p:oleObj spid="_x0000_s28678" name="Equation" r:id="rId6" imgW="1879560" imgH="253800" progId="Equation.DSMT4">
                  <p:embed/>
                </p:oleObj>
              </mc:Choice>
              <mc:Fallback>
                <p:oleObj name="Equation" r:id="rId6" imgW="1879560" imgH="253800" progId="Equation.DSMT4">
                  <p:embed/>
                  <p:pic>
                    <p:nvPicPr>
                      <p:cNvPr id="0" name=""/>
                      <p:cNvPicPr/>
                      <p:nvPr/>
                    </p:nvPicPr>
                    <p:blipFill>
                      <a:blip r:embed="rId7"/>
                      <a:stretch>
                        <a:fillRect/>
                      </a:stretch>
                    </p:blipFill>
                    <p:spPr>
                      <a:xfrm>
                        <a:off x="4725467" y="2636912"/>
                        <a:ext cx="3812908" cy="504056"/>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5D91E7FD-6EEC-48BB-AAE8-47381D09C90B}"/>
              </a:ext>
            </a:extLst>
          </p:cNvPr>
          <p:cNvGraphicFramePr>
            <a:graphicFrameLocks noChangeAspect="1"/>
          </p:cNvGraphicFramePr>
          <p:nvPr>
            <p:extLst>
              <p:ext uri="{D42A27DB-BD31-4B8C-83A1-F6EECF244321}">
                <p14:modId xmlns:p14="http://schemas.microsoft.com/office/powerpoint/2010/main" val="3890247363"/>
              </p:ext>
            </p:extLst>
          </p:nvPr>
        </p:nvGraphicFramePr>
        <p:xfrm>
          <a:off x="3789363" y="3789040"/>
          <a:ext cx="1800200" cy="504582"/>
        </p:xfrm>
        <a:graphic>
          <a:graphicData uri="http://schemas.openxmlformats.org/presentationml/2006/ole">
            <mc:AlternateContent xmlns:mc="http://schemas.openxmlformats.org/markup-compatibility/2006">
              <mc:Choice xmlns:v="urn:schemas-microsoft-com:vml" Requires="v">
                <p:oleObj spid="_x0000_s28679" name="Equation" r:id="rId8" imgW="787320" imgH="253800" progId="Equation.DSMT4">
                  <p:embed/>
                </p:oleObj>
              </mc:Choice>
              <mc:Fallback>
                <p:oleObj name="Equation" r:id="rId8" imgW="787320" imgH="253800" progId="Equation.DSMT4">
                  <p:embed/>
                  <p:pic>
                    <p:nvPicPr>
                      <p:cNvPr id="0" name=""/>
                      <p:cNvPicPr/>
                      <p:nvPr/>
                    </p:nvPicPr>
                    <p:blipFill>
                      <a:blip r:embed="rId9"/>
                      <a:stretch>
                        <a:fillRect/>
                      </a:stretch>
                    </p:blipFill>
                    <p:spPr>
                      <a:xfrm>
                        <a:off x="3789363" y="3789040"/>
                        <a:ext cx="1800200" cy="504582"/>
                      </a:xfrm>
                      <a:prstGeom prst="rect">
                        <a:avLst/>
                      </a:prstGeom>
                    </p:spPr>
                  </p:pic>
                </p:oleObj>
              </mc:Fallback>
            </mc:AlternateContent>
          </a:graphicData>
        </a:graphic>
      </p:graphicFrame>
      <p:graphicFrame>
        <p:nvGraphicFramePr>
          <p:cNvPr id="14" name="对象 13">
            <a:extLst>
              <a:ext uri="{FF2B5EF4-FFF2-40B4-BE49-F238E27FC236}">
                <a16:creationId xmlns="" xmlns:a16="http://schemas.microsoft.com/office/drawing/2014/main" id="{36C7DBF6-C748-4FF5-ACF9-D7BE7CCB2482}"/>
              </a:ext>
            </a:extLst>
          </p:cNvPr>
          <p:cNvGraphicFramePr>
            <a:graphicFrameLocks noChangeAspect="1"/>
          </p:cNvGraphicFramePr>
          <p:nvPr>
            <p:extLst>
              <p:ext uri="{D42A27DB-BD31-4B8C-83A1-F6EECF244321}">
                <p14:modId xmlns:p14="http://schemas.microsoft.com/office/powerpoint/2010/main" val="1753150489"/>
              </p:ext>
            </p:extLst>
          </p:nvPr>
        </p:nvGraphicFramePr>
        <p:xfrm>
          <a:off x="6813699" y="4221088"/>
          <a:ext cx="1656184" cy="527756"/>
        </p:xfrm>
        <a:graphic>
          <a:graphicData uri="http://schemas.openxmlformats.org/presentationml/2006/ole">
            <mc:AlternateContent xmlns:mc="http://schemas.openxmlformats.org/markup-compatibility/2006">
              <mc:Choice xmlns:v="urn:schemas-microsoft-com:vml" Requires="v">
                <p:oleObj spid="_x0000_s28680" name="Equation" r:id="rId10" imgW="787320" imgH="253800" progId="Equation.DSMT4">
                  <p:embed/>
                </p:oleObj>
              </mc:Choice>
              <mc:Fallback>
                <p:oleObj name="Equation" r:id="rId10" imgW="787320" imgH="253800" progId="Equation.DSMT4">
                  <p:embed/>
                  <p:pic>
                    <p:nvPicPr>
                      <p:cNvPr id="0" name=""/>
                      <p:cNvPicPr/>
                      <p:nvPr/>
                    </p:nvPicPr>
                    <p:blipFill>
                      <a:blip r:embed="rId11"/>
                      <a:stretch>
                        <a:fillRect/>
                      </a:stretch>
                    </p:blipFill>
                    <p:spPr>
                      <a:xfrm>
                        <a:off x="6813699" y="4221088"/>
                        <a:ext cx="1656184" cy="527756"/>
                      </a:xfrm>
                      <a:prstGeom prst="rect">
                        <a:avLst/>
                      </a:prstGeom>
                    </p:spPr>
                  </p:pic>
                </p:oleObj>
              </mc:Fallback>
            </mc:AlternateContent>
          </a:graphicData>
        </a:graphic>
      </p:graphicFrame>
    </p:spTree>
    <p:extLst>
      <p:ext uri="{BB962C8B-B14F-4D97-AF65-F5344CB8AC3E}">
        <p14:creationId xmlns:p14="http://schemas.microsoft.com/office/powerpoint/2010/main" val="10652736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p:sp>
        <p:nvSpPr>
          <p:cNvPr id="3" name="内容占位符 2"/>
          <p:cNvSpPr>
            <a:spLocks noGrp="1"/>
          </p:cNvSpPr>
          <p:nvPr>
            <p:ph sz="quarter" idx="1"/>
          </p:nvPr>
        </p:nvSpPr>
        <p:spPr>
          <a:xfrm>
            <a:off x="188963" y="620688"/>
            <a:ext cx="11593288" cy="5616624"/>
          </a:xfrm>
        </p:spPr>
        <p:txBody>
          <a:bodyPr>
            <a:normAutofit lnSpcReduction="10000"/>
          </a:bodyPr>
          <a:lstStyle/>
          <a:p>
            <a:pPr marL="0" indent="0">
              <a:lnSpc>
                <a:spcPct val="150000"/>
              </a:lnSpc>
              <a:buNone/>
            </a:pPr>
            <a:r>
              <a:rPr lang="en-US" altLang="zh-CN" sz="2400" b="1" dirty="0" smtClean="0"/>
              <a:t>【</a:t>
            </a:r>
            <a:r>
              <a:rPr lang="zh-CN" altLang="en-US" sz="2400" b="1" dirty="0" smtClean="0"/>
              <a:t>例</a:t>
            </a:r>
            <a:r>
              <a:rPr lang="en-US" altLang="zh-CN" sz="2400" b="1" dirty="0"/>
              <a:t>12-</a:t>
            </a:r>
            <a:r>
              <a:rPr lang="en-US" altLang="zh-CN" sz="2400" b="1" dirty="0" smtClean="0"/>
              <a:t>4】2020</a:t>
            </a:r>
            <a:r>
              <a:rPr lang="zh-CN" altLang="en-US" sz="2400" b="1" dirty="0"/>
              <a:t>年疫情冲击的指数期货套利</a:t>
            </a:r>
          </a:p>
          <a:p>
            <a:pPr marL="0" indent="0">
              <a:lnSpc>
                <a:spcPct val="150000"/>
              </a:lnSpc>
              <a:buNone/>
            </a:pPr>
            <a:r>
              <a:rPr lang="zh-CN" altLang="en-US" sz="2200" dirty="0"/>
              <a:t>为了进行指数期货套利，交易员必须在市场得到报价后很快地同时交易指数期货及构成股指的股票。在正常市场条件下，交易员可以采用程序交易，并且                          成立。</a:t>
            </a:r>
          </a:p>
          <a:p>
            <a:pPr marL="0" indent="0">
              <a:lnSpc>
                <a:spcPct val="150000"/>
              </a:lnSpc>
              <a:buNone/>
            </a:pPr>
            <a:r>
              <a:rPr lang="zh-CN" altLang="en-US" sz="2200" dirty="0"/>
              <a:t>受</a:t>
            </a:r>
            <a:r>
              <a:rPr lang="en-US" altLang="zh-CN" sz="2200" dirty="0"/>
              <a:t>2020</a:t>
            </a:r>
            <a:r>
              <a:rPr lang="zh-CN" altLang="en-US" sz="2200" dirty="0"/>
              <a:t>年新冠疫情冲击和美国特朗普不救市的影响，致使美股在</a:t>
            </a:r>
            <a:r>
              <a:rPr lang="en-US" altLang="zh-CN" sz="2200" dirty="0"/>
              <a:t>2020</a:t>
            </a:r>
            <a:r>
              <a:rPr lang="zh-CN" altLang="en-US" sz="2200" dirty="0"/>
              <a:t>年</a:t>
            </a:r>
            <a:r>
              <a:rPr lang="en-US" altLang="zh-CN" sz="2200" dirty="0"/>
              <a:t>3</a:t>
            </a:r>
            <a:r>
              <a:rPr lang="zh-CN" altLang="en-US" sz="2200" dirty="0"/>
              <a:t>月</a:t>
            </a:r>
            <a:r>
              <a:rPr lang="en-US" altLang="zh-CN" sz="2200" dirty="0"/>
              <a:t>8</a:t>
            </a:r>
            <a:r>
              <a:rPr lang="zh-CN" altLang="en-US" sz="2200" dirty="0"/>
              <a:t>日至</a:t>
            </a:r>
            <a:r>
              <a:rPr lang="en-US" altLang="zh-CN" sz="2200" dirty="0"/>
              <a:t>3</a:t>
            </a:r>
            <a:r>
              <a:rPr lang="zh-CN" altLang="en-US" sz="2200" dirty="0"/>
              <a:t>月</a:t>
            </a:r>
            <a:r>
              <a:rPr lang="en-US" altLang="zh-CN" sz="2200" dirty="0"/>
              <a:t>16</a:t>
            </a:r>
            <a:r>
              <a:rPr lang="zh-CN" altLang="en-US" sz="2200" dirty="0"/>
              <a:t>日期间触发四次熔断机制；而从历史上看，美国股市仅有五次发生熔断。这四次熔断的时间分别是</a:t>
            </a:r>
            <a:r>
              <a:rPr lang="en-US" altLang="zh-CN" sz="2200" dirty="0"/>
              <a:t>2020</a:t>
            </a:r>
            <a:r>
              <a:rPr lang="zh-CN" altLang="en-US" sz="2200" dirty="0"/>
              <a:t>年</a:t>
            </a:r>
            <a:r>
              <a:rPr lang="en-US" altLang="zh-CN" sz="2200" dirty="0"/>
              <a:t>3</a:t>
            </a:r>
            <a:r>
              <a:rPr lang="zh-CN" altLang="en-US" sz="2200" dirty="0"/>
              <a:t>月</a:t>
            </a:r>
            <a:r>
              <a:rPr lang="en-US" altLang="zh-CN" sz="2200" dirty="0"/>
              <a:t>8</a:t>
            </a:r>
            <a:r>
              <a:rPr lang="zh-CN" altLang="en-US" sz="2200" dirty="0"/>
              <a:t>日、</a:t>
            </a:r>
            <a:r>
              <a:rPr lang="en-US" altLang="zh-CN" sz="2200" dirty="0"/>
              <a:t>2020</a:t>
            </a:r>
            <a:r>
              <a:rPr lang="zh-CN" altLang="en-US" sz="2200" dirty="0"/>
              <a:t>年</a:t>
            </a:r>
            <a:r>
              <a:rPr lang="en-US" altLang="zh-CN" sz="2200" dirty="0"/>
              <a:t>3</a:t>
            </a:r>
            <a:r>
              <a:rPr lang="zh-CN" altLang="en-US" sz="2200" dirty="0"/>
              <a:t>月</a:t>
            </a:r>
            <a:r>
              <a:rPr lang="en-US" altLang="zh-CN" sz="2200" dirty="0"/>
              <a:t>9</a:t>
            </a:r>
            <a:r>
              <a:rPr lang="zh-CN" altLang="en-US" sz="2200" dirty="0"/>
              <a:t>日、</a:t>
            </a:r>
            <a:r>
              <a:rPr lang="en-US" altLang="zh-CN" sz="2200" dirty="0"/>
              <a:t>2020</a:t>
            </a:r>
            <a:r>
              <a:rPr lang="zh-CN" altLang="en-US" sz="2200" dirty="0"/>
              <a:t>年</a:t>
            </a:r>
            <a:r>
              <a:rPr lang="en-US" altLang="zh-CN" sz="2200" dirty="0"/>
              <a:t>3</a:t>
            </a:r>
            <a:r>
              <a:rPr lang="zh-CN" altLang="en-US" sz="2200" dirty="0"/>
              <a:t>月</a:t>
            </a:r>
            <a:r>
              <a:rPr lang="en-US" altLang="zh-CN" sz="2200" dirty="0"/>
              <a:t>12</a:t>
            </a:r>
            <a:r>
              <a:rPr lang="zh-CN" altLang="en-US" sz="2200" dirty="0"/>
              <a:t>日、</a:t>
            </a:r>
            <a:r>
              <a:rPr lang="en-US" altLang="zh-CN" sz="2200" dirty="0"/>
              <a:t>2020</a:t>
            </a:r>
            <a:r>
              <a:rPr lang="zh-CN" altLang="en-US" sz="2200" dirty="0"/>
              <a:t>年</a:t>
            </a:r>
            <a:r>
              <a:rPr lang="en-US" altLang="zh-CN" sz="2200" dirty="0"/>
              <a:t>3</a:t>
            </a:r>
            <a:r>
              <a:rPr lang="zh-CN" altLang="en-US" sz="2200" dirty="0"/>
              <a:t>月</a:t>
            </a:r>
            <a:r>
              <a:rPr lang="en-US" altLang="zh-CN" sz="2200" dirty="0"/>
              <a:t>16</a:t>
            </a:r>
            <a:r>
              <a:rPr lang="zh-CN" altLang="en-US" sz="2200" dirty="0"/>
              <a:t>日。美股的熔断造成包括美国股市在内的全球证券市场发生剧烈波动，而纽约证券交易所更是创造了</a:t>
            </a:r>
            <a:r>
              <a:rPr lang="en-US" altLang="zh-CN" sz="2200" dirty="0"/>
              <a:t>227</a:t>
            </a:r>
            <a:r>
              <a:rPr lang="zh-CN" altLang="en-US" sz="2200" dirty="0"/>
              <a:t>年历史第一次关闭交易大厅的记录，于</a:t>
            </a:r>
            <a:r>
              <a:rPr lang="en-US" altLang="zh-CN" sz="2200" dirty="0"/>
              <a:t>2020</a:t>
            </a:r>
            <a:r>
              <a:rPr lang="zh-CN" altLang="en-US" sz="2200" dirty="0"/>
              <a:t>年</a:t>
            </a:r>
            <a:r>
              <a:rPr lang="en-US" altLang="zh-CN" sz="2200" dirty="0"/>
              <a:t>3</a:t>
            </a:r>
            <a:r>
              <a:rPr lang="zh-CN" altLang="en-US" sz="2200" dirty="0"/>
              <a:t>月</a:t>
            </a:r>
            <a:r>
              <a:rPr lang="en-US" altLang="zh-CN" sz="2200" dirty="0"/>
              <a:t>23</a:t>
            </a:r>
            <a:r>
              <a:rPr lang="zh-CN" altLang="en-US" sz="2200" dirty="0"/>
              <a:t>日起暂时关闭交易大厅。股票市场的剧烈波动也造成股市期货指数暴涨暴跌波动，在</a:t>
            </a:r>
            <a:r>
              <a:rPr lang="en-US" altLang="zh-CN" sz="2200" dirty="0"/>
              <a:t>3</a:t>
            </a:r>
            <a:r>
              <a:rPr lang="zh-CN" altLang="en-US" sz="2200" dirty="0"/>
              <a:t>月份美国标普</a:t>
            </a:r>
            <a:r>
              <a:rPr lang="en-US" altLang="zh-CN" sz="2200" dirty="0"/>
              <a:t>500</a:t>
            </a:r>
            <a:r>
              <a:rPr lang="zh-CN" altLang="en-US" sz="2200" dirty="0"/>
              <a:t>指数低于标普</a:t>
            </a:r>
            <a:r>
              <a:rPr lang="en-US" altLang="zh-CN" sz="2200" dirty="0"/>
              <a:t>500</a:t>
            </a:r>
            <a:r>
              <a:rPr lang="zh-CN" altLang="en-US" sz="2200" dirty="0"/>
              <a:t>期货</a:t>
            </a:r>
            <a:r>
              <a:rPr lang="en-US" altLang="zh-CN" sz="2200" dirty="0"/>
              <a:t>16.8%</a:t>
            </a:r>
            <a:r>
              <a:rPr lang="zh-CN" altLang="en-US" sz="2200" dirty="0"/>
              <a:t>，这给股指期货套利提供了空间。但经过冲击过后，当市场恢复正常，套利者的行为保证了期货与现货价格的恒等关系                            再次成立。</a:t>
            </a:r>
          </a:p>
          <a:p>
            <a:pPr marL="0" indent="0">
              <a:lnSpc>
                <a:spcPct val="150000"/>
              </a:lnSpc>
              <a:buNone/>
            </a:pPr>
            <a:endParaRPr lang="zh-CN" altLang="en-US" sz="2000" dirty="0"/>
          </a:p>
        </p:txBody>
      </p:sp>
      <p:graphicFrame>
        <p:nvGraphicFramePr>
          <p:cNvPr id="6" name="对象 5">
            <a:extLst>
              <a:ext uri="{FF2B5EF4-FFF2-40B4-BE49-F238E27FC236}">
                <a16:creationId xmlns="" xmlns:a16="http://schemas.microsoft.com/office/drawing/2014/main" id="{F58EA7BC-18E4-4670-BD8A-D91D7418AD17}"/>
              </a:ext>
            </a:extLst>
          </p:cNvPr>
          <p:cNvGraphicFramePr>
            <a:graphicFrameLocks noChangeAspect="1"/>
          </p:cNvGraphicFramePr>
          <p:nvPr>
            <p:extLst>
              <p:ext uri="{D42A27DB-BD31-4B8C-83A1-F6EECF244321}">
                <p14:modId xmlns:p14="http://schemas.microsoft.com/office/powerpoint/2010/main" val="1373663842"/>
              </p:ext>
            </p:extLst>
          </p:nvPr>
        </p:nvGraphicFramePr>
        <p:xfrm>
          <a:off x="4610100" y="2768600"/>
          <a:ext cx="914400" cy="198438"/>
        </p:xfrm>
        <a:graphic>
          <a:graphicData uri="http://schemas.openxmlformats.org/presentationml/2006/ole">
            <mc:AlternateContent xmlns:mc="http://schemas.openxmlformats.org/markup-compatibility/2006">
              <mc:Choice xmlns:v="urn:schemas-microsoft-com:vml" Requires="v">
                <p:oleObj spid="_x0000_s27652" name="Equation" r:id="rId3" imgW="914400" imgH="198720" progId="Equation.DSMT4">
                  <p:embed/>
                </p:oleObj>
              </mc:Choice>
              <mc:Fallback>
                <p:oleObj name="Equation" r:id="rId3" imgW="914400" imgH="198720" progId="Equation.DSMT4">
                  <p:embed/>
                  <p:pic>
                    <p:nvPicPr>
                      <p:cNvPr id="0" name=""/>
                      <p:cNvPicPr/>
                      <p:nvPr/>
                    </p:nvPicPr>
                    <p:blipFill>
                      <a:blip r:embed="rId4"/>
                      <a:stretch>
                        <a:fillRect/>
                      </a:stretch>
                    </p:blipFill>
                    <p:spPr>
                      <a:xfrm>
                        <a:off x="4610100" y="2768600"/>
                        <a:ext cx="914400" cy="198438"/>
                      </a:xfrm>
                      <a:prstGeom prst="rect">
                        <a:avLst/>
                      </a:prstGeom>
                    </p:spPr>
                  </p:pic>
                </p:oleObj>
              </mc:Fallback>
            </mc:AlternateContent>
          </a:graphicData>
        </a:graphic>
      </p:graphicFrame>
      <p:graphicFrame>
        <p:nvGraphicFramePr>
          <p:cNvPr id="7" name="对象 6">
            <a:extLst>
              <a:ext uri="{FF2B5EF4-FFF2-40B4-BE49-F238E27FC236}">
                <a16:creationId xmlns="" xmlns:a16="http://schemas.microsoft.com/office/drawing/2014/main" id="{30EB9EA7-FC34-49AD-BF61-F46633189D73}"/>
              </a:ext>
            </a:extLst>
          </p:cNvPr>
          <p:cNvGraphicFramePr>
            <a:graphicFrameLocks noChangeAspect="1"/>
          </p:cNvGraphicFramePr>
          <p:nvPr>
            <p:extLst>
              <p:ext uri="{D42A27DB-BD31-4B8C-83A1-F6EECF244321}">
                <p14:modId xmlns:p14="http://schemas.microsoft.com/office/powerpoint/2010/main" val="2538212117"/>
              </p:ext>
            </p:extLst>
          </p:nvPr>
        </p:nvGraphicFramePr>
        <p:xfrm>
          <a:off x="1197075" y="5517232"/>
          <a:ext cx="1797156" cy="504056"/>
        </p:xfrm>
        <a:graphic>
          <a:graphicData uri="http://schemas.openxmlformats.org/presentationml/2006/ole">
            <mc:AlternateContent xmlns:mc="http://schemas.openxmlformats.org/markup-compatibility/2006">
              <mc:Choice xmlns:v="urn:schemas-microsoft-com:vml" Requires="v">
                <p:oleObj spid="_x0000_s27653" name="Equation" r:id="rId5" imgW="787320" imgH="253800" progId="Equation.DSMT4">
                  <p:embed/>
                </p:oleObj>
              </mc:Choice>
              <mc:Fallback>
                <p:oleObj name="Equation" r:id="rId5" imgW="787320" imgH="253800" progId="Equation.DSMT4">
                  <p:embed/>
                  <p:pic>
                    <p:nvPicPr>
                      <p:cNvPr id="0" name=""/>
                      <p:cNvPicPr/>
                      <p:nvPr/>
                    </p:nvPicPr>
                    <p:blipFill>
                      <a:blip r:embed="rId6"/>
                      <a:stretch>
                        <a:fillRect/>
                      </a:stretch>
                    </p:blipFill>
                    <p:spPr>
                      <a:xfrm>
                        <a:off x="1197075" y="5517232"/>
                        <a:ext cx="1797156" cy="504056"/>
                      </a:xfrm>
                      <a:prstGeom prst="rect">
                        <a:avLst/>
                      </a:prstGeom>
                    </p:spPr>
                  </p:pic>
                </p:oleObj>
              </mc:Fallback>
            </mc:AlternateContent>
          </a:graphicData>
        </a:graphic>
      </p:graphicFrame>
      <p:graphicFrame>
        <p:nvGraphicFramePr>
          <p:cNvPr id="8" name="对象 7">
            <a:extLst>
              <a:ext uri="{FF2B5EF4-FFF2-40B4-BE49-F238E27FC236}">
                <a16:creationId xmlns="" xmlns:a16="http://schemas.microsoft.com/office/drawing/2014/main" id="{2F64A671-5484-45A0-9BEB-CEE6805EC89D}"/>
              </a:ext>
            </a:extLst>
          </p:cNvPr>
          <p:cNvGraphicFramePr>
            <a:graphicFrameLocks noChangeAspect="1"/>
          </p:cNvGraphicFramePr>
          <p:nvPr>
            <p:extLst>
              <p:ext uri="{D42A27DB-BD31-4B8C-83A1-F6EECF244321}">
                <p14:modId xmlns:p14="http://schemas.microsoft.com/office/powerpoint/2010/main" val="2439581348"/>
              </p:ext>
            </p:extLst>
          </p:nvPr>
        </p:nvGraphicFramePr>
        <p:xfrm>
          <a:off x="7893819" y="1700808"/>
          <a:ext cx="1584176" cy="511024"/>
        </p:xfrm>
        <a:graphic>
          <a:graphicData uri="http://schemas.openxmlformats.org/presentationml/2006/ole">
            <mc:AlternateContent xmlns:mc="http://schemas.openxmlformats.org/markup-compatibility/2006">
              <mc:Choice xmlns:v="urn:schemas-microsoft-com:vml" Requires="v">
                <p:oleObj spid="_x0000_s27654" name="Equation" r:id="rId7" imgW="787320" imgH="253800" progId="Equation.DSMT4">
                  <p:embed/>
                </p:oleObj>
              </mc:Choice>
              <mc:Fallback>
                <p:oleObj name="Equation" r:id="rId7" imgW="787320" imgH="253800" progId="Equation.DSMT4">
                  <p:embed/>
                  <p:pic>
                    <p:nvPicPr>
                      <p:cNvPr id="0" name=""/>
                      <p:cNvPicPr/>
                      <p:nvPr/>
                    </p:nvPicPr>
                    <p:blipFill>
                      <a:blip r:embed="rId8"/>
                      <a:stretch>
                        <a:fillRect/>
                      </a:stretch>
                    </p:blipFill>
                    <p:spPr>
                      <a:xfrm>
                        <a:off x="7893819" y="1700808"/>
                        <a:ext cx="1584176" cy="511024"/>
                      </a:xfrm>
                      <a:prstGeom prst="rect">
                        <a:avLst/>
                      </a:prstGeom>
                    </p:spPr>
                  </p:pic>
                </p:oleObj>
              </mc:Fallback>
            </mc:AlternateContent>
          </a:graphicData>
        </a:graphic>
      </p:graphicFrame>
    </p:spTree>
    <p:extLst>
      <p:ext uri="{BB962C8B-B14F-4D97-AF65-F5344CB8AC3E}">
        <p14:creationId xmlns:p14="http://schemas.microsoft.com/office/powerpoint/2010/main" val="30607163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smtClean="0">
                <a:solidFill>
                  <a:schemeClr val="bg1"/>
                </a:solidFill>
                <a:latin typeface="微软雅黑" pitchFamily="34" charset="-122"/>
                <a:ea typeface="微软雅黑" pitchFamily="34" charset="-122"/>
              </a:rPr>
              <a:t>二、</a:t>
            </a:r>
            <a:r>
              <a:rPr kumimoji="0" lang="zh-CN" altLang="en-US" sz="5400" b="1" dirty="0">
                <a:solidFill>
                  <a:schemeClr val="bg1"/>
                </a:solidFill>
                <a:latin typeface="微软雅黑" pitchFamily="34" charset="-122"/>
                <a:ea typeface="微软雅黑" pitchFamily="34" charset="-122"/>
              </a:rPr>
              <a:t>套期保值界定</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smtClean="0">
                <a:latin typeface="微软雅黑" pitchFamily="34" charset="-122"/>
                <a:ea typeface="微软雅黑" pitchFamily="34" charset="-122"/>
              </a:rPr>
              <a:t>套</a:t>
            </a:r>
            <a:r>
              <a:rPr lang="zh-CN" altLang="en-US" sz="2600" b="1" dirty="0">
                <a:latin typeface="微软雅黑" pitchFamily="34" charset="-122"/>
                <a:ea typeface="微软雅黑" pitchFamily="34" charset="-122"/>
              </a:rPr>
              <a:t>期保值界定</a:t>
            </a:r>
          </a:p>
        </p:txBody>
      </p:sp>
      <p:grpSp>
        <p:nvGrpSpPr>
          <p:cNvPr id="27" name="组合 26"/>
          <p:cNvGrpSpPr/>
          <p:nvPr/>
        </p:nvGrpSpPr>
        <p:grpSpPr>
          <a:xfrm>
            <a:off x="476995" y="816096"/>
            <a:ext cx="11449272" cy="5421216"/>
            <a:chOff x="476995" y="816096"/>
            <a:chExt cx="11449272" cy="5421216"/>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一、套期保值的定义</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1</a:t>
              </a:r>
              <a:r>
                <a:rPr lang="zh-CN" altLang="en-US" sz="2200" b="1" dirty="0" smtClean="0">
                  <a:latin typeface="Times New Roman" panose="02020603050405020304" pitchFamily="18" charset="0"/>
                  <a:ea typeface="宋体" panose="02010600030101010101" pitchFamily="2" charset="-122"/>
                </a:rPr>
                <a:t>、套期保值</a:t>
              </a:r>
              <a:r>
                <a:rPr lang="zh-CN" altLang="en-US" sz="2200" b="1" dirty="0">
                  <a:latin typeface="Times New Roman" panose="02020603050405020304" pitchFamily="18" charset="0"/>
                  <a:ea typeface="宋体" panose="02010600030101010101" pitchFamily="2" charset="-122"/>
                </a:rPr>
                <a:t>的本质：</a:t>
              </a:r>
              <a:r>
                <a:rPr lang="zh-CN" altLang="en-US" sz="2200" dirty="0">
                  <a:latin typeface="Times New Roman" panose="02020603050405020304" pitchFamily="18" charset="0"/>
                  <a:ea typeface="宋体" panose="02010600030101010101" pitchFamily="2" charset="-122"/>
                </a:rPr>
                <a:t>本质上，套期保值是</a:t>
              </a:r>
              <a:r>
                <a:rPr lang="zh-CN" altLang="en-US" sz="2200" b="1" dirty="0">
                  <a:latin typeface="Times New Roman" panose="02020603050405020304" pitchFamily="18" charset="0"/>
                  <a:ea typeface="宋体" panose="02010600030101010101" pitchFamily="2" charset="-122"/>
                </a:rPr>
                <a:t>转移风险</a:t>
              </a:r>
              <a:r>
                <a:rPr lang="zh-CN" altLang="en-US" sz="2200" dirty="0">
                  <a:latin typeface="Times New Roman" panose="02020603050405020304" pitchFamily="18" charset="0"/>
                  <a:ea typeface="宋体" panose="02010600030101010101" pitchFamily="2" charset="-122"/>
                </a:rPr>
                <a:t>的一种方式，投资者通过买卖衍生工具将风险转移至其他交易者</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b="1" dirty="0" smtClean="0">
                  <a:latin typeface="Times New Roman" panose="02020603050405020304" pitchFamily="18" charset="0"/>
                  <a:ea typeface="宋体" panose="02010600030101010101" pitchFamily="2" charset="-122"/>
                </a:rPr>
                <a:t>2</a:t>
              </a:r>
              <a:r>
                <a:rPr lang="zh-CN" altLang="en-US" sz="2200" b="1" dirty="0">
                  <a:latin typeface="Times New Roman" panose="02020603050405020304" pitchFamily="18" charset="0"/>
                  <a:ea typeface="宋体" panose="02010600030101010101" pitchFamily="2" charset="-122"/>
                </a:rPr>
                <a:t>、套期保值</a:t>
              </a:r>
              <a:r>
                <a:rPr lang="zh-CN" altLang="en-US" sz="2200" b="1" dirty="0" smtClean="0">
                  <a:latin typeface="Times New Roman" panose="02020603050405020304" pitchFamily="18" charset="0"/>
                  <a:ea typeface="宋体" panose="02010600030101010101" pitchFamily="2" charset="-122"/>
                </a:rPr>
                <a:t>的</a:t>
              </a:r>
              <a:r>
                <a:rPr lang="zh-CN" altLang="en-US" sz="2200" b="1" dirty="0">
                  <a:latin typeface="Times New Roman" panose="02020603050405020304" pitchFamily="18" charset="0"/>
                  <a:ea typeface="宋体" panose="02010600030101010101" pitchFamily="2" charset="-122"/>
                </a:rPr>
                <a:t>定义：</a:t>
              </a:r>
              <a:r>
                <a:rPr lang="zh-CN" altLang="en-US" sz="2200" dirty="0">
                  <a:latin typeface="Times New Roman" panose="02020603050405020304" pitchFamily="18" charset="0"/>
                  <a:ea typeface="宋体" panose="02010600030101010101" pitchFamily="2" charset="-122"/>
                </a:rPr>
                <a:t>套期保值又称避险、对冲等，传统的套期保值是指投资者同时在期货市场和现货市场进行</a:t>
              </a:r>
              <a:r>
                <a:rPr lang="zh-CN" altLang="en-US" sz="2200" b="1" dirty="0">
                  <a:latin typeface="Times New Roman" panose="02020603050405020304" pitchFamily="18" charset="0"/>
                  <a:ea typeface="宋体" panose="02010600030101010101" pitchFamily="2" charset="-122"/>
                </a:rPr>
                <a:t>数量相等、方向相反</a:t>
              </a:r>
              <a:r>
                <a:rPr lang="zh-CN" altLang="en-US" sz="2200" dirty="0">
                  <a:latin typeface="Times New Roman" panose="02020603050405020304" pitchFamily="18" charset="0"/>
                  <a:ea typeface="宋体" panose="02010600030101010101" pitchFamily="2" charset="-122"/>
                </a:rPr>
                <a:t>的交易，使一个市场的盈利弥补另一个市场的亏损，从而在两个市场建立对冲机制</a:t>
              </a:r>
              <a:r>
                <a:rPr lang="zh-CN" altLang="en-US" sz="2200" dirty="0" smtClean="0">
                  <a:latin typeface="Times New Roman" panose="02020603050405020304" pitchFamily="18" charset="0"/>
                  <a:ea typeface="宋体" panose="02010600030101010101" pitchFamily="2" charset="-122"/>
                </a:rPr>
                <a:t>，以</a:t>
              </a:r>
              <a:r>
                <a:rPr lang="zh-CN" altLang="en-US" sz="2200" dirty="0">
                  <a:latin typeface="Times New Roman" panose="02020603050405020304" pitchFamily="18" charset="0"/>
                  <a:ea typeface="宋体" panose="02010600030101010101" pitchFamily="2" charset="-122"/>
                </a:rPr>
                <a:t>规避现货市场价格波动的</a:t>
              </a:r>
              <a:r>
                <a:rPr lang="zh-CN" altLang="en-US" sz="2200" dirty="0" smtClean="0">
                  <a:latin typeface="Times New Roman" panose="02020603050405020304" pitchFamily="18" charset="0"/>
                  <a:ea typeface="宋体" panose="02010600030101010101" pitchFamily="2" charset="-122"/>
                </a:rPr>
                <a:t>风险。</a:t>
              </a:r>
              <a:endParaRPr lang="en-US" altLang="zh-CN" sz="2200"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a:p>
              <a:pPr indent="457200">
                <a:lnSpc>
                  <a:spcPct val="170000"/>
                </a:lnSpc>
              </a:pPr>
              <a:endParaRPr lang="en-US" altLang="zh-CN" b="1" dirty="0">
                <a:latin typeface="Times New Roman" panose="02020603050405020304" pitchFamily="18" charset="0"/>
                <a:ea typeface="宋体" panose="02010600030101010101" pitchFamily="2" charset="-122"/>
              </a:endParaRPr>
            </a:p>
            <a:p>
              <a:pPr indent="457200">
                <a:lnSpc>
                  <a:spcPct val="170000"/>
                </a:lnSpc>
              </a:pPr>
              <a:endParaRPr lang="en-US" altLang="zh-CN" b="1" dirty="0" smtClean="0">
                <a:latin typeface="Times New Roman" panose="02020603050405020304" pitchFamily="18" charset="0"/>
                <a:ea typeface="宋体" panose="02010600030101010101" pitchFamily="2" charset="-122"/>
              </a:endParaRPr>
            </a:p>
          </p:txBody>
        </p:sp>
        <p:sp>
          <p:nvSpPr>
            <p:cNvPr id="2" name="椭圆 1"/>
            <p:cNvSpPr/>
            <p:nvPr/>
          </p:nvSpPr>
          <p:spPr>
            <a:xfrm>
              <a:off x="2764634" y="4437112"/>
              <a:ext cx="2160240" cy="13681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套期保值的基本特征</a:t>
              </a:r>
              <a:endParaRPr lang="zh-CN" altLang="en-US" sz="2000" dirty="0"/>
            </a:p>
          </p:txBody>
        </p:sp>
        <p:cxnSp>
          <p:nvCxnSpPr>
            <p:cNvPr id="4" name="直接箭头连接符 3"/>
            <p:cNvCxnSpPr/>
            <p:nvPr/>
          </p:nvCxnSpPr>
          <p:spPr>
            <a:xfrm flipV="1">
              <a:off x="4924874" y="4473116"/>
              <a:ext cx="918000" cy="6480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8" name="直接箭头连接符 7"/>
            <p:cNvCxnSpPr>
              <a:stCxn id="2" idx="6"/>
            </p:cNvCxnSpPr>
            <p:nvPr/>
          </p:nvCxnSpPr>
          <p:spPr>
            <a:xfrm>
              <a:off x="4924874" y="5121188"/>
              <a:ext cx="972000" cy="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0" name="直接箭头连接符 9"/>
            <p:cNvCxnSpPr>
              <a:stCxn id="2" idx="6"/>
            </p:cNvCxnSpPr>
            <p:nvPr/>
          </p:nvCxnSpPr>
          <p:spPr>
            <a:xfrm>
              <a:off x="4924874" y="5121188"/>
              <a:ext cx="918000" cy="648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1" name="圆角矩形 10"/>
            <p:cNvSpPr/>
            <p:nvPr/>
          </p:nvSpPr>
          <p:spPr>
            <a:xfrm>
              <a:off x="6021611" y="4077072"/>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同种商品</a:t>
              </a:r>
              <a:endParaRPr lang="zh-CN" altLang="en-US" b="1" dirty="0"/>
            </a:p>
          </p:txBody>
        </p:sp>
        <p:sp>
          <p:nvSpPr>
            <p:cNvPr id="12" name="圆角矩形 11"/>
            <p:cNvSpPr/>
            <p:nvPr/>
          </p:nvSpPr>
          <p:spPr>
            <a:xfrm>
              <a:off x="6021611" y="4869160"/>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数量相当</a:t>
              </a:r>
              <a:endParaRPr lang="zh-CN" altLang="en-US" b="1" dirty="0"/>
            </a:p>
          </p:txBody>
        </p:sp>
        <p:sp>
          <p:nvSpPr>
            <p:cNvPr id="13" name="圆角矩形 12"/>
            <p:cNvSpPr/>
            <p:nvPr/>
          </p:nvSpPr>
          <p:spPr>
            <a:xfrm>
              <a:off x="6021611" y="5661248"/>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方向相反</a:t>
              </a:r>
              <a:endParaRPr lang="zh-CN" altLang="en-US" b="1" dirty="0"/>
            </a:p>
          </p:txBody>
        </p:sp>
      </p:grpSp>
    </p:spTree>
    <p:extLst>
      <p:ext uri="{BB962C8B-B14F-4D97-AF65-F5344CB8AC3E}">
        <p14:creationId xmlns:p14="http://schemas.microsoft.com/office/powerpoint/2010/main" val="1334715909"/>
      </p:ext>
    </p:extLst>
  </p:cSld>
  <p:clrMapOvr>
    <a:masterClrMapping/>
  </p:clrMapOvr>
  <p:transition>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4987" y="980728"/>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二、套期保值的</a:t>
            </a:r>
            <a:r>
              <a:rPr lang="zh-CN" altLang="en-US" sz="2800" b="1" dirty="0" smtClean="0">
                <a:latin typeface="Times New Roman" panose="02020603050405020304" pitchFamily="18" charset="0"/>
                <a:ea typeface="宋体" panose="02010600030101010101" pitchFamily="2" charset="-122"/>
              </a:rPr>
              <a:t>原理</a:t>
            </a:r>
            <a:endParaRPr lang="en-US" altLang="zh-CN" sz="2800" b="1" dirty="0" smtClean="0">
              <a:latin typeface="Times New Roman" panose="02020603050405020304" pitchFamily="18" charset="0"/>
              <a:ea typeface="宋体" panose="02010600030101010101" pitchFamily="2" charset="-122"/>
            </a:endParaRPr>
          </a:p>
          <a:p>
            <a:pPr indent="457200">
              <a:lnSpc>
                <a:spcPct val="160000"/>
              </a:lnSpc>
            </a:pPr>
            <a:r>
              <a:rPr lang="zh-CN" altLang="en-US" sz="2200" b="1" dirty="0">
                <a:latin typeface="Times New Roman" panose="02020603050405020304" pitchFamily="18" charset="0"/>
                <a:ea typeface="宋体" panose="02010600030101010101" pitchFamily="2" charset="-122"/>
              </a:rPr>
              <a:t>套期保值能实现风险对冲的根本原理是，同种商品的期货价格和现货价格受到相似的因素影响，两者价格变动趋势</a:t>
            </a:r>
            <a:r>
              <a:rPr lang="zh-CN" altLang="en-US" sz="2200" b="1" dirty="0" smtClean="0">
                <a:latin typeface="Times New Roman" panose="02020603050405020304" pitchFamily="18" charset="0"/>
                <a:ea typeface="宋体" panose="02010600030101010101" pitchFamily="2" charset="-122"/>
              </a:rPr>
              <a:t>相同。</a:t>
            </a:r>
            <a:endParaRPr lang="en-US" altLang="zh-CN" sz="2200" b="1" dirty="0" smtClean="0">
              <a:latin typeface="Times New Roman" panose="02020603050405020304" pitchFamily="18" charset="0"/>
              <a:ea typeface="宋体" panose="02010600030101010101" pitchFamily="2" charset="-122"/>
            </a:endParaRPr>
          </a:p>
          <a:p>
            <a:pPr indent="457200">
              <a:lnSpc>
                <a:spcPct val="160000"/>
              </a:lnSpc>
            </a:pPr>
            <a:endParaRPr lang="en-US" altLang="zh-CN" sz="22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smtClean="0">
                <a:latin typeface="微软雅黑" pitchFamily="34" charset="-122"/>
                <a:ea typeface="微软雅黑" pitchFamily="34" charset="-122"/>
              </a:rPr>
              <a:t>套</a:t>
            </a:r>
            <a:r>
              <a:rPr lang="zh-CN" altLang="en-US" sz="2600" b="1" dirty="0">
                <a:latin typeface="微软雅黑" pitchFamily="34" charset="-122"/>
                <a:ea typeface="微软雅黑" pitchFamily="34" charset="-122"/>
              </a:rPr>
              <a:t>期保值界定</a:t>
            </a:r>
          </a:p>
        </p:txBody>
      </p:sp>
      <p:sp>
        <p:nvSpPr>
          <p:cNvPr id="2" name="椭圆 1"/>
          <p:cNvSpPr/>
          <p:nvPr/>
        </p:nvSpPr>
        <p:spPr>
          <a:xfrm>
            <a:off x="837035" y="3212976"/>
            <a:ext cx="2016224" cy="12961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dirty="0" smtClean="0"/>
              <a:t>原理</a:t>
            </a:r>
            <a:endParaRPr lang="zh-CN" altLang="en-US" sz="2800" dirty="0"/>
          </a:p>
        </p:txBody>
      </p:sp>
      <p:sp>
        <p:nvSpPr>
          <p:cNvPr id="7" name="左大括号 6"/>
          <p:cNvSpPr/>
          <p:nvPr/>
        </p:nvSpPr>
        <p:spPr>
          <a:xfrm>
            <a:off x="2925267" y="3068960"/>
            <a:ext cx="576064" cy="1584176"/>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8" name="矩形 7"/>
          <p:cNvSpPr/>
          <p:nvPr/>
        </p:nvSpPr>
        <p:spPr>
          <a:xfrm>
            <a:off x="3573339" y="2852936"/>
            <a:ext cx="6840760" cy="6480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smtClean="0">
                <a:solidFill>
                  <a:schemeClr val="tx1"/>
                </a:solidFill>
              </a:rPr>
              <a:t>期货</a:t>
            </a:r>
            <a:r>
              <a:rPr lang="zh-CN" altLang="en-US" sz="2000" dirty="0">
                <a:solidFill>
                  <a:schemeClr val="tx1"/>
                </a:solidFill>
                <a:latin typeface="Times New Roman" panose="02020603050405020304" pitchFamily="18" charset="0"/>
                <a:ea typeface="宋体" panose="02010600030101010101" pitchFamily="2" charset="-122"/>
              </a:rPr>
              <a:t>市场和现货市场同种商品的价格走势相同</a:t>
            </a:r>
            <a:endParaRPr lang="zh-CN" altLang="en-US" sz="2000" dirty="0">
              <a:solidFill>
                <a:schemeClr val="tx1"/>
              </a:solidFill>
            </a:endParaRPr>
          </a:p>
        </p:txBody>
      </p:sp>
      <p:sp>
        <p:nvSpPr>
          <p:cNvPr id="9" name="矩形 8"/>
          <p:cNvSpPr/>
          <p:nvPr/>
        </p:nvSpPr>
        <p:spPr>
          <a:xfrm>
            <a:off x="3573339" y="4221088"/>
            <a:ext cx="6840760" cy="6840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smtClean="0">
                <a:solidFill>
                  <a:schemeClr val="tx1"/>
                </a:solidFill>
              </a:rPr>
              <a:t>随</a:t>
            </a:r>
            <a:r>
              <a:rPr lang="zh-CN" altLang="en-US" sz="2000" dirty="0">
                <a:solidFill>
                  <a:schemeClr val="tx1"/>
                </a:solidFill>
              </a:rPr>
              <a:t>期货合约到期日临近，期货市场与现货市场价格</a:t>
            </a:r>
            <a:r>
              <a:rPr lang="zh-CN" altLang="en-US" sz="2000" dirty="0" smtClean="0">
                <a:solidFill>
                  <a:schemeClr val="tx1"/>
                </a:solidFill>
              </a:rPr>
              <a:t>趋于一致</a:t>
            </a:r>
            <a:endParaRPr lang="zh-CN" altLang="en-US" sz="2000" dirty="0">
              <a:solidFill>
                <a:schemeClr val="tx1"/>
              </a:solidFill>
            </a:endParaRPr>
          </a:p>
        </p:txBody>
      </p:sp>
    </p:spTree>
    <p:extLst>
      <p:ext uri="{BB962C8B-B14F-4D97-AF65-F5344CB8AC3E}">
        <p14:creationId xmlns:p14="http://schemas.microsoft.com/office/powerpoint/2010/main" val="1771794906"/>
      </p:ext>
    </p:extLst>
  </p:cSld>
  <p:clrMapOvr>
    <a:masterClrMapping/>
  </p:clrMapOvr>
  <p:transition>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三、套期保值的</a:t>
            </a:r>
            <a:r>
              <a:rPr lang="zh-CN" altLang="en-US" sz="2800" b="1" dirty="0" smtClean="0">
                <a:latin typeface="Times New Roman" panose="02020603050405020304" pitchFamily="18" charset="0"/>
                <a:ea typeface="宋体" panose="02010600030101010101" pitchFamily="2" charset="-122"/>
              </a:rPr>
              <a:t>种类</a:t>
            </a:r>
            <a:endParaRPr lang="en-US" altLang="zh-CN" sz="2800" b="1" dirty="0" smtClean="0">
              <a:latin typeface="Times New Roman" panose="02020603050405020304" pitchFamily="18" charset="0"/>
              <a:ea typeface="宋体" panose="02010600030101010101" pitchFamily="2" charset="-122"/>
            </a:endParaRPr>
          </a:p>
          <a:p>
            <a:pPr algn="ctr"/>
            <a:r>
              <a:rPr lang="zh-CN" altLang="en-US"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12-1  </a:t>
            </a:r>
            <a:r>
              <a:rPr lang="zh-CN" altLang="en-US" sz="2400" b="1" dirty="0">
                <a:latin typeface="Times New Roman" panose="02020603050405020304" pitchFamily="18" charset="0"/>
                <a:ea typeface="宋体" panose="02010600030101010101" pitchFamily="2" charset="-122"/>
              </a:rPr>
              <a:t>买入套期保值和卖出套期保值</a:t>
            </a:r>
            <a:endParaRPr lang="en-US" altLang="zh-CN" sz="24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smtClean="0">
                <a:latin typeface="微软雅黑" pitchFamily="34" charset="-122"/>
                <a:ea typeface="微软雅黑" pitchFamily="34" charset="-122"/>
              </a:rPr>
              <a:t>套</a:t>
            </a:r>
            <a:r>
              <a:rPr lang="zh-CN" altLang="en-US" sz="2600" b="1" dirty="0">
                <a:latin typeface="微软雅黑" pitchFamily="34" charset="-122"/>
                <a:ea typeface="微软雅黑" pitchFamily="34" charset="-122"/>
              </a:rPr>
              <a:t>期保值界定</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1" y="1844825"/>
            <a:ext cx="1019234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10086"/>
      </p:ext>
    </p:extLst>
  </p:cSld>
  <p:clrMapOvr>
    <a:masterClrMapping/>
  </p:clrMapOvr>
  <p:transition>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例</a:t>
            </a:r>
            <a:r>
              <a:rPr lang="en-US" altLang="zh-CN" sz="2400" b="1" dirty="0" smtClean="0">
                <a:latin typeface="Times New Roman" panose="02020603050405020304" pitchFamily="18" charset="0"/>
                <a:ea typeface="宋体" panose="02010600030101010101" pitchFamily="2" charset="-122"/>
              </a:rPr>
              <a:t>12-5】</a:t>
            </a:r>
            <a:endParaRPr lang="en-US" altLang="zh-CN" sz="2400" b="1" dirty="0" smtClean="0">
              <a:latin typeface="Times New Roman" panose="02020603050405020304" pitchFamily="18" charset="0"/>
              <a:ea typeface="宋体" panose="02010600030101010101" pitchFamily="2" charset="-122"/>
            </a:endParaRPr>
          </a:p>
          <a:p>
            <a:pPr algn="ctr"/>
            <a:r>
              <a:rPr lang="zh-CN" altLang="zh-CN" sz="2200" b="1" dirty="0" smtClean="0">
                <a:latin typeface="Times New Roman" panose="02020603050405020304" pitchFamily="18" charset="0"/>
                <a:ea typeface="宋体" panose="02010600030101010101" pitchFamily="2" charset="-122"/>
              </a:rPr>
              <a:t>表</a:t>
            </a:r>
            <a:r>
              <a:rPr lang="en-US" altLang="zh-CN" sz="2200" b="1" dirty="0" smtClean="0">
                <a:latin typeface="Times New Roman" panose="02020603050405020304" pitchFamily="18" charset="0"/>
                <a:ea typeface="宋体" panose="02010600030101010101" pitchFamily="2" charset="-122"/>
              </a:rPr>
              <a:t>12-2                 </a:t>
            </a:r>
            <a:r>
              <a:rPr lang="zh-CN" altLang="zh-CN" sz="2200" b="1" dirty="0">
                <a:latin typeface="Times New Roman" panose="02020603050405020304" pitchFamily="18" charset="0"/>
                <a:ea typeface="宋体" panose="02010600030101010101" pitchFamily="2" charset="-122"/>
              </a:rPr>
              <a:t>多头套期保值交易的</a:t>
            </a:r>
            <a:r>
              <a:rPr lang="zh-CN" altLang="zh-CN" sz="2200" b="1" dirty="0" smtClean="0">
                <a:latin typeface="Times New Roman" panose="02020603050405020304" pitchFamily="18" charset="0"/>
                <a:ea typeface="宋体" panose="02010600030101010101" pitchFamily="2" charset="-122"/>
              </a:rPr>
              <a:t>案例</a:t>
            </a:r>
            <a:r>
              <a:rPr lang="en-US" altLang="zh-CN" sz="2200" b="1" dirty="0" smtClean="0">
                <a:latin typeface="Times New Roman" panose="02020603050405020304" pitchFamily="18" charset="0"/>
                <a:ea typeface="宋体" panose="02010600030101010101" pitchFamily="2" charset="-122"/>
              </a:rPr>
              <a:t>(</a:t>
            </a:r>
            <a:r>
              <a:rPr lang="zh-CN" altLang="zh-CN" sz="2200" b="1" dirty="0" smtClean="0">
                <a:latin typeface="Times New Roman" panose="02020603050405020304" pitchFamily="18" charset="0"/>
                <a:ea typeface="宋体" panose="02010600030101010101" pitchFamily="2" charset="-122"/>
              </a:rPr>
              <a:t>担心</a:t>
            </a:r>
            <a:r>
              <a:rPr lang="zh-CN" altLang="zh-CN" sz="2200" b="1" dirty="0">
                <a:latin typeface="Times New Roman" panose="02020603050405020304" pitchFamily="18" charset="0"/>
                <a:ea typeface="宋体" panose="02010600030101010101" pitchFamily="2" charset="-122"/>
              </a:rPr>
              <a:t>股市</a:t>
            </a:r>
            <a:r>
              <a:rPr lang="zh-CN" altLang="zh-CN" sz="2200" b="1" dirty="0" smtClean="0">
                <a:latin typeface="Times New Roman" panose="02020603050405020304" pitchFamily="18" charset="0"/>
                <a:ea typeface="宋体" panose="02010600030101010101" pitchFamily="2" charset="-122"/>
              </a:rPr>
              <a:t>上涨</a:t>
            </a:r>
            <a:r>
              <a:rPr lang="en-US" altLang="zh-CN" sz="2200" b="1" dirty="0" smtClean="0">
                <a:latin typeface="Times New Roman" panose="02020603050405020304" pitchFamily="18" charset="0"/>
                <a:ea typeface="宋体" panose="02010600030101010101" pitchFamily="2" charset="-122"/>
              </a:rPr>
              <a:t>)</a:t>
            </a: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显然，若</a:t>
            </a:r>
            <a:r>
              <a:rPr lang="zh-CN" altLang="en-US" sz="2200" dirty="0">
                <a:latin typeface="Times New Roman" panose="02020603050405020304" pitchFamily="18" charset="0"/>
                <a:ea typeface="宋体" panose="02010600030101010101" pitchFamily="2" charset="-122"/>
              </a:rPr>
              <a:t>不进行保值要多付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万元购买股票，而进行保值后，只要多付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117</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19.4</a:t>
            </a:r>
            <a:r>
              <a:rPr lang="zh-CN" altLang="en-US" sz="2200" dirty="0">
                <a:latin typeface="Times New Roman" panose="02020603050405020304" pitchFamily="18" charset="0"/>
                <a:ea typeface="宋体" panose="02010600030101010101" pitchFamily="2" charset="-122"/>
              </a:rPr>
              <a:t>万元。虽然没有完全对冲风险，但已将风险降到了最低。</a:t>
            </a:r>
            <a:endParaRPr lang="zh-CN" altLang="zh-CN" sz="2200" dirty="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smtClean="0">
                <a:latin typeface="微软雅黑" pitchFamily="34" charset="-122"/>
                <a:ea typeface="微软雅黑" pitchFamily="34" charset="-122"/>
              </a:rPr>
              <a:t>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300394992"/>
              </p:ext>
            </p:extLst>
          </p:nvPr>
        </p:nvGraphicFramePr>
        <p:xfrm>
          <a:off x="1269083" y="1412776"/>
          <a:ext cx="9865096" cy="3490727"/>
        </p:xfrm>
        <a:graphic>
          <a:graphicData uri="http://schemas.openxmlformats.org/drawingml/2006/table">
            <a:tbl>
              <a:tblPr firstRow="1" bandRow="1">
                <a:tableStyleId>{7DF18680-E054-41AD-8BC1-D1AEF772440D}</a:tableStyleId>
              </a:tblPr>
              <a:tblGrid>
                <a:gridCol w="1656184"/>
                <a:gridCol w="3888432"/>
                <a:gridCol w="432048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7</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某投资者预计</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日将收到</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万元可用于投资股票。当时沪深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1100</a:t>
                      </a:r>
                      <a:r>
                        <a:rPr lang="zh-CN" altLang="en-US" dirty="0" smtClean="0">
                          <a:latin typeface="Times New Roman" panose="02020603050405020304" pitchFamily="18" charset="0"/>
                          <a:ea typeface="宋体" panose="02010600030101010101" pitchFamily="2" charset="-122"/>
                        </a:rPr>
                        <a:t>点，但是担心</a:t>
                      </a:r>
                      <a:r>
                        <a:rPr lang="en-US" altLang="zh-CN" dirty="0" smtClean="0">
                          <a:latin typeface="Times New Roman" panose="02020603050405020304" pitchFamily="18" charset="0"/>
                          <a:ea typeface="宋体" panose="02010600030101010101" pitchFamily="2" charset="-122"/>
                        </a:rPr>
                        <a:t>11</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1</a:t>
                      </a:r>
                      <a:r>
                        <a:rPr lang="zh-CN" altLang="en-US" dirty="0" smtClean="0">
                          <a:latin typeface="Times New Roman" panose="02020603050405020304" pitchFamily="18" charset="0"/>
                          <a:ea typeface="宋体" panose="02010600030101010101" pitchFamily="2" charset="-122"/>
                        </a:rPr>
                        <a:t>日股市会上涨。</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股指期货合约为</a:t>
                      </a:r>
                      <a:r>
                        <a:rPr lang="en-US" altLang="zh-CN" dirty="0" smtClean="0">
                          <a:latin typeface="Times New Roman" panose="02020603050405020304" pitchFamily="18" charset="0"/>
                          <a:ea typeface="宋体" panose="02010600030101010101" pitchFamily="2" charset="-122"/>
                        </a:rPr>
                        <a:t>1300</a:t>
                      </a:r>
                      <a:r>
                        <a:rPr lang="zh-CN" altLang="en-US" dirty="0" smtClean="0">
                          <a:latin typeface="Times New Roman" panose="02020603050405020304" pitchFamily="18" charset="0"/>
                          <a:ea typeface="宋体" panose="02010600030101010101" pitchFamily="2" charset="-122"/>
                        </a:rPr>
                        <a:t>点，所以投资者应该买入</a:t>
                      </a:r>
                      <a:r>
                        <a:rPr lang="en-US" altLang="zh-CN" dirty="0" smtClean="0">
                          <a:latin typeface="Times New Roman" panose="02020603050405020304" pitchFamily="18" charset="0"/>
                          <a:ea typeface="宋体" panose="02010600030101010101" pitchFamily="2" charset="-122"/>
                        </a:rPr>
                        <a:t>5000000/(1300×300)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手期货合约。</a:t>
                      </a:r>
                      <a:endParaRPr lang="zh-CN" altLang="en-US" dirty="0">
                        <a:latin typeface="Times New Roman" panose="02020603050405020304" pitchFamily="18" charset="0"/>
                        <a:ea typeface="宋体" panose="02010600030101010101" pitchFamily="2" charset="-122"/>
                      </a:endParaRPr>
                    </a:p>
                  </a:txBody>
                  <a:tcPr anchor="ctr"/>
                </a:tc>
              </a:tr>
              <a:tr h="1385931">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1</a:t>
                      </a:r>
                      <a:r>
                        <a:rPr lang="zh-CN" altLang="zh-CN"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指数已经升至</a:t>
                      </a:r>
                      <a:r>
                        <a:rPr lang="en-US" altLang="zh-CN" dirty="0" smtClean="0">
                          <a:latin typeface="Times New Roman" panose="02020603050405020304" pitchFamily="18" charset="0"/>
                          <a:ea typeface="宋体" panose="02010600030101010101" pitchFamily="2" charset="-122"/>
                        </a:rPr>
                        <a:t>1400</a:t>
                      </a:r>
                      <a:r>
                        <a:rPr lang="zh-CN" altLang="en-US" dirty="0" smtClean="0">
                          <a:latin typeface="Times New Roman" panose="02020603050405020304" pitchFamily="18" charset="0"/>
                          <a:ea typeface="宋体" panose="02010600030101010101" pitchFamily="2" charset="-122"/>
                        </a:rPr>
                        <a:t>点，股票相应地上涨到</a:t>
                      </a:r>
                      <a:r>
                        <a:rPr lang="en-US" altLang="zh-CN" dirty="0" smtClean="0">
                          <a:latin typeface="Times New Roman" panose="02020603050405020304" pitchFamily="18" charset="0"/>
                          <a:ea typeface="宋体" panose="02010600030101010101" pitchFamily="2" charset="-122"/>
                        </a:rPr>
                        <a:t>(1400/1100)×500</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636.4</a:t>
                      </a:r>
                      <a:r>
                        <a:rPr lang="zh-CN" altLang="en-US" dirty="0" smtClean="0">
                          <a:latin typeface="Times New Roman" panose="02020603050405020304" pitchFamily="18" charset="0"/>
                          <a:ea typeface="宋体" panose="02010600030101010101" pitchFamily="2" charset="-122"/>
                        </a:rPr>
                        <a:t>万元。</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1600</a:t>
                      </a:r>
                      <a:r>
                        <a:rPr lang="zh-CN" altLang="en-US" dirty="0" smtClean="0">
                          <a:latin typeface="Times New Roman" panose="02020603050405020304" pitchFamily="18" charset="0"/>
                          <a:ea typeface="宋体" panose="02010600030101010101" pitchFamily="2" charset="-122"/>
                        </a:rPr>
                        <a:t>点的价格卖出</a:t>
                      </a:r>
                      <a:r>
                        <a:rPr lang="en-US" altLang="zh-CN" dirty="0" smtClean="0">
                          <a:latin typeface="Times New Roman" panose="02020603050405020304" pitchFamily="18" charset="0"/>
                          <a:ea typeface="宋体" panose="02010600030101010101" pitchFamily="2" charset="-122"/>
                        </a:rPr>
                        <a:t>13</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300×300×13</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117</a:t>
                      </a:r>
                      <a:r>
                        <a:rPr lang="zh-CN" altLang="en-US" dirty="0" smtClean="0">
                          <a:latin typeface="Times New Roman" panose="02020603050405020304" pitchFamily="18" charset="0"/>
                          <a:ea typeface="宋体" panose="02010600030101010101" pitchFamily="2" charset="-122"/>
                        </a:rPr>
                        <a:t>万元。 </a:t>
                      </a:r>
                    </a:p>
                  </a:txBody>
                  <a:tcPr anchor="ctr"/>
                </a:tc>
              </a:tr>
            </a:tbl>
          </a:graphicData>
        </a:graphic>
      </p:graphicFrame>
    </p:spTree>
    <p:extLst>
      <p:ext uri="{BB962C8B-B14F-4D97-AF65-F5344CB8AC3E}">
        <p14:creationId xmlns:p14="http://schemas.microsoft.com/office/powerpoint/2010/main" val="316581322"/>
      </p:ext>
    </p:extLst>
  </p:cSld>
  <p:clrMapOvr>
    <a:masterClrMapping/>
  </p:clrMapOvr>
  <p:transition>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en-US" altLang="zh-CN" sz="2400" b="1" dirty="0" smtClean="0">
                <a:latin typeface="Times New Roman" panose="02020603050405020304" pitchFamily="18" charset="0"/>
                <a:ea typeface="宋体" panose="02010600030101010101" pitchFamily="2" charset="-122"/>
              </a:rPr>
              <a:t>【</a:t>
            </a:r>
            <a:r>
              <a:rPr lang="zh-CN" altLang="en-US" sz="2400" b="1" dirty="0" smtClean="0">
                <a:latin typeface="Times New Roman" panose="02020603050405020304" pitchFamily="18" charset="0"/>
                <a:ea typeface="宋体" panose="02010600030101010101" pitchFamily="2" charset="-122"/>
              </a:rPr>
              <a:t>例</a:t>
            </a:r>
            <a:r>
              <a:rPr lang="en-US" altLang="zh-CN" sz="2400" b="1" dirty="0" smtClean="0">
                <a:latin typeface="Times New Roman" panose="02020603050405020304" pitchFamily="18" charset="0"/>
                <a:ea typeface="宋体" panose="02010600030101010101" pitchFamily="2" charset="-122"/>
              </a:rPr>
              <a:t>12-6】</a:t>
            </a:r>
            <a:endParaRPr lang="en-US" altLang="zh-CN" sz="2400" b="1" dirty="0" smtClean="0">
              <a:latin typeface="Times New Roman" panose="02020603050405020304" pitchFamily="18" charset="0"/>
              <a:ea typeface="宋体" panose="02010600030101010101" pitchFamily="2" charset="-122"/>
            </a:endParaRPr>
          </a:p>
          <a:p>
            <a:pPr algn="ctr"/>
            <a:r>
              <a:rPr lang="zh-CN" altLang="zh-CN" sz="2000" b="1" dirty="0" smtClean="0">
                <a:latin typeface="Times New Roman" panose="02020603050405020304" pitchFamily="18" charset="0"/>
                <a:ea typeface="宋体" panose="02010600030101010101" pitchFamily="2" charset="-122"/>
              </a:rPr>
              <a:t>表</a:t>
            </a:r>
            <a:r>
              <a:rPr lang="en-US" altLang="zh-CN" sz="2000" b="1" dirty="0" smtClean="0">
                <a:latin typeface="Times New Roman" panose="02020603050405020304" pitchFamily="18" charset="0"/>
                <a:ea typeface="宋体" panose="02010600030101010101" pitchFamily="2" charset="-122"/>
              </a:rPr>
              <a:t>12-3           </a:t>
            </a:r>
            <a:r>
              <a:rPr lang="zh-CN" altLang="en-US" sz="2000" b="1" dirty="0" smtClean="0">
                <a:latin typeface="Times New Roman" panose="02020603050405020304" pitchFamily="18" charset="0"/>
                <a:ea typeface="宋体" panose="02010600030101010101" pitchFamily="2" charset="-122"/>
              </a:rPr>
              <a:t>空头</a:t>
            </a:r>
            <a:r>
              <a:rPr lang="zh-CN" altLang="en-US" sz="2000" b="1" dirty="0">
                <a:latin typeface="Times New Roman" panose="02020603050405020304" pitchFamily="18" charset="0"/>
                <a:ea typeface="宋体" panose="02010600030101010101" pitchFamily="2" charset="-122"/>
              </a:rPr>
              <a:t>套期保值交易的</a:t>
            </a:r>
            <a:r>
              <a:rPr lang="zh-CN" altLang="en-US" sz="2000" b="1" dirty="0" smtClean="0">
                <a:latin typeface="Times New Roman" panose="02020603050405020304" pitchFamily="18" charset="0"/>
                <a:ea typeface="宋体" panose="02010600030101010101" pitchFamily="2" charset="-122"/>
              </a:rPr>
              <a:t>案例</a:t>
            </a:r>
            <a:r>
              <a:rPr lang="en-US" altLang="zh-CN" sz="2000" b="1" dirty="0" smtClean="0">
                <a:latin typeface="Times New Roman" panose="02020603050405020304" pitchFamily="18" charset="0"/>
                <a:ea typeface="宋体" panose="02010600030101010101" pitchFamily="2" charset="-122"/>
              </a:rPr>
              <a:t>(</a:t>
            </a:r>
            <a:r>
              <a:rPr lang="zh-CN" altLang="en-US" sz="2000" b="1" dirty="0" smtClean="0">
                <a:latin typeface="Times New Roman" panose="02020603050405020304" pitchFamily="18" charset="0"/>
                <a:ea typeface="宋体" panose="02010600030101010101" pitchFamily="2" charset="-122"/>
              </a:rPr>
              <a:t>担心</a:t>
            </a:r>
            <a:r>
              <a:rPr lang="zh-CN" altLang="en-US" sz="2000" b="1" dirty="0">
                <a:latin typeface="Times New Roman" panose="02020603050405020304" pitchFamily="18" charset="0"/>
                <a:ea typeface="宋体" panose="02010600030101010101" pitchFamily="2" charset="-122"/>
              </a:rPr>
              <a:t>股市</a:t>
            </a:r>
            <a:r>
              <a:rPr lang="zh-CN" altLang="en-US" sz="2000" b="1" dirty="0" smtClean="0">
                <a:latin typeface="Times New Roman" panose="02020603050405020304" pitchFamily="18" charset="0"/>
                <a:ea typeface="宋体" panose="02010600030101010101" pitchFamily="2" charset="-122"/>
              </a:rPr>
              <a:t>下跌</a:t>
            </a:r>
            <a:r>
              <a:rPr lang="en-US" altLang="zh-CN" sz="2000" b="1" dirty="0" smtClean="0">
                <a:latin typeface="Times New Roman" panose="02020603050405020304" pitchFamily="18" charset="0"/>
                <a:ea typeface="宋体" panose="02010600030101010101" pitchFamily="2" charset="-122"/>
              </a:rPr>
              <a:t>)</a:t>
            </a: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000" dirty="0" smtClean="0">
                <a:latin typeface="Times New Roman" panose="02020603050405020304" pitchFamily="18" charset="0"/>
                <a:ea typeface="宋体" panose="02010600030101010101" pitchFamily="2" charset="-122"/>
              </a:rPr>
              <a:t>显然，若</a:t>
            </a:r>
            <a:r>
              <a:rPr lang="zh-CN" altLang="en-US" sz="2000" dirty="0">
                <a:latin typeface="Times New Roman" panose="02020603050405020304" pitchFamily="18" charset="0"/>
                <a:ea typeface="宋体" panose="02010600030101010101" pitchFamily="2" charset="-122"/>
              </a:rPr>
              <a:t>不进行</a:t>
            </a:r>
            <a:r>
              <a:rPr lang="zh-CN" altLang="en-US" sz="2000" dirty="0" smtClean="0">
                <a:latin typeface="Times New Roman" panose="02020603050405020304" pitchFamily="18" charset="0"/>
                <a:ea typeface="宋体" panose="02010600030101010101" pitchFamily="2" charset="-122"/>
              </a:rPr>
              <a:t>保值将亏损</a:t>
            </a:r>
            <a:r>
              <a:rPr lang="en-US" altLang="zh-CN" sz="2000" dirty="0" smtClean="0">
                <a:latin typeface="Times New Roman" panose="02020603050405020304" pitchFamily="18" charset="0"/>
                <a:ea typeface="宋体" panose="02010600030101010101" pitchFamily="2" charset="-122"/>
              </a:rPr>
              <a:t>86.2</a:t>
            </a:r>
            <a:r>
              <a:rPr lang="zh-CN" altLang="en-US" sz="2000" dirty="0" smtClean="0">
                <a:latin typeface="Times New Roman" panose="02020603050405020304" pitchFamily="18" charset="0"/>
                <a:ea typeface="宋体" panose="02010600030101010101" pitchFamily="2" charset="-122"/>
              </a:rPr>
              <a:t>万元，</a:t>
            </a:r>
            <a:r>
              <a:rPr lang="zh-CN" altLang="en-US" sz="2000" dirty="0">
                <a:latin typeface="Times New Roman" panose="02020603050405020304" pitchFamily="18" charset="0"/>
                <a:ea typeface="宋体" panose="02010600030101010101" pitchFamily="2" charset="-122"/>
              </a:rPr>
              <a:t>而进行保值后</a:t>
            </a:r>
            <a:r>
              <a:rPr lang="zh-CN" altLang="en-US" sz="2000" dirty="0" smtClean="0">
                <a:latin typeface="Times New Roman" panose="02020603050405020304" pitchFamily="18" charset="0"/>
                <a:ea typeface="宋体" panose="02010600030101010101" pitchFamily="2" charset="-122"/>
              </a:rPr>
              <a:t>，能够通过期货交易盈利</a:t>
            </a:r>
            <a:r>
              <a:rPr lang="en-US" altLang="zh-CN" sz="2000" dirty="0" smtClean="0">
                <a:latin typeface="Times New Roman" panose="02020603050405020304" pitchFamily="18" charset="0"/>
                <a:ea typeface="宋体" panose="02010600030101010101" pitchFamily="2" charset="-122"/>
              </a:rPr>
              <a:t>90</a:t>
            </a:r>
            <a:r>
              <a:rPr lang="zh-CN" altLang="en-US" sz="2000" dirty="0" smtClean="0">
                <a:latin typeface="Times New Roman" panose="02020603050405020304" pitchFamily="18" charset="0"/>
                <a:ea typeface="宋体" panose="02010600030101010101" pitchFamily="2" charset="-122"/>
              </a:rPr>
              <a:t>万元</a:t>
            </a:r>
            <a:r>
              <a:rPr lang="zh-CN" altLang="en-US" sz="2200" dirty="0" smtClean="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smtClean="0">
                <a:latin typeface="微软雅黑" pitchFamily="34" charset="-122"/>
                <a:ea typeface="微软雅黑" pitchFamily="34" charset="-122"/>
              </a:rPr>
              <a:t>套</a:t>
            </a:r>
            <a:r>
              <a:rPr lang="zh-CN" altLang="en-US" sz="2600" b="1" dirty="0">
                <a:latin typeface="微软雅黑" pitchFamily="34" charset="-122"/>
                <a:ea typeface="微软雅黑" pitchFamily="34" charset="-122"/>
              </a:rPr>
              <a:t>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066548623"/>
              </p:ext>
            </p:extLst>
          </p:nvPr>
        </p:nvGraphicFramePr>
        <p:xfrm>
          <a:off x="1629123" y="1628800"/>
          <a:ext cx="9361040" cy="3529122"/>
        </p:xfrm>
        <a:graphic>
          <a:graphicData uri="http://schemas.openxmlformats.org/drawingml/2006/table">
            <a:tbl>
              <a:tblPr firstRow="1" bandRow="1">
                <a:tableStyleId>{7DF18680-E054-41AD-8BC1-D1AEF772440D}</a:tableStyleId>
              </a:tblPr>
              <a:tblGrid>
                <a:gridCol w="1656184"/>
                <a:gridCol w="3744416"/>
                <a:gridCol w="3960440"/>
              </a:tblGrid>
              <a:tr h="641756">
                <a:tc>
                  <a:txBody>
                    <a:bodyPr/>
                    <a:lstStyle/>
                    <a:p>
                      <a:pPr algn="l"/>
                      <a:r>
                        <a:rPr lang="zh-CN" altLang="en-US" dirty="0" smtClean="0">
                          <a:solidFill>
                            <a:schemeClr val="bg1"/>
                          </a:solidFill>
                          <a:latin typeface="Times New Roman" panose="02020603050405020304" pitchFamily="18" charset="0"/>
                          <a:ea typeface="宋体" panose="02010600030101010101" pitchFamily="2" charset="-122"/>
                        </a:rPr>
                        <a:t>时间</a:t>
                      </a:r>
                      <a:r>
                        <a:rPr lang="zh-CN" altLang="en-US" baseline="0" dirty="0" smtClean="0">
                          <a:solidFill>
                            <a:schemeClr val="bg1"/>
                          </a:solidFill>
                          <a:latin typeface="Times New Roman" panose="02020603050405020304" pitchFamily="18" charset="0"/>
                          <a:ea typeface="宋体" panose="02010600030101010101" pitchFamily="2" charset="-122"/>
                        </a:rPr>
                        <a:t>         </a:t>
                      </a:r>
                      <a:r>
                        <a:rPr lang="zh-CN" altLang="en-US" dirty="0" smtClean="0">
                          <a:solidFill>
                            <a:schemeClr val="bg1"/>
                          </a:solidFill>
                          <a:latin typeface="Times New Roman" panose="02020603050405020304" pitchFamily="18" charset="0"/>
                          <a:ea typeface="宋体" panose="02010600030101010101" pitchFamily="2" charset="-122"/>
                        </a:rPr>
                        <a:t>市场</a:t>
                      </a:r>
                      <a:endParaRPr lang="zh-CN" altLang="en-US"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现货市场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dirty="0" smtClean="0">
                          <a:latin typeface="Times New Roman" panose="02020603050405020304" pitchFamily="18" charset="0"/>
                          <a:ea typeface="宋体" panose="02010600030101010101" pitchFamily="2" charset="-122"/>
                        </a:rPr>
                        <a:t>期货市场</a:t>
                      </a:r>
                      <a:endParaRPr lang="zh-CN" altLang="en-US"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1230452">
                <a:tc>
                  <a:txBody>
                    <a:bodyPr/>
                    <a:lstStyle/>
                    <a:p>
                      <a:pPr algn="ct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6</a:t>
                      </a:r>
                      <a:r>
                        <a:rPr lang="zh-CN" altLang="en-US" dirty="0" smtClean="0">
                          <a:latin typeface="Times New Roman" panose="02020603050405020304" pitchFamily="18" charset="0"/>
                          <a:ea typeface="宋体" panose="02010600030101010101" pitchFamily="2" charset="-122"/>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某投资者持有股票组合</a:t>
                      </a:r>
                      <a:r>
                        <a:rPr lang="en-US" altLang="zh-CN" dirty="0" smtClean="0">
                          <a:latin typeface="Times New Roman" panose="02020603050405020304" pitchFamily="18" charset="0"/>
                          <a:ea typeface="宋体" panose="02010600030101010101" pitchFamily="2" charset="-122"/>
                        </a:rPr>
                        <a:t>500</a:t>
                      </a:r>
                      <a:r>
                        <a:rPr lang="zh-CN" altLang="en-US" dirty="0" smtClean="0">
                          <a:latin typeface="Times New Roman" panose="02020603050405020304" pitchFamily="18" charset="0"/>
                          <a:ea typeface="宋体" panose="02010600030101010101" pitchFamily="2" charset="-122"/>
                        </a:rPr>
                        <a:t>万元，担心到</a:t>
                      </a:r>
                      <a:r>
                        <a:rPr lang="en-US" altLang="zh-CN" dirty="0" smtClean="0">
                          <a:latin typeface="Times New Roman" panose="02020603050405020304" pitchFamily="18" charset="0"/>
                          <a:ea typeface="宋体" panose="02010600030101010101" pitchFamily="2" charset="-122"/>
                        </a:rPr>
                        <a:t>9</a:t>
                      </a:r>
                      <a:r>
                        <a:rPr lang="zh-CN" altLang="en-US" dirty="0" smtClean="0">
                          <a:latin typeface="Times New Roman" panose="02020603050405020304" pitchFamily="18" charset="0"/>
                          <a:ea typeface="宋体" panose="02010600030101010101" pitchFamily="2" charset="-122"/>
                        </a:rPr>
                        <a:t>月</a:t>
                      </a:r>
                      <a:r>
                        <a:rPr lang="en-US" altLang="zh-CN" dirty="0" smtClean="0">
                          <a:latin typeface="Times New Roman" panose="02020603050405020304" pitchFamily="18" charset="0"/>
                          <a:ea typeface="宋体" panose="02010600030101010101" pitchFamily="2" charset="-122"/>
                        </a:rPr>
                        <a:t>5</a:t>
                      </a:r>
                      <a:r>
                        <a:rPr lang="zh-CN" altLang="en-US" dirty="0" smtClean="0">
                          <a:latin typeface="Times New Roman" panose="02020603050405020304" pitchFamily="18" charset="0"/>
                          <a:ea typeface="宋体" panose="02010600030101010101" pitchFamily="2" charset="-122"/>
                        </a:rPr>
                        <a:t>日股市会下跌。此时沪深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指数为</a:t>
                      </a:r>
                      <a:r>
                        <a:rPr lang="en-US" altLang="zh-CN" dirty="0" smtClean="0">
                          <a:latin typeface="Times New Roman" panose="02020603050405020304" pitchFamily="18" charset="0"/>
                          <a:ea typeface="宋体" panose="02010600030101010101" pitchFamily="2" charset="-122"/>
                        </a:rPr>
                        <a:t>1450</a:t>
                      </a:r>
                      <a:r>
                        <a:rPr lang="zh-CN" altLang="en-US" dirty="0" smtClean="0">
                          <a:latin typeface="Times New Roman" panose="02020603050405020304" pitchFamily="18" charset="0"/>
                          <a:ea typeface="宋体" panose="02010600030101010101" pitchFamily="2" charset="-122"/>
                        </a:rPr>
                        <a:t>点。</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投资者卖出</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a:t>
                      </a:r>
                      <a:r>
                        <a:rPr lang="en-US" altLang="zh-CN" dirty="0" smtClean="0">
                          <a:latin typeface="Times New Roman" panose="02020603050405020304" pitchFamily="18" charset="0"/>
                          <a:ea typeface="宋体" panose="02010600030101010101" pitchFamily="2" charset="-122"/>
                        </a:rPr>
                        <a:t>(5000000/(1450×300)</a:t>
                      </a:r>
                      <a:r>
                        <a:rPr lang="zh-CN" altLang="en-US" dirty="0" smtClean="0">
                          <a:latin typeface="Times New Roman" panose="02020603050405020304" pitchFamily="18" charset="0"/>
                          <a:ea typeface="宋体" panose="02010600030101010101" pitchFamily="2" charset="-122"/>
                        </a:rPr>
                        <a:t>期货合约，成交价格为</a:t>
                      </a:r>
                      <a:r>
                        <a:rPr lang="en-US" altLang="zh-CN" dirty="0" smtClean="0">
                          <a:latin typeface="Times New Roman" panose="02020603050405020304" pitchFamily="18" charset="0"/>
                          <a:ea typeface="宋体" panose="02010600030101010101" pitchFamily="2" charset="-122"/>
                        </a:rPr>
                        <a:t>1500</a:t>
                      </a:r>
                      <a:r>
                        <a:rPr lang="zh-CN" altLang="en-US" dirty="0" smtClean="0">
                          <a:latin typeface="Times New Roman" panose="02020603050405020304" pitchFamily="18" charset="0"/>
                          <a:ea typeface="宋体" panose="02010600030101010101" pitchFamily="2" charset="-122"/>
                        </a:rPr>
                        <a:t>点。</a:t>
                      </a:r>
                      <a:endParaRPr lang="zh-CN" altLang="en-US" dirty="0">
                        <a:latin typeface="Times New Roman" panose="02020603050405020304" pitchFamily="18" charset="0"/>
                        <a:ea typeface="宋体" panose="02010600030101010101" pitchFamily="2" charset="-122"/>
                      </a:endParaRPr>
                    </a:p>
                  </a:txBody>
                  <a:tcPr anchor="ctr"/>
                </a:tc>
              </a:tr>
              <a:tr h="1656914">
                <a:tc>
                  <a:txBody>
                    <a:bodyPr/>
                    <a:lstStyle/>
                    <a:p>
                      <a:pPr algn="ct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9</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smtClean="0">
                          <a:solidFill>
                            <a:schemeClr val="dk1"/>
                          </a:solidFill>
                          <a:effectLst/>
                          <a:latin typeface="Times New Roman" panose="02020603050405020304" pitchFamily="18" charset="0"/>
                          <a:ea typeface="宋体" panose="02010600030101010101" pitchFamily="2" charset="-122"/>
                          <a:cs typeface="+mn-cs"/>
                        </a:rPr>
                        <a:t>5</a:t>
                      </a:r>
                      <a:r>
                        <a:rPr lang="zh-CN" altLang="en-US" sz="1800" kern="1200" dirty="0" smtClean="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沪深</a:t>
                      </a:r>
                      <a:r>
                        <a:rPr lang="en-US" altLang="zh-CN" dirty="0" smtClean="0">
                          <a:latin typeface="Times New Roman" panose="02020603050405020304" pitchFamily="18" charset="0"/>
                          <a:ea typeface="宋体" panose="02010600030101010101" pitchFamily="2" charset="-122"/>
                        </a:rPr>
                        <a:t>300</a:t>
                      </a:r>
                      <a:r>
                        <a:rPr lang="zh-CN" altLang="en-US" dirty="0" smtClean="0">
                          <a:latin typeface="Times New Roman" panose="02020603050405020304" pitchFamily="18" charset="0"/>
                          <a:ea typeface="宋体" panose="02010600030101010101" pitchFamily="2" charset="-122"/>
                        </a:rPr>
                        <a:t>指数跌至</a:t>
                      </a:r>
                      <a:r>
                        <a:rPr lang="en-US" altLang="zh-CN" dirty="0" smtClean="0">
                          <a:latin typeface="Times New Roman" panose="02020603050405020304" pitchFamily="18" charset="0"/>
                          <a:ea typeface="宋体" panose="02010600030101010101" pitchFamily="2" charset="-122"/>
                        </a:rPr>
                        <a:t>1200</a:t>
                      </a:r>
                      <a:r>
                        <a:rPr lang="zh-CN" altLang="en-US" dirty="0" smtClean="0">
                          <a:latin typeface="Times New Roman" panose="02020603050405020304" pitchFamily="18" charset="0"/>
                          <a:ea typeface="宋体" panose="02010600030101010101" pitchFamily="2" charset="-122"/>
                        </a:rPr>
                        <a:t>点，相应他的股票组合价值下跌到</a:t>
                      </a:r>
                      <a:r>
                        <a:rPr lang="en-US" altLang="zh-CN" dirty="0" smtClean="0">
                          <a:latin typeface="Times New Roman" panose="02020603050405020304" pitchFamily="18" charset="0"/>
                          <a:ea typeface="宋体" panose="02010600030101010101" pitchFamily="2" charset="-122"/>
                        </a:rPr>
                        <a:t>413.8</a:t>
                      </a:r>
                      <a:r>
                        <a:rPr lang="zh-CN" altLang="en-US" dirty="0" smtClean="0">
                          <a:latin typeface="Times New Roman" panose="02020603050405020304" pitchFamily="18" charset="0"/>
                          <a:ea typeface="宋体" panose="02010600030101010101" pitchFamily="2" charset="-122"/>
                        </a:rPr>
                        <a:t>万元。</a:t>
                      </a:r>
                    </a:p>
                    <a:p>
                      <a:pPr algn="l">
                        <a:lnSpc>
                          <a:spcPct val="125000"/>
                        </a:lnSpc>
                      </a:pPr>
                      <a:r>
                        <a:rPr lang="zh-CN" altLang="en-US" dirty="0" smtClean="0">
                          <a:latin typeface="Times New Roman" panose="02020603050405020304" pitchFamily="18" charset="0"/>
                          <a:ea typeface="宋体" panose="02010600030101010101" pitchFamily="2" charset="-122"/>
                        </a:rPr>
                        <a:t>组合亏损＝</a:t>
                      </a:r>
                      <a:r>
                        <a:rPr lang="en-US" altLang="zh-CN" dirty="0" smtClean="0">
                          <a:latin typeface="Times New Roman" panose="02020603050405020304" pitchFamily="18" charset="0"/>
                          <a:ea typeface="宋体" panose="02010600030101010101" pitchFamily="2" charset="-122"/>
                        </a:rPr>
                        <a:t>86.2</a:t>
                      </a:r>
                      <a:r>
                        <a:rPr lang="zh-CN" altLang="en-US" dirty="0" smtClean="0">
                          <a:latin typeface="Times New Roman" panose="02020603050405020304" pitchFamily="18" charset="0"/>
                          <a:ea typeface="宋体" panose="02010600030101010101" pitchFamily="2" charset="-122"/>
                        </a:rPr>
                        <a:t>万元。</a:t>
                      </a:r>
                    </a:p>
                  </a:txBody>
                  <a:tcPr anchor="ctr"/>
                </a:tc>
                <a:tc>
                  <a:txBody>
                    <a:bodyPr/>
                    <a:lstStyle/>
                    <a:p>
                      <a:pPr algn="l">
                        <a:lnSpc>
                          <a:spcPct val="125000"/>
                        </a:lnSpc>
                      </a:pPr>
                      <a:r>
                        <a:rPr lang="zh-CN" altLang="en-US" dirty="0" smtClean="0">
                          <a:latin typeface="Times New Roman" panose="02020603050405020304" pitchFamily="18" charset="0"/>
                          <a:ea typeface="宋体" panose="02010600030101010101" pitchFamily="2" charset="-122"/>
                        </a:rPr>
                        <a:t>以</a:t>
                      </a:r>
                      <a:r>
                        <a:rPr lang="en-US" altLang="zh-CN" dirty="0" smtClean="0">
                          <a:latin typeface="Times New Roman" panose="02020603050405020304" pitchFamily="18" charset="0"/>
                          <a:ea typeface="宋体" panose="02010600030101010101" pitchFamily="2" charset="-122"/>
                        </a:rPr>
                        <a:t>1250</a:t>
                      </a:r>
                      <a:r>
                        <a:rPr lang="zh-CN" altLang="en-US" dirty="0" smtClean="0">
                          <a:latin typeface="Times New Roman" panose="02020603050405020304" pitchFamily="18" charset="0"/>
                          <a:ea typeface="宋体" panose="02010600030101010101" pitchFamily="2" charset="-122"/>
                        </a:rPr>
                        <a:t>点的价格买回</a:t>
                      </a:r>
                      <a:r>
                        <a:rPr lang="en-US" altLang="zh-CN" dirty="0" smtClean="0">
                          <a:latin typeface="Times New Roman" panose="02020603050405020304" pitchFamily="18" charset="0"/>
                          <a:ea typeface="宋体" panose="02010600030101010101" pitchFamily="2" charset="-122"/>
                        </a:rPr>
                        <a:t>12</a:t>
                      </a:r>
                      <a:r>
                        <a:rPr lang="zh-CN" altLang="en-US" dirty="0" smtClean="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smtClean="0">
                          <a:latin typeface="Times New Roman" panose="02020603050405020304" pitchFamily="18" charset="0"/>
                          <a:ea typeface="宋体" panose="02010600030101010101" pitchFamily="2" charset="-122"/>
                        </a:rPr>
                        <a:t>期货交易盈利＝</a:t>
                      </a:r>
                      <a:r>
                        <a:rPr lang="en-US" altLang="zh-CN" dirty="0" smtClean="0">
                          <a:latin typeface="Times New Roman" panose="02020603050405020304" pitchFamily="18" charset="0"/>
                          <a:ea typeface="宋体" panose="02010600030101010101" pitchFamily="2" charset="-122"/>
                        </a:rPr>
                        <a:t>250×300×12</a:t>
                      </a:r>
                      <a:r>
                        <a:rPr lang="zh-CN" altLang="en-US" dirty="0" smtClean="0">
                          <a:latin typeface="Times New Roman" panose="02020603050405020304" pitchFamily="18" charset="0"/>
                          <a:ea typeface="宋体" panose="02010600030101010101" pitchFamily="2" charset="-122"/>
                        </a:rPr>
                        <a:t>＝</a:t>
                      </a:r>
                      <a:r>
                        <a:rPr lang="en-US" altLang="zh-CN" dirty="0" smtClean="0">
                          <a:latin typeface="Times New Roman" panose="02020603050405020304" pitchFamily="18" charset="0"/>
                          <a:ea typeface="宋体" panose="02010600030101010101" pitchFamily="2" charset="-122"/>
                        </a:rPr>
                        <a:t>90</a:t>
                      </a:r>
                      <a:r>
                        <a:rPr lang="zh-CN" altLang="en-US" dirty="0" smtClean="0">
                          <a:latin typeface="Times New Roman" panose="02020603050405020304" pitchFamily="18" charset="0"/>
                          <a:ea typeface="宋体" panose="02010600030101010101" pitchFamily="2" charset="-122"/>
                        </a:rPr>
                        <a:t>万元。</a:t>
                      </a:r>
                    </a:p>
                  </a:txBody>
                  <a:tcPr anchor="ctr"/>
                </a:tc>
              </a:tr>
            </a:tbl>
          </a:graphicData>
        </a:graphic>
      </p:graphicFrame>
    </p:spTree>
    <p:extLst>
      <p:ext uri="{BB962C8B-B14F-4D97-AF65-F5344CB8AC3E}">
        <p14:creationId xmlns:p14="http://schemas.microsoft.com/office/powerpoint/2010/main" val="1895578007"/>
      </p:ext>
    </p:extLst>
  </p:cSld>
  <p:clrMapOvr>
    <a:masterClrMapping/>
  </p:clrMapOvr>
  <p:transition>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4392488" cy="5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t>四、套期保值的一般</a:t>
            </a:r>
            <a:r>
              <a:rPr lang="zh-CN" altLang="en-US" sz="2800" b="1" dirty="0" smtClean="0"/>
              <a:t>原则</a:t>
            </a:r>
            <a:endParaRPr lang="en-US" altLang="zh-CN" sz="2800" b="1" dirty="0" smtClean="0"/>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第二节 </a:t>
            </a:r>
            <a:r>
              <a:rPr lang="zh-CN" altLang="en-US" sz="2600" b="1" dirty="0" smtClean="0">
                <a:latin typeface="微软雅黑" pitchFamily="34" charset="-122"/>
                <a:ea typeface="微软雅黑" pitchFamily="34" charset="-122"/>
              </a:rPr>
              <a:t>套</a:t>
            </a:r>
            <a:r>
              <a:rPr lang="zh-CN" altLang="en-US" sz="2600" b="1" dirty="0">
                <a:latin typeface="微软雅黑" pitchFamily="34" charset="-122"/>
                <a:ea typeface="微软雅黑" pitchFamily="34" charset="-122"/>
              </a:rPr>
              <a:t>期保值界定</a:t>
            </a:r>
          </a:p>
        </p:txBody>
      </p:sp>
      <p:sp>
        <p:nvSpPr>
          <p:cNvPr id="2" name="圆角矩形 1"/>
          <p:cNvSpPr/>
          <p:nvPr/>
        </p:nvSpPr>
        <p:spPr>
          <a:xfrm>
            <a:off x="1137398" y="3212976"/>
            <a:ext cx="2808312"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套期保值原则</a:t>
            </a:r>
            <a:endParaRPr lang="zh-CN" altLang="en-US" sz="2200" b="1" dirty="0"/>
          </a:p>
        </p:txBody>
      </p:sp>
      <p:cxnSp>
        <p:nvCxnSpPr>
          <p:cNvPr id="4" name="直接箭头连接符 3"/>
          <p:cNvCxnSpPr/>
          <p:nvPr/>
        </p:nvCxnSpPr>
        <p:spPr>
          <a:xfrm flipV="1">
            <a:off x="3945710" y="2062319"/>
            <a:ext cx="1080000" cy="16098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9" name="直接箭头连接符 8"/>
          <p:cNvCxnSpPr/>
          <p:nvPr/>
        </p:nvCxnSpPr>
        <p:spPr>
          <a:xfrm flipV="1">
            <a:off x="3945710" y="3132191"/>
            <a:ext cx="1152128"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1" name="直接箭头连接符 10"/>
          <p:cNvCxnSpPr/>
          <p:nvPr/>
        </p:nvCxnSpPr>
        <p:spPr>
          <a:xfrm>
            <a:off x="3945590" y="3672191"/>
            <a:ext cx="1080120"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3" name="直接箭头连接符 12"/>
          <p:cNvCxnSpPr/>
          <p:nvPr/>
        </p:nvCxnSpPr>
        <p:spPr>
          <a:xfrm>
            <a:off x="3945710" y="3672191"/>
            <a:ext cx="1080000" cy="136815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4" name="圆角矩形 13"/>
          <p:cNvSpPr/>
          <p:nvPr/>
        </p:nvSpPr>
        <p:spPr>
          <a:xfrm>
            <a:off x="5407080" y="1610884"/>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t>种类相同或相近</a:t>
            </a:r>
            <a:r>
              <a:rPr lang="zh-CN" altLang="en-US" b="1" dirty="0" smtClean="0"/>
              <a:t>原则</a:t>
            </a:r>
            <a:endParaRPr lang="zh-CN" altLang="en-US" b="1" dirty="0"/>
          </a:p>
        </p:txBody>
      </p:sp>
      <p:sp>
        <p:nvSpPr>
          <p:cNvPr id="15" name="圆角矩形 14"/>
          <p:cNvSpPr/>
          <p:nvPr/>
        </p:nvSpPr>
        <p:spPr>
          <a:xfrm>
            <a:off x="5415908" y="2763012"/>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月份相同或相近原则</a:t>
            </a:r>
          </a:p>
        </p:txBody>
      </p:sp>
      <p:sp>
        <p:nvSpPr>
          <p:cNvPr id="16" name="圆角矩形 15"/>
          <p:cNvSpPr/>
          <p:nvPr/>
        </p:nvSpPr>
        <p:spPr>
          <a:xfrm>
            <a:off x="5407079" y="3915140"/>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数量相等或相当原则</a:t>
            </a:r>
          </a:p>
        </p:txBody>
      </p:sp>
      <p:sp>
        <p:nvSpPr>
          <p:cNvPr id="17" name="圆角矩形 16"/>
          <p:cNvSpPr/>
          <p:nvPr/>
        </p:nvSpPr>
        <p:spPr>
          <a:xfrm>
            <a:off x="5407078" y="5013176"/>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交易方向相反原则</a:t>
            </a:r>
          </a:p>
        </p:txBody>
      </p:sp>
    </p:spTree>
    <p:extLst>
      <p:ext uri="{BB962C8B-B14F-4D97-AF65-F5344CB8AC3E}">
        <p14:creationId xmlns:p14="http://schemas.microsoft.com/office/powerpoint/2010/main" val="3235240540"/>
      </p:ext>
    </p:extLst>
  </p:cSld>
  <p:clrMapOvr>
    <a:masterClrMapping/>
  </p:clrMapOvr>
  <p:transition>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二</a:t>
            </a:r>
            <a:r>
              <a:rPr kumimoji="0" lang="zh-CN" altLang="en-US" sz="5400" b="1" dirty="0">
                <a:solidFill>
                  <a:schemeClr val="bg1"/>
                </a:solidFill>
                <a:latin typeface="微软雅黑" pitchFamily="34" charset="-122"/>
                <a:ea typeface="微软雅黑" pitchFamily="34" charset="-122"/>
              </a:rPr>
              <a:t>、基于方差模型</a:t>
            </a:r>
            <a:r>
              <a:rPr kumimoji="0" lang="zh-CN" altLang="en-US" sz="5400" b="1" dirty="0" smtClean="0">
                <a:solidFill>
                  <a:schemeClr val="bg1"/>
                </a:solidFill>
                <a:latin typeface="微软雅黑" pitchFamily="34" charset="-122"/>
                <a:ea typeface="微软雅黑" pitchFamily="34" charset="-122"/>
              </a:rPr>
              <a:t>的</a:t>
            </a:r>
            <a:endParaRPr kumimoji="0" lang="en-US" altLang="zh-CN" sz="5400" b="1" dirty="0" smtClean="0">
              <a:solidFill>
                <a:schemeClr val="bg1"/>
              </a:solidFill>
              <a:latin typeface="微软雅黑" pitchFamily="34" charset="-122"/>
              <a:ea typeface="微软雅黑" pitchFamily="34" charset="-122"/>
            </a:endParaRPr>
          </a:p>
          <a:p>
            <a:pPr algn="ctr"/>
            <a:r>
              <a:rPr kumimoji="0" lang="zh-CN" altLang="en-US" sz="5400" b="1" dirty="0" smtClean="0">
                <a:solidFill>
                  <a:schemeClr val="bg1"/>
                </a:solidFill>
                <a:latin typeface="微软雅黑" pitchFamily="34" charset="-122"/>
                <a:ea typeface="微软雅黑" pitchFamily="34" charset="-122"/>
              </a:rPr>
              <a:t>套</a:t>
            </a:r>
            <a:r>
              <a:rPr kumimoji="0" lang="zh-CN" altLang="en-US" sz="5400" b="1" dirty="0">
                <a:solidFill>
                  <a:schemeClr val="bg1"/>
                </a:solidFill>
                <a:latin typeface="微软雅黑" pitchFamily="34" charset="-122"/>
                <a:ea typeface="微软雅黑" pitchFamily="34" charset="-122"/>
              </a:rPr>
              <a:t>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圆角矩形 26"/>
          <p:cNvSpPr/>
          <p:nvPr/>
        </p:nvSpPr>
        <p:spPr>
          <a:xfrm>
            <a:off x="4197675" y="917615"/>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 </a:t>
            </a:r>
            <a:r>
              <a:rPr lang="zh-CN" altLang="en-US" sz="2600" b="1" dirty="0" smtClean="0">
                <a:solidFill>
                  <a:schemeClr val="tx1"/>
                </a:solidFill>
                <a:latin typeface="微软雅黑" pitchFamily="34" charset="-122"/>
                <a:ea typeface="微软雅黑" pitchFamily="34" charset="-122"/>
              </a:rPr>
              <a:t>期货定价</a:t>
            </a:r>
            <a:endParaRPr lang="zh-CN" altLang="en-US" sz="2600" b="1" dirty="0">
              <a:solidFill>
                <a:schemeClr val="tx1"/>
              </a:solidFill>
              <a:latin typeface="微软雅黑" pitchFamily="34" charset="-122"/>
              <a:ea typeface="微软雅黑" pitchFamily="34" charset="-122"/>
            </a:endParaRPr>
          </a:p>
        </p:txBody>
      </p:sp>
      <p:sp>
        <p:nvSpPr>
          <p:cNvPr id="16" name="圆角矩形 15"/>
          <p:cNvSpPr/>
          <p:nvPr/>
        </p:nvSpPr>
        <p:spPr>
          <a:xfrm>
            <a:off x="4192853" y="4899536"/>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a:solidFill>
                  <a:schemeClr val="tx1"/>
                </a:solidFill>
                <a:latin typeface="微软雅黑" pitchFamily="34" charset="-122"/>
                <a:ea typeface="微软雅黑" pitchFamily="34" charset="-122"/>
              </a:rPr>
              <a:t>ES</a:t>
            </a:r>
            <a:r>
              <a:rPr lang="zh-CN" altLang="en-US" sz="2600" b="1" dirty="0">
                <a:solidFill>
                  <a:schemeClr val="tx1"/>
                </a:solidFill>
                <a:latin typeface="微软雅黑" pitchFamily="34" charset="-122"/>
                <a:ea typeface="微软雅黑" pitchFamily="34" charset="-122"/>
              </a:rPr>
              <a:t>模型的套期保值理论</a:t>
            </a:r>
          </a:p>
        </p:txBody>
      </p:sp>
      <p:sp>
        <p:nvSpPr>
          <p:cNvPr id="29" name="椭圆 28"/>
          <p:cNvSpPr/>
          <p:nvPr/>
        </p:nvSpPr>
        <p:spPr>
          <a:xfrm>
            <a:off x="4365891" y="4970974"/>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183328" y="1913449"/>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smtClean="0">
                <a:solidFill>
                  <a:schemeClr val="tx1"/>
                </a:solidFill>
              </a:rPr>
              <a:t>            </a:t>
            </a:r>
            <a:r>
              <a:rPr lang="zh-CN" altLang="en-US" sz="2600" b="1" dirty="0">
                <a:solidFill>
                  <a:schemeClr val="tx1"/>
                </a:solidFill>
                <a:latin typeface="微软雅黑" pitchFamily="34" charset="-122"/>
                <a:ea typeface="微软雅黑" pitchFamily="34" charset="-122"/>
              </a:rPr>
              <a:t>套期</a:t>
            </a:r>
            <a:r>
              <a:rPr lang="zh-CN" altLang="en-US" sz="2600" b="1" dirty="0" smtClean="0">
                <a:solidFill>
                  <a:schemeClr val="tx1"/>
                </a:solidFill>
                <a:latin typeface="微软雅黑" pitchFamily="34" charset="-122"/>
                <a:ea typeface="微软雅黑" pitchFamily="34" charset="-122"/>
              </a:rPr>
              <a:t>保值界定</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194441" y="2878649"/>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smtClean="0">
                <a:solidFill>
                  <a:schemeClr val="tx1"/>
                </a:solidFill>
                <a:latin typeface="微软雅黑" pitchFamily="34" charset="-122"/>
                <a:ea typeface="微软雅黑" pitchFamily="34" charset="-122"/>
              </a:rPr>
              <a:t>  基于</a:t>
            </a:r>
            <a:r>
              <a:rPr lang="zh-CN" altLang="en-US" sz="2600" b="1" dirty="0">
                <a:solidFill>
                  <a:schemeClr val="tx1"/>
                </a:solidFill>
                <a:latin typeface="微软雅黑" pitchFamily="34" charset="-122"/>
                <a:ea typeface="微软雅黑" pitchFamily="34" charset="-122"/>
              </a:rPr>
              <a:t>方差模型的套期保值理论</a:t>
            </a:r>
          </a:p>
        </p:txBody>
      </p:sp>
      <p:sp>
        <p:nvSpPr>
          <p:cNvPr id="26" name="圆角矩形 25"/>
          <p:cNvSpPr/>
          <p:nvPr/>
        </p:nvSpPr>
        <p:spPr>
          <a:xfrm>
            <a:off x="4194441" y="3874011"/>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smtClean="0">
                <a:solidFill>
                  <a:schemeClr val="tx1"/>
                </a:solidFill>
              </a:rPr>
              <a:t>           </a:t>
            </a:r>
            <a:r>
              <a:rPr lang="zh-CN" altLang="en-US" sz="2600" b="1" dirty="0" smtClean="0">
                <a:solidFill>
                  <a:schemeClr val="tx1"/>
                </a:solidFill>
                <a:latin typeface="微软雅黑" pitchFamily="34" charset="-122"/>
                <a:ea typeface="微软雅黑" pitchFamily="34" charset="-122"/>
              </a:rPr>
              <a:t>基于</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模型的套期保值理论</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53191" y="3977199"/>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32553" y="1984886"/>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32553" y="2964374"/>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sp>
        <p:nvSpPr>
          <p:cNvPr id="43" name="椭圆 42"/>
          <p:cNvSpPr/>
          <p:nvPr/>
        </p:nvSpPr>
        <p:spPr>
          <a:xfrm>
            <a:off x="4370713" y="1004927"/>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smtClean="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855">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600" b="1" dirty="0">
                <a:latin typeface="Times New Roman" panose="02020603050405020304" pitchFamily="18" charset="0"/>
                <a:ea typeface="宋体" panose="02010600030101010101" pitchFamily="2" charset="-122"/>
              </a:rPr>
              <a:t>一、套期保值比率与最优套期保值</a:t>
            </a:r>
            <a:r>
              <a:rPr lang="zh-CN" altLang="en-US" sz="3600" b="1" dirty="0" smtClean="0">
                <a:latin typeface="Times New Roman" panose="02020603050405020304" pitchFamily="18" charset="0"/>
                <a:ea typeface="宋体" panose="02010600030101010101" pitchFamily="2" charset="-122"/>
              </a:rPr>
              <a:t>比率</a:t>
            </a:r>
            <a:endParaRPr lang="en-US" altLang="zh-CN" sz="3600" b="1" dirty="0" smtClean="0">
              <a:latin typeface="Times New Roman" panose="02020603050405020304" pitchFamily="18" charset="0"/>
              <a:ea typeface="宋体" panose="02010600030101010101" pitchFamily="2" charset="-122"/>
            </a:endParaRPr>
          </a:p>
          <a:p>
            <a:pPr indent="457200">
              <a:lnSpc>
                <a:spcPct val="170000"/>
              </a:lnSpc>
            </a:pPr>
            <a:r>
              <a:rPr lang="zh-CN" altLang="en-US" sz="2600" dirty="0">
                <a:latin typeface="Times New Roman" panose="02020603050405020304" pitchFamily="18" charset="0"/>
                <a:ea typeface="宋体" panose="02010600030101010101" pitchFamily="2" charset="-122"/>
              </a:rPr>
              <a:t>套期保值比率是套期保值者在进行套期保值交易时，用以计算所需买入或卖出某种股指期货合约数量的比率，其定义是期货合约的头寸与被保值资产头寸的比率，</a:t>
            </a:r>
            <a:r>
              <a:rPr lang="zh-CN" altLang="en-US" sz="2600" dirty="0" smtClean="0">
                <a:latin typeface="Times New Roman" panose="02020603050405020304" pitchFamily="18" charset="0"/>
                <a:ea typeface="宋体" panose="02010600030101010101" pitchFamily="2" charset="-122"/>
              </a:rPr>
              <a:t>即</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(12-1)</a:t>
            </a:r>
          </a:p>
          <a:p>
            <a:pPr indent="457200">
              <a:lnSpc>
                <a:spcPct val="170000"/>
              </a:lnSpc>
            </a:pPr>
            <a:r>
              <a:rPr lang="zh-CN" altLang="zh-CN" sz="2600" dirty="0" smtClean="0">
                <a:latin typeface="Times New Roman" panose="02020603050405020304" pitchFamily="18" charset="0"/>
                <a:ea typeface="宋体" panose="02010600030101010101" pitchFamily="2" charset="-122"/>
              </a:rPr>
              <a:t>其中</a:t>
            </a:r>
            <a:r>
              <a:rPr lang="zh-CN" altLang="en-US" sz="2600" dirty="0" smtClean="0">
                <a:latin typeface="Times New Roman" panose="02020603050405020304" pitchFamily="18" charset="0"/>
                <a:ea typeface="宋体" panose="02010600030101010101" pitchFamily="2" charset="-122"/>
              </a:rPr>
              <a:t>，</a:t>
            </a:r>
            <a:r>
              <a:rPr lang="en-US" altLang="zh-CN" sz="2600" i="1" dirty="0" smtClean="0">
                <a:latin typeface="Times New Roman" panose="02020603050405020304" pitchFamily="18" charset="0"/>
                <a:ea typeface="宋体" panose="02010600030101010101" pitchFamily="2" charset="-122"/>
              </a:rPr>
              <a:t>h</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套期保值</a:t>
            </a:r>
            <a:r>
              <a:rPr lang="zh-CN" altLang="zh-CN" sz="2600" dirty="0" smtClean="0">
                <a:latin typeface="Times New Roman" panose="02020603050405020304" pitchFamily="18" charset="0"/>
                <a:ea typeface="宋体" panose="02010600030101010101" pitchFamily="2" charset="-122"/>
              </a:rPr>
              <a:t>比率</a:t>
            </a:r>
            <a:r>
              <a:rPr lang="zh-CN" altLang="en-US"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期货合约头寸规模，</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现货头寸的规模。 </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zh-CN" altLang="zh-CN" sz="2600" dirty="0">
                <a:latin typeface="Times New Roman" panose="02020603050405020304" pitchFamily="18" charset="0"/>
                <a:ea typeface="宋体" panose="02010600030101010101" pitchFamily="2" charset="-122"/>
              </a:rPr>
              <a:t>最优套期保值比率定义为</a:t>
            </a:r>
            <a:r>
              <a:rPr lang="zh-CN" altLang="zh-CN" sz="2600" dirty="0" smtClean="0">
                <a:latin typeface="Times New Roman" panose="02020603050405020304" pitchFamily="18" charset="0"/>
                <a:ea typeface="宋体" panose="02010600030101010101" pitchFamily="2" charset="-122"/>
              </a:rPr>
              <a:t>：</a:t>
            </a:r>
            <a:endParaRPr lang="en-US" altLang="zh-CN" sz="2600" dirty="0" smtClean="0">
              <a:latin typeface="Times New Roman" panose="02020603050405020304" pitchFamily="18" charset="0"/>
              <a:ea typeface="宋体" panose="02010600030101010101" pitchFamily="2" charset="-122"/>
            </a:endParaRPr>
          </a:p>
          <a:p>
            <a:pPr indent="457200">
              <a:lnSpc>
                <a:spcPct val="170000"/>
              </a:lnSpc>
            </a:pPr>
            <a:r>
              <a:rPr lang="en-US" altLang="zh-CN" sz="2600" dirty="0" smtClean="0">
                <a:latin typeface="Times New Roman" panose="02020603050405020304" pitchFamily="18" charset="0"/>
                <a:ea typeface="宋体" panose="02010600030101010101" pitchFamily="2" charset="-122"/>
              </a:rPr>
              <a:t>                                                                                                                                                            (12-2)</a:t>
            </a:r>
            <a:endParaRPr lang="zh-CN" altLang="zh-CN" sz="2600" dirty="0">
              <a:latin typeface="Times New Roman" panose="02020603050405020304" pitchFamily="18" charset="0"/>
              <a:ea typeface="宋体" panose="02010600030101010101" pitchFamily="2" charset="-122"/>
            </a:endParaRPr>
          </a:p>
          <a:p>
            <a:pPr indent="457200"/>
            <a:r>
              <a:rPr lang="zh-CN" altLang="zh-CN" sz="2600" dirty="0">
                <a:latin typeface="Times New Roman" panose="02020603050405020304" pitchFamily="18" charset="0"/>
                <a:ea typeface="宋体" panose="02010600030101010101" pitchFamily="2" charset="-122"/>
              </a:rPr>
              <a:t>其中，</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最优套期保值比率，</a:t>
            </a:r>
            <a:r>
              <a:rPr lang="en-US" altLang="zh-CN"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为使风险最小的期货合约头寸规模。</a:t>
            </a:r>
          </a:p>
          <a:p>
            <a:pPr indent="457200"/>
            <a:r>
              <a:rPr lang="zh-CN" altLang="zh-CN" sz="2600" dirty="0">
                <a:latin typeface="Times New Roman" panose="02020603050405020304" pitchFamily="18" charset="0"/>
                <a:ea typeface="宋体" panose="02010600030101010101" pitchFamily="2" charset="-122"/>
              </a:rPr>
              <a:t>最小风险下套期保值需要买卖的期货合约数量，即最优套期保值期货合约数量为：</a:t>
            </a:r>
          </a:p>
          <a:p>
            <a:pPr indent="457200"/>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(12-3)</a:t>
            </a:r>
            <a:endParaRPr lang="zh-CN" altLang="zh-CN" sz="2600" dirty="0">
              <a:latin typeface="Times New Roman" panose="02020603050405020304" pitchFamily="18" charset="0"/>
              <a:ea typeface="宋体" panose="02010600030101010101" pitchFamily="2" charset="-122"/>
            </a:endParaRPr>
          </a:p>
          <a:p>
            <a:pPr indent="457200"/>
            <a:endParaRPr lang="en-US" altLang="zh-CN" sz="2600" dirty="0" smtClean="0">
              <a:latin typeface="Times New Roman" panose="02020603050405020304" pitchFamily="18" charset="0"/>
              <a:ea typeface="宋体" panose="02010600030101010101" pitchFamily="2" charset="-122"/>
            </a:endParaRPr>
          </a:p>
          <a:p>
            <a:pPr indent="457200"/>
            <a:r>
              <a:rPr lang="zh-CN" altLang="zh-CN" sz="2600" dirty="0" smtClean="0">
                <a:latin typeface="Times New Roman" panose="02020603050405020304" pitchFamily="18" charset="0"/>
                <a:ea typeface="宋体" panose="02010600030101010101" pitchFamily="2" charset="-122"/>
              </a:rPr>
              <a:t>其中</a:t>
            </a:r>
            <a:r>
              <a:rPr lang="zh-CN" altLang="zh-CN"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最优套期保值期货合约数量，</a:t>
            </a:r>
            <a:r>
              <a:rPr lang="en-US" altLang="zh-CN" sz="2600" dirty="0">
                <a:latin typeface="Times New Roman" panose="02020603050405020304" pitchFamily="18" charset="0"/>
                <a:ea typeface="宋体" panose="02010600030101010101" pitchFamily="2" charset="-122"/>
              </a:rPr>
              <a:t> </a:t>
            </a:r>
            <a:r>
              <a:rPr lang="en-US" altLang="zh-CN" sz="2600" dirty="0" smtClean="0">
                <a:latin typeface="Times New Roman" panose="02020603050405020304" pitchFamily="18" charset="0"/>
                <a:ea typeface="宋体" panose="02010600030101010101" pitchFamily="2" charset="-122"/>
              </a:rPr>
              <a:t>  </a:t>
            </a:r>
            <a:r>
              <a:rPr lang="zh-CN" altLang="zh-CN" sz="2600" dirty="0" smtClean="0">
                <a:latin typeface="Times New Roman" panose="02020603050405020304" pitchFamily="18" charset="0"/>
                <a:ea typeface="宋体" panose="02010600030101010101" pitchFamily="2" charset="-122"/>
              </a:rPr>
              <a:t>为</a:t>
            </a:r>
            <a:r>
              <a:rPr lang="zh-CN" altLang="zh-CN" sz="2600" dirty="0">
                <a:latin typeface="Times New Roman" panose="02020603050405020304" pitchFamily="18" charset="0"/>
                <a:ea typeface="宋体" panose="02010600030101010101" pitchFamily="2" charset="-122"/>
              </a:rPr>
              <a:t>每份合约的规模。</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1969012888"/>
              </p:ext>
            </p:extLst>
          </p:nvPr>
        </p:nvGraphicFramePr>
        <p:xfrm>
          <a:off x="5517555" y="2492896"/>
          <a:ext cx="684076" cy="612068"/>
        </p:xfrm>
        <a:graphic>
          <a:graphicData uri="http://schemas.openxmlformats.org/presentationml/2006/ole">
            <mc:AlternateContent xmlns:mc="http://schemas.openxmlformats.org/markup-compatibility/2006">
              <mc:Choice xmlns:v="urn:schemas-microsoft-com:vml" Requires="v">
                <p:oleObj spid="_x0000_s5392" name="Equation" r:id="rId3" imgW="482400" imgH="431640" progId="Equation.DSMT4">
                  <p:embed/>
                </p:oleObj>
              </mc:Choice>
              <mc:Fallback>
                <p:oleObj name="Equation" r:id="rId3" imgW="482400" imgH="431640" progId="Equation.DSMT4">
                  <p:embed/>
                  <p:pic>
                    <p:nvPicPr>
                      <p:cNvPr id="0" name=""/>
                      <p:cNvPicPr/>
                      <p:nvPr/>
                    </p:nvPicPr>
                    <p:blipFill>
                      <a:blip r:embed="rId4"/>
                      <a:stretch>
                        <a:fillRect/>
                      </a:stretch>
                    </p:blipFill>
                    <p:spPr>
                      <a:xfrm>
                        <a:off x="5517555" y="2492896"/>
                        <a:ext cx="684076" cy="61206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992007876"/>
              </p:ext>
            </p:extLst>
          </p:nvPr>
        </p:nvGraphicFramePr>
        <p:xfrm>
          <a:off x="3825491" y="3140968"/>
          <a:ext cx="287704" cy="304628"/>
        </p:xfrm>
        <a:graphic>
          <a:graphicData uri="http://schemas.openxmlformats.org/presentationml/2006/ole">
            <mc:AlternateContent xmlns:mc="http://schemas.openxmlformats.org/markup-compatibility/2006">
              <mc:Choice xmlns:v="urn:schemas-microsoft-com:vml" Requires="v">
                <p:oleObj spid="_x0000_s5393" name="Equation" r:id="rId5" imgW="215640" imgH="228600" progId="Equation.DSMT4">
                  <p:embed/>
                </p:oleObj>
              </mc:Choice>
              <mc:Fallback>
                <p:oleObj name="Equation" r:id="rId5" imgW="215640" imgH="228600" progId="Equation.DSMT4">
                  <p:embed/>
                  <p:pic>
                    <p:nvPicPr>
                      <p:cNvPr id="0" name=""/>
                      <p:cNvPicPr/>
                      <p:nvPr/>
                    </p:nvPicPr>
                    <p:blipFill>
                      <a:blip r:embed="rId6"/>
                      <a:stretch>
                        <a:fillRect/>
                      </a:stretch>
                    </p:blipFill>
                    <p:spPr>
                      <a:xfrm>
                        <a:off x="3825491" y="3140968"/>
                        <a:ext cx="287704" cy="30462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57201644"/>
              </p:ext>
            </p:extLst>
          </p:nvPr>
        </p:nvGraphicFramePr>
        <p:xfrm>
          <a:off x="6453659" y="3140968"/>
          <a:ext cx="288032" cy="324036"/>
        </p:xfrm>
        <a:graphic>
          <a:graphicData uri="http://schemas.openxmlformats.org/presentationml/2006/ole">
            <mc:AlternateContent xmlns:mc="http://schemas.openxmlformats.org/markup-compatibility/2006">
              <mc:Choice xmlns:v="urn:schemas-microsoft-com:vml" Requires="v">
                <p:oleObj spid="_x0000_s5394" name="Equation" r:id="rId7" imgW="203040" imgH="228600" progId="Equation.DSMT4">
                  <p:embed/>
                </p:oleObj>
              </mc:Choice>
              <mc:Fallback>
                <p:oleObj name="Equation" r:id="rId7" imgW="203040" imgH="228600" progId="Equation.DSMT4">
                  <p:embed/>
                  <p:pic>
                    <p:nvPicPr>
                      <p:cNvPr id="0" name=""/>
                      <p:cNvPicPr/>
                      <p:nvPr/>
                    </p:nvPicPr>
                    <p:blipFill>
                      <a:blip r:embed="rId8"/>
                      <a:stretch>
                        <a:fillRect/>
                      </a:stretch>
                    </p:blipFill>
                    <p:spPr>
                      <a:xfrm>
                        <a:off x="6453659" y="3140968"/>
                        <a:ext cx="288032" cy="324036"/>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99825940"/>
              </p:ext>
            </p:extLst>
          </p:nvPr>
        </p:nvGraphicFramePr>
        <p:xfrm>
          <a:off x="5445547" y="3861048"/>
          <a:ext cx="756084" cy="633001"/>
        </p:xfrm>
        <a:graphic>
          <a:graphicData uri="http://schemas.openxmlformats.org/presentationml/2006/ole">
            <mc:AlternateContent xmlns:mc="http://schemas.openxmlformats.org/markup-compatibility/2006">
              <mc:Choice xmlns:v="urn:schemas-microsoft-com:vml" Requires="v">
                <p:oleObj spid="_x0000_s5395" name="Equation" r:id="rId9" imgW="545760" imgH="457200" progId="Equation.DSMT4">
                  <p:embed/>
                </p:oleObj>
              </mc:Choice>
              <mc:Fallback>
                <p:oleObj name="Equation" r:id="rId9" imgW="545760" imgH="457200" progId="Equation.DSMT4">
                  <p:embed/>
                  <p:pic>
                    <p:nvPicPr>
                      <p:cNvPr id="0" name=""/>
                      <p:cNvPicPr/>
                      <p:nvPr/>
                    </p:nvPicPr>
                    <p:blipFill>
                      <a:blip r:embed="rId10"/>
                      <a:stretch>
                        <a:fillRect/>
                      </a:stretch>
                    </p:blipFill>
                    <p:spPr>
                      <a:xfrm>
                        <a:off x="5445547" y="3861048"/>
                        <a:ext cx="756084" cy="63300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635871490"/>
              </p:ext>
            </p:extLst>
          </p:nvPr>
        </p:nvGraphicFramePr>
        <p:xfrm>
          <a:off x="1701131" y="4509120"/>
          <a:ext cx="288032" cy="354501"/>
        </p:xfrm>
        <a:graphic>
          <a:graphicData uri="http://schemas.openxmlformats.org/presentationml/2006/ole">
            <mc:AlternateContent xmlns:mc="http://schemas.openxmlformats.org/markup-compatibility/2006">
              <mc:Choice xmlns:v="urn:schemas-microsoft-com:vml" Requires="v">
                <p:oleObj spid="_x0000_s5396" name="Equation" r:id="rId11" imgW="164880" imgH="203040" progId="Equation.DSMT4">
                  <p:embed/>
                </p:oleObj>
              </mc:Choice>
              <mc:Fallback>
                <p:oleObj name="Equation" r:id="rId11" imgW="164880" imgH="203040" progId="Equation.DSMT4">
                  <p:embed/>
                  <p:pic>
                    <p:nvPicPr>
                      <p:cNvPr id="0" name=""/>
                      <p:cNvPicPr/>
                      <p:nvPr/>
                    </p:nvPicPr>
                    <p:blipFill>
                      <a:blip r:embed="rId12"/>
                      <a:stretch>
                        <a:fillRect/>
                      </a:stretch>
                    </p:blipFill>
                    <p:spPr>
                      <a:xfrm>
                        <a:off x="1701131" y="4509120"/>
                        <a:ext cx="288032" cy="354501"/>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89848403"/>
              </p:ext>
            </p:extLst>
          </p:nvPr>
        </p:nvGraphicFramePr>
        <p:xfrm>
          <a:off x="4307334" y="4581128"/>
          <a:ext cx="274117" cy="306366"/>
        </p:xfrm>
        <a:graphic>
          <a:graphicData uri="http://schemas.openxmlformats.org/presentationml/2006/ole">
            <mc:AlternateContent xmlns:mc="http://schemas.openxmlformats.org/markup-compatibility/2006">
              <mc:Choice xmlns:v="urn:schemas-microsoft-com:vml" Requires="v">
                <p:oleObj spid="_x0000_s5397" name="Equation" r:id="rId13" imgW="215640" imgH="241200" progId="Equation.DSMT4">
                  <p:embed/>
                </p:oleObj>
              </mc:Choice>
              <mc:Fallback>
                <p:oleObj name="Equation" r:id="rId13" imgW="215640" imgH="241200" progId="Equation.DSMT4">
                  <p:embed/>
                  <p:pic>
                    <p:nvPicPr>
                      <p:cNvPr id="0" name=""/>
                      <p:cNvPicPr/>
                      <p:nvPr/>
                    </p:nvPicPr>
                    <p:blipFill>
                      <a:blip r:embed="rId14"/>
                      <a:stretch>
                        <a:fillRect/>
                      </a:stretch>
                    </p:blipFill>
                    <p:spPr>
                      <a:xfrm>
                        <a:off x="4307334" y="4581128"/>
                        <a:ext cx="274117" cy="306366"/>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54273258"/>
              </p:ext>
            </p:extLst>
          </p:nvPr>
        </p:nvGraphicFramePr>
        <p:xfrm>
          <a:off x="5517554" y="5157192"/>
          <a:ext cx="1238961" cy="648072"/>
        </p:xfrm>
        <a:graphic>
          <a:graphicData uri="http://schemas.openxmlformats.org/presentationml/2006/ole">
            <mc:AlternateContent xmlns:mc="http://schemas.openxmlformats.org/markup-compatibility/2006">
              <mc:Choice xmlns:v="urn:schemas-microsoft-com:vml" Requires="v">
                <p:oleObj spid="_x0000_s5398" name="Equation" r:id="rId15" imgW="825480" imgH="431640" progId="Equation.DSMT4">
                  <p:embed/>
                </p:oleObj>
              </mc:Choice>
              <mc:Fallback>
                <p:oleObj name="Equation" r:id="rId15" imgW="825480" imgH="431640" progId="Equation.DSMT4">
                  <p:embed/>
                  <p:pic>
                    <p:nvPicPr>
                      <p:cNvPr id="0" name=""/>
                      <p:cNvPicPr/>
                      <p:nvPr/>
                    </p:nvPicPr>
                    <p:blipFill>
                      <a:blip r:embed="rId16"/>
                      <a:stretch>
                        <a:fillRect/>
                      </a:stretch>
                    </p:blipFill>
                    <p:spPr>
                      <a:xfrm>
                        <a:off x="5517554" y="5157192"/>
                        <a:ext cx="1238961" cy="64807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2784208"/>
              </p:ext>
            </p:extLst>
          </p:nvPr>
        </p:nvGraphicFramePr>
        <p:xfrm>
          <a:off x="1629123" y="5751983"/>
          <a:ext cx="277317" cy="341313"/>
        </p:xfrm>
        <a:graphic>
          <a:graphicData uri="http://schemas.openxmlformats.org/presentationml/2006/ole">
            <mc:AlternateContent xmlns:mc="http://schemas.openxmlformats.org/markup-compatibility/2006">
              <mc:Choice xmlns:v="urn:schemas-microsoft-com:vml" Requires="v">
                <p:oleObj spid="_x0000_s5399" name="Equation" r:id="rId17" imgW="164880" imgH="203040" progId="Equation.DSMT4">
                  <p:embed/>
                </p:oleObj>
              </mc:Choice>
              <mc:Fallback>
                <p:oleObj name="Equation" r:id="rId17" imgW="164880" imgH="203040" progId="Equation.DSMT4">
                  <p:embed/>
                  <p:pic>
                    <p:nvPicPr>
                      <p:cNvPr id="0" name=""/>
                      <p:cNvPicPr/>
                      <p:nvPr/>
                    </p:nvPicPr>
                    <p:blipFill>
                      <a:blip r:embed="rId18"/>
                      <a:stretch>
                        <a:fillRect/>
                      </a:stretch>
                    </p:blipFill>
                    <p:spPr>
                      <a:xfrm>
                        <a:off x="1629123" y="5751983"/>
                        <a:ext cx="277317" cy="34131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019542062"/>
              </p:ext>
            </p:extLst>
          </p:nvPr>
        </p:nvGraphicFramePr>
        <p:xfrm>
          <a:off x="5301531" y="5784691"/>
          <a:ext cx="360040" cy="308605"/>
        </p:xfrm>
        <a:graphic>
          <a:graphicData uri="http://schemas.openxmlformats.org/presentationml/2006/ole">
            <mc:AlternateContent xmlns:mc="http://schemas.openxmlformats.org/markup-compatibility/2006">
              <mc:Choice xmlns:v="urn:schemas-microsoft-com:vml" Requires="v">
                <p:oleObj spid="_x0000_s5400" name="Equation" r:id="rId19" imgW="266400" imgH="228600" progId="Equation.DSMT4">
                  <p:embed/>
                </p:oleObj>
              </mc:Choice>
              <mc:Fallback>
                <p:oleObj name="Equation" r:id="rId19" imgW="266400" imgH="228600" progId="Equation.DSMT4">
                  <p:embed/>
                  <p:pic>
                    <p:nvPicPr>
                      <p:cNvPr id="0" name=""/>
                      <p:cNvPicPr/>
                      <p:nvPr/>
                    </p:nvPicPr>
                    <p:blipFill>
                      <a:blip r:embed="rId20"/>
                      <a:stretch>
                        <a:fillRect/>
                      </a:stretch>
                    </p:blipFill>
                    <p:spPr>
                      <a:xfrm>
                        <a:off x="5301531" y="5784691"/>
                        <a:ext cx="360040" cy="308605"/>
                      </a:xfrm>
                      <a:prstGeom prst="rect">
                        <a:avLst/>
                      </a:prstGeom>
                    </p:spPr>
                  </p:pic>
                </p:oleObj>
              </mc:Fallback>
            </mc:AlternateContent>
          </a:graphicData>
        </a:graphic>
      </p:graphicFrame>
    </p:spTree>
    <p:extLst>
      <p:ext uri="{BB962C8B-B14F-4D97-AF65-F5344CB8AC3E}">
        <p14:creationId xmlns:p14="http://schemas.microsoft.com/office/powerpoint/2010/main" val="2298714450"/>
      </p:ext>
    </p:extLst>
  </p:cSld>
  <p:clrMapOvr>
    <a:masterClrMapping/>
  </p:clrMapOvr>
  <p:transition>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548680"/>
            <a:ext cx="11449272" cy="586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spcBef>
                <a:spcPts val="0"/>
              </a:spcBef>
            </a:pPr>
            <a:r>
              <a:rPr lang="zh-CN" altLang="zh-CN" sz="2800" dirty="0"/>
              <a:t>上述</a:t>
            </a:r>
            <a:r>
              <a:rPr lang="zh-CN" altLang="zh-CN" sz="2800" dirty="0" smtClean="0"/>
              <a:t>公式</a:t>
            </a:r>
            <a:r>
              <a:rPr lang="zh-CN" altLang="en-US" sz="2800" dirty="0" smtClean="0"/>
              <a:t>的具体证明</a:t>
            </a:r>
            <a:r>
              <a:rPr lang="zh-CN" altLang="zh-CN" sz="2800" dirty="0" smtClean="0"/>
              <a:t>如下</a:t>
            </a:r>
            <a:r>
              <a:rPr lang="zh-CN" altLang="zh-CN" sz="2800" dirty="0"/>
              <a:t>：</a:t>
            </a:r>
          </a:p>
          <a:p>
            <a:pPr>
              <a:lnSpc>
                <a:spcPct val="150000"/>
              </a:lnSpc>
              <a:spcBef>
                <a:spcPts val="0"/>
              </a:spcBef>
            </a:pPr>
            <a:r>
              <a:rPr lang="zh-CN" altLang="zh-CN" sz="2800" dirty="0"/>
              <a:t>套期保值的目的是将期货市场和现货市场的价格风险对冲，因此，整个套期保值组合的价值变化应该</a:t>
            </a:r>
            <a:r>
              <a:rPr lang="zh-CN" altLang="zh-CN" sz="2800" dirty="0" smtClean="0"/>
              <a:t>等于</a:t>
            </a:r>
            <a:r>
              <a:rPr lang="zh-CN" altLang="en-US" sz="2800" dirty="0" smtClean="0"/>
              <a:t>零。</a:t>
            </a:r>
            <a:endParaRPr lang="en-US" altLang="zh-CN" sz="2800" dirty="0" smtClean="0"/>
          </a:p>
          <a:p>
            <a:pPr>
              <a:lnSpc>
                <a:spcPct val="150000"/>
              </a:lnSpc>
              <a:spcBef>
                <a:spcPts val="0"/>
              </a:spcBef>
            </a:pPr>
            <a:r>
              <a:rPr lang="zh-CN" altLang="zh-CN" sz="2800" dirty="0" smtClean="0"/>
              <a:t>即</a:t>
            </a:r>
            <a:r>
              <a:rPr lang="zh-CN" altLang="en-US" sz="2800" dirty="0" smtClean="0"/>
              <a:t>：</a:t>
            </a:r>
            <a:r>
              <a:rPr lang="en-US" altLang="zh-CN" sz="2800" dirty="0" smtClean="0"/>
              <a:t>                   </a:t>
            </a:r>
          </a:p>
          <a:p>
            <a:pPr>
              <a:lnSpc>
                <a:spcPct val="150000"/>
              </a:lnSpc>
              <a:spcBef>
                <a:spcPts val="0"/>
              </a:spcBef>
            </a:pPr>
            <a:endParaRPr lang="en-US" altLang="zh-CN" sz="2800" dirty="0"/>
          </a:p>
          <a:p>
            <a:pPr>
              <a:lnSpc>
                <a:spcPct val="150000"/>
              </a:lnSpc>
              <a:spcBef>
                <a:spcPts val="0"/>
              </a:spcBef>
            </a:pPr>
            <a:r>
              <a:rPr lang="zh-CN" altLang="zh-CN" sz="2800" dirty="0" smtClean="0"/>
              <a:t>其中</a:t>
            </a:r>
            <a:r>
              <a:rPr lang="zh-CN" altLang="zh-CN" sz="2800" dirty="0"/>
              <a:t>，</a:t>
            </a:r>
            <a:r>
              <a:rPr lang="en-US" altLang="zh-CN" sz="2800" dirty="0"/>
              <a:t> </a:t>
            </a:r>
            <a:r>
              <a:rPr lang="en-US" altLang="zh-CN" sz="2800" dirty="0" smtClean="0"/>
              <a:t>     </a:t>
            </a:r>
            <a:r>
              <a:rPr lang="zh-CN" altLang="zh-CN" sz="2800" dirty="0" smtClean="0"/>
              <a:t>为</a:t>
            </a:r>
            <a:r>
              <a:rPr lang="zh-CN" altLang="zh-CN" sz="2800" dirty="0"/>
              <a:t>现货价格变化，</a:t>
            </a:r>
            <a:r>
              <a:rPr lang="en-US" altLang="zh-CN" sz="2800" dirty="0"/>
              <a:t> </a:t>
            </a:r>
            <a:r>
              <a:rPr lang="en-US" altLang="zh-CN" sz="2800" dirty="0" smtClean="0"/>
              <a:t>    </a:t>
            </a:r>
            <a:r>
              <a:rPr lang="zh-CN" altLang="zh-CN" sz="2800" dirty="0" smtClean="0"/>
              <a:t>为</a:t>
            </a:r>
            <a:r>
              <a:rPr lang="zh-CN" altLang="zh-CN" sz="2800" dirty="0"/>
              <a:t>期货价格</a:t>
            </a:r>
            <a:r>
              <a:rPr lang="zh-CN" altLang="zh-CN" sz="2800" dirty="0" smtClean="0"/>
              <a:t>变化</a:t>
            </a:r>
            <a:r>
              <a:rPr lang="zh-CN" altLang="en-US" sz="2800" dirty="0" smtClean="0"/>
              <a:t>。</a:t>
            </a:r>
            <a:endParaRPr lang="en-US" altLang="zh-CN" sz="2800" dirty="0"/>
          </a:p>
          <a:p>
            <a:pPr>
              <a:lnSpc>
                <a:spcPct val="150000"/>
              </a:lnSpc>
              <a:spcBef>
                <a:spcPts val="0"/>
              </a:spcBef>
            </a:pPr>
            <a:r>
              <a:rPr lang="en-US" altLang="zh-CN" sz="2800" dirty="0" smtClean="0"/>
              <a:t> </a:t>
            </a:r>
            <a:r>
              <a:rPr lang="zh-CN" altLang="en-US" sz="2800" dirty="0" smtClean="0"/>
              <a:t>因此，</a:t>
            </a:r>
            <a:endParaRPr lang="en-US" altLang="zh-CN" sz="2800" dirty="0" smtClean="0"/>
          </a:p>
          <a:p>
            <a:pPr>
              <a:lnSpc>
                <a:spcPct val="150000"/>
              </a:lnSpc>
              <a:spcBef>
                <a:spcPts val="0"/>
              </a:spcBef>
            </a:pPr>
            <a:endParaRPr lang="en-US" altLang="zh-CN" sz="2800" dirty="0" smtClean="0"/>
          </a:p>
          <a:p>
            <a:pPr>
              <a:lnSpc>
                <a:spcPct val="150000"/>
              </a:lnSpc>
              <a:spcBef>
                <a:spcPts val="0"/>
              </a:spcBef>
            </a:pPr>
            <a:r>
              <a:rPr lang="zh-CN" altLang="en-US" sz="2800" dirty="0" smtClean="0"/>
              <a:t>最终可得： </a:t>
            </a:r>
            <a:endParaRPr lang="zh-CN" altLang="zh-CN" sz="2800" dirty="0"/>
          </a:p>
          <a:p>
            <a:pPr>
              <a:lnSpc>
                <a:spcPct val="150000"/>
              </a:lnSpc>
              <a:spcBef>
                <a:spcPts val="0"/>
              </a:spcBef>
            </a:pPr>
            <a:endParaRPr lang="zh-CN" altLang="zh-CN" sz="2800" dirty="0"/>
          </a:p>
          <a:p>
            <a:pPr indent="457200">
              <a:lnSpc>
                <a:spcPct val="150000"/>
              </a:lnSpc>
              <a:spcBef>
                <a:spcPts val="0"/>
              </a:spcBef>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488376217"/>
              </p:ext>
            </p:extLst>
          </p:nvPr>
        </p:nvGraphicFramePr>
        <p:xfrm>
          <a:off x="3213299" y="2852936"/>
          <a:ext cx="4437039" cy="576064"/>
        </p:xfrm>
        <a:graphic>
          <a:graphicData uri="http://schemas.openxmlformats.org/presentationml/2006/ole">
            <mc:AlternateContent xmlns:mc="http://schemas.openxmlformats.org/markup-compatibility/2006">
              <mc:Choice xmlns:v="urn:schemas-microsoft-com:vml" Requires="v">
                <p:oleObj spid="_x0000_s26650" name="Equation" r:id="rId3" imgW="1854000" imgH="241200" progId="Equation.DSMT4">
                  <p:embed/>
                </p:oleObj>
              </mc:Choice>
              <mc:Fallback>
                <p:oleObj name="Equation" r:id="rId3" imgW="1854000" imgH="241200" progId="Equation.DSMT4">
                  <p:embed/>
                  <p:pic>
                    <p:nvPicPr>
                      <p:cNvPr id="0" name=""/>
                      <p:cNvPicPr/>
                      <p:nvPr/>
                    </p:nvPicPr>
                    <p:blipFill>
                      <a:blip r:embed="rId4"/>
                      <a:stretch>
                        <a:fillRect/>
                      </a:stretch>
                    </p:blipFill>
                    <p:spPr>
                      <a:xfrm>
                        <a:off x="3213299" y="2852936"/>
                        <a:ext cx="4437039" cy="57606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78915125"/>
              </p:ext>
            </p:extLst>
          </p:nvPr>
        </p:nvGraphicFramePr>
        <p:xfrm>
          <a:off x="1773139" y="4581128"/>
          <a:ext cx="1793181" cy="776851"/>
        </p:xfrm>
        <a:graphic>
          <a:graphicData uri="http://schemas.openxmlformats.org/presentationml/2006/ole">
            <mc:AlternateContent xmlns:mc="http://schemas.openxmlformats.org/markup-compatibility/2006">
              <mc:Choice xmlns:v="urn:schemas-microsoft-com:vml" Requires="v">
                <p:oleObj spid="_x0000_s26651" name="Equation" r:id="rId5" imgW="1054080" imgH="457200" progId="Equation.DSMT4">
                  <p:embed/>
                </p:oleObj>
              </mc:Choice>
              <mc:Fallback>
                <p:oleObj name="Equation" r:id="rId5" imgW="1054080" imgH="457200" progId="Equation.DSMT4">
                  <p:embed/>
                  <p:pic>
                    <p:nvPicPr>
                      <p:cNvPr id="0" name=""/>
                      <p:cNvPicPr/>
                      <p:nvPr/>
                    </p:nvPicPr>
                    <p:blipFill>
                      <a:blip r:embed="rId6"/>
                      <a:stretch>
                        <a:fillRect/>
                      </a:stretch>
                    </p:blipFill>
                    <p:spPr>
                      <a:xfrm>
                        <a:off x="1773139" y="4581128"/>
                        <a:ext cx="1793181" cy="77685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02439178"/>
              </p:ext>
            </p:extLst>
          </p:nvPr>
        </p:nvGraphicFramePr>
        <p:xfrm>
          <a:off x="1341091" y="4005064"/>
          <a:ext cx="552450" cy="309563"/>
        </p:xfrm>
        <a:graphic>
          <a:graphicData uri="http://schemas.openxmlformats.org/presentationml/2006/ole">
            <mc:AlternateContent xmlns:mc="http://schemas.openxmlformats.org/markup-compatibility/2006">
              <mc:Choice xmlns:v="urn:schemas-microsoft-com:vml" Requires="v">
                <p:oleObj spid="_x0000_s26652" name="Equation" r:id="rId7" imgW="317160" imgH="177480" progId="Equation.DSMT4">
                  <p:embed/>
                </p:oleObj>
              </mc:Choice>
              <mc:Fallback>
                <p:oleObj name="Equation" r:id="rId7" imgW="317160" imgH="177480" progId="Equation.DSMT4">
                  <p:embed/>
                  <p:pic>
                    <p:nvPicPr>
                      <p:cNvPr id="0" name=""/>
                      <p:cNvPicPr/>
                      <p:nvPr/>
                    </p:nvPicPr>
                    <p:blipFill>
                      <a:blip r:embed="rId8"/>
                      <a:stretch>
                        <a:fillRect/>
                      </a:stretch>
                    </p:blipFill>
                    <p:spPr>
                      <a:xfrm>
                        <a:off x="1341091" y="4005064"/>
                        <a:ext cx="552450" cy="3095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836487241"/>
              </p:ext>
            </p:extLst>
          </p:nvPr>
        </p:nvGraphicFramePr>
        <p:xfrm>
          <a:off x="4653459" y="3969060"/>
          <a:ext cx="599183" cy="299592"/>
        </p:xfrm>
        <a:graphic>
          <a:graphicData uri="http://schemas.openxmlformats.org/presentationml/2006/ole">
            <mc:AlternateContent xmlns:mc="http://schemas.openxmlformats.org/markup-compatibility/2006">
              <mc:Choice xmlns:v="urn:schemas-microsoft-com:vml" Requires="v">
                <p:oleObj spid="_x0000_s26653" name="Equation" r:id="rId9" imgW="330120" imgH="164880" progId="Equation.DSMT4">
                  <p:embed/>
                </p:oleObj>
              </mc:Choice>
              <mc:Fallback>
                <p:oleObj name="Equation" r:id="rId9" imgW="330120" imgH="164880" progId="Equation.DSMT4">
                  <p:embed/>
                  <p:pic>
                    <p:nvPicPr>
                      <p:cNvPr id="0" name=""/>
                      <p:cNvPicPr/>
                      <p:nvPr/>
                    </p:nvPicPr>
                    <p:blipFill>
                      <a:blip r:embed="rId10"/>
                      <a:stretch>
                        <a:fillRect/>
                      </a:stretch>
                    </p:blipFill>
                    <p:spPr>
                      <a:xfrm>
                        <a:off x="4653459" y="3969060"/>
                        <a:ext cx="599183" cy="29959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024564975"/>
              </p:ext>
            </p:extLst>
          </p:nvPr>
        </p:nvGraphicFramePr>
        <p:xfrm>
          <a:off x="2205187" y="5690122"/>
          <a:ext cx="1389063" cy="723900"/>
        </p:xfrm>
        <a:graphic>
          <a:graphicData uri="http://schemas.openxmlformats.org/presentationml/2006/ole">
            <mc:AlternateContent xmlns:mc="http://schemas.openxmlformats.org/markup-compatibility/2006">
              <mc:Choice xmlns:v="urn:schemas-microsoft-com:vml" Requires="v">
                <p:oleObj spid="_x0000_s26654" name="Equation" r:id="rId11" imgW="825480" imgH="431640" progId="Equation.DSMT4">
                  <p:embed/>
                </p:oleObj>
              </mc:Choice>
              <mc:Fallback>
                <p:oleObj name="Equation" r:id="rId11" imgW="825480" imgH="431640" progId="Equation.DSMT4">
                  <p:embed/>
                  <p:pic>
                    <p:nvPicPr>
                      <p:cNvPr id="0" name=""/>
                      <p:cNvPicPr/>
                      <p:nvPr/>
                    </p:nvPicPr>
                    <p:blipFill>
                      <a:blip r:embed="rId12"/>
                      <a:stretch>
                        <a:fillRect/>
                      </a:stretch>
                    </p:blipFill>
                    <p:spPr>
                      <a:xfrm>
                        <a:off x="2205187" y="5690122"/>
                        <a:ext cx="1389063" cy="7239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652006663"/>
              </p:ext>
            </p:extLst>
          </p:nvPr>
        </p:nvGraphicFramePr>
        <p:xfrm>
          <a:off x="3573339" y="4725144"/>
          <a:ext cx="2609639" cy="440283"/>
        </p:xfrm>
        <a:graphic>
          <a:graphicData uri="http://schemas.openxmlformats.org/presentationml/2006/ole">
            <mc:AlternateContent xmlns:mc="http://schemas.openxmlformats.org/markup-compatibility/2006">
              <mc:Choice xmlns:v="urn:schemas-microsoft-com:vml" Requires="v">
                <p:oleObj spid="_x0000_s26655" name="Equation" r:id="rId13" imgW="1434960" imgH="241200" progId="Equation.DSMT4">
                  <p:embed/>
                </p:oleObj>
              </mc:Choice>
              <mc:Fallback>
                <p:oleObj name="Equation" r:id="rId13" imgW="1434960" imgH="241200" progId="Equation.DSMT4">
                  <p:embed/>
                  <p:pic>
                    <p:nvPicPr>
                      <p:cNvPr id="0" name=""/>
                      <p:cNvPicPr/>
                      <p:nvPr/>
                    </p:nvPicPr>
                    <p:blipFill>
                      <a:blip r:embed="rId14"/>
                      <a:stretch>
                        <a:fillRect/>
                      </a:stretch>
                    </p:blipFill>
                    <p:spPr>
                      <a:xfrm>
                        <a:off x="3573339" y="4725144"/>
                        <a:ext cx="2609639" cy="440283"/>
                      </a:xfrm>
                      <a:prstGeom prst="rect">
                        <a:avLst/>
                      </a:prstGeom>
                    </p:spPr>
                  </p:pic>
                </p:oleObj>
              </mc:Fallback>
            </mc:AlternateContent>
          </a:graphicData>
        </a:graphic>
      </p:graphicFrame>
    </p:spTree>
    <p:extLst>
      <p:ext uri="{BB962C8B-B14F-4D97-AF65-F5344CB8AC3E}">
        <p14:creationId xmlns:p14="http://schemas.microsoft.com/office/powerpoint/2010/main" val="4034712703"/>
      </p:ext>
    </p:extLst>
  </p:cSld>
  <p:clrMapOvr>
    <a:masterClrMapping/>
  </p:clrMapOvr>
  <p:transition>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41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smtClean="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例</a:t>
            </a:r>
            <a:r>
              <a:rPr lang="en-US" altLang="zh-CN" sz="2400" dirty="0" smtClean="0">
                <a:latin typeface="Times New Roman" panose="02020603050405020304" pitchFamily="18" charset="0"/>
                <a:ea typeface="宋体" panose="02010600030101010101" pitchFamily="2" charset="-122"/>
              </a:rPr>
              <a:t>12-7】</a:t>
            </a:r>
            <a:r>
              <a:rPr lang="zh-CN" altLang="en-US" sz="2400" dirty="0">
                <a:latin typeface="Times New Roman" panose="02020603050405020304" pitchFamily="18" charset="0"/>
                <a:ea typeface="宋体" panose="02010600030101010101" pitchFamily="2" charset="-122"/>
              </a:rPr>
              <a:t>套期保值者选择</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吨</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手的苹果期货合约为</a:t>
            </a:r>
            <a:r>
              <a:rPr lang="en-US" altLang="zh-CN" sz="2400" dirty="0">
                <a:latin typeface="Times New Roman" panose="02020603050405020304" pitchFamily="18" charset="0"/>
                <a:ea typeface="宋体" panose="02010600030101010101" pitchFamily="2" charset="-122"/>
              </a:rPr>
              <a:t>6000</a:t>
            </a:r>
            <a:r>
              <a:rPr lang="zh-CN" altLang="en-US" sz="2400" dirty="0">
                <a:latin typeface="Times New Roman" panose="02020603050405020304" pitchFamily="18" charset="0"/>
                <a:ea typeface="宋体" panose="02010600030101010101" pitchFamily="2" charset="-122"/>
              </a:rPr>
              <a:t>吨苹果进行套期保值。假设苹果期货合约价格每变化</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吨，苹果变化</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吨。求需要卖出多少手苹果期货合约？</a:t>
            </a:r>
          </a:p>
          <a:p>
            <a:pPr indent="457200">
              <a:lnSpc>
                <a:spcPct val="170000"/>
              </a:lnSpc>
            </a:pPr>
            <a:r>
              <a:rPr lang="zh-CN" altLang="en-US" sz="2400" dirty="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zh-CN" altLang="en-US"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最小风险套期保值需要卖出</a:t>
            </a:r>
            <a:r>
              <a:rPr lang="en-US" altLang="zh-CN" sz="2400" dirty="0">
                <a:latin typeface="Times New Roman" panose="02020603050405020304" pitchFamily="18" charset="0"/>
                <a:ea typeface="宋体" panose="02010600030101010101" pitchFamily="2" charset="-122"/>
              </a:rPr>
              <a:t>450</a:t>
            </a:r>
            <a:r>
              <a:rPr lang="zh-CN" altLang="en-US" sz="2400" dirty="0">
                <a:latin typeface="Times New Roman" panose="02020603050405020304" pitchFamily="18" charset="0"/>
                <a:ea typeface="宋体" panose="02010600030101010101" pitchFamily="2" charset="-122"/>
              </a:rPr>
              <a:t>份合约。</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4076921720"/>
              </p:ext>
            </p:extLst>
          </p:nvPr>
        </p:nvGraphicFramePr>
        <p:xfrm>
          <a:off x="5013499" y="2492896"/>
          <a:ext cx="2015512" cy="790897"/>
        </p:xfrm>
        <a:graphic>
          <a:graphicData uri="http://schemas.openxmlformats.org/presentationml/2006/ole">
            <mc:AlternateContent xmlns:mc="http://schemas.openxmlformats.org/markup-compatibility/2006">
              <mc:Choice xmlns:v="urn:schemas-microsoft-com:vml" Requires="v">
                <p:oleObj spid="_x0000_s4168" name="Equation" r:id="rId3" imgW="1002960" imgH="393480" progId="Equation.DSMT4">
                  <p:embed/>
                </p:oleObj>
              </mc:Choice>
              <mc:Fallback>
                <p:oleObj name="Equation" r:id="rId3" imgW="1002960" imgH="393480" progId="Equation.DSMT4">
                  <p:embed/>
                  <p:pic>
                    <p:nvPicPr>
                      <p:cNvPr id="0" name=""/>
                      <p:cNvPicPr/>
                      <p:nvPr/>
                    </p:nvPicPr>
                    <p:blipFill>
                      <a:blip r:embed="rId4"/>
                      <a:stretch>
                        <a:fillRect/>
                      </a:stretch>
                    </p:blipFill>
                    <p:spPr>
                      <a:xfrm>
                        <a:off x="5013499" y="2492896"/>
                        <a:ext cx="2015512" cy="790897"/>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4122273209"/>
              </p:ext>
            </p:extLst>
          </p:nvPr>
        </p:nvGraphicFramePr>
        <p:xfrm>
          <a:off x="5013499" y="3429000"/>
          <a:ext cx="2664296" cy="737439"/>
        </p:xfrm>
        <a:graphic>
          <a:graphicData uri="http://schemas.openxmlformats.org/presentationml/2006/ole">
            <mc:AlternateContent xmlns:mc="http://schemas.openxmlformats.org/markup-compatibility/2006">
              <mc:Choice xmlns:v="urn:schemas-microsoft-com:vml" Requires="v">
                <p:oleObj spid="_x0000_s4169" name="Equation" r:id="rId5" imgW="1422360" imgH="393480" progId="Equation.DSMT4">
                  <p:embed/>
                </p:oleObj>
              </mc:Choice>
              <mc:Fallback>
                <p:oleObj name="Equation" r:id="rId5" imgW="1422360" imgH="393480" progId="Equation.DSMT4">
                  <p:embed/>
                  <p:pic>
                    <p:nvPicPr>
                      <p:cNvPr id="0" name=""/>
                      <p:cNvPicPr/>
                      <p:nvPr/>
                    </p:nvPicPr>
                    <p:blipFill>
                      <a:blip r:embed="rId6"/>
                      <a:stretch>
                        <a:fillRect/>
                      </a:stretch>
                    </p:blipFill>
                    <p:spPr>
                      <a:xfrm>
                        <a:off x="5013499" y="3429000"/>
                        <a:ext cx="2664296" cy="737439"/>
                      </a:xfrm>
                      <a:prstGeom prst="rect">
                        <a:avLst/>
                      </a:prstGeom>
                    </p:spPr>
                  </p:pic>
                </p:oleObj>
              </mc:Fallback>
            </mc:AlternateContent>
          </a:graphicData>
        </a:graphic>
      </p:graphicFrame>
    </p:spTree>
    <p:extLst>
      <p:ext uri="{BB962C8B-B14F-4D97-AF65-F5344CB8AC3E}">
        <p14:creationId xmlns:p14="http://schemas.microsoft.com/office/powerpoint/2010/main" val="1491733922"/>
      </p:ext>
    </p:extLst>
  </p:cSld>
  <p:clrMapOvr>
    <a:masterClrMapping/>
  </p:clrMapOvr>
  <p:transition>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二、基差与套期保值</a:t>
            </a:r>
            <a:r>
              <a:rPr lang="zh-CN" altLang="en-US" sz="2800" b="1" dirty="0" smtClean="0">
                <a:latin typeface="Times New Roman" panose="02020603050405020304" pitchFamily="18" charset="0"/>
                <a:ea typeface="宋体" panose="02010600030101010101" pitchFamily="2" charset="-122"/>
              </a:rPr>
              <a:t>效果</a:t>
            </a:r>
            <a:endParaRPr lang="en-US" altLang="zh-CN" sz="2800" b="1" dirty="0" smtClean="0">
              <a:latin typeface="Times New Roman" panose="02020603050405020304" pitchFamily="18" charset="0"/>
              <a:ea typeface="宋体" panose="02010600030101010101" pitchFamily="2" charset="-122"/>
            </a:endParaRPr>
          </a:p>
          <a:p>
            <a:r>
              <a:rPr lang="en-US" altLang="zh-CN" sz="2600" b="1" dirty="0" smtClean="0">
                <a:latin typeface="Times New Roman" panose="02020603050405020304" pitchFamily="18" charset="0"/>
                <a:ea typeface="宋体" panose="02010600030101010101" pitchFamily="2" charset="-122"/>
              </a:rPr>
              <a:t>(</a:t>
            </a:r>
            <a:r>
              <a:rPr lang="zh-CN" altLang="zh-CN" sz="2600" b="1" dirty="0" smtClean="0">
                <a:latin typeface="Times New Roman" panose="02020603050405020304" pitchFamily="18" charset="0"/>
                <a:ea typeface="宋体" panose="02010600030101010101" pitchFamily="2" charset="-122"/>
              </a:rPr>
              <a:t>一</a:t>
            </a:r>
            <a:r>
              <a:rPr lang="en-US" altLang="zh-CN" sz="2600" b="1" dirty="0" smtClean="0">
                <a:latin typeface="Times New Roman" panose="02020603050405020304" pitchFamily="18" charset="0"/>
                <a:ea typeface="宋体" panose="02010600030101010101" pitchFamily="2" charset="-122"/>
              </a:rPr>
              <a:t>)</a:t>
            </a:r>
            <a:r>
              <a:rPr lang="zh-CN" altLang="zh-CN" sz="2600" b="1" dirty="0" smtClean="0">
                <a:latin typeface="Times New Roman" panose="02020603050405020304" pitchFamily="18" charset="0"/>
                <a:ea typeface="宋体" panose="02010600030101010101" pitchFamily="2" charset="-122"/>
              </a:rPr>
              <a:t>基</a:t>
            </a:r>
            <a:r>
              <a:rPr lang="zh-CN" altLang="zh-CN" sz="2600" b="1" dirty="0">
                <a:latin typeface="Times New Roman" panose="02020603050405020304" pitchFamily="18" charset="0"/>
                <a:ea typeface="宋体" panose="02010600030101010101" pitchFamily="2" charset="-122"/>
              </a:rPr>
              <a:t>差</a:t>
            </a:r>
            <a:endParaRPr lang="zh-CN" altLang="zh-CN" sz="2600" dirty="0">
              <a:latin typeface="Times New Roman" panose="02020603050405020304" pitchFamily="18" charset="0"/>
              <a:ea typeface="宋体" panose="02010600030101010101" pitchFamily="2" charset="-122"/>
            </a:endParaRPr>
          </a:p>
          <a:p>
            <a:pPr indent="457200">
              <a:lnSpc>
                <a:spcPct val="150000"/>
              </a:lnSpc>
            </a:pPr>
            <a:r>
              <a:rPr lang="en-US" altLang="zh-CN" sz="2400" b="1" dirty="0">
                <a:latin typeface="Times New Roman" panose="02020603050405020304" pitchFamily="18" charset="0"/>
                <a:ea typeface="宋体" panose="02010600030101010101" pitchFamily="2" charset="-122"/>
              </a:rPr>
              <a:t>1</a:t>
            </a:r>
            <a:r>
              <a:rPr lang="zh-CN" altLang="zh-CN" sz="2400" b="1" dirty="0">
                <a:latin typeface="Times New Roman" panose="02020603050405020304" pitchFamily="18" charset="0"/>
                <a:ea typeface="宋体" panose="02010600030101010101" pitchFamily="2" charset="-122"/>
              </a:rPr>
              <a:t>、基差的定义</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我们引入“基差”描述期货价格与现货价格的关系，进而分析其对套期保值效果的影响。</a:t>
            </a:r>
          </a:p>
          <a:p>
            <a:pPr indent="457200">
              <a:lnSpc>
                <a:spcPct val="150000"/>
              </a:lnSpc>
            </a:pPr>
            <a:r>
              <a:rPr lang="zh-CN" altLang="zh-CN" sz="2400" dirty="0">
                <a:latin typeface="Times New Roman" panose="02020603050405020304" pitchFamily="18" charset="0"/>
                <a:ea typeface="宋体" panose="02010600030101010101" pitchFamily="2" charset="-122"/>
              </a:rPr>
              <a:t>基差是指某一特定商品于某一特定的时间和地点的现货价格与期货价格之差，是由现货价格与期货价格的变化幅度不一致引起的，基差的计算公式为：</a:t>
            </a: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(12-4)</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其中</a:t>
            </a:r>
            <a:r>
              <a:rPr lang="zh-CN" altLang="zh-CN" sz="2400" dirty="0" smtClean="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rPr>
              <a:t>B</a:t>
            </a:r>
            <a:r>
              <a:rPr lang="zh-CN" altLang="zh-CN" sz="2400" dirty="0" smtClean="0">
                <a:latin typeface="Times New Roman" panose="02020603050405020304" pitchFamily="18" charset="0"/>
                <a:ea typeface="宋体" panose="02010600030101010101" pitchFamily="2" charset="-122"/>
              </a:rPr>
              <a:t>表示</a:t>
            </a:r>
            <a:r>
              <a:rPr lang="zh-CN" altLang="zh-CN" sz="2400" dirty="0">
                <a:latin typeface="Times New Roman" panose="02020603050405020304" pitchFamily="18" charset="0"/>
                <a:ea typeface="宋体" panose="02010600030101010101" pitchFamily="2" charset="-122"/>
              </a:rPr>
              <a:t>基差</a:t>
            </a:r>
            <a:r>
              <a:rPr lang="zh-CN" altLang="zh-CN" sz="2400" dirty="0" smtClean="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rPr>
              <a:t>S</a:t>
            </a:r>
            <a:r>
              <a:rPr lang="zh-CN" altLang="zh-CN" sz="2400" dirty="0" smtClean="0">
                <a:latin typeface="Times New Roman" panose="02020603050405020304" pitchFamily="18" charset="0"/>
                <a:ea typeface="宋体" panose="02010600030101010101" pitchFamily="2" charset="-122"/>
              </a:rPr>
              <a:t>表示</a:t>
            </a:r>
            <a:r>
              <a:rPr lang="zh-CN" altLang="zh-CN" sz="2400" dirty="0">
                <a:latin typeface="Times New Roman" panose="02020603050405020304" pitchFamily="18" charset="0"/>
                <a:ea typeface="宋体" panose="02010600030101010101" pitchFamily="2" charset="-122"/>
              </a:rPr>
              <a:t>现货</a:t>
            </a:r>
            <a:r>
              <a:rPr lang="zh-CN" altLang="zh-CN" sz="2400" dirty="0" smtClean="0">
                <a:latin typeface="Times New Roman" panose="02020603050405020304" pitchFamily="18" charset="0"/>
                <a:ea typeface="宋体" panose="02010600030101010101" pitchFamily="2" charset="-122"/>
              </a:rPr>
              <a:t>价格</a:t>
            </a:r>
            <a:r>
              <a:rPr lang="zh-CN" altLang="en-US" sz="2400" dirty="0" smtClean="0">
                <a:latin typeface="Times New Roman" panose="02020603050405020304" pitchFamily="18" charset="0"/>
                <a:ea typeface="宋体" panose="02010600030101010101" pitchFamily="2" charset="-122"/>
              </a:rPr>
              <a:t>，</a:t>
            </a:r>
            <a:r>
              <a:rPr lang="en-US" altLang="zh-CN" sz="2400" i="1" dirty="0" smtClean="0">
                <a:latin typeface="Times New Roman" panose="02020603050405020304" pitchFamily="18" charset="0"/>
                <a:ea typeface="宋体" panose="02010600030101010101" pitchFamily="2" charset="-122"/>
              </a:rPr>
              <a:t>F</a:t>
            </a:r>
            <a:r>
              <a:rPr lang="zh-CN" altLang="zh-CN" sz="2400" dirty="0" smtClean="0">
                <a:latin typeface="Times New Roman" panose="02020603050405020304" pitchFamily="18" charset="0"/>
                <a:ea typeface="宋体" panose="02010600030101010101" pitchFamily="2" charset="-122"/>
              </a:rPr>
              <a:t>表示</a:t>
            </a:r>
            <a:r>
              <a:rPr lang="zh-CN" altLang="zh-CN" sz="2400" dirty="0">
                <a:latin typeface="Times New Roman" panose="02020603050405020304" pitchFamily="18" charset="0"/>
                <a:ea typeface="宋体" panose="02010600030101010101" pitchFamily="2" charset="-122"/>
              </a:rPr>
              <a:t>期货价格。</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313403060"/>
              </p:ext>
            </p:extLst>
          </p:nvPr>
        </p:nvGraphicFramePr>
        <p:xfrm>
          <a:off x="5373539" y="5157192"/>
          <a:ext cx="1440160" cy="395338"/>
        </p:xfrm>
        <a:graphic>
          <a:graphicData uri="http://schemas.openxmlformats.org/presentationml/2006/ole">
            <mc:AlternateContent xmlns:mc="http://schemas.openxmlformats.org/markup-compatibility/2006">
              <mc:Choice xmlns:v="urn:schemas-microsoft-com:vml" Requires="v">
                <p:oleObj spid="_x0000_s6179" name="Equation" r:id="rId3" imgW="647640" imgH="177480" progId="Equation.DSMT4">
                  <p:embed/>
                </p:oleObj>
              </mc:Choice>
              <mc:Fallback>
                <p:oleObj name="Equation" r:id="rId3" imgW="647640" imgH="177480" progId="Equation.DSMT4">
                  <p:embed/>
                  <p:pic>
                    <p:nvPicPr>
                      <p:cNvPr id="0" name=""/>
                      <p:cNvPicPr/>
                      <p:nvPr/>
                    </p:nvPicPr>
                    <p:blipFill>
                      <a:blip r:embed="rId4"/>
                      <a:stretch>
                        <a:fillRect/>
                      </a:stretch>
                    </p:blipFill>
                    <p:spPr>
                      <a:xfrm>
                        <a:off x="5373539" y="5157192"/>
                        <a:ext cx="1440160" cy="395338"/>
                      </a:xfrm>
                      <a:prstGeom prst="rect">
                        <a:avLst/>
                      </a:prstGeom>
                    </p:spPr>
                  </p:pic>
                </p:oleObj>
              </mc:Fallback>
            </mc:AlternateContent>
          </a:graphicData>
        </a:graphic>
      </p:graphicFrame>
    </p:spTree>
    <p:extLst>
      <p:ext uri="{BB962C8B-B14F-4D97-AF65-F5344CB8AC3E}">
        <p14:creationId xmlns:p14="http://schemas.microsoft.com/office/powerpoint/2010/main" val="2179602496"/>
      </p:ext>
    </p:extLst>
  </p:cSld>
  <p:clrMapOvr>
    <a:masterClrMapping/>
  </p:clrMapOvr>
  <p:transition>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2900227" cy="81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2</a:t>
            </a:r>
            <a:r>
              <a:rPr lang="zh-CN" altLang="en-US" sz="2600" b="1" dirty="0">
                <a:latin typeface="Times New Roman" panose="02020603050405020304" pitchFamily="18" charset="0"/>
                <a:ea typeface="宋体" panose="02010600030101010101" pitchFamily="2" charset="-122"/>
              </a:rPr>
              <a:t>、基差作用</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sp>
        <p:nvSpPr>
          <p:cNvPr id="2" name="椭圆 1"/>
          <p:cNvSpPr/>
          <p:nvPr/>
        </p:nvSpPr>
        <p:spPr>
          <a:xfrm>
            <a:off x="1505014" y="2636912"/>
            <a:ext cx="1872208" cy="144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smtClean="0"/>
              <a:t>基差变化作用</a:t>
            </a:r>
            <a:endParaRPr lang="zh-CN" altLang="en-US" sz="2200" b="1" dirty="0"/>
          </a:p>
        </p:txBody>
      </p:sp>
      <p:cxnSp>
        <p:nvCxnSpPr>
          <p:cNvPr id="4" name="直接箭头连接符 3"/>
          <p:cNvCxnSpPr/>
          <p:nvPr/>
        </p:nvCxnSpPr>
        <p:spPr>
          <a:xfrm flipV="1">
            <a:off x="3377222" y="2132856"/>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a:stCxn id="2" idx="6"/>
          </p:cNvCxnSpPr>
          <p:nvPr/>
        </p:nvCxnSpPr>
        <p:spPr>
          <a:xfrm>
            <a:off x="3377222" y="3356992"/>
            <a:ext cx="1420253"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a:stCxn id="2" idx="6"/>
          </p:cNvCxnSpPr>
          <p:nvPr/>
        </p:nvCxnSpPr>
        <p:spPr>
          <a:xfrm>
            <a:off x="3377222" y="3356992"/>
            <a:ext cx="1348245" cy="1296144"/>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5085507" y="1628800"/>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smtClean="0"/>
              <a:t>套期保值成功基础</a:t>
            </a:r>
            <a:endParaRPr lang="zh-CN" altLang="en-US" sz="2000" b="1" dirty="0"/>
          </a:p>
        </p:txBody>
      </p:sp>
      <p:sp>
        <p:nvSpPr>
          <p:cNvPr id="13" name="圆角矩形 12"/>
          <p:cNvSpPr/>
          <p:nvPr/>
        </p:nvSpPr>
        <p:spPr>
          <a:xfrm>
            <a:off x="5085507" y="2996952"/>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smtClean="0"/>
              <a:t>为现货市场交易提供依据</a:t>
            </a:r>
            <a:endParaRPr lang="zh-CN" altLang="en-US" sz="2000" b="1" dirty="0"/>
          </a:p>
        </p:txBody>
      </p:sp>
      <p:sp>
        <p:nvSpPr>
          <p:cNvPr id="14" name="圆角矩形 13"/>
          <p:cNvSpPr/>
          <p:nvPr/>
        </p:nvSpPr>
        <p:spPr>
          <a:xfrm>
            <a:off x="5085507" y="4437112"/>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smtClean="0"/>
              <a:t>获得无风险收益</a:t>
            </a:r>
            <a:endParaRPr lang="zh-CN" altLang="en-US" sz="2000" b="1" dirty="0"/>
          </a:p>
        </p:txBody>
      </p:sp>
    </p:spTree>
    <p:extLst>
      <p:ext uri="{BB962C8B-B14F-4D97-AF65-F5344CB8AC3E}">
        <p14:creationId xmlns:p14="http://schemas.microsoft.com/office/powerpoint/2010/main" val="469761940"/>
      </p:ext>
    </p:extLst>
  </p:cSld>
  <p:clrMapOvr>
    <a:masterClrMapping/>
  </p:clrMapOvr>
  <p:transition>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4680520" cy="81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3</a:t>
            </a:r>
            <a:r>
              <a:rPr lang="zh-CN" altLang="en-US" sz="2600" b="1" dirty="0">
                <a:latin typeface="Times New Roman" panose="02020603050405020304" pitchFamily="18" charset="0"/>
                <a:ea typeface="宋体" panose="02010600030101010101" pitchFamily="2" charset="-122"/>
              </a:rPr>
              <a:t>、基差走强与基差走弱</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pSp>
        <p:nvGrpSpPr>
          <p:cNvPr id="4" name="组合 3"/>
          <p:cNvGrpSpPr/>
          <p:nvPr/>
        </p:nvGrpSpPr>
        <p:grpSpPr>
          <a:xfrm>
            <a:off x="1953159" y="2066002"/>
            <a:ext cx="7884876" cy="2890628"/>
            <a:chOff x="1809143" y="2189402"/>
            <a:chExt cx="7884876" cy="2890628"/>
          </a:xfrm>
        </p:grpSpPr>
        <p:sp>
          <p:nvSpPr>
            <p:cNvPr id="7" name="椭圆 6"/>
            <p:cNvSpPr/>
            <p:nvPr/>
          </p:nvSpPr>
          <p:spPr>
            <a:xfrm>
              <a:off x="1809143" y="2840088"/>
              <a:ext cx="2088232" cy="15173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价</a:t>
              </a:r>
              <a:r>
                <a:rPr lang="zh-CN" altLang="en-US" sz="2200" b="1" dirty="0" smtClean="0"/>
                <a:t>差</a:t>
              </a:r>
              <a:r>
                <a:rPr lang="zh-CN" altLang="en-US" sz="2200" b="1" dirty="0"/>
                <a:t>变化</a:t>
              </a:r>
            </a:p>
          </p:txBody>
        </p:sp>
        <p:sp>
          <p:nvSpPr>
            <p:cNvPr id="8" name="左大括号 7"/>
            <p:cNvSpPr/>
            <p:nvPr/>
          </p:nvSpPr>
          <p:spPr>
            <a:xfrm>
              <a:off x="4149403" y="2420888"/>
              <a:ext cx="216024" cy="2355722"/>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9" name="圆角矩形 8"/>
            <p:cNvSpPr/>
            <p:nvPr/>
          </p:nvSpPr>
          <p:spPr>
            <a:xfrm>
              <a:off x="4581451" y="218940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基差走强</a:t>
              </a:r>
              <a:r>
                <a:rPr lang="zh-CN" altLang="en-US" sz="2000" b="1" dirty="0" smtClean="0">
                  <a:latin typeface="Times New Roman" panose="02020603050405020304" pitchFamily="18" charset="0"/>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相对于期货价格表现而言，现货价格走势相对较强。</a:t>
              </a:r>
              <a:endParaRPr lang="en-US" altLang="zh-CN" sz="2000" b="1" dirty="0">
                <a:latin typeface="Times New Roman" panose="02020603050405020304" pitchFamily="18" charset="0"/>
                <a:ea typeface="宋体" panose="02010600030101010101" pitchFamily="2" charset="-122"/>
              </a:endParaRPr>
            </a:p>
          </p:txBody>
        </p:sp>
        <p:sp>
          <p:nvSpPr>
            <p:cNvPr id="10" name="圆角矩形 9"/>
            <p:cNvSpPr/>
            <p:nvPr/>
          </p:nvSpPr>
          <p:spPr>
            <a:xfrm>
              <a:off x="4581451" y="428794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基差</a:t>
              </a:r>
              <a:r>
                <a:rPr lang="zh-CN" altLang="en-US" sz="2000" b="1" dirty="0" smtClean="0">
                  <a:latin typeface="Times New Roman" panose="02020603050405020304" pitchFamily="18" charset="0"/>
                  <a:ea typeface="宋体" panose="02010600030101010101" pitchFamily="2" charset="-122"/>
                </a:rPr>
                <a:t>走弱：</a:t>
              </a:r>
              <a:r>
                <a:rPr lang="zh-CN" altLang="en-US" sz="2000" dirty="0">
                  <a:latin typeface="Times New Roman" panose="02020603050405020304" pitchFamily="18" charset="0"/>
                  <a:ea typeface="宋体" panose="02010600030101010101" pitchFamily="2" charset="-122"/>
                </a:rPr>
                <a:t>相对于期货价格表现而言，现货价格走势相对</a:t>
              </a:r>
              <a:r>
                <a:rPr lang="zh-CN" altLang="en-US" sz="2000" dirty="0" smtClean="0">
                  <a:latin typeface="Times New Roman" panose="02020603050405020304" pitchFamily="18" charset="0"/>
                  <a:ea typeface="宋体" panose="02010600030101010101" pitchFamily="2" charset="-122"/>
                </a:rPr>
                <a:t>较弱。</a:t>
              </a:r>
              <a:endParaRPr lang="en-US" altLang="zh-CN" sz="2000" b="1" dirty="0">
                <a:latin typeface="Times New Roman" panose="02020603050405020304" pitchFamily="18" charset="0"/>
                <a:ea typeface="宋体" panose="02010600030101010101" pitchFamily="2" charset="-122"/>
              </a:endParaRPr>
            </a:p>
          </p:txBody>
        </p:sp>
      </p:grpSp>
    </p:spTree>
    <p:extLst>
      <p:ext uri="{BB962C8B-B14F-4D97-AF65-F5344CB8AC3E}">
        <p14:creationId xmlns:p14="http://schemas.microsoft.com/office/powerpoint/2010/main" val="3223765019"/>
      </p:ext>
    </p:extLst>
  </p:cSld>
  <p:clrMapOvr>
    <a:masterClrMapping/>
  </p:clrMapOvr>
  <p:transition>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740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4</a:t>
            </a:r>
            <a:r>
              <a:rPr lang="zh-CN" altLang="en-US" sz="2600" b="1" dirty="0">
                <a:latin typeface="Times New Roman" panose="02020603050405020304" pitchFamily="18" charset="0"/>
                <a:ea typeface="宋体" panose="02010600030101010101" pitchFamily="2" charset="-122"/>
              </a:rPr>
              <a:t>、正向市场与反向市场</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2" name="表格 1"/>
          <p:cNvGraphicFramePr>
            <a:graphicFrameLocks noGrp="1"/>
          </p:cNvGraphicFramePr>
          <p:nvPr>
            <p:extLst>
              <p:ext uri="{D42A27DB-BD31-4B8C-83A1-F6EECF244321}">
                <p14:modId xmlns:p14="http://schemas.microsoft.com/office/powerpoint/2010/main" val="3451257720"/>
              </p:ext>
            </p:extLst>
          </p:nvPr>
        </p:nvGraphicFramePr>
        <p:xfrm>
          <a:off x="1629123" y="1628800"/>
          <a:ext cx="9361040" cy="3816424"/>
        </p:xfrm>
        <a:graphic>
          <a:graphicData uri="http://schemas.openxmlformats.org/drawingml/2006/table">
            <a:tbl>
              <a:tblPr firstRow="1" bandRow="1">
                <a:tableStyleId>{7DF18680-E054-41AD-8BC1-D1AEF772440D}</a:tableStyleId>
              </a:tblPr>
              <a:tblGrid>
                <a:gridCol w="1659285"/>
                <a:gridCol w="3021235"/>
                <a:gridCol w="2340260"/>
                <a:gridCol w="2340260"/>
              </a:tblGrid>
              <a:tr h="514970">
                <a:tc>
                  <a:txBody>
                    <a:bodyPr/>
                    <a:lstStyle/>
                    <a:p>
                      <a:pPr algn="ctr"/>
                      <a:r>
                        <a:rPr lang="zh-CN" altLang="en-US" sz="2000" dirty="0" smtClean="0"/>
                        <a:t>市场分类</a:t>
                      </a:r>
                      <a:endParaRPr lang="zh-CN" altLang="en-US" sz="2000" dirty="0"/>
                    </a:p>
                  </a:txBody>
                  <a:tcPr anchor="ctr"/>
                </a:tc>
                <a:tc>
                  <a:txBody>
                    <a:bodyPr/>
                    <a:lstStyle/>
                    <a:p>
                      <a:pPr algn="ctr"/>
                      <a:r>
                        <a:rPr lang="zh-CN" altLang="en-US" sz="2000" dirty="0" smtClean="0"/>
                        <a:t>特征</a:t>
                      </a:r>
                      <a:endParaRPr lang="zh-CN" altLang="en-US" sz="2000" dirty="0"/>
                    </a:p>
                  </a:txBody>
                  <a:tcPr anchor="ctr"/>
                </a:tc>
                <a:tc>
                  <a:txBody>
                    <a:bodyPr/>
                    <a:lstStyle/>
                    <a:p>
                      <a:pPr algn="ctr"/>
                      <a:r>
                        <a:rPr lang="zh-CN" altLang="en-US" sz="2000" dirty="0" smtClean="0"/>
                        <a:t>基差</a:t>
                      </a:r>
                      <a:endParaRPr lang="zh-CN" altLang="en-US" sz="2000" dirty="0"/>
                    </a:p>
                  </a:txBody>
                  <a:tcPr anchor="ctr"/>
                </a:tc>
                <a:tc>
                  <a:txBody>
                    <a:bodyPr/>
                    <a:lstStyle/>
                    <a:p>
                      <a:pPr algn="ctr"/>
                      <a:r>
                        <a:rPr lang="zh-CN" altLang="en-US" sz="2000" dirty="0" smtClean="0"/>
                        <a:t>现货升水</a:t>
                      </a:r>
                      <a:r>
                        <a:rPr lang="en-US" altLang="zh-CN" sz="2000" dirty="0" smtClean="0"/>
                        <a:t>/</a:t>
                      </a:r>
                      <a:r>
                        <a:rPr lang="zh-CN" altLang="en-US" sz="2000" dirty="0" smtClean="0"/>
                        <a:t>贴水</a:t>
                      </a:r>
                      <a:endParaRPr lang="zh-CN" altLang="en-US" sz="2000" dirty="0"/>
                    </a:p>
                  </a:txBody>
                  <a:tcPr anchor="ctr"/>
                </a:tc>
              </a:tr>
              <a:tr h="1650727">
                <a:tc>
                  <a:txBody>
                    <a:bodyPr/>
                    <a:lstStyle/>
                    <a:p>
                      <a:pPr algn="ctr"/>
                      <a:r>
                        <a:rPr lang="zh-CN" altLang="en-US" sz="2000" dirty="0" smtClean="0"/>
                        <a:t>正向市场</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在正常情况下，</a:t>
                      </a:r>
                      <a:r>
                        <a:rPr lang="zh-CN" altLang="en-US" sz="2000" dirty="0" smtClean="0"/>
                        <a:t>现货价格低于期货价格或近期月份合约价格低于远期月份合约价格</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基差为负</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现货贴水</a:t>
                      </a:r>
                      <a:endParaRPr lang="zh-CN" altLang="en-US" sz="2000" dirty="0"/>
                    </a:p>
                  </a:txBody>
                  <a:tcPr anchor="ctr"/>
                </a:tc>
              </a:tr>
              <a:tr h="1650727">
                <a:tc>
                  <a:txBody>
                    <a:bodyPr/>
                    <a:lstStyle/>
                    <a:p>
                      <a:pPr algn="ctr"/>
                      <a:r>
                        <a:rPr lang="zh-CN" altLang="en-US" sz="2000" dirty="0" smtClean="0"/>
                        <a:t>反向市场</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在特殊情况下，现货价格高于期货价格或者近期月份合约价格高于远期月份合约价格</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基差为正</a:t>
                      </a:r>
                      <a:endParaRPr lang="zh-CN" altLang="en-US" sz="2000" dirty="0"/>
                    </a:p>
                  </a:txBody>
                  <a:tcPr anchor="ctr"/>
                </a:tc>
                <a:tc>
                  <a:txBody>
                    <a:bodyPr/>
                    <a:lstStyle/>
                    <a:p>
                      <a:pPr algn="ctr"/>
                      <a:r>
                        <a:rPr lang="zh-CN" altLang="en-US" sz="2000" dirty="0" smtClean="0">
                          <a:latin typeface="Times New Roman" panose="02020603050405020304" pitchFamily="18" charset="0"/>
                          <a:ea typeface="宋体" panose="02010600030101010101" pitchFamily="2" charset="-122"/>
                        </a:rPr>
                        <a:t>现货升水</a:t>
                      </a:r>
                      <a:endParaRPr lang="zh-CN" altLang="en-US" sz="2000" dirty="0"/>
                    </a:p>
                  </a:txBody>
                  <a:tcPr anchor="ctr"/>
                </a:tc>
              </a:tr>
            </a:tbl>
          </a:graphicData>
        </a:graphic>
      </p:graphicFrame>
    </p:spTree>
    <p:extLst>
      <p:ext uri="{BB962C8B-B14F-4D97-AF65-F5344CB8AC3E}">
        <p14:creationId xmlns:p14="http://schemas.microsoft.com/office/powerpoint/2010/main" val="3619258957"/>
      </p:ext>
    </p:extLst>
  </p:cSld>
  <p:clrMapOvr>
    <a:masterClrMapping/>
  </p:clrMapOvr>
  <p:transition>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72080"/>
            <a:ext cx="11449272" cy="578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en-US" altLang="zh-CN" sz="5900" b="1" dirty="0" smtClean="0">
                <a:latin typeface="Times New Roman" panose="02020603050405020304" pitchFamily="18" charset="0"/>
                <a:ea typeface="宋体" panose="02010600030101010101" pitchFamily="2" charset="-122"/>
              </a:rPr>
              <a:t>(</a:t>
            </a:r>
            <a:r>
              <a:rPr lang="zh-CN" altLang="en-US" sz="5900" b="1" dirty="0" smtClean="0">
                <a:latin typeface="Times New Roman" panose="02020603050405020304" pitchFamily="18" charset="0"/>
                <a:ea typeface="宋体" panose="02010600030101010101" pitchFamily="2" charset="-122"/>
              </a:rPr>
              <a:t>二</a:t>
            </a:r>
            <a:r>
              <a:rPr lang="en-US" altLang="zh-CN" sz="5900" b="1" dirty="0" smtClean="0">
                <a:latin typeface="Times New Roman" panose="02020603050405020304" pitchFamily="18" charset="0"/>
                <a:ea typeface="宋体" panose="02010600030101010101" pitchFamily="2" charset="-122"/>
              </a:rPr>
              <a:t>)</a:t>
            </a:r>
            <a:r>
              <a:rPr lang="zh-CN" altLang="en-US" sz="5900" b="1" dirty="0" smtClean="0">
                <a:latin typeface="Times New Roman" panose="02020603050405020304" pitchFamily="18" charset="0"/>
                <a:ea typeface="宋体" panose="02010600030101010101" pitchFamily="2" charset="-122"/>
              </a:rPr>
              <a:t>套</a:t>
            </a:r>
            <a:r>
              <a:rPr lang="zh-CN" altLang="en-US" sz="5900" b="1" dirty="0">
                <a:latin typeface="Times New Roman" panose="02020603050405020304" pitchFamily="18" charset="0"/>
                <a:ea typeface="宋体" panose="02010600030101010101" pitchFamily="2" charset="-122"/>
              </a:rPr>
              <a:t>期保值</a:t>
            </a:r>
            <a:r>
              <a:rPr lang="zh-CN" altLang="en-US" sz="5900" b="1" dirty="0" smtClean="0">
                <a:latin typeface="Times New Roman" panose="02020603050405020304" pitchFamily="18" charset="0"/>
                <a:ea typeface="宋体" panose="02010600030101010101" pitchFamily="2" charset="-122"/>
              </a:rPr>
              <a:t>效果</a:t>
            </a:r>
            <a:endParaRPr lang="en-US" altLang="zh-CN" sz="5900" b="1" dirty="0" smtClean="0">
              <a:latin typeface="Times New Roman" panose="02020603050405020304" pitchFamily="18" charset="0"/>
              <a:ea typeface="宋体" panose="02010600030101010101" pitchFamily="2" charset="-122"/>
            </a:endParaRPr>
          </a:p>
          <a:p>
            <a:pPr indent="457200">
              <a:lnSpc>
                <a:spcPct val="120000"/>
              </a:lnSpc>
            </a:pPr>
            <a:r>
              <a:rPr lang="zh-CN" altLang="en-US" sz="3300" dirty="0" smtClean="0">
                <a:latin typeface="Times New Roman" panose="02020603050405020304" pitchFamily="18" charset="0"/>
                <a:ea typeface="宋体" panose="02010600030101010101" pitchFamily="2" charset="-122"/>
              </a:rPr>
              <a:t>套期保值效果是指套期保值后的现货</a:t>
            </a:r>
            <a:r>
              <a:rPr lang="en-US" altLang="zh-CN" sz="3300" dirty="0" smtClean="0">
                <a:latin typeface="Times New Roman" panose="02020603050405020304" pitchFamily="18" charset="0"/>
                <a:ea typeface="宋体" panose="02010600030101010101" pitchFamily="2" charset="-122"/>
              </a:rPr>
              <a:t>-</a:t>
            </a:r>
            <a:r>
              <a:rPr lang="zh-CN" altLang="en-US" sz="3300" dirty="0" smtClean="0">
                <a:latin typeface="Times New Roman" panose="02020603050405020304" pitchFamily="18" charset="0"/>
                <a:ea typeface="宋体" panose="02010600030101010101" pitchFamily="2" charset="-122"/>
              </a:rPr>
              <a:t>期货组合头寸收益率的方差比套期保值前的现货头寸收益率的方差减少的百分比程度。</a:t>
            </a: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zh-CN" altLang="en-US" sz="3300" dirty="0" smtClean="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(12-5)                                                                                                                                                                                                 </a:t>
            </a:r>
            <a:r>
              <a:rPr lang="zh-CN" altLang="en-US" sz="3300" dirty="0" smtClean="0">
                <a:latin typeface="Times New Roman" panose="02020603050405020304" pitchFamily="18" charset="0"/>
                <a:ea typeface="宋体" panose="02010600030101010101" pitchFamily="2" charset="-122"/>
              </a:rPr>
              <a:t> </a:t>
            </a:r>
            <a:endParaRPr lang="en-US" altLang="zh-CN" sz="3300" dirty="0" smtClean="0">
              <a:latin typeface="Times New Roman" panose="02020603050405020304" pitchFamily="18" charset="0"/>
              <a:ea typeface="宋体" panose="02010600030101010101" pitchFamily="2" charset="-122"/>
            </a:endParaRPr>
          </a:p>
          <a:p>
            <a:pPr indent="457200">
              <a:lnSpc>
                <a:spcPct val="145000"/>
              </a:lnSpc>
            </a:pPr>
            <a:r>
              <a:rPr lang="zh-CN" altLang="zh-CN" sz="3300" dirty="0" smtClean="0">
                <a:latin typeface="Times New Roman" panose="02020603050405020304" pitchFamily="18" charset="0"/>
                <a:ea typeface="宋体" panose="02010600030101010101" pitchFamily="2" charset="-122"/>
              </a:rPr>
              <a:t>其中，</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a:t>
            </a:r>
            <a:r>
              <a:rPr lang="en-US" altLang="zh-CN" sz="3300" dirty="0" smtClean="0">
                <a:latin typeface="Times New Roman" panose="02020603050405020304" pitchFamily="18" charset="0"/>
                <a:ea typeface="宋体" panose="02010600030101010101" pitchFamily="2" charset="-122"/>
              </a:rPr>
              <a:t>-</a:t>
            </a:r>
            <a:r>
              <a:rPr lang="zh-CN" altLang="zh-CN" sz="3300" dirty="0" smtClean="0">
                <a:latin typeface="Times New Roman" panose="02020603050405020304" pitchFamily="18" charset="0"/>
                <a:ea typeface="宋体" panose="02010600030101010101" pitchFamily="2" charset="-122"/>
              </a:rPr>
              <a:t>期货组合头寸收益率，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为现货头寸收益率，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为期货组合头寸收益率</a:t>
            </a:r>
            <a:r>
              <a:rPr lang="zh-CN" altLang="en-US" sz="3300" dirty="0" smtClean="0">
                <a:latin typeface="Times New Roman" panose="02020603050405020304" pitchFamily="18" charset="0"/>
                <a:ea typeface="宋体" panose="02010600030101010101" pitchFamily="2" charset="-122"/>
              </a:rPr>
              <a:t>，</a:t>
            </a:r>
            <a:r>
              <a:rPr lang="en-US" altLang="zh-CN" sz="3300" b="1" i="1" dirty="0" smtClean="0">
                <a:latin typeface="Times New Roman" panose="02020603050405020304" pitchFamily="18" charset="0"/>
                <a:ea typeface="宋体" panose="02010600030101010101" pitchFamily="2" charset="-122"/>
              </a:rPr>
              <a:t>h</a:t>
            </a:r>
            <a:r>
              <a:rPr lang="zh-CN" altLang="zh-CN" sz="3300" dirty="0" smtClean="0">
                <a:latin typeface="Times New Roman" panose="02020603050405020304" pitchFamily="18" charset="0"/>
                <a:ea typeface="宋体" panose="02010600030101010101" pitchFamily="2" charset="-122"/>
              </a:rPr>
              <a:t>为套期保值比率</a:t>
            </a:r>
            <a:r>
              <a:rPr lang="en-US" altLang="zh-CN" sz="3300" dirty="0" smtClean="0">
                <a:latin typeface="Times New Roman" panose="02020603050405020304" pitchFamily="18" charset="0"/>
                <a:ea typeface="宋体" panose="02010600030101010101" pitchFamily="2" charset="-122"/>
              </a:rPr>
              <a:t>(</a:t>
            </a:r>
            <a:r>
              <a:rPr lang="zh-CN" altLang="zh-CN" sz="3300" dirty="0" smtClean="0">
                <a:latin typeface="Times New Roman" panose="02020603050405020304" pitchFamily="18" charset="0"/>
                <a:ea typeface="宋体" panose="02010600030101010101" pitchFamily="2" charset="-122"/>
              </a:rPr>
              <a:t>期货头寸与现货头寸之比</a:t>
            </a:r>
            <a:r>
              <a:rPr lang="en-US" altLang="zh-CN" sz="3300" dirty="0" smtClean="0">
                <a:latin typeface="Times New Roman" panose="02020603050405020304" pitchFamily="18" charset="0"/>
                <a:ea typeface="宋体" panose="02010600030101010101" pitchFamily="2" charset="-122"/>
              </a:rPr>
              <a:t>)</a:t>
            </a:r>
            <a:r>
              <a:rPr lang="zh-CN" altLang="zh-CN" sz="3300" dirty="0" smtClean="0">
                <a:latin typeface="Times New Roman" panose="02020603050405020304" pitchFamily="18" charset="0"/>
                <a:ea typeface="宋体" panose="02010600030101010101" pitchFamily="2" charset="-122"/>
              </a:rPr>
              <a:t>。</a:t>
            </a:r>
          </a:p>
          <a:p>
            <a:pPr indent="457200">
              <a:lnSpc>
                <a:spcPct val="120000"/>
              </a:lnSpc>
            </a:pPr>
            <a:r>
              <a:rPr lang="zh-CN" altLang="zh-CN" sz="3300" dirty="0" smtClean="0">
                <a:latin typeface="Times New Roman" panose="02020603050405020304" pitchFamily="18" charset="0"/>
                <a:ea typeface="宋体" panose="02010600030101010101" pitchFamily="2" charset="-122"/>
              </a:rPr>
              <a:t>该组合收益率的方差为：</a:t>
            </a:r>
          </a:p>
          <a:p>
            <a:pPr indent="457200">
              <a:lnSpc>
                <a:spcPct val="120000"/>
              </a:lnSpc>
            </a:pPr>
            <a:r>
              <a:rPr lang="en-US" altLang="zh-CN" sz="3300" dirty="0" smtClean="0">
                <a:latin typeface="Times New Roman" panose="02020603050405020304" pitchFamily="18" charset="0"/>
                <a:ea typeface="宋体" panose="02010600030101010101" pitchFamily="2" charset="-122"/>
              </a:rPr>
              <a:t>                                                                                                                                                                                                 (12-6)</a:t>
            </a:r>
            <a:endParaRPr lang="zh-CN" altLang="zh-CN" sz="3300" dirty="0" smtClean="0">
              <a:latin typeface="Times New Roman" panose="02020603050405020304" pitchFamily="18" charset="0"/>
              <a:ea typeface="宋体" panose="02010600030101010101" pitchFamily="2" charset="-122"/>
            </a:endParaRPr>
          </a:p>
          <a:p>
            <a:pPr indent="457200">
              <a:lnSpc>
                <a:spcPct val="120000"/>
              </a:lnSpc>
            </a:pPr>
            <a:r>
              <a:rPr lang="zh-CN" altLang="zh-CN" sz="3300" dirty="0" smtClean="0">
                <a:latin typeface="Times New Roman" panose="02020603050405020304" pitchFamily="18" charset="0"/>
                <a:ea typeface="宋体" panose="02010600030101010101" pitchFamily="2" charset="-122"/>
              </a:rPr>
              <a:t>上式中的变量是套期保值率</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，为使得组合收益率方差最小，将上式求导并令其等于零，得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p>
          <a:p>
            <a:pPr indent="457200">
              <a:lnSpc>
                <a:spcPct val="120000"/>
              </a:lnSpc>
            </a:pPr>
            <a:r>
              <a:rPr lang="en-US" altLang="zh-CN" sz="3300" dirty="0" smtClean="0">
                <a:latin typeface="Times New Roman" panose="02020603050405020304" pitchFamily="18" charset="0"/>
                <a:ea typeface="宋体" panose="02010600030101010101" pitchFamily="2" charset="-122"/>
              </a:rPr>
              <a:t>                                                                                                                                                                                                 (12-7)</a:t>
            </a:r>
            <a:endParaRPr lang="zh-CN" altLang="zh-CN" sz="3300" dirty="0" smtClean="0">
              <a:latin typeface="Times New Roman" panose="02020603050405020304" pitchFamily="18" charset="0"/>
              <a:ea typeface="宋体" panose="02010600030101010101" pitchFamily="2" charset="-122"/>
            </a:endParaRPr>
          </a:p>
          <a:p>
            <a:pPr indent="457200">
              <a:lnSpc>
                <a:spcPct val="120000"/>
              </a:lnSpc>
            </a:pPr>
            <a:r>
              <a:rPr lang="zh-CN" altLang="zh-CN" sz="3300" dirty="0" smtClean="0">
                <a:latin typeface="Times New Roman" panose="02020603050405020304" pitchFamily="18" charset="0"/>
                <a:ea typeface="宋体" panose="02010600030101010101" pitchFamily="2" charset="-122"/>
              </a:rPr>
              <a:t>我们</a:t>
            </a:r>
            <a:r>
              <a:rPr lang="zh-CN" altLang="zh-CN" sz="3300" dirty="0">
                <a:latin typeface="Times New Roman" panose="02020603050405020304" pitchFamily="18" charset="0"/>
                <a:ea typeface="宋体" panose="02010600030101010101" pitchFamily="2" charset="-122"/>
              </a:rPr>
              <a:t>可以得到风险最小化收益方差：</a:t>
            </a:r>
          </a:p>
          <a:p>
            <a:pPr indent="457200">
              <a:lnSpc>
                <a:spcPct val="120000"/>
              </a:lnSpc>
            </a:pPr>
            <a:r>
              <a:rPr lang="en-US" altLang="zh-CN" sz="3300" dirty="0">
                <a:latin typeface="Times New Roman" panose="02020603050405020304" pitchFamily="18" charset="0"/>
                <a:ea typeface="宋体" panose="02010600030101010101" pitchFamily="2" charset="-122"/>
              </a:rPr>
              <a:t>                             </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(12-8)</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zh-CN" altLang="zh-CN" sz="3300" dirty="0">
                <a:latin typeface="Times New Roman" panose="02020603050405020304" pitchFamily="18" charset="0"/>
                <a:ea typeface="宋体" panose="02010600030101010101" pitchFamily="2" charset="-122"/>
              </a:rPr>
              <a:t>其中</a:t>
            </a:r>
            <a:r>
              <a:rPr lang="zh-CN" altLang="zh-CN" sz="3300" dirty="0" smtClean="0">
                <a:latin typeface="Times New Roman" panose="02020603050405020304" pitchFamily="18" charset="0"/>
                <a:ea typeface="宋体" panose="02010600030101010101" pitchFamily="2" charset="-122"/>
              </a:rPr>
              <a:t>，</a:t>
            </a: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为</a:t>
            </a:r>
            <a:r>
              <a:rPr lang="zh-CN" altLang="zh-CN" sz="3300" dirty="0">
                <a:latin typeface="Times New Roman" panose="02020603050405020304" pitchFamily="18" charset="0"/>
                <a:ea typeface="宋体" panose="02010600030101010101" pitchFamily="2" charset="-122"/>
              </a:rPr>
              <a:t>现货头寸收益率和期货头寸收益率之间的相关系数。</a:t>
            </a:r>
          </a:p>
          <a:p>
            <a:pPr indent="457200">
              <a:lnSpc>
                <a:spcPct val="120000"/>
              </a:lnSpc>
            </a:pPr>
            <a:r>
              <a:rPr lang="zh-CN" altLang="zh-CN" sz="3300" dirty="0">
                <a:latin typeface="Times New Roman" panose="02020603050405020304" pitchFamily="18" charset="0"/>
                <a:ea typeface="宋体" panose="02010600030101010101" pitchFamily="2" charset="-122"/>
              </a:rPr>
              <a:t>套期保值效果：</a:t>
            </a: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en-US" altLang="zh-CN" sz="3300" dirty="0" smtClean="0">
                <a:latin typeface="Times New Roman" panose="02020603050405020304" pitchFamily="18" charset="0"/>
                <a:ea typeface="宋体" panose="02010600030101010101" pitchFamily="2" charset="-122"/>
              </a:rPr>
              <a:t>                                                                                                                                                 (12-9)</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en-US" altLang="zh-CN" sz="3300" dirty="0" smtClean="0">
                <a:latin typeface="Times New Roman" panose="02020603050405020304" pitchFamily="18" charset="0"/>
                <a:ea typeface="宋体" panose="02010600030101010101" pitchFamily="2" charset="-122"/>
              </a:rPr>
              <a:t>      </a:t>
            </a:r>
            <a:r>
              <a:rPr lang="zh-CN" altLang="zh-CN" sz="3300" dirty="0" smtClean="0">
                <a:latin typeface="Times New Roman" panose="02020603050405020304" pitchFamily="18" charset="0"/>
                <a:ea typeface="宋体" panose="02010600030101010101" pitchFamily="2" charset="-122"/>
              </a:rPr>
              <a:t>越</a:t>
            </a:r>
            <a:r>
              <a:rPr lang="zh-CN" altLang="zh-CN" sz="3300" dirty="0">
                <a:latin typeface="Times New Roman" panose="02020603050405020304" pitchFamily="18" charset="0"/>
                <a:ea typeface="宋体" panose="02010600030101010101" pitchFamily="2" charset="-122"/>
              </a:rPr>
              <a:t>接近</a:t>
            </a:r>
            <a:r>
              <a:rPr lang="en-US" altLang="zh-CN" sz="3300" dirty="0">
                <a:latin typeface="Times New Roman" panose="02020603050405020304" pitchFamily="18" charset="0"/>
                <a:ea typeface="宋体" panose="02010600030101010101" pitchFamily="2" charset="-122"/>
              </a:rPr>
              <a:t>1</a:t>
            </a:r>
            <a:r>
              <a:rPr lang="zh-CN" altLang="zh-CN" sz="3300" dirty="0">
                <a:latin typeface="Times New Roman" panose="02020603050405020304" pitchFamily="18" charset="0"/>
                <a:ea typeface="宋体" panose="02010600030101010101" pitchFamily="2" charset="-122"/>
              </a:rPr>
              <a:t>，套期保值效果越好。</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639158997"/>
              </p:ext>
            </p:extLst>
          </p:nvPr>
        </p:nvGraphicFramePr>
        <p:xfrm>
          <a:off x="5373539" y="1844824"/>
          <a:ext cx="1314450" cy="325438"/>
        </p:xfrm>
        <a:graphic>
          <a:graphicData uri="http://schemas.openxmlformats.org/presentationml/2006/ole">
            <mc:AlternateContent xmlns:mc="http://schemas.openxmlformats.org/markup-compatibility/2006">
              <mc:Choice xmlns:v="urn:schemas-microsoft-com:vml" Requires="v">
                <p:oleObj spid="_x0000_s7520" name="Equation" r:id="rId3" imgW="927000" imgH="228600" progId="Equation.DSMT4">
                  <p:embed/>
                </p:oleObj>
              </mc:Choice>
              <mc:Fallback>
                <p:oleObj name="Equation" r:id="rId3" imgW="927000" imgH="228600" progId="Equation.DSMT4">
                  <p:embed/>
                  <p:pic>
                    <p:nvPicPr>
                      <p:cNvPr id="0" name=""/>
                      <p:cNvPicPr/>
                      <p:nvPr/>
                    </p:nvPicPr>
                    <p:blipFill>
                      <a:blip r:embed="rId4"/>
                      <a:stretch>
                        <a:fillRect/>
                      </a:stretch>
                    </p:blipFill>
                    <p:spPr>
                      <a:xfrm>
                        <a:off x="5373539" y="1844824"/>
                        <a:ext cx="1314450" cy="3254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4019768"/>
              </p:ext>
            </p:extLst>
          </p:nvPr>
        </p:nvGraphicFramePr>
        <p:xfrm>
          <a:off x="4941491" y="3068960"/>
          <a:ext cx="2160240" cy="341714"/>
        </p:xfrm>
        <a:graphic>
          <a:graphicData uri="http://schemas.openxmlformats.org/presentationml/2006/ole">
            <mc:AlternateContent xmlns:mc="http://schemas.openxmlformats.org/markup-compatibility/2006">
              <mc:Choice xmlns:v="urn:schemas-microsoft-com:vml" Requires="v">
                <p:oleObj spid="_x0000_s7521" name="Equation" r:id="rId5" imgW="1523880" imgH="241200" progId="Equation.DSMT4">
                  <p:embed/>
                </p:oleObj>
              </mc:Choice>
              <mc:Fallback>
                <p:oleObj name="Equation" r:id="rId5" imgW="1523880" imgH="241200" progId="Equation.DSMT4">
                  <p:embed/>
                  <p:pic>
                    <p:nvPicPr>
                      <p:cNvPr id="0" name=""/>
                      <p:cNvPicPr/>
                      <p:nvPr/>
                    </p:nvPicPr>
                    <p:blipFill>
                      <a:blip r:embed="rId6"/>
                      <a:stretch>
                        <a:fillRect/>
                      </a:stretch>
                    </p:blipFill>
                    <p:spPr>
                      <a:xfrm>
                        <a:off x="4941491" y="3068960"/>
                        <a:ext cx="2160240" cy="34171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10970654"/>
              </p:ext>
            </p:extLst>
          </p:nvPr>
        </p:nvGraphicFramePr>
        <p:xfrm>
          <a:off x="5589563" y="3861048"/>
          <a:ext cx="739775" cy="598487"/>
        </p:xfrm>
        <a:graphic>
          <a:graphicData uri="http://schemas.openxmlformats.org/presentationml/2006/ole">
            <mc:AlternateContent xmlns:mc="http://schemas.openxmlformats.org/markup-compatibility/2006">
              <mc:Choice xmlns:v="urn:schemas-microsoft-com:vml" Requires="v">
                <p:oleObj spid="_x0000_s7522" name="Equation" r:id="rId7" imgW="533160" imgH="431640" progId="Equation.DSMT4">
                  <p:embed/>
                </p:oleObj>
              </mc:Choice>
              <mc:Fallback>
                <p:oleObj name="Equation" r:id="rId7" imgW="533160" imgH="431640" progId="Equation.DSMT4">
                  <p:embed/>
                  <p:pic>
                    <p:nvPicPr>
                      <p:cNvPr id="0" name=""/>
                      <p:cNvPicPr/>
                      <p:nvPr/>
                    </p:nvPicPr>
                    <p:blipFill>
                      <a:blip r:embed="rId8"/>
                      <a:stretch>
                        <a:fillRect/>
                      </a:stretch>
                    </p:blipFill>
                    <p:spPr>
                      <a:xfrm>
                        <a:off x="5589563" y="3861048"/>
                        <a:ext cx="739775" cy="5984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121915188"/>
              </p:ext>
            </p:extLst>
          </p:nvPr>
        </p:nvGraphicFramePr>
        <p:xfrm>
          <a:off x="1701131" y="5189190"/>
          <a:ext cx="942470" cy="328042"/>
        </p:xfrm>
        <a:graphic>
          <a:graphicData uri="http://schemas.openxmlformats.org/presentationml/2006/ole">
            <mc:AlternateContent xmlns:mc="http://schemas.openxmlformats.org/markup-compatibility/2006">
              <mc:Choice xmlns:v="urn:schemas-microsoft-com:vml" Requires="v">
                <p:oleObj spid="_x0000_s7523" name="Equation" r:id="rId9" imgW="660240" imgH="228600" progId="Equation.DSMT4">
                  <p:embed/>
                </p:oleObj>
              </mc:Choice>
              <mc:Fallback>
                <p:oleObj name="Equation" r:id="rId9" imgW="660240" imgH="228600" progId="Equation.DSMT4">
                  <p:embed/>
                  <p:pic>
                    <p:nvPicPr>
                      <p:cNvPr id="0" name=""/>
                      <p:cNvPicPr/>
                      <p:nvPr/>
                    </p:nvPicPr>
                    <p:blipFill>
                      <a:blip r:embed="rId10"/>
                      <a:stretch>
                        <a:fillRect/>
                      </a:stretch>
                    </p:blipFill>
                    <p:spPr>
                      <a:xfrm>
                        <a:off x="1701131" y="5189190"/>
                        <a:ext cx="942470" cy="32804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56666228"/>
              </p:ext>
            </p:extLst>
          </p:nvPr>
        </p:nvGraphicFramePr>
        <p:xfrm>
          <a:off x="2709243" y="4581128"/>
          <a:ext cx="6170613" cy="581025"/>
        </p:xfrm>
        <a:graphic>
          <a:graphicData uri="http://schemas.openxmlformats.org/presentationml/2006/ole">
            <mc:AlternateContent xmlns:mc="http://schemas.openxmlformats.org/markup-compatibility/2006">
              <mc:Choice xmlns:v="urn:schemas-microsoft-com:vml" Requires="v">
                <p:oleObj spid="_x0000_s7524" name="Equation" r:id="rId11" imgW="4851360" imgH="457200" progId="Equation.DSMT4">
                  <p:embed/>
                </p:oleObj>
              </mc:Choice>
              <mc:Fallback>
                <p:oleObj name="Equation" r:id="rId11" imgW="4851360" imgH="457200" progId="Equation.DSMT4">
                  <p:embed/>
                  <p:pic>
                    <p:nvPicPr>
                      <p:cNvPr id="0" name=""/>
                      <p:cNvPicPr/>
                      <p:nvPr/>
                    </p:nvPicPr>
                    <p:blipFill>
                      <a:blip r:embed="rId12"/>
                      <a:stretch>
                        <a:fillRect/>
                      </a:stretch>
                    </p:blipFill>
                    <p:spPr>
                      <a:xfrm>
                        <a:off x="2709243" y="4581128"/>
                        <a:ext cx="6170613" cy="58102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926724063"/>
              </p:ext>
            </p:extLst>
          </p:nvPr>
        </p:nvGraphicFramePr>
        <p:xfrm>
          <a:off x="4581451" y="5678476"/>
          <a:ext cx="2736304" cy="327334"/>
        </p:xfrm>
        <a:graphic>
          <a:graphicData uri="http://schemas.openxmlformats.org/presentationml/2006/ole">
            <mc:AlternateContent xmlns:mc="http://schemas.openxmlformats.org/markup-compatibility/2006">
              <mc:Choice xmlns:v="urn:schemas-microsoft-com:vml" Requires="v">
                <p:oleObj spid="_x0000_s7525" name="Equation" r:id="rId13" imgW="2019240" imgH="241200" progId="Equation.DSMT4">
                  <p:embed/>
                </p:oleObj>
              </mc:Choice>
              <mc:Fallback>
                <p:oleObj name="Equation" r:id="rId13" imgW="2019240" imgH="241200" progId="Equation.DSMT4">
                  <p:embed/>
                  <p:pic>
                    <p:nvPicPr>
                      <p:cNvPr id="0" name=""/>
                      <p:cNvPicPr/>
                      <p:nvPr/>
                    </p:nvPicPr>
                    <p:blipFill>
                      <a:blip r:embed="rId14"/>
                      <a:stretch>
                        <a:fillRect/>
                      </a:stretch>
                    </p:blipFill>
                    <p:spPr>
                      <a:xfrm>
                        <a:off x="4581451" y="5678476"/>
                        <a:ext cx="2736304" cy="327334"/>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987572593"/>
              </p:ext>
            </p:extLst>
          </p:nvPr>
        </p:nvGraphicFramePr>
        <p:xfrm>
          <a:off x="1050579" y="6073353"/>
          <a:ext cx="290512" cy="307975"/>
        </p:xfrm>
        <a:graphic>
          <a:graphicData uri="http://schemas.openxmlformats.org/presentationml/2006/ole">
            <mc:AlternateContent xmlns:mc="http://schemas.openxmlformats.org/markup-compatibility/2006">
              <mc:Choice xmlns:v="urn:schemas-microsoft-com:vml" Requires="v">
                <p:oleObj spid="_x0000_s7526" name="Equation" r:id="rId15" imgW="215640" imgH="228600" progId="Equation.DSMT4">
                  <p:embed/>
                </p:oleObj>
              </mc:Choice>
              <mc:Fallback>
                <p:oleObj name="Equation" r:id="rId15" imgW="215640" imgH="228600" progId="Equation.DSMT4">
                  <p:embed/>
                  <p:pic>
                    <p:nvPicPr>
                      <p:cNvPr id="0" name=""/>
                      <p:cNvPicPr/>
                      <p:nvPr/>
                    </p:nvPicPr>
                    <p:blipFill>
                      <a:blip r:embed="rId16"/>
                      <a:stretch>
                        <a:fillRect/>
                      </a:stretch>
                    </p:blipFill>
                    <p:spPr>
                      <a:xfrm>
                        <a:off x="1050579" y="6073353"/>
                        <a:ext cx="290512" cy="3079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69535761"/>
              </p:ext>
            </p:extLst>
          </p:nvPr>
        </p:nvGraphicFramePr>
        <p:xfrm>
          <a:off x="1516190" y="2216596"/>
          <a:ext cx="328957" cy="348308"/>
        </p:xfrm>
        <a:graphic>
          <a:graphicData uri="http://schemas.openxmlformats.org/presentationml/2006/ole">
            <mc:AlternateContent xmlns:mc="http://schemas.openxmlformats.org/markup-compatibility/2006">
              <mc:Choice xmlns:v="urn:schemas-microsoft-com:vml" Requires="v">
                <p:oleObj spid="_x0000_s7527" name="Equation" r:id="rId17" imgW="215640" imgH="228600" progId="Equation.DSMT4">
                  <p:embed/>
                </p:oleObj>
              </mc:Choice>
              <mc:Fallback>
                <p:oleObj name="Equation" r:id="rId17" imgW="215640" imgH="228600" progId="Equation.DSMT4">
                  <p:embed/>
                  <p:pic>
                    <p:nvPicPr>
                      <p:cNvPr id="0" name=""/>
                      <p:cNvPicPr/>
                      <p:nvPr/>
                    </p:nvPicPr>
                    <p:blipFill>
                      <a:blip r:embed="rId18"/>
                      <a:stretch>
                        <a:fillRect/>
                      </a:stretch>
                    </p:blipFill>
                    <p:spPr>
                      <a:xfrm>
                        <a:off x="1516190" y="2216596"/>
                        <a:ext cx="328957" cy="34830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69025629"/>
              </p:ext>
            </p:extLst>
          </p:nvPr>
        </p:nvGraphicFramePr>
        <p:xfrm>
          <a:off x="4437436" y="2204864"/>
          <a:ext cx="288032" cy="324036"/>
        </p:xfrm>
        <a:graphic>
          <a:graphicData uri="http://schemas.openxmlformats.org/presentationml/2006/ole">
            <mc:AlternateContent xmlns:mc="http://schemas.openxmlformats.org/markup-compatibility/2006">
              <mc:Choice xmlns:v="urn:schemas-microsoft-com:vml" Requires="v">
                <p:oleObj spid="_x0000_s7528" name="Equation" r:id="rId19" imgW="203040" imgH="228600" progId="Equation.DSMT4">
                  <p:embed/>
                </p:oleObj>
              </mc:Choice>
              <mc:Fallback>
                <p:oleObj name="Equation" r:id="rId19" imgW="203040" imgH="228600" progId="Equation.DSMT4">
                  <p:embed/>
                  <p:pic>
                    <p:nvPicPr>
                      <p:cNvPr id="0" name=""/>
                      <p:cNvPicPr/>
                      <p:nvPr/>
                    </p:nvPicPr>
                    <p:blipFill>
                      <a:blip r:embed="rId20"/>
                      <a:stretch>
                        <a:fillRect/>
                      </a:stretch>
                    </p:blipFill>
                    <p:spPr>
                      <a:xfrm>
                        <a:off x="4437436" y="2204864"/>
                        <a:ext cx="288032" cy="324036"/>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669159727"/>
              </p:ext>
            </p:extLst>
          </p:nvPr>
        </p:nvGraphicFramePr>
        <p:xfrm>
          <a:off x="6453659" y="2204864"/>
          <a:ext cx="288032" cy="324036"/>
        </p:xfrm>
        <a:graphic>
          <a:graphicData uri="http://schemas.openxmlformats.org/presentationml/2006/ole">
            <mc:AlternateContent xmlns:mc="http://schemas.openxmlformats.org/markup-compatibility/2006">
              <mc:Choice xmlns:v="urn:schemas-microsoft-com:vml" Requires="v">
                <p:oleObj spid="_x0000_s7529" name="Equation" r:id="rId21" imgW="203040" imgH="228600" progId="Equation.DSMT4">
                  <p:embed/>
                </p:oleObj>
              </mc:Choice>
              <mc:Fallback>
                <p:oleObj name="Equation" r:id="rId21" imgW="203040" imgH="228600" progId="Equation.DSMT4">
                  <p:embed/>
                  <p:pic>
                    <p:nvPicPr>
                      <p:cNvPr id="0" name=""/>
                      <p:cNvPicPr/>
                      <p:nvPr/>
                    </p:nvPicPr>
                    <p:blipFill>
                      <a:blip r:embed="rId22"/>
                      <a:stretch>
                        <a:fillRect/>
                      </a:stretch>
                    </p:blipFill>
                    <p:spPr>
                      <a:xfrm>
                        <a:off x="6453659" y="2204864"/>
                        <a:ext cx="288032" cy="324036"/>
                      </a:xfrm>
                      <a:prstGeom prst="rect">
                        <a:avLst/>
                      </a:prstGeom>
                    </p:spPr>
                  </p:pic>
                </p:oleObj>
              </mc:Fallback>
            </mc:AlternateContent>
          </a:graphicData>
        </a:graphic>
      </p:graphicFrame>
    </p:spTree>
    <p:extLst>
      <p:ext uri="{BB962C8B-B14F-4D97-AF65-F5344CB8AC3E}">
        <p14:creationId xmlns:p14="http://schemas.microsoft.com/office/powerpoint/2010/main" val="977768621"/>
      </p:ext>
    </p:extLst>
  </p:cSld>
  <p:clrMapOvr>
    <a:masterClrMapping/>
  </p:clrMapOvr>
  <p:transition>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60000"/>
              </a:lnSpc>
            </a:pPr>
            <a:r>
              <a:rPr lang="en-US" altLang="zh-CN" sz="2200" b="1" dirty="0" smtClean="0">
                <a:latin typeface="Times New Roman" panose="02020603050405020304" pitchFamily="18" charset="0"/>
                <a:ea typeface="宋体" panose="02010600030101010101" pitchFamily="2" charset="-122"/>
              </a:rPr>
              <a:t>【</a:t>
            </a:r>
            <a:r>
              <a:rPr lang="zh-CN" altLang="en-US" sz="2200" b="1" dirty="0" smtClean="0">
                <a:latin typeface="Times New Roman" panose="02020603050405020304" pitchFamily="18" charset="0"/>
                <a:ea typeface="宋体" panose="02010600030101010101" pitchFamily="2" charset="-122"/>
              </a:rPr>
              <a:t>例</a:t>
            </a:r>
            <a:r>
              <a:rPr lang="en-US" altLang="zh-CN" sz="2200" b="1" dirty="0" smtClean="0">
                <a:latin typeface="Times New Roman" panose="02020603050405020304" pitchFamily="18" charset="0"/>
                <a:ea typeface="宋体" panose="02010600030101010101" pitchFamily="2" charset="-122"/>
              </a:rPr>
              <a:t>12-8】</a:t>
            </a:r>
            <a:r>
              <a:rPr lang="zh-CN" altLang="en-US" sz="2200" dirty="0">
                <a:latin typeface="Times New Roman" panose="02020603050405020304" pitchFamily="18" charset="0"/>
                <a:ea typeface="宋体" panose="02010600030101010101" pitchFamily="2" charset="-122"/>
              </a:rPr>
              <a:t>原油</a:t>
            </a:r>
            <a:r>
              <a:rPr lang="en-US" altLang="zh-CN" sz="2200" dirty="0">
                <a:latin typeface="Times New Roman" panose="02020603050405020304" pitchFamily="18" charset="0"/>
                <a:ea typeface="宋体" panose="02010600030101010101" pitchFamily="2" charset="-122"/>
              </a:rPr>
              <a:t>3</a:t>
            </a:r>
            <a:r>
              <a:rPr lang="zh-CN" altLang="en-US" sz="2200" dirty="0">
                <a:latin typeface="Times New Roman" panose="02020603050405020304" pitchFamily="18" charset="0"/>
                <a:ea typeface="宋体" panose="02010600030101010101" pitchFamily="2" charset="-122"/>
              </a:rPr>
              <a:t>月的现货价格为每吨</a:t>
            </a:r>
            <a:r>
              <a:rPr lang="en-US" altLang="zh-CN" sz="2200" dirty="0">
                <a:latin typeface="Times New Roman" panose="02020603050405020304" pitchFamily="18" charset="0"/>
                <a:ea typeface="宋体" panose="02010600030101010101" pitchFamily="2" charset="-122"/>
              </a:rPr>
              <a:t>9960</a:t>
            </a:r>
            <a:r>
              <a:rPr lang="zh-CN" altLang="en-US" sz="2200" dirty="0">
                <a:latin typeface="Times New Roman" panose="02020603050405020304" pitchFamily="18" charset="0"/>
                <a:ea typeface="宋体" panose="02010600030101010101" pitchFamily="2" charset="-122"/>
              </a:rPr>
              <a:t>元，某厂商预计</a:t>
            </a:r>
            <a:r>
              <a:rPr lang="en-US" altLang="zh-CN" sz="2200" dirty="0">
                <a:latin typeface="Times New Roman" panose="02020603050405020304" pitchFamily="18" charset="0"/>
                <a:ea typeface="宋体" panose="02010600030101010101" pitchFamily="2" charset="-122"/>
              </a:rPr>
              <a:t>7</a:t>
            </a:r>
            <a:r>
              <a:rPr lang="zh-CN" altLang="en-US" sz="2200" dirty="0">
                <a:latin typeface="Times New Roman" panose="02020603050405020304" pitchFamily="18" charset="0"/>
                <a:ea typeface="宋体" panose="02010600030101010101" pitchFamily="2" charset="-122"/>
              </a:rPr>
              <a:t>月需要</a:t>
            </a:r>
            <a:r>
              <a:rPr lang="en-US" altLang="zh-CN" sz="2200" dirty="0">
                <a:latin typeface="Times New Roman" panose="02020603050405020304" pitchFamily="18" charset="0"/>
                <a:ea typeface="宋体" panose="02010600030101010101" pitchFamily="2" charset="-122"/>
              </a:rPr>
              <a:t>200</a:t>
            </a:r>
            <a:r>
              <a:rPr lang="zh-CN" altLang="en-US" sz="2200" dirty="0">
                <a:latin typeface="Times New Roman" panose="02020603050405020304" pitchFamily="18" charset="0"/>
                <a:ea typeface="宋体" panose="02010600030101010101" pitchFamily="2" charset="-122"/>
              </a:rPr>
              <a:t>吨原油作为原材料。该厂商预测未来原油价格会上涨，为避免成本上升带来的风险，决定在商品交易所进行套期保值交易，如下表所示</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algn="ctr"/>
            <a:r>
              <a:rPr lang="zh-CN" altLang="en-US" sz="2200" b="1" dirty="0" smtClean="0">
                <a:latin typeface="Times New Roman" panose="02020603050405020304" pitchFamily="18" charset="0"/>
                <a:ea typeface="宋体" panose="02010600030101010101" pitchFamily="2" charset="-122"/>
              </a:rPr>
              <a:t>表</a:t>
            </a:r>
            <a:r>
              <a:rPr lang="en-US" altLang="zh-CN" sz="2200" b="1" dirty="0" smtClean="0">
                <a:latin typeface="Times New Roman" panose="02020603050405020304" pitchFamily="18" charset="0"/>
                <a:ea typeface="宋体" panose="02010600030101010101" pitchFamily="2" charset="-122"/>
              </a:rPr>
              <a:t>12-4 </a:t>
            </a:r>
            <a:r>
              <a:rPr lang="zh-CN" altLang="en-US" sz="2200" b="1" dirty="0">
                <a:latin typeface="Times New Roman" panose="02020603050405020304" pitchFamily="18" charset="0"/>
                <a:ea typeface="宋体" panose="02010600030101010101" pitchFamily="2" charset="-122"/>
              </a:rPr>
              <a:t>期货市场与现货市场投资额度</a:t>
            </a: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nSpc>
                <a:spcPct val="16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60000"/>
              </a:lnSpc>
            </a:pPr>
            <a:r>
              <a:rPr lang="zh-CN" altLang="zh-CN" sz="2200" dirty="0" smtClean="0">
                <a:latin typeface="Times New Roman" panose="02020603050405020304" pitchFamily="18" charset="0"/>
                <a:ea typeface="宋体" panose="02010600030101010101" pitchFamily="2" charset="-122"/>
              </a:rPr>
              <a:t>现货市场</a:t>
            </a:r>
            <a:r>
              <a:rPr lang="zh-CN" altLang="zh-CN" sz="2200" dirty="0">
                <a:latin typeface="Times New Roman" panose="02020603050405020304" pitchFamily="18" charset="0"/>
                <a:ea typeface="宋体" panose="02010600030101010101" pitchFamily="2" charset="-122"/>
              </a:rPr>
              <a:t>套利结果为：</a:t>
            </a:r>
            <a:r>
              <a:rPr lang="en-US" altLang="zh-CN" sz="2200" dirty="0">
                <a:latin typeface="Times New Roman" panose="02020603050405020304" pitchFamily="18" charset="0"/>
                <a:ea typeface="宋体" panose="02010600030101010101" pitchFamily="2" charset="-122"/>
              </a:rPr>
              <a:t>  </a:t>
            </a:r>
            <a:endParaRPr lang="zh-CN" altLang="zh-CN" sz="2200" dirty="0">
              <a:latin typeface="Times New Roman" panose="02020603050405020304" pitchFamily="18" charset="0"/>
              <a:ea typeface="宋体" panose="02010600030101010101" pitchFamily="2" charset="-122"/>
            </a:endParaRPr>
          </a:p>
          <a:p>
            <a:pPr indent="457200">
              <a:lnSpc>
                <a:spcPct val="160000"/>
              </a:lnSpc>
            </a:pPr>
            <a:r>
              <a:rPr lang="zh-CN" altLang="zh-CN" sz="2200" dirty="0">
                <a:latin typeface="Times New Roman" panose="02020603050405020304" pitchFamily="18" charset="0"/>
                <a:ea typeface="宋体" panose="02010600030101010101" pitchFamily="2" charset="-122"/>
              </a:rPr>
              <a:t>期货市场套利结果为：</a:t>
            </a:r>
            <a:r>
              <a:rPr lang="en-US" altLang="zh-CN" sz="2200" dirty="0">
                <a:latin typeface="Times New Roman" panose="02020603050405020304" pitchFamily="18" charset="0"/>
                <a:ea typeface="宋体" panose="02010600030101010101" pitchFamily="2" charset="-122"/>
              </a:rPr>
              <a:t>  </a:t>
            </a:r>
            <a:endParaRPr lang="zh-CN" altLang="zh-CN" sz="2200" dirty="0">
              <a:latin typeface="Times New Roman" panose="02020603050405020304" pitchFamily="18" charset="0"/>
              <a:ea typeface="宋体" panose="02010600030101010101" pitchFamily="2" charset="-122"/>
            </a:endParaRPr>
          </a:p>
          <a:p>
            <a:pPr indent="457200">
              <a:lnSpc>
                <a:spcPct val="160000"/>
              </a:lnSpc>
            </a:pPr>
            <a:r>
              <a:rPr lang="zh-CN" altLang="zh-CN" sz="2200" dirty="0">
                <a:latin typeface="Times New Roman" panose="02020603050405020304" pitchFamily="18" charset="0"/>
                <a:ea typeface="宋体" panose="02010600030101010101" pitchFamily="2" charset="-122"/>
              </a:rPr>
              <a:t>套利保值交易的最终结果为：</a:t>
            </a:r>
            <a:endParaRPr lang="en-US" altLang="zh-CN" sz="22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224088934"/>
              </p:ext>
            </p:extLst>
          </p:nvPr>
        </p:nvGraphicFramePr>
        <p:xfrm>
          <a:off x="1521111" y="2852936"/>
          <a:ext cx="9361040" cy="1526496"/>
        </p:xfrm>
        <a:graphic>
          <a:graphicData uri="http://schemas.openxmlformats.org/drawingml/2006/table">
            <a:tbl>
              <a:tblPr firstRow="1" bandRow="1">
                <a:tableStyleId>{7DF18680-E054-41AD-8BC1-D1AEF772440D}</a:tableStyleId>
              </a:tblPr>
              <a:tblGrid>
                <a:gridCol w="1656184"/>
                <a:gridCol w="3744416"/>
                <a:gridCol w="3960440"/>
              </a:tblGrid>
              <a:tr h="653792">
                <a:tc>
                  <a:txBody>
                    <a:bodyPr/>
                    <a:lstStyle/>
                    <a:p>
                      <a:pPr algn="ctr"/>
                      <a:r>
                        <a:rPr lang="zh-CN" altLang="en-US" baseline="0" dirty="0" smtClean="0">
                          <a:solidFill>
                            <a:schemeClr val="bg1"/>
                          </a:solidFill>
                          <a:latin typeface="Times New Roman" panose="02020603050405020304" pitchFamily="18" charset="0"/>
                          <a:ea typeface="宋体" panose="02010600030101010101" pitchFamily="2" charset="-122"/>
                        </a:rPr>
                        <a:t>时间</a:t>
                      </a:r>
                      <a:endParaRPr lang="zh-CN" altLang="en-US" baseline="0"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a:txBody>
                    <a:bodyPr/>
                    <a:lstStyle/>
                    <a:p>
                      <a:pPr algn="ctr"/>
                      <a:r>
                        <a:rPr lang="zh-CN" altLang="en-US" baseline="0" dirty="0" smtClean="0">
                          <a:latin typeface="Times New Roman" panose="02020603050405020304" pitchFamily="18" charset="0"/>
                          <a:ea typeface="宋体" panose="02010600030101010101" pitchFamily="2" charset="-122"/>
                        </a:rPr>
                        <a:t>现货市场</a:t>
                      </a:r>
                      <a:endParaRPr lang="zh-CN" altLang="en-US" baseline="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baseline="0" dirty="0" smtClean="0">
                          <a:latin typeface="Times New Roman" panose="02020603050405020304" pitchFamily="18" charset="0"/>
                          <a:ea typeface="宋体" panose="02010600030101010101" pitchFamily="2" charset="-122"/>
                        </a:rPr>
                        <a:t>期货市场</a:t>
                      </a:r>
                      <a:endParaRPr lang="zh-CN" altLang="en-US" baseline="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438364">
                <a:tc>
                  <a:txBody>
                    <a:bodyPr/>
                    <a:lstStyle/>
                    <a:p>
                      <a:pPr algn="ctr"/>
                      <a:r>
                        <a:rPr lang="en-US" altLang="zh-CN" baseline="0" dirty="0" smtClean="0">
                          <a:latin typeface="Times New Roman" panose="02020603050405020304" pitchFamily="18" charset="0"/>
                          <a:ea typeface="宋体" panose="02010600030101010101" pitchFamily="2" charset="-122"/>
                        </a:rPr>
                        <a:t>3</a:t>
                      </a:r>
                      <a:r>
                        <a:rPr lang="zh-CN" altLang="en-US" baseline="0" dirty="0" smtClean="0">
                          <a:latin typeface="Times New Roman" panose="02020603050405020304" pitchFamily="18" charset="0"/>
                          <a:ea typeface="宋体" panose="02010600030101010101" pitchFamily="2" charset="-122"/>
                        </a:rPr>
                        <a:t>月</a:t>
                      </a:r>
                      <a:endParaRPr lang="zh-CN" altLang="en-US" baseline="0" dirty="0">
                        <a:latin typeface="Times New Roman" panose="02020603050405020304" pitchFamily="18" charset="0"/>
                        <a:ea typeface="宋体" panose="02010600030101010101" pitchFamily="2" charset="-122"/>
                      </a:endParaRPr>
                    </a:p>
                  </a:txBody>
                  <a:tcPr anchor="ctr"/>
                </a:tc>
                <a:tc>
                  <a:txBody>
                    <a:bodyPr/>
                    <a:lstStyle/>
                    <a:p>
                      <a:pPr algn="ctr">
                        <a:lnSpc>
                          <a:spcPct val="125000"/>
                        </a:lnSpc>
                      </a:pP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9960</a:t>
                      </a:r>
                      <a:endParaRPr lang="zh-CN" altLang="en-US" baseline="0" dirty="0">
                        <a:latin typeface="Times New Roman" panose="02020603050405020304" pitchFamily="18" charset="0"/>
                        <a:ea typeface="宋体" panose="02010600030101010101" pitchFamily="2" charset="-122"/>
                      </a:endParaRPr>
                    </a:p>
                  </a:txBody>
                  <a:tcPr anchor="ctr"/>
                </a:tc>
                <a:tc>
                  <a:txBody>
                    <a:bodyPr/>
                    <a:lstStyle/>
                    <a:p>
                      <a:pPr algn="ctr">
                        <a:lnSpc>
                          <a:spcPct val="125000"/>
                        </a:lnSpc>
                      </a:pP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10000</a:t>
                      </a:r>
                      <a:endParaRPr lang="zh-CN" altLang="en-US" baseline="0" dirty="0">
                        <a:latin typeface="Times New Roman" panose="02020603050405020304" pitchFamily="18" charset="0"/>
                        <a:ea typeface="宋体" panose="02010600030101010101" pitchFamily="2" charset="-122"/>
                      </a:endParaRPr>
                    </a:p>
                  </a:txBody>
                  <a:tcPr anchor="ctr"/>
                </a:tc>
              </a:tr>
              <a:tr h="432048">
                <a:tc>
                  <a:txBody>
                    <a:bodyPr/>
                    <a:lstStyle/>
                    <a:p>
                      <a:pPr algn="ct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7</a:t>
                      </a:r>
                      <a:r>
                        <a:rPr lang="zh-CN" altLang="en-US" sz="1800" kern="1200" baseline="0" dirty="0" smtClean="0">
                          <a:solidFill>
                            <a:schemeClr val="dk1"/>
                          </a:solidFill>
                          <a:effectLst/>
                          <a:latin typeface="Times New Roman" panose="02020603050405020304" pitchFamily="18" charset="0"/>
                          <a:ea typeface="宋体" panose="02010600030101010101" pitchFamily="2" charset="-122"/>
                          <a:cs typeface="+mn-cs"/>
                        </a:rPr>
                        <a:t>月</a:t>
                      </a:r>
                      <a:endParaRPr lang="zh-CN" altLang="en-US" baseline="0" dirty="0">
                        <a:latin typeface="Times New Roman" panose="02020603050405020304" pitchFamily="18" charset="0"/>
                        <a:ea typeface="宋体" panose="02010600030101010101" pitchFamily="2" charset="-122"/>
                      </a:endParaRPr>
                    </a:p>
                  </a:txBody>
                  <a:tcPr anchor="ctr"/>
                </a:tc>
                <a:tc>
                  <a:txBody>
                    <a:bodyPr/>
                    <a:lstStyle/>
                    <a:p>
                      <a:pPr algn="ctr">
                        <a:lnSpc>
                          <a:spcPct val="125000"/>
                        </a:lnSpc>
                      </a:pP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10030</a:t>
                      </a:r>
                      <a:endParaRPr lang="zh-CN" altLang="en-US" baseline="0" dirty="0" smtClean="0">
                        <a:latin typeface="Times New Roman" panose="02020603050405020304" pitchFamily="18" charset="0"/>
                        <a:ea typeface="宋体" panose="02010600030101010101" pitchFamily="2" charset="-122"/>
                      </a:endParaRPr>
                    </a:p>
                  </a:txBody>
                  <a:tcPr anchor="ctr"/>
                </a:tc>
                <a:tc>
                  <a:txBody>
                    <a:bodyPr/>
                    <a:lstStyle/>
                    <a:p>
                      <a:pPr algn="ctr">
                        <a:lnSpc>
                          <a:spcPct val="125000"/>
                        </a:lnSpc>
                      </a:pPr>
                      <a:r>
                        <a:rPr lang="en-US" altLang="zh-CN" sz="1800" kern="1200" baseline="0" dirty="0" smtClean="0">
                          <a:solidFill>
                            <a:schemeClr val="dk1"/>
                          </a:solidFill>
                          <a:effectLst/>
                          <a:latin typeface="Times New Roman" panose="02020603050405020304" pitchFamily="18" charset="0"/>
                          <a:ea typeface="宋体" panose="02010600030101010101" pitchFamily="2" charset="-122"/>
                          <a:cs typeface="+mn-cs"/>
                        </a:rPr>
                        <a:t>10090</a:t>
                      </a:r>
                      <a:endParaRPr lang="zh-CN" altLang="en-US" baseline="0" dirty="0" smtClean="0">
                        <a:latin typeface="Times New Roman" panose="02020603050405020304" pitchFamily="18" charset="0"/>
                        <a:ea typeface="宋体" panose="02010600030101010101" pitchFamily="2" charset="-122"/>
                      </a:endParaRPr>
                    </a:p>
                  </a:txBody>
                  <a:tcPr anchor="ctr"/>
                </a:tc>
              </a:tr>
            </a:tbl>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65930547"/>
              </p:ext>
            </p:extLst>
          </p:nvPr>
        </p:nvGraphicFramePr>
        <p:xfrm>
          <a:off x="3886200" y="4743450"/>
          <a:ext cx="3262313" cy="428625"/>
        </p:xfrm>
        <a:graphic>
          <a:graphicData uri="http://schemas.openxmlformats.org/presentationml/2006/ole">
            <mc:AlternateContent xmlns:mc="http://schemas.openxmlformats.org/markup-compatibility/2006">
              <mc:Choice xmlns:v="urn:schemas-microsoft-com:vml" Requires="v">
                <p:oleObj spid="_x0000_s8294" name="Equation" r:id="rId3" imgW="1930320" imgH="253800" progId="Equation.DSMT4">
                  <p:embed/>
                </p:oleObj>
              </mc:Choice>
              <mc:Fallback>
                <p:oleObj name="Equation" r:id="rId3" imgW="1930320" imgH="253800" progId="Equation.DSMT4">
                  <p:embed/>
                  <p:pic>
                    <p:nvPicPr>
                      <p:cNvPr id="0" name=""/>
                      <p:cNvPicPr/>
                      <p:nvPr/>
                    </p:nvPicPr>
                    <p:blipFill>
                      <a:blip r:embed="rId4"/>
                      <a:stretch>
                        <a:fillRect/>
                      </a:stretch>
                    </p:blipFill>
                    <p:spPr>
                      <a:xfrm>
                        <a:off x="3886200" y="4743450"/>
                        <a:ext cx="3262313" cy="42862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233413260"/>
              </p:ext>
            </p:extLst>
          </p:nvPr>
        </p:nvGraphicFramePr>
        <p:xfrm>
          <a:off x="3848100" y="5376863"/>
          <a:ext cx="3200400" cy="428625"/>
        </p:xfrm>
        <a:graphic>
          <a:graphicData uri="http://schemas.openxmlformats.org/presentationml/2006/ole">
            <mc:AlternateContent xmlns:mc="http://schemas.openxmlformats.org/markup-compatibility/2006">
              <mc:Choice xmlns:v="urn:schemas-microsoft-com:vml" Requires="v">
                <p:oleObj spid="_x0000_s8295" name="Equation" r:id="rId5" imgW="1892160" imgH="253800" progId="Equation.DSMT4">
                  <p:embed/>
                </p:oleObj>
              </mc:Choice>
              <mc:Fallback>
                <p:oleObj name="Equation" r:id="rId5" imgW="1892160" imgH="253800" progId="Equation.DSMT4">
                  <p:embed/>
                  <p:pic>
                    <p:nvPicPr>
                      <p:cNvPr id="0" name="对象 2"/>
                      <p:cNvPicPr>
                        <a:picLocks noChangeAspect="1" noChangeArrowheads="1"/>
                      </p:cNvPicPr>
                      <p:nvPr/>
                    </p:nvPicPr>
                    <p:blipFill>
                      <a:blip r:embed="rId6"/>
                      <a:srcRect/>
                      <a:stretch>
                        <a:fillRect/>
                      </a:stretch>
                    </p:blipFill>
                    <p:spPr bwMode="auto">
                      <a:xfrm>
                        <a:off x="3848100" y="5376863"/>
                        <a:ext cx="3200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540671850"/>
              </p:ext>
            </p:extLst>
          </p:nvPr>
        </p:nvGraphicFramePr>
        <p:xfrm>
          <a:off x="4565650" y="5986463"/>
          <a:ext cx="2319338" cy="300037"/>
        </p:xfrm>
        <a:graphic>
          <a:graphicData uri="http://schemas.openxmlformats.org/presentationml/2006/ole">
            <mc:AlternateContent xmlns:mc="http://schemas.openxmlformats.org/markup-compatibility/2006">
              <mc:Choice xmlns:v="urn:schemas-microsoft-com:vml" Requires="v">
                <p:oleObj spid="_x0000_s8296" name="Equation" r:id="rId7" imgW="1371600" imgH="177480" progId="Equation.DSMT4">
                  <p:embed/>
                </p:oleObj>
              </mc:Choice>
              <mc:Fallback>
                <p:oleObj name="Equation" r:id="rId7" imgW="1371600" imgH="177480" progId="Equation.DSMT4">
                  <p:embed/>
                  <p:pic>
                    <p:nvPicPr>
                      <p:cNvPr id="0" name="对象 3"/>
                      <p:cNvPicPr>
                        <a:picLocks noChangeAspect="1" noChangeArrowheads="1"/>
                      </p:cNvPicPr>
                      <p:nvPr/>
                    </p:nvPicPr>
                    <p:blipFill>
                      <a:blip r:embed="rId8"/>
                      <a:srcRect/>
                      <a:stretch>
                        <a:fillRect/>
                      </a:stretch>
                    </p:blipFill>
                    <p:spPr bwMode="auto">
                      <a:xfrm>
                        <a:off x="4565650" y="5986463"/>
                        <a:ext cx="2319338"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矩形 7"/>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spTree>
    <p:extLst>
      <p:ext uri="{BB962C8B-B14F-4D97-AF65-F5344CB8AC3E}">
        <p14:creationId xmlns:p14="http://schemas.microsoft.com/office/powerpoint/2010/main" val="4130205208"/>
      </p:ext>
    </p:extLst>
  </p:cSld>
  <p:clrMapOvr>
    <a:masterClrMapping/>
  </p:clrMapOvr>
  <p:transition>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760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800" b="1" dirty="0" smtClean="0">
                <a:latin typeface="Times New Roman" panose="02020603050405020304" pitchFamily="18" charset="0"/>
              </a:rPr>
              <a:t>(</a:t>
            </a:r>
            <a:r>
              <a:rPr lang="zh-CN" altLang="en-US" sz="2800" b="1" dirty="0" smtClean="0">
                <a:latin typeface="Times New Roman" panose="02020603050405020304" pitchFamily="18" charset="0"/>
              </a:rPr>
              <a:t>三</a:t>
            </a:r>
            <a:r>
              <a:rPr lang="en-US" altLang="zh-CN" sz="2800" b="1" dirty="0" smtClean="0">
                <a:latin typeface="Times New Roman" panose="02020603050405020304" pitchFamily="18" charset="0"/>
              </a:rPr>
              <a:t>)</a:t>
            </a:r>
            <a:r>
              <a:rPr lang="zh-CN" altLang="en-US" sz="2800" b="1" dirty="0" smtClean="0"/>
              <a:t>基</a:t>
            </a:r>
            <a:r>
              <a:rPr lang="zh-CN" altLang="en-US" sz="2800" b="1" dirty="0"/>
              <a:t>差变动与套期保值效果</a:t>
            </a:r>
            <a:r>
              <a:rPr lang="zh-CN" altLang="en-US" sz="2800" b="1" dirty="0" smtClean="0"/>
              <a:t>关系</a:t>
            </a:r>
            <a:endParaRPr lang="en-US" altLang="zh-CN" sz="2800" b="1" dirty="0" smtClean="0"/>
          </a:p>
          <a:p>
            <a:pPr indent="457200" algn="ctr">
              <a:lnSpc>
                <a:spcPct val="150000"/>
              </a:lnSpc>
            </a:pPr>
            <a:r>
              <a:rPr lang="zh-CN" altLang="zh-CN"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12-5  </a:t>
            </a:r>
            <a:r>
              <a:rPr lang="zh-CN" altLang="zh-CN" sz="2400" b="1" dirty="0" smtClean="0">
                <a:latin typeface="Times New Roman" panose="02020603050405020304" pitchFamily="18" charset="0"/>
                <a:ea typeface="宋体" panose="02010600030101010101" pitchFamily="2" charset="-122"/>
              </a:rPr>
              <a:t>基</a:t>
            </a:r>
            <a:r>
              <a:rPr lang="zh-CN" altLang="zh-CN" sz="2400" b="1" dirty="0">
                <a:latin typeface="Times New Roman" panose="02020603050405020304" pitchFamily="18" charset="0"/>
                <a:ea typeface="宋体" panose="02010600030101010101" pitchFamily="2" charset="-122"/>
              </a:rPr>
              <a:t>差变动与套期保值效果关系</a:t>
            </a:r>
            <a:endParaRPr lang="zh-CN" altLang="zh-CN" sz="2400" dirty="0">
              <a:latin typeface="Times New Roman" panose="02020603050405020304" pitchFamily="18" charset="0"/>
              <a:ea typeface="宋体" panose="02010600030101010101" pitchFamily="2" charset="-122"/>
            </a:endParaRPr>
          </a:p>
          <a:p>
            <a:pPr indent="457200">
              <a:lnSpc>
                <a:spcPct val="150000"/>
              </a:lnSpc>
            </a:pPr>
            <a:endParaRPr lang="en-US" altLang="zh-CN" sz="2400" b="1" dirty="0" smtClean="0"/>
          </a:p>
          <a:p>
            <a:pPr indent="457200">
              <a:lnSpc>
                <a:spcPct val="150000"/>
              </a:lnSpc>
            </a:pP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a:p>
            <a:endParaRPr lang="en-US" altLang="zh-CN" sz="2800" b="1" dirty="0" smtClean="0">
              <a:latin typeface="Times New Roman" panose="02020603050405020304" pitchFamily="18" charset="0"/>
              <a:ea typeface="宋体" panose="02010600030101010101" pitchFamily="2" charset="-122"/>
            </a:endParaRPr>
          </a:p>
        </p:txBody>
      </p:sp>
      <p:graphicFrame>
        <p:nvGraphicFramePr>
          <p:cNvPr id="2" name="表格 1"/>
          <p:cNvGraphicFramePr>
            <a:graphicFrameLocks noGrp="1"/>
          </p:cNvGraphicFramePr>
          <p:nvPr>
            <p:extLst>
              <p:ext uri="{D42A27DB-BD31-4B8C-83A1-F6EECF244321}">
                <p14:modId xmlns:p14="http://schemas.microsoft.com/office/powerpoint/2010/main" val="3724570694"/>
              </p:ext>
            </p:extLst>
          </p:nvPr>
        </p:nvGraphicFramePr>
        <p:xfrm>
          <a:off x="1053059" y="2085660"/>
          <a:ext cx="10297144" cy="4223660"/>
        </p:xfrm>
        <a:graphic>
          <a:graphicData uri="http://schemas.openxmlformats.org/drawingml/2006/table">
            <a:tbl>
              <a:tblPr firstRow="1" bandRow="1">
                <a:tableStyleId>{7DF18680-E054-41AD-8BC1-D1AEF772440D}</a:tableStyleId>
              </a:tblPr>
              <a:tblGrid>
                <a:gridCol w="1728192"/>
                <a:gridCol w="2232248"/>
                <a:gridCol w="6336704"/>
              </a:tblGrid>
              <a:tr h="603380">
                <a:tc>
                  <a:txBody>
                    <a:bodyPr/>
                    <a:lstStyle/>
                    <a:p>
                      <a:pPr algn="l"/>
                      <a:r>
                        <a:rPr lang="zh-CN" altLang="en-US" sz="2000" dirty="0" smtClean="0">
                          <a:solidFill>
                            <a:schemeClr val="bg1"/>
                          </a:solidFill>
                          <a:latin typeface="Times New Roman" panose="02020603050405020304" pitchFamily="18" charset="0"/>
                          <a:ea typeface="宋体" panose="02010600030101010101" pitchFamily="2" charset="-122"/>
                        </a:rPr>
                        <a:t>套期保值种类</a:t>
                      </a:r>
                      <a:endParaRPr lang="zh-CN" altLang="en-US" sz="2000"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a:txBody>
                    <a:bodyPr/>
                    <a:lstStyle/>
                    <a:p>
                      <a:pPr algn="ctr"/>
                      <a:r>
                        <a:rPr lang="zh-CN" altLang="en-US" sz="2000" dirty="0" smtClean="0">
                          <a:latin typeface="Times New Roman" panose="02020603050405020304" pitchFamily="18" charset="0"/>
                          <a:ea typeface="宋体" panose="02010600030101010101" pitchFamily="2" charset="-122"/>
                        </a:rPr>
                        <a:t>基差变动情况</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a:txBody>
                    <a:bodyPr/>
                    <a:lstStyle/>
                    <a:p>
                      <a:pPr algn="ctr"/>
                      <a:r>
                        <a:rPr lang="zh-CN" altLang="en-US" sz="2000" dirty="0" smtClean="0">
                          <a:latin typeface="Times New Roman" panose="02020603050405020304" pitchFamily="18" charset="0"/>
                          <a:ea typeface="宋体" panose="02010600030101010101" pitchFamily="2" charset="-122"/>
                        </a:rPr>
                        <a:t>套期保值效果</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603380">
                <a:tc rowSpan="3">
                  <a:txBody>
                    <a:bodyPr/>
                    <a:lstStyle/>
                    <a:p>
                      <a:pPr algn="ctr">
                        <a:lnSpc>
                          <a:spcPct val="150000"/>
                        </a:lnSpc>
                        <a:spcAft>
                          <a:spcPts val="0"/>
                        </a:spcAft>
                      </a:pPr>
                      <a:r>
                        <a:rPr lang="zh-CN" sz="1800" kern="100" dirty="0">
                          <a:solidFill>
                            <a:srgbClr val="000000"/>
                          </a:solidFill>
                          <a:effectLst/>
                          <a:latin typeface="Times New Roman"/>
                          <a:ea typeface="宋体"/>
                          <a:cs typeface="Times New Roman"/>
                        </a:rPr>
                        <a:t>买入套期</a:t>
                      </a:r>
                      <a:r>
                        <a:rPr lang="zh-CN" sz="1800" kern="100" dirty="0" smtClean="0">
                          <a:solidFill>
                            <a:srgbClr val="000000"/>
                          </a:solidFill>
                          <a:effectLst/>
                          <a:latin typeface="Times New Roman"/>
                          <a:ea typeface="宋体"/>
                          <a:cs typeface="Times New Roman"/>
                        </a:rPr>
                        <a:t>保值</a:t>
                      </a:r>
                      <a:endParaRPr lang="zh-CN" sz="18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基差不变</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完全套期保值，期货市场和现货市场盈亏相抵</a:t>
                      </a:r>
                      <a:endParaRPr lang="zh-CN" sz="1800" kern="100" dirty="0">
                        <a:effectLst/>
                        <a:latin typeface="Calibri"/>
                        <a:ea typeface="宋体"/>
                        <a:cs typeface="Times New Roman"/>
                      </a:endParaRPr>
                    </a:p>
                  </a:txBody>
                  <a:tcPr marL="68580" marR="68580" marT="0" marB="0" anchor="ctr"/>
                </a:tc>
              </a:tr>
              <a:tr h="603380">
                <a:tc vMerge="1">
                  <a:txBody>
                    <a:bodyPr/>
                    <a:lstStyle/>
                    <a:p>
                      <a:pPr algn="ctr">
                        <a:lnSpc>
                          <a:spcPct val="150000"/>
                        </a:lnSpc>
                        <a:spcAft>
                          <a:spcPts val="0"/>
                        </a:spcAft>
                      </a:pPr>
                      <a:endParaRPr lang="zh-CN" sz="20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solidFill>
                            <a:srgbClr val="000000"/>
                          </a:solidFill>
                          <a:effectLst/>
                          <a:latin typeface="Times New Roman"/>
                          <a:ea typeface="+mn-ea"/>
                          <a:cs typeface="Times New Roman"/>
                        </a:rPr>
                        <a:t>基差走强</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solidFill>
                            <a:srgbClr val="000000"/>
                          </a:solidFill>
                          <a:effectLst/>
                          <a:latin typeface="Times New Roman"/>
                          <a:ea typeface="+mn-ea"/>
                          <a:cs typeface="Times New Roman"/>
                        </a:rPr>
                        <a:t>不完全套期保值，期货市场和现货市场盈亏相抵后存在净亏损</a:t>
                      </a:r>
                      <a:endParaRPr lang="zh-CN" sz="1800" kern="100" dirty="0">
                        <a:effectLst/>
                        <a:latin typeface="Calibri"/>
                        <a:ea typeface="宋体"/>
                        <a:cs typeface="Times New Roman"/>
                      </a:endParaRPr>
                    </a:p>
                  </a:txBody>
                  <a:tcPr marL="68580" marR="68580" marT="0" marB="0" anchor="ctr"/>
                </a:tc>
              </a:tr>
              <a:tr h="603380">
                <a:tc vMerge="1">
                  <a:txBody>
                    <a:bodyPr/>
                    <a:lstStyle/>
                    <a:p>
                      <a:pPr algn="ctr">
                        <a:lnSpc>
                          <a:spcPct val="150000"/>
                        </a:lnSpc>
                        <a:spcAft>
                          <a:spcPts val="0"/>
                        </a:spcAft>
                      </a:pPr>
                      <a:endParaRPr lang="zh-CN" sz="20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基差走弱</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不完全套期保值，期货市场和现货市场盈亏相抵后存在净盈利</a:t>
                      </a:r>
                      <a:endParaRPr lang="zh-CN" sz="1800" kern="100" dirty="0">
                        <a:effectLst/>
                        <a:latin typeface="Calibri"/>
                        <a:ea typeface="宋体"/>
                        <a:cs typeface="Times New Roman"/>
                      </a:endParaRPr>
                    </a:p>
                  </a:txBody>
                  <a:tcPr marL="68580" marR="68580" marT="0" marB="0" anchor="ctr"/>
                </a:tc>
              </a:tr>
              <a:tr h="603380">
                <a:tc rowSpan="3">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zh-CN" altLang="zh-CN" sz="1800" kern="100" dirty="0" smtClean="0">
                          <a:solidFill>
                            <a:srgbClr val="000000"/>
                          </a:solidFill>
                          <a:effectLst/>
                          <a:latin typeface="Times New Roman"/>
                          <a:ea typeface="+mn-ea"/>
                          <a:cs typeface="Times New Roman"/>
                        </a:rPr>
                        <a:t>卖出套期保值</a:t>
                      </a:r>
                      <a:endParaRPr lang="zh-CN" altLang="zh-CN" sz="1800" kern="100" dirty="0" smtClean="0">
                        <a:effectLst/>
                        <a:latin typeface="+mn-lt"/>
                        <a:ea typeface="+mn-ea"/>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基差不变</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完全套期保值，期货市场和现货市场盈亏相抵</a:t>
                      </a:r>
                      <a:endParaRPr lang="zh-CN" sz="1800" kern="100" dirty="0">
                        <a:effectLst/>
                        <a:latin typeface="Calibri"/>
                        <a:ea typeface="宋体"/>
                        <a:cs typeface="Times New Roman"/>
                      </a:endParaRPr>
                    </a:p>
                  </a:txBody>
                  <a:tcPr marL="68580" marR="68580" marT="0" marB="0" anchor="ctr"/>
                </a:tc>
              </a:tr>
              <a:tr h="603380">
                <a:tc vMerge="1">
                  <a:txBody>
                    <a:bodyPr/>
                    <a:lstStyle/>
                    <a:p>
                      <a:pPr algn="ctr">
                        <a:lnSpc>
                          <a:spcPct val="150000"/>
                        </a:lnSpc>
                        <a:spcAft>
                          <a:spcPts val="0"/>
                        </a:spcAft>
                      </a:pPr>
                      <a:endParaRPr lang="zh-CN" sz="20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基差走强</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不完全套期保值，期货市场和现货市场盈亏相抵后存在净盈利</a:t>
                      </a:r>
                      <a:endParaRPr lang="zh-CN" sz="1800" kern="100" dirty="0">
                        <a:effectLst/>
                        <a:latin typeface="Calibri"/>
                        <a:ea typeface="宋体"/>
                        <a:cs typeface="Times New Roman"/>
                      </a:endParaRPr>
                    </a:p>
                  </a:txBody>
                  <a:tcPr marL="68580" marR="68580" marT="0" marB="0" anchor="ctr"/>
                </a:tc>
              </a:tr>
              <a:tr h="603380">
                <a:tc vMerge="1">
                  <a:txBody>
                    <a:bodyPr/>
                    <a:lstStyle/>
                    <a:p>
                      <a:pPr algn="ctr">
                        <a:lnSpc>
                          <a:spcPct val="150000"/>
                        </a:lnSpc>
                        <a:spcAft>
                          <a:spcPts val="0"/>
                        </a:spcAft>
                      </a:pPr>
                      <a:endParaRPr lang="zh-CN" sz="2000" kern="100" dirty="0">
                        <a:effectLst/>
                        <a:latin typeface="Calibri"/>
                        <a:ea typeface="宋体"/>
                        <a:cs typeface="Times New Roman"/>
                      </a:endParaRPr>
                    </a:p>
                  </a:txBody>
                  <a:tcPr marL="68580" marR="68580" marT="0" marB="0" anchor="ctr"/>
                </a:tc>
                <a:tc>
                  <a:txBody>
                    <a:bodyPr/>
                    <a:lstStyle/>
                    <a:p>
                      <a:pPr algn="ctr" eaLnBrk="0" hangingPunct="0">
                        <a:lnSpc>
                          <a:spcPct val="150000"/>
                        </a:lnSpc>
                        <a:spcAft>
                          <a:spcPts val="0"/>
                        </a:spcAft>
                      </a:pPr>
                      <a:r>
                        <a:rPr lang="zh-CN" altLang="en-US" sz="1800" kern="100" dirty="0" smtClean="0">
                          <a:effectLst/>
                          <a:latin typeface="+mn-lt"/>
                          <a:ea typeface="+mn-ea"/>
                          <a:cs typeface="Times New Roman"/>
                        </a:rPr>
                        <a:t>基差走弱</a:t>
                      </a: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不完全套期保值，期货市场和现货市场盈亏相抵后存在净亏损</a:t>
                      </a:r>
                      <a:endParaRPr lang="zh-CN" sz="1800" kern="100" dirty="0">
                        <a:effectLst/>
                        <a:latin typeface="Calibri"/>
                        <a:ea typeface="宋体"/>
                        <a:cs typeface="Times New Roman"/>
                      </a:endParaRPr>
                    </a:p>
                  </a:txBody>
                  <a:tcPr marL="68580" marR="68580" marT="0" marB="0" anchor="ctr"/>
                </a:tc>
              </a:tr>
            </a:tbl>
          </a:graphicData>
        </a:graphic>
      </p:graphicFrame>
      <p:sp>
        <p:nvSpPr>
          <p:cNvPr id="7" name="矩形 6"/>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spTree>
    <p:extLst>
      <p:ext uri="{BB962C8B-B14F-4D97-AF65-F5344CB8AC3E}">
        <p14:creationId xmlns:p14="http://schemas.microsoft.com/office/powerpoint/2010/main" val="2486380581"/>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66252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一、</a:t>
            </a:r>
            <a:r>
              <a:rPr kumimoji="0" lang="zh-CN" altLang="en-US" sz="5400" b="1" dirty="0">
                <a:solidFill>
                  <a:schemeClr val="bg1"/>
                </a:solidFill>
                <a:latin typeface="微软雅黑" pitchFamily="34" charset="-122"/>
                <a:ea typeface="微软雅黑" pitchFamily="34" charset="-122"/>
              </a:rPr>
              <a:t>期货定价</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846984696"/>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四</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点</a:t>
            </a:r>
            <a:r>
              <a:rPr lang="zh-CN" altLang="en-US" sz="2800" b="1" dirty="0">
                <a:latin typeface="Times New Roman" panose="02020603050405020304" pitchFamily="18" charset="0"/>
                <a:ea typeface="宋体" panose="02010600030101010101" pitchFamily="2" charset="-122"/>
              </a:rPr>
              <a:t>价</a:t>
            </a:r>
            <a:r>
              <a:rPr lang="zh-CN" altLang="en-US" sz="2800" b="1" dirty="0" smtClean="0">
                <a:latin typeface="Times New Roman" panose="02020603050405020304" pitchFamily="18" charset="0"/>
                <a:ea typeface="宋体" panose="02010600030101010101" pitchFamily="2" charset="-122"/>
              </a:rPr>
              <a:t>交易</a:t>
            </a:r>
            <a:endParaRPr lang="en-US" altLang="zh-CN" sz="2800" b="1" dirty="0" smtClean="0">
              <a:latin typeface="Times New Roman" panose="02020603050405020304" pitchFamily="18" charset="0"/>
              <a:ea typeface="宋体" panose="02010600030101010101" pitchFamily="2" charset="-122"/>
            </a:endParaRPr>
          </a:p>
          <a:p>
            <a:pPr indent="457200"/>
            <a:r>
              <a:rPr lang="en-US" altLang="zh-CN" sz="2600" b="1" dirty="0" smtClean="0">
                <a:latin typeface="Times New Roman" panose="02020603050405020304" pitchFamily="18" charset="0"/>
                <a:ea typeface="宋体" panose="02010600030101010101" pitchFamily="2" charset="-122"/>
              </a:rPr>
              <a:t>1</a:t>
            </a:r>
            <a:r>
              <a:rPr lang="zh-CN" altLang="en-US" sz="2600" b="1" dirty="0" smtClean="0">
                <a:latin typeface="Times New Roman" panose="02020603050405020304" pitchFamily="18" charset="0"/>
                <a:ea typeface="宋体" panose="02010600030101010101" pitchFamily="2" charset="-122"/>
              </a:rPr>
              <a:t>、点价交易定义</a:t>
            </a:r>
            <a:endParaRPr lang="en-US" altLang="zh-CN" sz="2600" b="1" dirty="0" smtClean="0">
              <a:latin typeface="Times New Roman" panose="02020603050405020304" pitchFamily="18" charset="0"/>
              <a:ea typeface="宋体" panose="02010600030101010101" pitchFamily="2" charset="-122"/>
            </a:endParaRPr>
          </a:p>
          <a:p>
            <a:pPr indent="457200"/>
            <a:r>
              <a:rPr lang="zh-CN" altLang="en-US" sz="2200" dirty="0">
                <a:latin typeface="Times New Roman" panose="02020603050405020304" pitchFamily="18" charset="0"/>
                <a:ea typeface="宋体" panose="02010600030101010101" pitchFamily="2" charset="-122"/>
              </a:rPr>
              <a:t>点价交易是以某个月份的期货价格作为计价基础，在此基础上加上或减去双方协商同意的升贴水确定双方买卖现货商品价格的定价方式。本质上，点价交易是为现货贸易定价的方式，交易双方并不需要参与期货</a:t>
            </a:r>
            <a:r>
              <a:rPr lang="zh-CN" altLang="en-US" sz="2200" dirty="0" smtClean="0">
                <a:latin typeface="Times New Roman" panose="02020603050405020304" pitchFamily="18" charset="0"/>
                <a:ea typeface="宋体" panose="02010600030101010101" pitchFamily="2" charset="-122"/>
              </a:rPr>
              <a:t>交易。</a:t>
            </a:r>
            <a:endParaRPr lang="en-US" altLang="zh-CN" sz="2200" dirty="0" smtClean="0">
              <a:latin typeface="Times New Roman" panose="02020603050405020304" pitchFamily="18" charset="0"/>
              <a:ea typeface="宋体" panose="02010600030101010101" pitchFamily="2" charset="-122"/>
            </a:endParaRPr>
          </a:p>
          <a:p>
            <a:pPr indent="457200"/>
            <a:r>
              <a:rPr lang="en-US" altLang="zh-CN" sz="2600" b="1" dirty="0" smtClean="0">
                <a:latin typeface="Times New Roman" panose="02020603050405020304" pitchFamily="18" charset="0"/>
                <a:ea typeface="宋体" panose="02010600030101010101" pitchFamily="2" charset="-122"/>
              </a:rPr>
              <a:t>2</a:t>
            </a:r>
            <a:r>
              <a:rPr lang="zh-CN" altLang="en-US" sz="2600" b="1" dirty="0" smtClean="0">
                <a:latin typeface="Times New Roman" panose="02020603050405020304" pitchFamily="18" charset="0"/>
                <a:ea typeface="宋体" panose="02010600030101010101" pitchFamily="2" charset="-122"/>
              </a:rPr>
              <a:t>、</a:t>
            </a:r>
            <a:r>
              <a:rPr lang="zh-CN" altLang="en-US" sz="2600" b="1" dirty="0">
                <a:latin typeface="Times New Roman" panose="02020603050405020304" pitchFamily="18" charset="0"/>
                <a:ea typeface="宋体" panose="02010600030101010101" pitchFamily="2" charset="-122"/>
              </a:rPr>
              <a:t>点价</a:t>
            </a:r>
            <a:r>
              <a:rPr lang="zh-CN" altLang="en-US" sz="2600" b="1" dirty="0" smtClean="0">
                <a:latin typeface="Times New Roman" panose="02020603050405020304" pitchFamily="18" charset="0"/>
                <a:ea typeface="宋体" panose="02010600030101010101" pitchFamily="2" charset="-122"/>
              </a:rPr>
              <a:t>交易分类</a:t>
            </a: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sp>
        <p:nvSpPr>
          <p:cNvPr id="2" name="椭圆 1"/>
          <p:cNvSpPr/>
          <p:nvPr/>
        </p:nvSpPr>
        <p:spPr>
          <a:xfrm>
            <a:off x="2421211" y="3284984"/>
            <a:ext cx="2520280" cy="12241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t>确定实际</a:t>
            </a:r>
            <a:r>
              <a:rPr lang="zh-CN" altLang="en-US" b="1" dirty="0"/>
              <a:t>交易价格的权利归属</a:t>
            </a:r>
          </a:p>
        </p:txBody>
      </p:sp>
      <p:cxnSp>
        <p:nvCxnSpPr>
          <p:cNvPr id="4" name="直接箭头连接符 3"/>
          <p:cNvCxnSpPr/>
          <p:nvPr/>
        </p:nvCxnSpPr>
        <p:spPr>
          <a:xfrm flipH="1">
            <a:off x="2709243" y="4509120"/>
            <a:ext cx="972108" cy="648072"/>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a:stCxn id="2" idx="4"/>
          </p:cNvCxnSpPr>
          <p:nvPr/>
        </p:nvCxnSpPr>
        <p:spPr>
          <a:xfrm>
            <a:off x="3681351" y="4509120"/>
            <a:ext cx="972108" cy="648072"/>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sp>
        <p:nvSpPr>
          <p:cNvPr id="9" name="椭圆 8"/>
          <p:cNvSpPr/>
          <p:nvPr/>
        </p:nvSpPr>
        <p:spPr>
          <a:xfrm>
            <a:off x="1701131" y="5208584"/>
            <a:ext cx="1872208" cy="10287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买方叫价交易</a:t>
            </a:r>
            <a:endParaRPr lang="zh-CN" altLang="en-US" b="1" dirty="0"/>
          </a:p>
        </p:txBody>
      </p:sp>
      <p:sp>
        <p:nvSpPr>
          <p:cNvPr id="10" name="椭圆 9"/>
          <p:cNvSpPr/>
          <p:nvPr/>
        </p:nvSpPr>
        <p:spPr>
          <a:xfrm>
            <a:off x="3861371" y="5208584"/>
            <a:ext cx="1872208" cy="10287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卖方叫价交易</a:t>
            </a:r>
            <a:endParaRPr lang="zh-CN" altLang="en-US" b="1" dirty="0"/>
          </a:p>
        </p:txBody>
      </p:sp>
      <p:sp>
        <p:nvSpPr>
          <p:cNvPr id="11" name="椭圆 10"/>
          <p:cNvSpPr/>
          <p:nvPr/>
        </p:nvSpPr>
        <p:spPr>
          <a:xfrm>
            <a:off x="7245747" y="3273298"/>
            <a:ext cx="2520280" cy="122413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b="1" dirty="0" smtClean="0"/>
              <a:t>确定交易时间的</a:t>
            </a:r>
            <a:r>
              <a:rPr lang="zh-CN" altLang="en-US" b="1" dirty="0"/>
              <a:t>权利归属</a:t>
            </a:r>
          </a:p>
        </p:txBody>
      </p:sp>
      <p:cxnSp>
        <p:nvCxnSpPr>
          <p:cNvPr id="12" name="直接箭头连接符 11"/>
          <p:cNvCxnSpPr/>
          <p:nvPr/>
        </p:nvCxnSpPr>
        <p:spPr>
          <a:xfrm flipH="1">
            <a:off x="7533779" y="4497434"/>
            <a:ext cx="972108" cy="648072"/>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cxnSp>
        <p:nvCxnSpPr>
          <p:cNvPr id="13" name="直接箭头连接符 12"/>
          <p:cNvCxnSpPr>
            <a:stCxn id="11" idx="4"/>
          </p:cNvCxnSpPr>
          <p:nvPr/>
        </p:nvCxnSpPr>
        <p:spPr>
          <a:xfrm>
            <a:off x="8505887" y="4497434"/>
            <a:ext cx="972108" cy="648072"/>
          </a:xfrm>
          <a:prstGeom prst="straightConnector1">
            <a:avLst/>
          </a:prstGeom>
          <a:ln w="19050">
            <a:tailEnd type="arrow"/>
          </a:ln>
        </p:spPr>
        <p:style>
          <a:lnRef idx="1">
            <a:schemeClr val="accent5"/>
          </a:lnRef>
          <a:fillRef idx="0">
            <a:schemeClr val="accent5"/>
          </a:fillRef>
          <a:effectRef idx="0">
            <a:schemeClr val="accent5"/>
          </a:effectRef>
          <a:fontRef idx="minor">
            <a:schemeClr val="tx1"/>
          </a:fontRef>
        </p:style>
      </p:cxnSp>
      <p:sp>
        <p:nvSpPr>
          <p:cNvPr id="14" name="椭圆 13"/>
          <p:cNvSpPr/>
          <p:nvPr/>
        </p:nvSpPr>
        <p:spPr>
          <a:xfrm>
            <a:off x="6525667" y="5196898"/>
            <a:ext cx="1872208" cy="10287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买方叫价交易</a:t>
            </a:r>
            <a:endParaRPr lang="zh-CN" altLang="en-US" b="1" dirty="0"/>
          </a:p>
        </p:txBody>
      </p:sp>
      <p:sp>
        <p:nvSpPr>
          <p:cNvPr id="15" name="椭圆 14"/>
          <p:cNvSpPr/>
          <p:nvPr/>
        </p:nvSpPr>
        <p:spPr>
          <a:xfrm>
            <a:off x="8685907" y="5196898"/>
            <a:ext cx="1872208" cy="1028728"/>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smtClean="0"/>
              <a:t>卖方叫价交易</a:t>
            </a:r>
            <a:endParaRPr lang="zh-CN" altLang="en-US" b="1" dirty="0"/>
          </a:p>
        </p:txBody>
      </p:sp>
    </p:spTree>
    <p:extLst>
      <p:ext uri="{BB962C8B-B14F-4D97-AF65-F5344CB8AC3E}">
        <p14:creationId xmlns:p14="http://schemas.microsoft.com/office/powerpoint/2010/main" val="650221731"/>
      </p:ext>
    </p:extLst>
  </p:cSld>
  <p:clrMapOvr>
    <a:masterClrMapping/>
  </p:clrMapOvr>
  <p:transition>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4968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3</a:t>
            </a:r>
            <a:r>
              <a:rPr lang="zh-CN" altLang="en-US" sz="2600" b="1" dirty="0" smtClean="0">
                <a:latin typeface="Times New Roman" panose="02020603050405020304" pitchFamily="18" charset="0"/>
                <a:ea typeface="宋体" panose="02010600030101010101" pitchFamily="2" charset="-122"/>
              </a:rPr>
              <a:t>、点价交易与传统贸易的区别</a:t>
            </a:r>
            <a:endParaRPr lang="en-US" altLang="zh-CN" sz="2600" b="1"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与传统贸易不同，在点价交易中，交易双方不是直接确定价格，而是以约定的某月份期货价格为基准，在此基础上加减升贴水确定</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600" b="1" dirty="0" smtClean="0">
                <a:latin typeface="Times New Roman" panose="02020603050405020304" pitchFamily="18" charset="0"/>
                <a:ea typeface="宋体" panose="02010600030101010101" pitchFamily="2" charset="-122"/>
              </a:rPr>
              <a:t>4</a:t>
            </a:r>
            <a:r>
              <a:rPr lang="zh-CN" altLang="en-US" sz="2600" b="1" dirty="0">
                <a:latin typeface="Times New Roman" panose="02020603050405020304" pitchFamily="18" charset="0"/>
                <a:ea typeface="宋体" panose="02010600030101010101" pitchFamily="2" charset="-122"/>
              </a:rPr>
              <a:t>、点价交易与套期保值</a:t>
            </a:r>
            <a:r>
              <a:rPr lang="zh-CN" altLang="en-US" sz="2600" b="1" dirty="0" smtClean="0">
                <a:latin typeface="Times New Roman" panose="02020603050405020304" pitchFamily="18" charset="0"/>
                <a:ea typeface="宋体" panose="02010600030101010101" pitchFamily="2" charset="-122"/>
              </a:rPr>
              <a:t>结合</a:t>
            </a:r>
            <a:endParaRPr lang="en-US" altLang="zh-CN" sz="2600" b="1"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交易者将点价交易与套期保值相结合，以降低价格变动风险。点价交易与套期保值结合的操作与一般套期保值操作的不同之处在于，在套期保值平仓的时候，对应的基差与点价交易时确立的升贴水大致相同。从而保证了在套期保值建仓时，就可以预知平仓时的基差，从而减少了基差变动的不确定性，降低了基差风险。</a:t>
            </a: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spTree>
    <p:extLst>
      <p:ext uri="{BB962C8B-B14F-4D97-AF65-F5344CB8AC3E}">
        <p14:creationId xmlns:p14="http://schemas.microsoft.com/office/powerpoint/2010/main" val="3608124213"/>
      </p:ext>
    </p:extLst>
  </p:cSld>
  <p:clrMapOvr>
    <a:masterClrMapping/>
  </p:clrMapOvr>
  <p:transition>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780129"/>
            <a:ext cx="11449272" cy="920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五</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基于</a:t>
            </a:r>
            <a:r>
              <a:rPr lang="zh-CN" altLang="en-US" sz="2800" b="1" dirty="0">
                <a:latin typeface="Times New Roman" panose="02020603050405020304" pitchFamily="18" charset="0"/>
                <a:ea typeface="宋体" panose="02010600030101010101" pitchFamily="2" charset="-122"/>
              </a:rPr>
              <a:t>方差模型套期保值方法的</a:t>
            </a:r>
            <a:r>
              <a:rPr lang="zh-CN" altLang="en-US" sz="2800" b="1" dirty="0" smtClean="0">
                <a:latin typeface="Times New Roman" panose="02020603050405020304" pitchFamily="18" charset="0"/>
                <a:ea typeface="宋体" panose="02010600030101010101" pitchFamily="2" charset="-122"/>
              </a:rPr>
              <a:t>局限性</a:t>
            </a:r>
            <a:endParaRPr lang="en-US" altLang="zh-CN" sz="28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pSp>
        <p:nvGrpSpPr>
          <p:cNvPr id="9" name="组合 8"/>
          <p:cNvGrpSpPr/>
          <p:nvPr/>
        </p:nvGrpSpPr>
        <p:grpSpPr>
          <a:xfrm>
            <a:off x="1197075" y="2189402"/>
            <a:ext cx="8496944" cy="2890628"/>
            <a:chOff x="1197075" y="2189402"/>
            <a:chExt cx="8496944" cy="2890628"/>
          </a:xfrm>
        </p:grpSpPr>
        <p:sp>
          <p:nvSpPr>
            <p:cNvPr id="7" name="椭圆 6"/>
            <p:cNvSpPr/>
            <p:nvPr/>
          </p:nvSpPr>
          <p:spPr>
            <a:xfrm>
              <a:off x="1197075" y="2770620"/>
              <a:ext cx="2752402" cy="17281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基于方差模型套期保值方法的局限性</a:t>
              </a:r>
            </a:p>
          </p:txBody>
        </p:sp>
        <p:sp>
          <p:nvSpPr>
            <p:cNvPr id="3" name="左大括号 2"/>
            <p:cNvSpPr/>
            <p:nvPr/>
          </p:nvSpPr>
          <p:spPr>
            <a:xfrm>
              <a:off x="4149403" y="2420888"/>
              <a:ext cx="216024" cy="2355722"/>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4" name="圆角矩形 3"/>
            <p:cNvSpPr/>
            <p:nvPr/>
          </p:nvSpPr>
          <p:spPr>
            <a:xfrm>
              <a:off x="4581451" y="218940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忽视了套期保值资产组合的期望</a:t>
              </a:r>
              <a:r>
                <a:rPr lang="zh-CN" altLang="en-US" sz="2000" b="1" dirty="0" smtClean="0">
                  <a:latin typeface="Times New Roman" panose="02020603050405020304" pitchFamily="18" charset="0"/>
                  <a:ea typeface="宋体" panose="02010600030101010101" pitchFamily="2" charset="-122"/>
                </a:rPr>
                <a:t>收益率</a:t>
              </a:r>
              <a:endParaRPr lang="en-US" altLang="zh-CN" sz="2000" b="1" dirty="0">
                <a:latin typeface="Times New Roman" panose="02020603050405020304" pitchFamily="18" charset="0"/>
                <a:ea typeface="宋体" panose="02010600030101010101" pitchFamily="2" charset="-122"/>
              </a:endParaRPr>
            </a:p>
          </p:txBody>
        </p:sp>
        <p:sp>
          <p:nvSpPr>
            <p:cNvPr id="8" name="圆角矩形 7"/>
            <p:cNvSpPr/>
            <p:nvPr/>
          </p:nvSpPr>
          <p:spPr>
            <a:xfrm>
              <a:off x="4581451" y="428794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lnSpc>
                  <a:spcPct val="150000"/>
                </a:lnSpc>
              </a:pPr>
              <a:r>
                <a:rPr lang="zh-CN" altLang="en-US" sz="2000" b="1" dirty="0">
                  <a:latin typeface="Times New Roman" panose="02020603050405020304" pitchFamily="18" charset="0"/>
                  <a:ea typeface="宋体" panose="02010600030101010101" pitchFamily="2" charset="-122"/>
                </a:rPr>
                <a:t>忽视了套期保值者的风险偏好</a:t>
              </a:r>
              <a:endParaRPr lang="en-US" altLang="zh-CN" sz="2000" b="1" dirty="0">
                <a:latin typeface="Times New Roman" panose="02020603050405020304" pitchFamily="18" charset="0"/>
                <a:ea typeface="宋体" panose="02010600030101010101" pitchFamily="2" charset="-122"/>
              </a:endParaRPr>
            </a:p>
          </p:txBody>
        </p:sp>
      </p:grpSp>
    </p:spTree>
    <p:extLst>
      <p:ext uri="{BB962C8B-B14F-4D97-AF65-F5344CB8AC3E}">
        <p14:creationId xmlns:p14="http://schemas.microsoft.com/office/powerpoint/2010/main" val="2145274006"/>
      </p:ext>
    </p:extLst>
  </p:cSld>
  <p:clrMapOvr>
    <a:masterClrMapping/>
  </p:clrMapOvr>
  <p:transition>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zh-CN" altLang="en-US" sz="3300" b="1" dirty="0">
                <a:latin typeface="Times New Roman" panose="02020603050405020304" pitchFamily="18" charset="0"/>
                <a:ea typeface="宋体" panose="02010600030101010101" pitchFamily="2" charset="-122"/>
              </a:rPr>
              <a:t>三、</a:t>
            </a:r>
            <a:r>
              <a:rPr lang="en-US" altLang="zh-CN" sz="3300" b="1" dirty="0">
                <a:latin typeface="Times New Roman" panose="02020603050405020304" pitchFamily="18" charset="0"/>
                <a:ea typeface="宋体" panose="02010600030101010101" pitchFamily="2" charset="-122"/>
              </a:rPr>
              <a:t>Beta</a:t>
            </a:r>
            <a:r>
              <a:rPr lang="zh-CN" altLang="en-US" sz="3300" b="1" dirty="0">
                <a:latin typeface="Times New Roman" panose="02020603050405020304" pitchFamily="18" charset="0"/>
                <a:ea typeface="宋体" panose="02010600030101010101" pitchFamily="2" charset="-122"/>
              </a:rPr>
              <a:t>系数与套期保值合约的</a:t>
            </a:r>
            <a:r>
              <a:rPr lang="zh-CN" altLang="en-US" sz="3300" b="1" dirty="0" smtClean="0">
                <a:latin typeface="Times New Roman" panose="02020603050405020304" pitchFamily="18" charset="0"/>
                <a:ea typeface="宋体" panose="02010600030101010101" pitchFamily="2" charset="-122"/>
              </a:rPr>
              <a:t>计算</a:t>
            </a:r>
            <a:endParaRPr lang="en-US" altLang="zh-CN" sz="3300" b="1" dirty="0" smtClean="0">
              <a:latin typeface="Times New Roman" panose="02020603050405020304" pitchFamily="18" charset="0"/>
              <a:ea typeface="宋体" panose="02010600030101010101" pitchFamily="2" charset="-122"/>
            </a:endParaRPr>
          </a:p>
          <a:p>
            <a:pPr indent="457200">
              <a:lnSpc>
                <a:spcPct val="150000"/>
              </a:lnSpc>
            </a:pPr>
            <a:r>
              <a:rPr lang="en-US" altLang="zh-CN" sz="3100" b="1" dirty="0" smtClean="0">
                <a:latin typeface="Times New Roman" panose="02020603050405020304" pitchFamily="18" charset="0"/>
                <a:ea typeface="宋体" panose="02010600030101010101" pitchFamily="2" charset="-122"/>
              </a:rPr>
              <a:t>(</a:t>
            </a:r>
            <a:r>
              <a:rPr lang="zh-CN" altLang="zh-CN" sz="3100" b="1" dirty="0" smtClean="0">
                <a:latin typeface="Times New Roman" panose="02020603050405020304" pitchFamily="18" charset="0"/>
                <a:ea typeface="宋体" panose="02010600030101010101" pitchFamily="2" charset="-122"/>
              </a:rPr>
              <a:t>一</a:t>
            </a:r>
            <a:r>
              <a:rPr lang="en-US" altLang="zh-CN" sz="3100" b="1" dirty="0" smtClean="0">
                <a:latin typeface="Times New Roman" panose="02020603050405020304" pitchFamily="18" charset="0"/>
                <a:ea typeface="宋体" panose="02010600030101010101" pitchFamily="2" charset="-122"/>
              </a:rPr>
              <a:t>)Beta</a:t>
            </a:r>
            <a:r>
              <a:rPr lang="zh-CN" altLang="en-US" sz="3100" b="1" dirty="0">
                <a:latin typeface="Times New Roman" panose="02020603050405020304" pitchFamily="18" charset="0"/>
                <a:ea typeface="宋体" panose="02010600030101010101" pitchFamily="2" charset="-122"/>
              </a:rPr>
              <a:t>系数</a:t>
            </a:r>
            <a:r>
              <a:rPr lang="zh-CN" altLang="en-US" sz="3100" b="1" dirty="0" smtClean="0">
                <a:latin typeface="Times New Roman" panose="02020603050405020304" pitchFamily="18" charset="0"/>
                <a:ea typeface="宋体" panose="02010600030101010101" pitchFamily="2" charset="-122"/>
              </a:rPr>
              <a:t>概念</a:t>
            </a:r>
            <a:endParaRPr lang="en-US" altLang="zh-CN" sz="3100" b="1"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基于市场上所有股票构成的资产组合，我们可以得到市场风险为               ，此时，市场上任何一支股票与市场资产组合的协方差记为                   表示，则</a:t>
            </a:r>
            <a:r>
              <a:rPr lang="en-US" altLang="zh-CN" sz="2800" dirty="0" smtClean="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系数可表示为： </a:t>
            </a:r>
            <a:r>
              <a:rPr lang="zh-CN" altLang="en-US" sz="2800" dirty="0" smtClean="0">
                <a:latin typeface="Times New Roman" panose="02020603050405020304" pitchFamily="18" charset="0"/>
                <a:ea typeface="宋体" panose="02010600030101010101" pitchFamily="2" charset="-122"/>
              </a:rPr>
              <a:t>                                                                   </a:t>
            </a: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(12-10)</a:t>
            </a:r>
          </a:p>
          <a:p>
            <a:pPr indent="457200">
              <a:lnSpc>
                <a:spcPct val="150000"/>
              </a:lnSpc>
            </a:pP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系数用于反映各股的风险程度，其中，当</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系数大于</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，表示市场的超额收益率每增加或者下跌</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，则股票超额收益率上涨或者下跌超过</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，表明此时该股票具有较大的投资风险。</a:t>
            </a:r>
            <a:r>
              <a:rPr lang="zh-CN" altLang="en-US" sz="2800" dirty="0" smtClean="0">
                <a:latin typeface="Times New Roman" panose="02020603050405020304" pitchFamily="18" charset="0"/>
                <a:ea typeface="宋体" panose="02010600030101010101" pitchFamily="2" charset="-122"/>
              </a:rPr>
              <a:t>根据</a:t>
            </a:r>
            <a:r>
              <a:rPr lang="en-US" altLang="zh-CN" sz="2800" dirty="0" smtClean="0">
                <a:latin typeface="Times New Roman" panose="02020603050405020304" pitchFamily="18" charset="0"/>
                <a:ea typeface="宋体" panose="02010600030101010101" pitchFamily="2" charset="-122"/>
              </a:rPr>
              <a:t>(12-10)</a:t>
            </a:r>
            <a:r>
              <a:rPr lang="zh-CN" altLang="en-US" sz="2800" dirty="0" smtClean="0">
                <a:latin typeface="Times New Roman" panose="02020603050405020304" pitchFamily="18" charset="0"/>
                <a:ea typeface="宋体" panose="02010600030101010101" pitchFamily="2" charset="-122"/>
              </a:rPr>
              <a:t>式</a:t>
            </a:r>
            <a:r>
              <a:rPr lang="zh-CN" altLang="en-US" sz="2800" dirty="0">
                <a:latin typeface="Times New Roman" panose="02020603050405020304" pitchFamily="18" charset="0"/>
                <a:ea typeface="宋体" panose="02010600030101010101" pitchFamily="2" charset="-122"/>
              </a:rPr>
              <a:t>计算得到各股的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系数，并经各股投资权重可计算得到投资组合的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a:t>
            </a:r>
            <a:endParaRPr lang="zh-CN" altLang="zh-CN" sz="2800"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866355086"/>
              </p:ext>
            </p:extLst>
          </p:nvPr>
        </p:nvGraphicFramePr>
        <p:xfrm>
          <a:off x="3892550" y="3429000"/>
          <a:ext cx="3785245" cy="825549"/>
        </p:xfrm>
        <a:graphic>
          <a:graphicData uri="http://schemas.openxmlformats.org/presentationml/2006/ole">
            <mc:AlternateContent xmlns:mc="http://schemas.openxmlformats.org/markup-compatibility/2006">
              <mc:Choice xmlns:v="urn:schemas-microsoft-com:vml" Requires="v">
                <p:oleObj spid="_x0000_s9316" name="Equation" r:id="rId3" imgW="1981080" imgH="431640" progId="Equation.DSMT4">
                  <p:embed/>
                </p:oleObj>
              </mc:Choice>
              <mc:Fallback>
                <p:oleObj name="Equation" r:id="rId3" imgW="1981080" imgH="431640" progId="Equation.DSMT4">
                  <p:embed/>
                  <p:pic>
                    <p:nvPicPr>
                      <p:cNvPr id="0" name=""/>
                      <p:cNvPicPr/>
                      <p:nvPr/>
                    </p:nvPicPr>
                    <p:blipFill>
                      <a:blip r:embed="rId4"/>
                      <a:stretch>
                        <a:fillRect/>
                      </a:stretch>
                    </p:blipFill>
                    <p:spPr>
                      <a:xfrm>
                        <a:off x="3892550" y="3429000"/>
                        <a:ext cx="3785245" cy="825549"/>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735778023"/>
              </p:ext>
            </p:extLst>
          </p:nvPr>
        </p:nvGraphicFramePr>
        <p:xfrm>
          <a:off x="9550003" y="2132856"/>
          <a:ext cx="1107513" cy="481410"/>
        </p:xfrm>
        <a:graphic>
          <a:graphicData uri="http://schemas.openxmlformats.org/presentationml/2006/ole">
            <mc:AlternateContent xmlns:mc="http://schemas.openxmlformats.org/markup-compatibility/2006">
              <mc:Choice xmlns:v="urn:schemas-microsoft-com:vml" Requires="v">
                <p:oleObj spid="_x0000_s9317" name="Equation" r:id="rId5" imgW="583920" imgH="253800" progId="Equation.DSMT4">
                  <p:embed/>
                </p:oleObj>
              </mc:Choice>
              <mc:Fallback>
                <p:oleObj name="Equation" r:id="rId5" imgW="583920" imgH="253800" progId="Equation.DSMT4">
                  <p:embed/>
                  <p:pic>
                    <p:nvPicPr>
                      <p:cNvPr id="0" name="对象 12"/>
                      <p:cNvPicPr>
                        <a:picLocks noChangeAspect="1" noChangeArrowheads="1"/>
                      </p:cNvPicPr>
                      <p:nvPr/>
                    </p:nvPicPr>
                    <p:blipFill>
                      <a:blip r:embed="rId6"/>
                      <a:srcRect/>
                      <a:stretch>
                        <a:fillRect/>
                      </a:stretch>
                    </p:blipFill>
                    <p:spPr bwMode="auto">
                      <a:xfrm>
                        <a:off x="9550003" y="2132856"/>
                        <a:ext cx="1107513" cy="481410"/>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852570093"/>
              </p:ext>
            </p:extLst>
          </p:nvPr>
        </p:nvGraphicFramePr>
        <p:xfrm>
          <a:off x="7605787" y="2636912"/>
          <a:ext cx="1380307" cy="468043"/>
        </p:xfrm>
        <a:graphic>
          <a:graphicData uri="http://schemas.openxmlformats.org/presentationml/2006/ole">
            <mc:AlternateContent xmlns:mc="http://schemas.openxmlformats.org/markup-compatibility/2006">
              <mc:Choice xmlns:v="urn:schemas-microsoft-com:vml" Requires="v">
                <p:oleObj spid="_x0000_s9318" name="Equation" r:id="rId7" imgW="825480" imgH="279360" progId="Equation.DSMT4">
                  <p:embed/>
                </p:oleObj>
              </mc:Choice>
              <mc:Fallback>
                <p:oleObj name="Equation" r:id="rId7" imgW="825480" imgH="279360" progId="Equation.DSMT4">
                  <p:embed/>
                  <p:pic>
                    <p:nvPicPr>
                      <p:cNvPr id="0" name="对象 1"/>
                      <p:cNvPicPr>
                        <a:picLocks noChangeAspect="1" noChangeArrowheads="1"/>
                      </p:cNvPicPr>
                      <p:nvPr/>
                    </p:nvPicPr>
                    <p:blipFill>
                      <a:blip r:embed="rId8"/>
                      <a:srcRect/>
                      <a:stretch>
                        <a:fillRect/>
                      </a:stretch>
                    </p:blipFill>
                    <p:spPr bwMode="auto">
                      <a:xfrm>
                        <a:off x="7605787" y="2636912"/>
                        <a:ext cx="1380307" cy="4680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35631356"/>
      </p:ext>
    </p:extLst>
  </p:cSld>
  <p:clrMapOvr>
    <a:masterClrMapping/>
  </p:clrMapOvr>
  <p:transition>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908720"/>
            <a:ext cx="1144927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二</a:t>
            </a:r>
            <a:r>
              <a:rPr lang="en-US" altLang="zh-CN" sz="2800" b="1" dirty="0" smtClean="0">
                <a:latin typeface="Times New Roman" panose="02020603050405020304" pitchFamily="18" charset="0"/>
                <a:ea typeface="宋体" panose="02010600030101010101" pitchFamily="2" charset="-122"/>
              </a:rPr>
              <a:t>)</a:t>
            </a:r>
            <a:r>
              <a:rPr lang="zh-CN" altLang="en-US" sz="2800" b="1" dirty="0" smtClean="0">
                <a:latin typeface="Times New Roman" panose="02020603050405020304" pitchFamily="18" charset="0"/>
                <a:ea typeface="宋体" panose="02010600030101010101" pitchFamily="2" charset="-122"/>
              </a:rPr>
              <a:t>基于</a:t>
            </a:r>
            <a:r>
              <a:rPr lang="en-US" altLang="zh-CN" sz="2800" b="1" dirty="0">
                <a:latin typeface="Times New Roman" panose="02020603050405020304" pitchFamily="18" charset="0"/>
                <a:ea typeface="宋体" panose="02010600030101010101" pitchFamily="2" charset="-122"/>
              </a:rPr>
              <a:t>Beta</a:t>
            </a:r>
            <a:r>
              <a:rPr lang="zh-CN" altLang="en-US" sz="2800" b="1" dirty="0">
                <a:latin typeface="Times New Roman" panose="02020603050405020304" pitchFamily="18" charset="0"/>
                <a:ea typeface="宋体" panose="02010600030101010101" pitchFamily="2" charset="-122"/>
              </a:rPr>
              <a:t>系数套期保值合约的</a:t>
            </a:r>
            <a:r>
              <a:rPr lang="zh-CN" altLang="en-US" sz="2800" b="1" dirty="0" smtClean="0">
                <a:latin typeface="Times New Roman" panose="02020603050405020304" pitchFamily="18" charset="0"/>
                <a:ea typeface="宋体" panose="02010600030101010101" pitchFamily="2" charset="-122"/>
              </a:rPr>
              <a:t>计算</a:t>
            </a:r>
            <a:endParaRPr lang="en-US" altLang="zh-CN" sz="2800" b="1"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并非</a:t>
            </a:r>
            <a:r>
              <a:rPr lang="zh-CN" altLang="en-US" sz="2400" dirty="0">
                <a:latin typeface="Times New Roman" panose="02020603050405020304" pitchFamily="18" charset="0"/>
                <a:ea typeface="宋体" panose="02010600030101010101" pitchFamily="2" charset="-122"/>
              </a:rPr>
              <a:t>所有股票或者投资组合的涨跌都与指数标的资产走势完全相一致，因此，虽然采用股指期货能够对冲掉部分大盘风险，但是却无法回避投资组合中的各股风险。此时，则需要基于</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系数对股指期货合约的数量做出相应的调整</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  基于</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系数计算得到的期货合约数量为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527659804"/>
              </p:ext>
            </p:extLst>
          </p:nvPr>
        </p:nvGraphicFramePr>
        <p:xfrm>
          <a:off x="3645348" y="4149080"/>
          <a:ext cx="4824535" cy="861828"/>
        </p:xfrm>
        <a:graphic>
          <a:graphicData uri="http://schemas.openxmlformats.org/presentationml/2006/ole">
            <mc:AlternateContent xmlns:mc="http://schemas.openxmlformats.org/markup-compatibility/2006">
              <mc:Choice xmlns:v="urn:schemas-microsoft-com:vml" Requires="v">
                <p:oleObj spid="_x0000_s10272" name="Equation" r:id="rId3" imgW="2349360" imgH="419040" progId="Equation.DSMT4">
                  <p:embed/>
                </p:oleObj>
              </mc:Choice>
              <mc:Fallback>
                <p:oleObj name="Equation" r:id="rId3" imgW="2349360" imgH="419040" progId="Equation.DSMT4">
                  <p:embed/>
                  <p:pic>
                    <p:nvPicPr>
                      <p:cNvPr id="0" name=""/>
                      <p:cNvPicPr/>
                      <p:nvPr/>
                    </p:nvPicPr>
                    <p:blipFill>
                      <a:blip r:embed="rId4"/>
                      <a:stretch>
                        <a:fillRect/>
                      </a:stretch>
                    </p:blipFill>
                    <p:spPr>
                      <a:xfrm>
                        <a:off x="3645348" y="4149080"/>
                        <a:ext cx="4824535" cy="861828"/>
                      </a:xfrm>
                      <a:prstGeom prst="rect">
                        <a:avLst/>
                      </a:prstGeom>
                    </p:spPr>
                  </p:pic>
                </p:oleObj>
              </mc:Fallback>
            </mc:AlternateContent>
          </a:graphicData>
        </a:graphic>
      </p:graphicFrame>
    </p:spTree>
    <p:extLst>
      <p:ext uri="{BB962C8B-B14F-4D97-AF65-F5344CB8AC3E}">
        <p14:creationId xmlns:p14="http://schemas.microsoft.com/office/powerpoint/2010/main" val="3566853193"/>
      </p:ext>
    </p:extLst>
  </p:cSld>
  <p:clrMapOvr>
    <a:masterClrMapping/>
  </p:clrMapOvr>
  <p:transition>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8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smtClean="0">
                <a:latin typeface="Times New Roman" panose="02020603050405020304" pitchFamily="18" charset="0"/>
                <a:ea typeface="宋体" panose="02010600030101010101" pitchFamily="2" charset="-122"/>
              </a:rPr>
              <a:t>【</a:t>
            </a:r>
            <a:r>
              <a:rPr lang="zh-CN" altLang="en-US" sz="2400" dirty="0" smtClean="0">
                <a:latin typeface="Times New Roman" panose="02020603050405020304" pitchFamily="18" charset="0"/>
                <a:ea typeface="宋体" panose="02010600030101010101" pitchFamily="2" charset="-122"/>
              </a:rPr>
              <a:t>例</a:t>
            </a:r>
            <a:r>
              <a:rPr lang="en-US" altLang="zh-CN" sz="2400" dirty="0" smtClean="0">
                <a:latin typeface="Times New Roman" panose="02020603050405020304" pitchFamily="18" charset="0"/>
                <a:ea typeface="宋体" panose="02010600030101010101" pitchFamily="2" charset="-122"/>
              </a:rPr>
              <a:t>12-9】</a:t>
            </a:r>
            <a:r>
              <a:rPr lang="zh-CN" altLang="en-US" sz="2400" dirty="0">
                <a:latin typeface="Times New Roman" panose="02020603050405020304" pitchFamily="18" charset="0"/>
                <a:ea typeface="宋体" panose="02010600030101010101" pitchFamily="2" charset="-122"/>
              </a:rPr>
              <a:t>某投资者拥有三种股票组成的组合，其中</a:t>
            </a:r>
            <a:r>
              <a:rPr lang="en-US" altLang="zh-CN" sz="2400" dirty="0">
                <a:latin typeface="Times New Roman" panose="02020603050405020304" pitchFamily="18" charset="0"/>
                <a:ea typeface="宋体" panose="02010600030101010101" pitchFamily="2" charset="-122"/>
              </a:rPr>
              <a:t>A</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B</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C</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100</a:t>
            </a:r>
            <a:r>
              <a:rPr lang="zh-CN" altLang="en-US" sz="2400" dirty="0">
                <a:latin typeface="Times New Roman" panose="02020603050405020304" pitchFamily="18" charset="0"/>
                <a:ea typeface="宋体" panose="02010600030101010101" pitchFamily="2" charset="-122"/>
              </a:rPr>
              <a:t>万元，三个股票与沪深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指数的</a:t>
            </a:r>
            <a:r>
              <a:rPr lang="zh-CN" altLang="en-US" sz="2400" dirty="0" smtClean="0">
                <a:latin typeface="Times New Roman" panose="02020603050405020304" pitchFamily="18" charset="0"/>
                <a:ea typeface="宋体" panose="02010600030101010101" pitchFamily="2" charset="-122"/>
              </a:rPr>
              <a:t>相关系数     分别</a:t>
            </a:r>
            <a:r>
              <a:rPr lang="zh-CN" altLang="en-US" sz="2400" dirty="0">
                <a:latin typeface="Times New Roman" panose="02020603050405020304" pitchFamily="18" charset="0"/>
                <a:ea typeface="宋体" panose="02010600030101010101" pitchFamily="2" charset="-122"/>
              </a:rPr>
              <a:t>为</a:t>
            </a:r>
            <a:r>
              <a:rPr lang="en-US" altLang="zh-CN" sz="2400" dirty="0">
                <a:latin typeface="Times New Roman" panose="02020603050405020304" pitchFamily="18" charset="0"/>
                <a:ea typeface="宋体" panose="02010600030101010101" pitchFamily="2" charset="-122"/>
              </a:rPr>
              <a:t>0.98</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1.3</a:t>
            </a:r>
            <a:r>
              <a:rPr lang="zh-CN" altLang="en-US" sz="2400" dirty="0">
                <a:latin typeface="Times New Roman" panose="02020603050405020304" pitchFamily="18" charset="0"/>
                <a:ea typeface="宋体" panose="02010600030101010101" pitchFamily="2" charset="-122"/>
              </a:rPr>
              <a:t>和</a:t>
            </a:r>
            <a:r>
              <a:rPr lang="en-US" altLang="zh-CN" sz="2400" dirty="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指数为</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，计算需要多少</a:t>
            </a:r>
            <a:r>
              <a:rPr lang="zh-CN" altLang="en-US" sz="2400" dirty="0" smtClean="0">
                <a:latin typeface="Times New Roman" panose="02020603050405020304" pitchFamily="18" charset="0"/>
                <a:ea typeface="宋体" panose="02010600030101010101" pitchFamily="2" charset="-122"/>
              </a:rPr>
              <a:t>合约，假定一点</a:t>
            </a:r>
            <a:r>
              <a:rPr lang="en-US" altLang="zh-CN" sz="2400" dirty="0">
                <a:latin typeface="Times New Roman" panose="02020603050405020304" pitchFamily="18" charset="0"/>
                <a:ea typeface="宋体" panose="02010600030101010101" pitchFamily="2" charset="-122"/>
              </a:rPr>
              <a:t>3</a:t>
            </a:r>
            <a:r>
              <a:rPr lang="en-US" altLang="zh-CN" sz="2400" dirty="0" smtClean="0">
                <a:latin typeface="Times New Roman" panose="02020603050405020304" pitchFamily="18" charset="0"/>
                <a:ea typeface="宋体" panose="02010600030101010101" pitchFamily="2" charset="-122"/>
              </a:rPr>
              <a:t>00</a:t>
            </a:r>
            <a:r>
              <a:rPr lang="zh-CN" altLang="en-US" sz="2400" dirty="0" smtClean="0">
                <a:latin typeface="Times New Roman" panose="02020603050405020304" pitchFamily="18" charset="0"/>
                <a:ea typeface="宋体" panose="02010600030101010101" pitchFamily="2" charset="-122"/>
              </a:rPr>
              <a:t>元。</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投资组合的总价值为</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zh-CN" sz="2400" dirty="0"/>
              <a:t>股票组合的</a:t>
            </a:r>
            <a:r>
              <a:rPr lang="en-US" altLang="zh-CN" sz="2400" dirty="0"/>
              <a:t> </a:t>
            </a:r>
            <a:r>
              <a:rPr lang="zh-CN" altLang="zh-CN" sz="2400" dirty="0"/>
              <a:t>值为：</a:t>
            </a:r>
          </a:p>
          <a:p>
            <a:pPr indent="457200">
              <a:lnSpc>
                <a:spcPct val="170000"/>
              </a:lnSpc>
            </a:pPr>
            <a:r>
              <a:rPr lang="zh-CN" altLang="en-US" sz="2400" dirty="0">
                <a:latin typeface="Times New Roman" panose="02020603050405020304" pitchFamily="18" charset="0"/>
                <a:ea typeface="宋体" panose="02010600030101010101" pitchFamily="2" charset="-122"/>
              </a:rPr>
              <a:t>根据上式调整的计算公式为：</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smtClean="0">
                <a:latin typeface="Times New Roman" panose="02020603050405020304" pitchFamily="18" charset="0"/>
                <a:ea typeface="宋体" panose="02010600030101010101" pitchFamily="2" charset="-122"/>
              </a:rPr>
              <a:t>因此</a:t>
            </a:r>
            <a:r>
              <a:rPr lang="zh-CN" altLang="en-US" sz="2400" dirty="0">
                <a:latin typeface="Times New Roman" panose="02020603050405020304" pitchFamily="18" charset="0"/>
                <a:ea typeface="宋体" panose="02010600030101010101" pitchFamily="2" charset="-122"/>
              </a:rPr>
              <a:t>，采用 </a:t>
            </a:r>
            <a:r>
              <a:rPr lang="zh-CN" altLang="en-US" sz="2400" dirty="0" smtClean="0">
                <a:latin typeface="Times New Roman" panose="02020603050405020304" pitchFamily="18" charset="0"/>
                <a:ea typeface="宋体" panose="02010600030101010101" pitchFamily="2" charset="-122"/>
              </a:rPr>
              <a:t>    加权</a:t>
            </a:r>
            <a:r>
              <a:rPr lang="zh-CN" altLang="en-US" sz="2400" dirty="0">
                <a:latin typeface="Times New Roman" panose="02020603050405020304" pitchFamily="18" charset="0"/>
                <a:ea typeface="宋体" panose="02010600030101010101" pitchFamily="2" charset="-122"/>
              </a:rPr>
              <a:t>的避险方法所需合约数为</a:t>
            </a:r>
            <a:r>
              <a:rPr lang="zh-CN" altLang="en-US" sz="2400" dirty="0" smtClean="0">
                <a:latin typeface="Times New Roman" panose="02020603050405020304" pitchFamily="18" charset="0"/>
                <a:ea typeface="宋体" panose="02010600030101010101" pitchFamily="2" charset="-122"/>
              </a:rPr>
              <a:t>：</a:t>
            </a:r>
            <a:endParaRPr lang="zh-CN" altLang="zh-CN" sz="28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831672221"/>
              </p:ext>
            </p:extLst>
          </p:nvPr>
        </p:nvGraphicFramePr>
        <p:xfrm>
          <a:off x="4077395" y="3429000"/>
          <a:ext cx="3138487" cy="409575"/>
        </p:xfrm>
        <a:graphic>
          <a:graphicData uri="http://schemas.openxmlformats.org/presentationml/2006/ole">
            <mc:AlternateContent xmlns:mc="http://schemas.openxmlformats.org/markup-compatibility/2006">
              <mc:Choice xmlns:v="urn:schemas-microsoft-com:vml" Requires="v">
                <p:oleObj spid="_x0000_s11443" name="Equation" r:id="rId3" imgW="1562040" imgH="203040" progId="Equation.DSMT4">
                  <p:embed/>
                </p:oleObj>
              </mc:Choice>
              <mc:Fallback>
                <p:oleObj name="Equation" r:id="rId3" imgW="1562040" imgH="203040" progId="Equation.DSMT4">
                  <p:embed/>
                  <p:pic>
                    <p:nvPicPr>
                      <p:cNvPr id="0" name=""/>
                      <p:cNvPicPr/>
                      <p:nvPr/>
                    </p:nvPicPr>
                    <p:blipFill>
                      <a:blip r:embed="rId4"/>
                      <a:stretch>
                        <a:fillRect/>
                      </a:stretch>
                    </p:blipFill>
                    <p:spPr>
                      <a:xfrm>
                        <a:off x="4077395" y="3429000"/>
                        <a:ext cx="3138487" cy="4095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516699541"/>
              </p:ext>
            </p:extLst>
          </p:nvPr>
        </p:nvGraphicFramePr>
        <p:xfrm>
          <a:off x="3645347" y="4005064"/>
          <a:ext cx="4422775" cy="738188"/>
        </p:xfrm>
        <a:graphic>
          <a:graphicData uri="http://schemas.openxmlformats.org/presentationml/2006/ole">
            <mc:AlternateContent xmlns:mc="http://schemas.openxmlformats.org/markup-compatibility/2006">
              <mc:Choice xmlns:v="urn:schemas-microsoft-com:vml" Requires="v">
                <p:oleObj spid="_x0000_s11444" name="Equation" r:id="rId5" imgW="2361960" imgH="393480" progId="Equation.DSMT4">
                  <p:embed/>
                </p:oleObj>
              </mc:Choice>
              <mc:Fallback>
                <p:oleObj name="Equation" r:id="rId5" imgW="2361960" imgH="393480" progId="Equation.DSMT4">
                  <p:embed/>
                  <p:pic>
                    <p:nvPicPr>
                      <p:cNvPr id="0" name=""/>
                      <p:cNvPicPr/>
                      <p:nvPr/>
                    </p:nvPicPr>
                    <p:blipFill>
                      <a:blip r:embed="rId6"/>
                      <a:stretch>
                        <a:fillRect/>
                      </a:stretch>
                    </p:blipFill>
                    <p:spPr>
                      <a:xfrm>
                        <a:off x="3645347" y="4005064"/>
                        <a:ext cx="4422775" cy="73818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838886575"/>
              </p:ext>
            </p:extLst>
          </p:nvPr>
        </p:nvGraphicFramePr>
        <p:xfrm>
          <a:off x="2925267" y="5157192"/>
          <a:ext cx="3528392" cy="797514"/>
        </p:xfrm>
        <a:graphic>
          <a:graphicData uri="http://schemas.openxmlformats.org/presentationml/2006/ole">
            <mc:AlternateContent xmlns:mc="http://schemas.openxmlformats.org/markup-compatibility/2006">
              <mc:Choice xmlns:v="urn:schemas-microsoft-com:vml" Requires="v">
                <p:oleObj spid="_x0000_s11445" name="Equation" r:id="rId7" imgW="1854000" imgH="419040" progId="Equation.DSMT4">
                  <p:embed/>
                </p:oleObj>
              </mc:Choice>
              <mc:Fallback>
                <p:oleObj name="Equation" r:id="rId7" imgW="1854000" imgH="419040" progId="Equation.DSMT4">
                  <p:embed/>
                  <p:pic>
                    <p:nvPicPr>
                      <p:cNvPr id="0" name=""/>
                      <p:cNvPicPr/>
                      <p:nvPr/>
                    </p:nvPicPr>
                    <p:blipFill>
                      <a:blip r:embed="rId8"/>
                      <a:stretch>
                        <a:fillRect/>
                      </a:stretch>
                    </p:blipFill>
                    <p:spPr>
                      <a:xfrm>
                        <a:off x="2925267" y="5157192"/>
                        <a:ext cx="3528392" cy="797514"/>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09619221"/>
              </p:ext>
            </p:extLst>
          </p:nvPr>
        </p:nvGraphicFramePr>
        <p:xfrm>
          <a:off x="2421211" y="2132856"/>
          <a:ext cx="342975" cy="457300"/>
        </p:xfrm>
        <a:graphic>
          <a:graphicData uri="http://schemas.openxmlformats.org/presentationml/2006/ole">
            <mc:AlternateContent xmlns:mc="http://schemas.openxmlformats.org/markup-compatibility/2006">
              <mc:Choice xmlns:v="urn:schemas-microsoft-com:vml" Requires="v">
                <p:oleObj spid="_x0000_s11446" name="Equation" r:id="rId9" imgW="152280" imgH="203040" progId="Equation.DSMT4">
                  <p:embed/>
                </p:oleObj>
              </mc:Choice>
              <mc:Fallback>
                <p:oleObj name="Equation" r:id="rId9" imgW="152280" imgH="203040" progId="Equation.DSMT4">
                  <p:embed/>
                  <p:pic>
                    <p:nvPicPr>
                      <p:cNvPr id="0" name=""/>
                      <p:cNvPicPr/>
                      <p:nvPr/>
                    </p:nvPicPr>
                    <p:blipFill>
                      <a:blip r:embed="rId10"/>
                      <a:stretch>
                        <a:fillRect/>
                      </a:stretch>
                    </p:blipFill>
                    <p:spPr>
                      <a:xfrm>
                        <a:off x="2421211" y="2132856"/>
                        <a:ext cx="342975" cy="4573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92564269"/>
              </p:ext>
            </p:extLst>
          </p:nvPr>
        </p:nvGraphicFramePr>
        <p:xfrm>
          <a:off x="7173739" y="5805264"/>
          <a:ext cx="2706688" cy="750888"/>
        </p:xfrm>
        <a:graphic>
          <a:graphicData uri="http://schemas.openxmlformats.org/presentationml/2006/ole">
            <mc:AlternateContent xmlns:mc="http://schemas.openxmlformats.org/markup-compatibility/2006">
              <mc:Choice xmlns:v="urn:schemas-microsoft-com:vml" Requires="v">
                <p:oleObj spid="_x0000_s11447" name="Equation" r:id="rId11" imgW="1422360" imgH="393480" progId="Equation.DSMT4">
                  <p:embed/>
                </p:oleObj>
              </mc:Choice>
              <mc:Fallback>
                <p:oleObj name="Equation" r:id="rId11" imgW="1422360" imgH="393480" progId="Equation.DSMT4">
                  <p:embed/>
                  <p:pic>
                    <p:nvPicPr>
                      <p:cNvPr id="0" name="对象 1"/>
                      <p:cNvPicPr>
                        <a:picLocks noChangeAspect="1" noChangeArrowheads="1"/>
                      </p:cNvPicPr>
                      <p:nvPr/>
                    </p:nvPicPr>
                    <p:blipFill>
                      <a:blip r:embed="rId12"/>
                      <a:srcRect/>
                      <a:stretch>
                        <a:fillRect/>
                      </a:stretch>
                    </p:blipFill>
                    <p:spPr bwMode="auto">
                      <a:xfrm>
                        <a:off x="7173739" y="5805264"/>
                        <a:ext cx="27066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78117742"/>
              </p:ext>
            </p:extLst>
          </p:nvPr>
        </p:nvGraphicFramePr>
        <p:xfrm>
          <a:off x="2637235" y="6021288"/>
          <a:ext cx="342900" cy="457200"/>
        </p:xfrm>
        <a:graphic>
          <a:graphicData uri="http://schemas.openxmlformats.org/presentationml/2006/ole">
            <mc:AlternateContent xmlns:mc="http://schemas.openxmlformats.org/markup-compatibility/2006">
              <mc:Choice xmlns:v="urn:schemas-microsoft-com:vml" Requires="v">
                <p:oleObj spid="_x0000_s11448" name="Equation" r:id="rId13" imgW="152280" imgH="203040" progId="Equation.DSMT4">
                  <p:embed/>
                </p:oleObj>
              </mc:Choice>
              <mc:Fallback>
                <p:oleObj name="Equation" r:id="rId13" imgW="152280" imgH="203040" progId="Equation.DSMT4">
                  <p:embed/>
                  <p:pic>
                    <p:nvPicPr>
                      <p:cNvPr id="0" name="对象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37235" y="6021288"/>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9658380"/>
      </p:ext>
    </p:extLst>
  </p:cSld>
  <p:clrMapOvr>
    <a:masterClrMapping/>
  </p:clrMapOvr>
  <p:transition>
    <p:wip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196752"/>
            <a:ext cx="11449272" cy="46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a:latin typeface="Times New Roman" panose="02020603050405020304" pitchFamily="18" charset="0"/>
                <a:ea typeface="宋体" panose="02010600030101010101" pitchFamily="2" charset="-122"/>
              </a:rPr>
              <a:t>假设沪深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指数仍然是</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点，如果我们不采用 </a:t>
            </a:r>
            <a:r>
              <a:rPr lang="zh-CN" altLang="en-US" sz="2400" dirty="0" smtClean="0">
                <a:latin typeface="Times New Roman" panose="02020603050405020304" pitchFamily="18" charset="0"/>
                <a:ea typeface="宋体" panose="02010600030101010101" pitchFamily="2" charset="-122"/>
              </a:rPr>
              <a:t>     加权</a:t>
            </a:r>
            <a:r>
              <a:rPr lang="zh-CN" altLang="en-US" sz="2400" dirty="0">
                <a:latin typeface="Times New Roman" panose="02020603050405020304" pitchFamily="18" charset="0"/>
                <a:ea typeface="宋体" panose="02010600030101010101" pitchFamily="2" charset="-122"/>
              </a:rPr>
              <a:t>的避险</a:t>
            </a:r>
            <a:r>
              <a:rPr lang="zh-CN" altLang="en-US" sz="2400" dirty="0" smtClean="0">
                <a:latin typeface="Times New Roman" panose="02020603050405020304" pitchFamily="18" charset="0"/>
                <a:ea typeface="宋体" panose="02010600030101010101" pitchFamily="2" charset="-122"/>
              </a:rPr>
              <a:t>方法，</a:t>
            </a:r>
            <a:r>
              <a:rPr lang="zh-CN" altLang="en-US" sz="2400" dirty="0">
                <a:latin typeface="Times New Roman" panose="02020603050405020304" pitchFamily="18" charset="0"/>
                <a:ea typeface="宋体" panose="02010600030101010101" pitchFamily="2" charset="-122"/>
              </a:rPr>
              <a:t>所需合约数为：</a:t>
            </a:r>
            <a:endParaRPr lang="zh-CN" altLang="zh-CN" sz="2800" dirty="0"/>
          </a:p>
          <a:p>
            <a:pPr indent="457200">
              <a:lnSpc>
                <a:spcPct val="170000"/>
              </a:lnSpc>
            </a:pP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从上述估计结果可以看出，在不采取</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系数调整时，股指期货合约做空的张数是</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张，但是经</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系数调整后，则变为做空</a:t>
            </a:r>
            <a:r>
              <a:rPr lang="en-US" altLang="zh-CN" sz="2400" dirty="0" smtClean="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张，可见，</a:t>
            </a:r>
            <a:r>
              <a:rPr lang="zh-CN" altLang="en-US" sz="2400" b="1" dirty="0">
                <a:latin typeface="Times New Roman" panose="02020603050405020304" pitchFamily="18" charset="0"/>
                <a:ea typeface="宋体" panose="02010600030101010101" pitchFamily="2" charset="-122"/>
              </a:rPr>
              <a:t>“加权避险”</a:t>
            </a:r>
            <a:r>
              <a:rPr lang="zh-CN" altLang="en-US" sz="2400" dirty="0">
                <a:latin typeface="Times New Roman" panose="02020603050405020304" pitchFamily="18" charset="0"/>
                <a:ea typeface="宋体" panose="02010600030101010101" pitchFamily="2" charset="-122"/>
              </a:rPr>
              <a:t>需要额外多加做空</a:t>
            </a:r>
            <a:r>
              <a:rPr lang="en-US" altLang="zh-CN" sz="2400" dirty="0" smtClean="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手合约，虽然此时投资者需要提高保证金额度，但却</a:t>
            </a:r>
            <a:r>
              <a:rPr lang="zh-CN" altLang="en-US" sz="2400" b="1" dirty="0">
                <a:latin typeface="Times New Roman" panose="02020603050405020304" pitchFamily="18" charset="0"/>
                <a:ea typeface="宋体" panose="02010600030101010101" pitchFamily="2" charset="-122"/>
              </a:rPr>
              <a:t>可以取得更好的风险对冲效果</a:t>
            </a:r>
            <a:r>
              <a:rPr lang="zh-CN" altLang="en-US" sz="2400" dirty="0">
                <a:latin typeface="Times New Roman" panose="02020603050405020304" pitchFamily="18" charset="0"/>
                <a:ea typeface="宋体" panose="02010600030101010101" pitchFamily="2" charset="-122"/>
              </a:rPr>
              <a:t>。              </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第三节 </a:t>
            </a:r>
            <a:r>
              <a:rPr lang="zh-CN" altLang="en-US" sz="2600" b="1" dirty="0" smtClean="0">
                <a:latin typeface="微软雅黑" pitchFamily="34" charset="-122"/>
                <a:ea typeface="微软雅黑" pitchFamily="34" charset="-122"/>
              </a:rPr>
              <a:t>基于</a:t>
            </a:r>
            <a:r>
              <a:rPr lang="zh-CN" altLang="en-US" sz="2600" b="1" dirty="0">
                <a:latin typeface="微软雅黑" pitchFamily="34" charset="-122"/>
                <a:ea typeface="微软雅黑" pitchFamily="34" charset="-122"/>
              </a:rPr>
              <a:t>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333312201"/>
              </p:ext>
            </p:extLst>
          </p:nvPr>
        </p:nvGraphicFramePr>
        <p:xfrm>
          <a:off x="2777356" y="2368426"/>
          <a:ext cx="6124575" cy="844550"/>
        </p:xfrm>
        <a:graphic>
          <a:graphicData uri="http://schemas.openxmlformats.org/presentationml/2006/ole">
            <mc:AlternateContent xmlns:mc="http://schemas.openxmlformats.org/markup-compatibility/2006">
              <mc:Choice xmlns:v="urn:schemas-microsoft-com:vml" Requires="v">
                <p:oleObj spid="_x0000_s12355" name="Equation" r:id="rId3" imgW="3047760" imgH="419040" progId="Equation.DSMT4">
                  <p:embed/>
                </p:oleObj>
              </mc:Choice>
              <mc:Fallback>
                <p:oleObj name="Equation" r:id="rId3" imgW="3047760" imgH="419040" progId="Equation.DSMT4">
                  <p:embed/>
                  <p:pic>
                    <p:nvPicPr>
                      <p:cNvPr id="0" name=""/>
                      <p:cNvPicPr/>
                      <p:nvPr/>
                    </p:nvPicPr>
                    <p:blipFill>
                      <a:blip r:embed="rId4"/>
                      <a:stretch>
                        <a:fillRect/>
                      </a:stretch>
                    </p:blipFill>
                    <p:spPr>
                      <a:xfrm>
                        <a:off x="2777356" y="2368426"/>
                        <a:ext cx="6124575" cy="8445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293161345"/>
              </p:ext>
            </p:extLst>
          </p:nvPr>
        </p:nvGraphicFramePr>
        <p:xfrm>
          <a:off x="7622852" y="1387524"/>
          <a:ext cx="342975" cy="457300"/>
        </p:xfrm>
        <a:graphic>
          <a:graphicData uri="http://schemas.openxmlformats.org/presentationml/2006/ole">
            <mc:AlternateContent xmlns:mc="http://schemas.openxmlformats.org/markup-compatibility/2006">
              <mc:Choice xmlns:v="urn:schemas-microsoft-com:vml" Requires="v">
                <p:oleObj spid="_x0000_s12356" name="Equation" r:id="rId5" imgW="152280" imgH="203040" progId="Equation.DSMT4">
                  <p:embed/>
                </p:oleObj>
              </mc:Choice>
              <mc:Fallback>
                <p:oleObj name="Equation" r:id="rId5" imgW="152280" imgH="203040" progId="Equation.DSMT4">
                  <p:embed/>
                  <p:pic>
                    <p:nvPicPr>
                      <p:cNvPr id="0" name=""/>
                      <p:cNvPicPr/>
                      <p:nvPr/>
                    </p:nvPicPr>
                    <p:blipFill>
                      <a:blip r:embed="rId6"/>
                      <a:stretch>
                        <a:fillRect/>
                      </a:stretch>
                    </p:blipFill>
                    <p:spPr>
                      <a:xfrm>
                        <a:off x="7622852" y="1387524"/>
                        <a:ext cx="342975" cy="457300"/>
                      </a:xfrm>
                      <a:prstGeom prst="rect">
                        <a:avLst/>
                      </a:prstGeom>
                    </p:spPr>
                  </p:pic>
                </p:oleObj>
              </mc:Fallback>
            </mc:AlternateContent>
          </a:graphicData>
        </a:graphic>
      </p:graphicFrame>
    </p:spTree>
    <p:extLst>
      <p:ext uri="{BB962C8B-B14F-4D97-AF65-F5344CB8AC3E}">
        <p14:creationId xmlns:p14="http://schemas.microsoft.com/office/powerpoint/2010/main" val="3818765192"/>
      </p:ext>
    </p:extLst>
  </p:cSld>
  <p:clrMapOvr>
    <a:masterClrMapping/>
  </p:clrMapOvr>
  <p:transition>
    <p:wip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四、</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模型的</a:t>
            </a:r>
            <a:r>
              <a:rPr kumimoji="0" lang="zh-CN" altLang="en-US" sz="5400" b="1" dirty="0" smtClean="0">
                <a:solidFill>
                  <a:schemeClr val="bg1"/>
                </a:solidFill>
                <a:latin typeface="微软雅黑" pitchFamily="34" charset="-122"/>
                <a:ea typeface="微软雅黑" pitchFamily="34" charset="-122"/>
              </a:rPr>
              <a:t>套  期</a:t>
            </a:r>
            <a:r>
              <a:rPr kumimoji="0" lang="zh-CN" altLang="en-US" sz="5400" b="1" dirty="0">
                <a:solidFill>
                  <a:schemeClr val="bg1"/>
                </a:solidFill>
                <a:latin typeface="微软雅黑" pitchFamily="34" charset="-122"/>
                <a:ea typeface="微软雅黑" pitchFamily="34" charset="-122"/>
              </a:rPr>
              <a:t>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600" b="1" dirty="0">
                <a:latin typeface="Times New Roman" panose="02020603050405020304" pitchFamily="18" charset="0"/>
                <a:ea typeface="宋体" panose="02010600030101010101" pitchFamily="2" charset="-122"/>
              </a:rPr>
              <a:t>一、基于</a:t>
            </a:r>
            <a:r>
              <a:rPr lang="en-US" altLang="zh-CN" sz="3600" b="1" dirty="0" err="1">
                <a:latin typeface="Times New Roman" panose="02020603050405020304" pitchFamily="18" charset="0"/>
                <a:ea typeface="宋体" panose="02010600030101010101" pitchFamily="2" charset="-122"/>
              </a:rPr>
              <a:t>VaR</a:t>
            </a:r>
            <a:r>
              <a:rPr lang="zh-CN" altLang="en-US" sz="3600" b="1" dirty="0">
                <a:latin typeface="Times New Roman" panose="02020603050405020304" pitchFamily="18" charset="0"/>
                <a:ea typeface="宋体" panose="02010600030101010101" pitchFamily="2" charset="-122"/>
              </a:rPr>
              <a:t>模型的套期保值理论与最优套期保值</a:t>
            </a:r>
            <a:r>
              <a:rPr lang="zh-CN" altLang="en-US" sz="3600" b="1" dirty="0" smtClean="0">
                <a:latin typeface="Times New Roman" panose="02020603050405020304" pitchFamily="18" charset="0"/>
                <a:ea typeface="宋体" panose="02010600030101010101" pitchFamily="2" charset="-122"/>
              </a:rPr>
              <a:t>比率</a:t>
            </a:r>
            <a:endParaRPr lang="en-US" altLang="zh-CN" sz="3600" b="1" dirty="0" smtClean="0">
              <a:latin typeface="Times New Roman" panose="02020603050405020304" pitchFamily="18" charset="0"/>
              <a:ea typeface="宋体" panose="02010600030101010101" pitchFamily="2" charset="-122"/>
            </a:endParaRPr>
          </a:p>
          <a:p>
            <a:pPr indent="457200">
              <a:lnSpc>
                <a:spcPct val="150000"/>
              </a:lnSpc>
            </a:pPr>
            <a:r>
              <a:rPr lang="en-US" altLang="zh-CN" sz="3400" b="1" dirty="0" smtClean="0">
                <a:latin typeface="Times New Roman" panose="02020603050405020304" pitchFamily="18" charset="0"/>
                <a:ea typeface="宋体" panose="02010600030101010101" pitchFamily="2" charset="-122"/>
              </a:rPr>
              <a:t>(</a:t>
            </a:r>
            <a:r>
              <a:rPr lang="zh-CN" altLang="en-US" sz="3400" b="1" dirty="0" smtClean="0">
                <a:latin typeface="Times New Roman" panose="02020603050405020304" pitchFamily="18" charset="0"/>
                <a:ea typeface="宋体" panose="02010600030101010101" pitchFamily="2" charset="-122"/>
              </a:rPr>
              <a:t>一</a:t>
            </a:r>
            <a:r>
              <a:rPr lang="en-US" altLang="zh-CN" sz="3400" b="1" dirty="0" smtClean="0">
                <a:latin typeface="Times New Roman" panose="02020603050405020304" pitchFamily="18" charset="0"/>
                <a:ea typeface="宋体" panose="02010600030101010101" pitchFamily="2" charset="-122"/>
              </a:rPr>
              <a:t>)</a:t>
            </a:r>
            <a:r>
              <a:rPr lang="zh-CN" altLang="zh-CN" sz="3400" b="1" dirty="0" smtClean="0">
                <a:latin typeface="Times New Roman" panose="02020603050405020304" pitchFamily="18" charset="0"/>
                <a:ea typeface="宋体" panose="02010600030101010101" pitchFamily="2" charset="-122"/>
              </a:rPr>
              <a:t>基于</a:t>
            </a:r>
            <a:r>
              <a:rPr lang="en-US" altLang="zh-CN" sz="3400" b="1" dirty="0" err="1">
                <a:latin typeface="Times New Roman" panose="02020603050405020304" pitchFamily="18" charset="0"/>
                <a:ea typeface="宋体" panose="02010600030101010101" pitchFamily="2" charset="-122"/>
              </a:rPr>
              <a:t>VaR</a:t>
            </a:r>
            <a:r>
              <a:rPr lang="zh-CN" altLang="zh-CN" sz="3400" b="1" dirty="0">
                <a:latin typeface="Times New Roman" panose="02020603050405020304" pitchFamily="18" charset="0"/>
                <a:ea typeface="宋体" panose="02010600030101010101" pitchFamily="2" charset="-122"/>
              </a:rPr>
              <a:t>模型的套期保值</a:t>
            </a:r>
            <a:r>
              <a:rPr lang="zh-CN" altLang="zh-CN" sz="3400" b="1" dirty="0" smtClean="0">
                <a:latin typeface="Times New Roman" panose="02020603050405020304" pitchFamily="18" charset="0"/>
                <a:ea typeface="宋体" panose="02010600030101010101" pitchFamily="2" charset="-122"/>
              </a:rPr>
              <a:t>理论</a:t>
            </a:r>
            <a:endParaRPr lang="en-US" altLang="zh-CN" sz="3400" dirty="0" smtClean="0">
              <a:latin typeface="Times New Roman" panose="02020603050405020304" pitchFamily="18" charset="0"/>
              <a:ea typeface="宋体" panose="02010600030101010101" pitchFamily="2" charset="-122"/>
            </a:endParaRPr>
          </a:p>
          <a:p>
            <a:pPr indent="457200">
              <a:lnSpc>
                <a:spcPct val="150000"/>
              </a:lnSpc>
            </a:pPr>
            <a:r>
              <a:rPr lang="zh-CN" altLang="en-US" sz="2800" dirty="0" smtClean="0">
                <a:latin typeface="Times New Roman" panose="02020603050405020304" pitchFamily="18" charset="0"/>
                <a:ea typeface="宋体" panose="02010600030101010101" pitchFamily="2" charset="-122"/>
              </a:rPr>
              <a:t>针对</a:t>
            </a:r>
            <a:r>
              <a:rPr lang="zh-CN" altLang="en-US" sz="2800" dirty="0">
                <a:latin typeface="Times New Roman" panose="02020603050405020304" pitchFamily="18" charset="0"/>
                <a:ea typeface="宋体" panose="02010600030101010101" pitchFamily="2" charset="-122"/>
              </a:rPr>
              <a:t>方差模型套期保值理论的缺陷，本部分拓展介绍基于</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模型的套期保值理论 。在置信水平 </a:t>
            </a:r>
            <a:r>
              <a:rPr lang="zh-CN" altLang="en-US" sz="2800" dirty="0" smtClean="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a:t>
            </a:r>
            <a:r>
              <a:rPr lang="zh-CN" altLang="en-US" sz="2800" dirty="0" smtClean="0">
                <a:latin typeface="Times New Roman" panose="02020603050405020304" pitchFamily="18" charset="0"/>
                <a:ea typeface="宋体" panose="02010600030101010101" pitchFamily="2" charset="-122"/>
              </a:rPr>
              <a:t>大概率</a:t>
            </a:r>
            <a:r>
              <a:rPr lang="en-US" altLang="zh-CN" sz="2800" dirty="0" smtClean="0">
                <a:latin typeface="Times New Roman" panose="02020603050405020304" pitchFamily="18" charset="0"/>
                <a:ea typeface="宋体" panose="02010600030101010101" pitchFamily="2" charset="-122"/>
              </a:rPr>
              <a:t>)</a:t>
            </a:r>
            <a:r>
              <a:rPr lang="zh-CN" altLang="en-US" sz="2800" dirty="0" smtClean="0">
                <a:latin typeface="Times New Roman" panose="02020603050405020304" pitchFamily="18" charset="0"/>
                <a:ea typeface="宋体" panose="02010600030101010101" pitchFamily="2" charset="-122"/>
              </a:rPr>
              <a:t>下</a:t>
            </a:r>
            <a:r>
              <a:rPr lang="zh-CN" altLang="en-US" sz="2800" dirty="0">
                <a:latin typeface="Times New Roman" panose="02020603050405020304" pitchFamily="18" charset="0"/>
                <a:ea typeface="宋体" panose="02010600030101010101" pitchFamily="2" charset="-122"/>
              </a:rPr>
              <a:t>，收益率 </a:t>
            </a:r>
            <a:r>
              <a:rPr lang="zh-CN" altLang="en-US" sz="2800" dirty="0" smtClean="0">
                <a:latin typeface="Times New Roman" panose="02020603050405020304" pitchFamily="18" charset="0"/>
                <a:ea typeface="宋体" panose="02010600030101010101" pitchFamily="2" charset="-122"/>
              </a:rPr>
              <a:t>     低于              的</a:t>
            </a:r>
            <a:r>
              <a:rPr lang="zh-CN" altLang="en-US" sz="2800" dirty="0">
                <a:latin typeface="Times New Roman" panose="02020603050405020304" pitchFamily="18" charset="0"/>
                <a:ea typeface="宋体" panose="02010600030101010101" pitchFamily="2" charset="-122"/>
              </a:rPr>
              <a:t>概率为 ，即</a:t>
            </a:r>
            <a:r>
              <a:rPr lang="zh-CN" altLang="en-US"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(12-11)</a:t>
            </a:r>
            <a:r>
              <a:rPr lang="zh-CN"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依据中心极限定理，有</a:t>
            </a:r>
            <a:r>
              <a:rPr lang="zh-CN" altLang="zh-CN" sz="2800" dirty="0" smtClean="0">
                <a:latin typeface="Times New Roman" panose="02020603050405020304" pitchFamily="18" charset="0"/>
                <a:ea typeface="宋体" panose="02010600030101010101" pitchFamily="2" charset="-122"/>
              </a:rPr>
              <a:t>：</a:t>
            </a:r>
            <a:endParaRPr lang="en-US" altLang="zh-CN" sz="28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en-US" altLang="zh-CN" sz="2800" dirty="0" smtClean="0">
                <a:latin typeface="Times New Roman" panose="02020603050405020304" pitchFamily="18" charset="0"/>
                <a:ea typeface="宋体" panose="02010600030101010101" pitchFamily="2" charset="-122"/>
              </a:rPr>
              <a:t>                                                                                                             (12-12)</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zh-CN" sz="2800" dirty="0">
                <a:latin typeface="Times New Roman" panose="02020603050405020304" pitchFamily="18" charset="0"/>
                <a:ea typeface="宋体" panose="02010600030101010101" pitchFamily="2" charset="-122"/>
              </a:rPr>
              <a:t>记为</a:t>
            </a:r>
            <a:r>
              <a:rPr lang="zh-CN" altLang="zh-CN" sz="2800" dirty="0" smtClean="0">
                <a:latin typeface="Times New Roman" panose="02020603050405020304" pitchFamily="18" charset="0"/>
                <a:ea typeface="宋体" panose="02010600030101010101" pitchFamily="2" charset="-122"/>
              </a:rPr>
              <a:t>：</a:t>
            </a:r>
            <a:r>
              <a:rPr lang="en-US" altLang="zh-CN" sz="2800" dirty="0" smtClean="0">
                <a:latin typeface="Times New Roman" panose="02020603050405020304" pitchFamily="18" charset="0"/>
                <a:ea typeface="宋体" panose="02010600030101010101" pitchFamily="2" charset="-122"/>
              </a:rPr>
              <a:t>                                                                                                                        (12-13)</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370702205"/>
              </p:ext>
            </p:extLst>
          </p:nvPr>
        </p:nvGraphicFramePr>
        <p:xfrm>
          <a:off x="5589563" y="2564807"/>
          <a:ext cx="1016546" cy="432145"/>
        </p:xfrm>
        <a:graphic>
          <a:graphicData uri="http://schemas.openxmlformats.org/presentationml/2006/ole">
            <mc:AlternateContent xmlns:mc="http://schemas.openxmlformats.org/markup-compatibility/2006">
              <mc:Choice xmlns:v="urn:schemas-microsoft-com:vml" Requires="v">
                <p:oleObj spid="_x0000_s13530" name="Equation" r:id="rId3" imgW="507960" imgH="215640" progId="Equation.DSMT4">
                  <p:embed/>
                </p:oleObj>
              </mc:Choice>
              <mc:Fallback>
                <p:oleObj name="Equation" r:id="rId3" imgW="507960" imgH="215640" progId="Equation.DSMT4">
                  <p:embed/>
                  <p:pic>
                    <p:nvPicPr>
                      <p:cNvPr id="0" name=""/>
                      <p:cNvPicPr/>
                      <p:nvPr/>
                    </p:nvPicPr>
                    <p:blipFill>
                      <a:blip r:embed="rId4"/>
                      <a:stretch>
                        <a:fillRect/>
                      </a:stretch>
                    </p:blipFill>
                    <p:spPr>
                      <a:xfrm>
                        <a:off x="5589563" y="2564807"/>
                        <a:ext cx="1016546" cy="43214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1392532"/>
              </p:ext>
            </p:extLst>
          </p:nvPr>
        </p:nvGraphicFramePr>
        <p:xfrm>
          <a:off x="1701131" y="2581421"/>
          <a:ext cx="297041" cy="271515"/>
        </p:xfrm>
        <a:graphic>
          <a:graphicData uri="http://schemas.openxmlformats.org/presentationml/2006/ole">
            <mc:AlternateContent xmlns:mc="http://schemas.openxmlformats.org/markup-compatibility/2006">
              <mc:Choice xmlns:v="urn:schemas-microsoft-com:vml" Requires="v">
                <p:oleObj spid="_x0000_s13531" name="Equation" r:id="rId5" imgW="152280" imgH="139680" progId="Equation.DSMT4">
                  <p:embed/>
                </p:oleObj>
              </mc:Choice>
              <mc:Fallback>
                <p:oleObj name="Equation" r:id="rId5" imgW="152280" imgH="139680" progId="Equation.DSMT4">
                  <p:embed/>
                  <p:pic>
                    <p:nvPicPr>
                      <p:cNvPr id="0" name=""/>
                      <p:cNvPicPr/>
                      <p:nvPr/>
                    </p:nvPicPr>
                    <p:blipFill>
                      <a:blip r:embed="rId6"/>
                      <a:stretch>
                        <a:fillRect/>
                      </a:stretch>
                    </p:blipFill>
                    <p:spPr>
                      <a:xfrm>
                        <a:off x="1701131" y="2581421"/>
                        <a:ext cx="297041" cy="27151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539107365"/>
              </p:ext>
            </p:extLst>
          </p:nvPr>
        </p:nvGraphicFramePr>
        <p:xfrm>
          <a:off x="4581451" y="2492896"/>
          <a:ext cx="432048" cy="456672"/>
        </p:xfrm>
        <a:graphic>
          <a:graphicData uri="http://schemas.openxmlformats.org/presentationml/2006/ole">
            <mc:AlternateContent xmlns:mc="http://schemas.openxmlformats.org/markup-compatibility/2006">
              <mc:Choice xmlns:v="urn:schemas-microsoft-com:vml" Requires="v">
                <p:oleObj spid="_x0000_s13532" name="Equation" r:id="rId7" imgW="215640" imgH="228600" progId="Equation.DSMT4">
                  <p:embed/>
                </p:oleObj>
              </mc:Choice>
              <mc:Fallback>
                <p:oleObj name="Equation" r:id="rId7" imgW="215640" imgH="228600" progId="Equation.DSMT4">
                  <p:embed/>
                  <p:pic>
                    <p:nvPicPr>
                      <p:cNvPr id="0" name=""/>
                      <p:cNvPicPr/>
                      <p:nvPr/>
                    </p:nvPicPr>
                    <p:blipFill>
                      <a:blip r:embed="rId8"/>
                      <a:stretch>
                        <a:fillRect/>
                      </a:stretch>
                    </p:blipFill>
                    <p:spPr>
                      <a:xfrm>
                        <a:off x="4581451" y="2492896"/>
                        <a:ext cx="432048" cy="45667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41875074"/>
              </p:ext>
            </p:extLst>
          </p:nvPr>
        </p:nvGraphicFramePr>
        <p:xfrm>
          <a:off x="2854325" y="4037013"/>
          <a:ext cx="6923088" cy="831850"/>
        </p:xfrm>
        <a:graphic>
          <a:graphicData uri="http://schemas.openxmlformats.org/presentationml/2006/ole">
            <mc:AlternateContent xmlns:mc="http://schemas.openxmlformats.org/markup-compatibility/2006">
              <mc:Choice xmlns:v="urn:schemas-microsoft-com:vml" Requires="v">
                <p:oleObj spid="_x0000_s13533" name="Equation" r:id="rId9" imgW="3695400" imgH="444240" progId="Equation.DSMT4">
                  <p:embed/>
                </p:oleObj>
              </mc:Choice>
              <mc:Fallback>
                <p:oleObj name="Equation" r:id="rId9" imgW="3695400" imgH="444240" progId="Equation.DSMT4">
                  <p:embed/>
                  <p:pic>
                    <p:nvPicPr>
                      <p:cNvPr id="0" name=""/>
                      <p:cNvPicPr/>
                      <p:nvPr/>
                    </p:nvPicPr>
                    <p:blipFill>
                      <a:blip r:embed="rId10"/>
                      <a:stretch>
                        <a:fillRect/>
                      </a:stretch>
                    </p:blipFill>
                    <p:spPr>
                      <a:xfrm>
                        <a:off x="2854325" y="4037013"/>
                        <a:ext cx="6923088" cy="83185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553147632"/>
              </p:ext>
            </p:extLst>
          </p:nvPr>
        </p:nvGraphicFramePr>
        <p:xfrm>
          <a:off x="4524375" y="5283200"/>
          <a:ext cx="3155950" cy="809625"/>
        </p:xfrm>
        <a:graphic>
          <a:graphicData uri="http://schemas.openxmlformats.org/presentationml/2006/ole">
            <mc:AlternateContent xmlns:mc="http://schemas.openxmlformats.org/markup-compatibility/2006">
              <mc:Choice xmlns:v="urn:schemas-microsoft-com:vml" Requires="v">
                <p:oleObj spid="_x0000_s13534" name="Equation" r:id="rId11" imgW="1739880" imgH="444240" progId="Equation.DSMT4">
                  <p:embed/>
                </p:oleObj>
              </mc:Choice>
              <mc:Fallback>
                <p:oleObj name="Equation" r:id="rId11" imgW="1739880" imgH="444240" progId="Equation.DSMT4">
                  <p:embed/>
                  <p:pic>
                    <p:nvPicPr>
                      <p:cNvPr id="0" name=""/>
                      <p:cNvPicPr/>
                      <p:nvPr/>
                    </p:nvPicPr>
                    <p:blipFill>
                      <a:blip r:embed="rId12"/>
                      <a:stretch>
                        <a:fillRect/>
                      </a:stretch>
                    </p:blipFill>
                    <p:spPr>
                      <a:xfrm>
                        <a:off x="4524375" y="5283200"/>
                        <a:ext cx="3155950" cy="8096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40139599"/>
              </p:ext>
            </p:extLst>
          </p:nvPr>
        </p:nvGraphicFramePr>
        <p:xfrm>
          <a:off x="4489450" y="3021013"/>
          <a:ext cx="3424238" cy="552450"/>
        </p:xfrm>
        <a:graphic>
          <a:graphicData uri="http://schemas.openxmlformats.org/presentationml/2006/ole">
            <mc:AlternateContent xmlns:mc="http://schemas.openxmlformats.org/markup-compatibility/2006">
              <mc:Choice xmlns:v="urn:schemas-microsoft-com:vml" Requires="v">
                <p:oleObj spid="_x0000_s13535" name="Equation" r:id="rId13" imgW="1498320" imgH="241200" progId="Equation.DSMT4">
                  <p:embed/>
                </p:oleObj>
              </mc:Choice>
              <mc:Fallback>
                <p:oleObj name="Equation" r:id="rId13" imgW="1498320" imgH="241200" progId="Equation.DSMT4">
                  <p:embed/>
                  <p:pic>
                    <p:nvPicPr>
                      <p:cNvPr id="0" name=""/>
                      <p:cNvPicPr/>
                      <p:nvPr/>
                    </p:nvPicPr>
                    <p:blipFill>
                      <a:blip r:embed="rId14"/>
                      <a:stretch>
                        <a:fillRect/>
                      </a:stretch>
                    </p:blipFill>
                    <p:spPr>
                      <a:xfrm>
                        <a:off x="4489450" y="3021013"/>
                        <a:ext cx="3424238" cy="552450"/>
                      </a:xfrm>
                      <a:prstGeom prst="rect">
                        <a:avLst/>
                      </a:prstGeom>
                    </p:spPr>
                  </p:pic>
                </p:oleObj>
              </mc:Fallback>
            </mc:AlternateContent>
          </a:graphicData>
        </a:graphic>
      </p:graphicFrame>
    </p:spTree>
    <p:extLst>
      <p:ext uri="{BB962C8B-B14F-4D97-AF65-F5344CB8AC3E}">
        <p14:creationId xmlns:p14="http://schemas.microsoft.com/office/powerpoint/2010/main" val="3672385263"/>
      </p:ext>
    </p:extLst>
  </p:cSld>
  <p:clrMapOvr>
    <a:masterClrMapping/>
  </p:clrMapOvr>
  <p:transition>
    <p:wip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3580" y="1216770"/>
            <a:ext cx="11449272" cy="4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zh-CN" altLang="zh-CN" sz="2400" dirty="0" smtClean="0"/>
              <a:t>由</a:t>
            </a:r>
            <a:r>
              <a:rPr lang="en-US" altLang="zh-CN" sz="2400" dirty="0" smtClean="0"/>
              <a:t>                              </a:t>
            </a:r>
            <a:r>
              <a:rPr lang="zh-CN" altLang="zh-CN" sz="2400" dirty="0" smtClean="0"/>
              <a:t>，</a:t>
            </a:r>
            <a:r>
              <a:rPr lang="zh-CN" altLang="zh-CN" sz="2400" dirty="0"/>
              <a:t>则：</a:t>
            </a:r>
          </a:p>
          <a:p>
            <a:pPr indent="457200">
              <a:lnSpc>
                <a:spcPct val="150000"/>
              </a:lnSpc>
            </a:pPr>
            <a:r>
              <a:rPr lang="en-US" altLang="zh-CN" sz="2400" dirty="0" smtClean="0">
                <a:latin typeface="Times New Roman" panose="02020603050405020304" pitchFamily="18" charset="0"/>
                <a:ea typeface="宋体" panose="02010600030101010101" pitchFamily="2" charset="-122"/>
              </a:rPr>
              <a:t>                                                                                                                              (12-14)</a:t>
            </a:r>
            <a:r>
              <a:rPr lang="zh-CN" altLang="zh-CN" sz="2400" dirty="0" smtClean="0">
                <a:latin typeface="Times New Roman" panose="02020603050405020304" pitchFamily="18" charset="0"/>
                <a:ea typeface="宋体" panose="02010600030101010101" pitchFamily="2" charset="-122"/>
              </a:rPr>
              <a:t> </a:t>
            </a: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p>
          <a:p>
            <a:pPr indent="457200">
              <a:lnSpc>
                <a:spcPct val="150000"/>
              </a:lnSpc>
            </a:pPr>
            <a:r>
              <a:rPr lang="zh-CN" altLang="en-US" sz="2400" dirty="0" smtClean="0"/>
              <a:t>故此，                                                                                                                               </a:t>
            </a:r>
            <a:r>
              <a:rPr lang="en-US" altLang="zh-CN" sz="2400" dirty="0" smtClean="0">
                <a:latin typeface="Times New Roman" panose="02020603050405020304" pitchFamily="18" charset="0"/>
                <a:ea typeface="宋体" panose="02010600030101010101" pitchFamily="2" charset="-122"/>
              </a:rPr>
              <a:t>(12-15)</a:t>
            </a:r>
          </a:p>
          <a:p>
            <a:pPr indent="457200">
              <a:lnSpc>
                <a:spcPct val="150000"/>
              </a:lnSpc>
            </a:pPr>
            <a:r>
              <a:rPr lang="zh-CN" altLang="zh-CN" sz="2400" dirty="0"/>
              <a:t>其中，</a:t>
            </a:r>
            <a:r>
              <a:rPr lang="en-US" altLang="zh-CN" sz="2400" dirty="0"/>
              <a:t> </a:t>
            </a:r>
            <a:r>
              <a:rPr lang="en-US" altLang="zh-CN" sz="2400" dirty="0" smtClean="0"/>
              <a:t>           </a:t>
            </a:r>
            <a:r>
              <a:rPr lang="zh-CN" altLang="zh-CN" sz="2400" dirty="0" smtClean="0"/>
              <a:t>表示</a:t>
            </a:r>
            <a:r>
              <a:rPr lang="zh-CN" altLang="zh-CN" sz="2400" dirty="0"/>
              <a:t>标准正态分布</a:t>
            </a:r>
            <a:r>
              <a:rPr lang="en-US" altLang="zh-CN" sz="2400" dirty="0"/>
              <a:t> </a:t>
            </a:r>
            <a:r>
              <a:rPr lang="en-US" altLang="zh-CN" sz="2400" dirty="0" smtClean="0"/>
              <a:t>    </a:t>
            </a:r>
            <a:r>
              <a:rPr lang="zh-CN" altLang="zh-CN" sz="2400" dirty="0" smtClean="0"/>
              <a:t>分位数</a:t>
            </a:r>
            <a:r>
              <a:rPr lang="zh-CN" altLang="zh-CN" sz="2400" dirty="0"/>
              <a:t>。</a:t>
            </a:r>
          </a:p>
          <a:p>
            <a:pPr indent="457200">
              <a:lnSpc>
                <a:spcPct val="150000"/>
              </a:lnSpc>
            </a:pPr>
            <a:r>
              <a:rPr lang="zh-CN" altLang="zh-CN" sz="2400" dirty="0"/>
              <a:t>故此，代入可得：</a:t>
            </a:r>
          </a:p>
          <a:p>
            <a:pPr indent="457200">
              <a:lnSpc>
                <a:spcPct val="150000"/>
              </a:lnSpc>
            </a:pPr>
            <a:r>
              <a:rPr lang="en-US" altLang="zh-CN" sz="2400" dirty="0" smtClean="0">
                <a:latin typeface="Times New Roman" panose="02020603050405020304" pitchFamily="18" charset="0"/>
                <a:ea typeface="宋体" panose="02010600030101010101" pitchFamily="2" charset="-122"/>
              </a:rPr>
              <a:t>                                                                                                                              (12-16)</a:t>
            </a:r>
            <a:endParaRPr lang="zh-CN" altLang="zh-CN" sz="24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851030770"/>
              </p:ext>
            </p:extLst>
          </p:nvPr>
        </p:nvGraphicFramePr>
        <p:xfrm>
          <a:off x="1341091" y="1267420"/>
          <a:ext cx="2006600" cy="433388"/>
        </p:xfrm>
        <a:graphic>
          <a:graphicData uri="http://schemas.openxmlformats.org/presentationml/2006/ole">
            <mc:AlternateContent xmlns:mc="http://schemas.openxmlformats.org/markup-compatibility/2006">
              <mc:Choice xmlns:v="urn:schemas-microsoft-com:vml" Requires="v">
                <p:oleObj spid="_x0000_s14538" name="Equation" r:id="rId3" imgW="1002960" imgH="215640" progId="Equation.DSMT4">
                  <p:embed/>
                </p:oleObj>
              </mc:Choice>
              <mc:Fallback>
                <p:oleObj name="Equation" r:id="rId3" imgW="1002960" imgH="215640" progId="Equation.DSMT4">
                  <p:embed/>
                  <p:pic>
                    <p:nvPicPr>
                      <p:cNvPr id="0" name=""/>
                      <p:cNvPicPr/>
                      <p:nvPr/>
                    </p:nvPicPr>
                    <p:blipFill>
                      <a:blip r:embed="rId4"/>
                      <a:stretch>
                        <a:fillRect/>
                      </a:stretch>
                    </p:blipFill>
                    <p:spPr>
                      <a:xfrm>
                        <a:off x="1341091" y="1267420"/>
                        <a:ext cx="2006600" cy="4333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289475904"/>
              </p:ext>
            </p:extLst>
          </p:nvPr>
        </p:nvGraphicFramePr>
        <p:xfrm>
          <a:off x="1690688" y="2997200"/>
          <a:ext cx="3917950" cy="500063"/>
        </p:xfrm>
        <a:graphic>
          <a:graphicData uri="http://schemas.openxmlformats.org/presentationml/2006/ole">
            <mc:AlternateContent xmlns:mc="http://schemas.openxmlformats.org/markup-compatibility/2006">
              <mc:Choice xmlns:v="urn:schemas-microsoft-com:vml" Requires="v">
                <p:oleObj spid="_x0000_s14539" name="Equation" r:id="rId5" imgW="1790640" imgH="228600" progId="Equation.DSMT4">
                  <p:embed/>
                </p:oleObj>
              </mc:Choice>
              <mc:Fallback>
                <p:oleObj name="Equation" r:id="rId5" imgW="1790640" imgH="228600" progId="Equation.DSMT4">
                  <p:embed/>
                  <p:pic>
                    <p:nvPicPr>
                      <p:cNvPr id="0" name=""/>
                      <p:cNvPicPr/>
                      <p:nvPr/>
                    </p:nvPicPr>
                    <p:blipFill>
                      <a:blip r:embed="rId6"/>
                      <a:stretch>
                        <a:fillRect/>
                      </a:stretch>
                    </p:blipFill>
                    <p:spPr>
                      <a:xfrm>
                        <a:off x="1690688" y="2997200"/>
                        <a:ext cx="3917950" cy="5000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93183012"/>
              </p:ext>
            </p:extLst>
          </p:nvPr>
        </p:nvGraphicFramePr>
        <p:xfrm>
          <a:off x="3178175" y="4868863"/>
          <a:ext cx="6011863" cy="476250"/>
        </p:xfrm>
        <a:graphic>
          <a:graphicData uri="http://schemas.openxmlformats.org/presentationml/2006/ole">
            <mc:AlternateContent xmlns:mc="http://schemas.openxmlformats.org/markup-compatibility/2006">
              <mc:Choice xmlns:v="urn:schemas-microsoft-com:vml" Requires="v">
                <p:oleObj spid="_x0000_s14540" name="Equation" r:id="rId7" imgW="3225600" imgH="253800" progId="Equation.DSMT4">
                  <p:embed/>
                </p:oleObj>
              </mc:Choice>
              <mc:Fallback>
                <p:oleObj name="Equation" r:id="rId7" imgW="3225600" imgH="253800" progId="Equation.DSMT4">
                  <p:embed/>
                  <p:pic>
                    <p:nvPicPr>
                      <p:cNvPr id="0" name=""/>
                      <p:cNvPicPr/>
                      <p:nvPr/>
                    </p:nvPicPr>
                    <p:blipFill>
                      <a:blip r:embed="rId8"/>
                      <a:stretch>
                        <a:fillRect/>
                      </a:stretch>
                    </p:blipFill>
                    <p:spPr>
                      <a:xfrm>
                        <a:off x="3178175" y="4868863"/>
                        <a:ext cx="6011863" cy="4762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62719700"/>
              </p:ext>
            </p:extLst>
          </p:nvPr>
        </p:nvGraphicFramePr>
        <p:xfrm>
          <a:off x="2628900" y="1905000"/>
          <a:ext cx="7058025" cy="876300"/>
        </p:xfrm>
        <a:graphic>
          <a:graphicData uri="http://schemas.openxmlformats.org/presentationml/2006/ole">
            <mc:AlternateContent xmlns:mc="http://schemas.openxmlformats.org/markup-compatibility/2006">
              <mc:Choice xmlns:v="urn:schemas-microsoft-com:vml" Requires="v">
                <p:oleObj spid="_x0000_s14541" name="Equation" r:id="rId9" imgW="3581280" imgH="444240" progId="Equation.DSMT4">
                  <p:embed/>
                </p:oleObj>
              </mc:Choice>
              <mc:Fallback>
                <p:oleObj name="Equation" r:id="rId9" imgW="3581280" imgH="444240" progId="Equation.DSMT4">
                  <p:embed/>
                  <p:pic>
                    <p:nvPicPr>
                      <p:cNvPr id="0" name=""/>
                      <p:cNvPicPr/>
                      <p:nvPr/>
                    </p:nvPicPr>
                    <p:blipFill>
                      <a:blip r:embed="rId10"/>
                      <a:stretch>
                        <a:fillRect/>
                      </a:stretch>
                    </p:blipFill>
                    <p:spPr>
                      <a:xfrm>
                        <a:off x="2628900" y="1905000"/>
                        <a:ext cx="7058025" cy="8763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64740989"/>
              </p:ext>
            </p:extLst>
          </p:nvPr>
        </p:nvGraphicFramePr>
        <p:xfrm>
          <a:off x="1773139" y="3645024"/>
          <a:ext cx="936104" cy="468052"/>
        </p:xfrm>
        <a:graphic>
          <a:graphicData uri="http://schemas.openxmlformats.org/presentationml/2006/ole">
            <mc:AlternateContent xmlns:mc="http://schemas.openxmlformats.org/markup-compatibility/2006">
              <mc:Choice xmlns:v="urn:schemas-microsoft-com:vml" Requires="v">
                <p:oleObj spid="_x0000_s14542" name="Equation" r:id="rId11" imgW="457200" imgH="228600" progId="Equation.DSMT4">
                  <p:embed/>
                </p:oleObj>
              </mc:Choice>
              <mc:Fallback>
                <p:oleObj name="Equation" r:id="rId11" imgW="457200" imgH="228600" progId="Equation.DSMT4">
                  <p:embed/>
                  <p:pic>
                    <p:nvPicPr>
                      <p:cNvPr id="0" name=""/>
                      <p:cNvPicPr/>
                      <p:nvPr/>
                    </p:nvPicPr>
                    <p:blipFill>
                      <a:blip r:embed="rId12"/>
                      <a:stretch>
                        <a:fillRect/>
                      </a:stretch>
                    </p:blipFill>
                    <p:spPr>
                      <a:xfrm>
                        <a:off x="1773139" y="3645024"/>
                        <a:ext cx="936104" cy="46805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582376473"/>
              </p:ext>
            </p:extLst>
          </p:nvPr>
        </p:nvGraphicFramePr>
        <p:xfrm>
          <a:off x="5157515" y="3730309"/>
          <a:ext cx="360040" cy="327656"/>
        </p:xfrm>
        <a:graphic>
          <a:graphicData uri="http://schemas.openxmlformats.org/presentationml/2006/ole">
            <mc:AlternateContent xmlns:mc="http://schemas.openxmlformats.org/markup-compatibility/2006">
              <mc:Choice xmlns:v="urn:schemas-microsoft-com:vml" Requires="v">
                <p:oleObj spid="_x0000_s14543" name="Equation" r:id="rId13" imgW="139680" imgH="126720" progId="Equation.DSMT4">
                  <p:embed/>
                </p:oleObj>
              </mc:Choice>
              <mc:Fallback>
                <p:oleObj name="Equation" r:id="rId13" imgW="139680" imgH="126720" progId="Equation.DSMT4">
                  <p:embed/>
                  <p:pic>
                    <p:nvPicPr>
                      <p:cNvPr id="0" name="对象 7"/>
                      <p:cNvPicPr>
                        <a:picLocks noChangeAspect="1" noChangeArrowheads="1"/>
                      </p:cNvPicPr>
                      <p:nvPr/>
                    </p:nvPicPr>
                    <p:blipFill>
                      <a:blip r:embed="rId14"/>
                      <a:srcRect/>
                      <a:stretch>
                        <a:fillRect/>
                      </a:stretch>
                    </p:blipFill>
                    <p:spPr bwMode="auto">
                      <a:xfrm>
                        <a:off x="5157515" y="3730309"/>
                        <a:ext cx="360040" cy="3276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961795"/>
      </p:ext>
    </p:extLst>
  </p:cSld>
  <p:clrMapOvr>
    <a:masterClrMapping/>
  </p:clrMapOvr>
  <p:transition>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smtClean="0">
                <a:latin typeface="微软雅黑" pitchFamily="34" charset="-122"/>
                <a:ea typeface="微软雅黑" pitchFamily="34" charset="-122"/>
                <a:cs typeface="+mn-cs"/>
              </a:rPr>
              <a:t>第五节 </a:t>
            </a:r>
            <a:r>
              <a:rPr lang="zh-CN" altLang="en-US" sz="2800" b="1" cap="small" dirty="0">
                <a:latin typeface="微软雅黑" pitchFamily="34" charset="-122"/>
                <a:ea typeface="微软雅黑" pitchFamily="34" charset="-122"/>
                <a:cs typeface="+mn-cs"/>
              </a:rPr>
              <a:t>期货定价</a:t>
            </a:r>
          </a:p>
        </p:txBody>
      </p:sp>
      <p:sp>
        <p:nvSpPr>
          <p:cNvPr id="5" name="文本框 4">
            <a:extLst>
              <a:ext uri="{FF2B5EF4-FFF2-40B4-BE49-F238E27FC236}">
                <a16:creationId xmlns="" xmlns:a16="http://schemas.microsoft.com/office/drawing/2014/main" id="{7DDC3DB1-6049-4DDC-AE75-7FAFAEF33D30}"/>
              </a:ext>
            </a:extLst>
          </p:cNvPr>
          <p:cNvSpPr txBox="1"/>
          <p:nvPr/>
        </p:nvSpPr>
        <p:spPr>
          <a:xfrm>
            <a:off x="100842" y="620688"/>
            <a:ext cx="11897433" cy="5226046"/>
          </a:xfrm>
          <a:prstGeom prst="rect">
            <a:avLst/>
          </a:prstGeom>
          <a:noFill/>
        </p:spPr>
        <p:txBody>
          <a:bodyPr wrap="square" rtlCol="0">
            <a:spAutoFit/>
          </a:bodyPr>
          <a:lstStyle/>
          <a:p>
            <a:pPr>
              <a:spcBef>
                <a:spcPct val="20000"/>
              </a:spcBef>
            </a:pPr>
            <a:r>
              <a:rPr kumimoji="1" lang="en-US" altLang="zh-CN" sz="3000" b="1" dirty="0">
                <a:latin typeface="+mn-lt"/>
                <a:ea typeface="+mn-ea"/>
              </a:rPr>
              <a:t>1.</a:t>
            </a:r>
            <a:r>
              <a:rPr kumimoji="1" lang="zh-CN" altLang="en-US" sz="3000" b="1" dirty="0">
                <a:latin typeface="+mn-lt"/>
                <a:ea typeface="+mn-ea"/>
              </a:rPr>
              <a:t>期货的定义</a:t>
            </a:r>
            <a:endParaRPr kumimoji="1" lang="en-US" altLang="zh-CN" sz="3000" b="1" dirty="0">
              <a:latin typeface="+mn-lt"/>
              <a:ea typeface="+mn-ea"/>
            </a:endParaRPr>
          </a:p>
          <a:p>
            <a:pPr>
              <a:lnSpc>
                <a:spcPct val="170000"/>
              </a:lnSpc>
            </a:pPr>
            <a:r>
              <a:rPr kumimoji="1" lang="zh-CN" altLang="en-US" sz="2800" b="1" dirty="0">
                <a:latin typeface="+mn-lt"/>
                <a:ea typeface="+mn-ea"/>
              </a:rPr>
              <a:t>金融期货合约（</a:t>
            </a:r>
            <a:r>
              <a:rPr kumimoji="1" lang="en-US" altLang="zh-CN" sz="2800" b="1" dirty="0">
                <a:latin typeface="+mn-lt"/>
                <a:ea typeface="+mn-ea"/>
              </a:rPr>
              <a:t>Financial Futures Contracts</a:t>
            </a:r>
            <a:r>
              <a:rPr kumimoji="1" lang="zh-CN" altLang="en-US" sz="2800" b="1" dirty="0">
                <a:latin typeface="+mn-lt"/>
                <a:ea typeface="+mn-ea"/>
              </a:rPr>
              <a:t>）</a:t>
            </a:r>
            <a:r>
              <a:rPr kumimoji="1" lang="zh-CN" altLang="en-US" sz="2800" dirty="0">
                <a:latin typeface="+mn-lt"/>
                <a:ea typeface="+mn-ea"/>
              </a:rPr>
              <a:t>是指在交易所交易的、协议双方约定在将来某个日期按事先确定的条件（包括交割价格、交割地点和交割方式等）买入或卖出一定标准数量的特定金融工具的</a:t>
            </a:r>
            <a:r>
              <a:rPr kumimoji="1" lang="zh-CN" altLang="en-US" sz="2800" b="1" dirty="0">
                <a:latin typeface="+mn-lt"/>
                <a:ea typeface="+mn-ea"/>
              </a:rPr>
              <a:t>标准化协议</a:t>
            </a:r>
            <a:r>
              <a:rPr kumimoji="1" lang="zh-CN" altLang="en-US" sz="2800" dirty="0">
                <a:latin typeface="+mn-lt"/>
                <a:ea typeface="+mn-ea"/>
              </a:rPr>
              <a:t>。在交易中，同意买入资产的交易员被称为进入了一个期货的长头寸（</a:t>
            </a:r>
            <a:r>
              <a:rPr kumimoji="1" lang="en-US" altLang="zh-CN" sz="2800" dirty="0">
                <a:latin typeface="+mn-lt"/>
                <a:ea typeface="+mn-ea"/>
              </a:rPr>
              <a:t>long futures position</a:t>
            </a:r>
            <a:r>
              <a:rPr kumimoji="1" lang="zh-CN" altLang="en-US" sz="2800" dirty="0">
                <a:latin typeface="+mn-lt"/>
                <a:ea typeface="+mn-ea"/>
              </a:rPr>
              <a:t>）或多头；同意卖出资产的交易员被称为进入了一个期货的短头寸（</a:t>
            </a:r>
            <a:r>
              <a:rPr kumimoji="1" lang="en-US" altLang="zh-CN" sz="2800" dirty="0">
                <a:latin typeface="+mn-lt"/>
                <a:ea typeface="+mn-ea"/>
              </a:rPr>
              <a:t>short futures position</a:t>
            </a:r>
            <a:r>
              <a:rPr kumimoji="1" lang="zh-CN" altLang="en-US" sz="2800" dirty="0">
                <a:latin typeface="+mn-lt"/>
                <a:ea typeface="+mn-ea"/>
              </a:rPr>
              <a:t>）或称空头。</a:t>
            </a:r>
            <a:endParaRPr lang="en-US" altLang="zh-CN" sz="2800" dirty="0"/>
          </a:p>
          <a:p>
            <a:endParaRPr lang="en-US" altLang="zh-CN" dirty="0"/>
          </a:p>
        </p:txBody>
      </p:sp>
    </p:spTree>
    <p:extLst>
      <p:ext uri="{BB962C8B-B14F-4D97-AF65-F5344CB8AC3E}">
        <p14:creationId xmlns:p14="http://schemas.microsoft.com/office/powerpoint/2010/main" val="110018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smtClean="0">
                <a:latin typeface="Times New Roman" panose="02020603050405020304" pitchFamily="18" charset="0"/>
                <a:ea typeface="宋体" panose="02010600030101010101" pitchFamily="2" charset="-122"/>
              </a:rPr>
              <a:t>(</a:t>
            </a:r>
            <a:r>
              <a:rPr lang="zh-CN" altLang="en-US" sz="2600" b="1" dirty="0" smtClean="0">
                <a:latin typeface="Times New Roman" panose="02020603050405020304" pitchFamily="18" charset="0"/>
                <a:ea typeface="宋体" panose="02010600030101010101" pitchFamily="2" charset="-122"/>
              </a:rPr>
              <a:t>二</a:t>
            </a:r>
            <a:r>
              <a:rPr lang="en-US" altLang="zh-CN" sz="2600" b="1" dirty="0" smtClean="0">
                <a:latin typeface="Times New Roman" panose="02020603050405020304" pitchFamily="18" charset="0"/>
                <a:ea typeface="宋体" panose="02010600030101010101" pitchFamily="2" charset="-122"/>
              </a:rPr>
              <a:t>)</a:t>
            </a:r>
            <a:r>
              <a:rPr lang="zh-CN" altLang="en-US" sz="2600" b="1" dirty="0" smtClean="0">
                <a:latin typeface="Times New Roman" panose="02020603050405020304" pitchFamily="18" charset="0"/>
                <a:ea typeface="宋体" panose="02010600030101010101" pitchFamily="2" charset="-122"/>
              </a:rPr>
              <a:t>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模型的最优套期保值</a:t>
            </a:r>
            <a:r>
              <a:rPr lang="zh-CN" altLang="en-US" sz="2600" b="1" dirty="0" smtClean="0">
                <a:latin typeface="Times New Roman" panose="02020603050405020304" pitchFamily="18" charset="0"/>
                <a:ea typeface="宋体" panose="02010600030101010101" pitchFamily="2" charset="-122"/>
              </a:rPr>
              <a:t>比率</a:t>
            </a:r>
            <a:endParaRPr lang="en-US" altLang="zh-CN" sz="2600" b="1" dirty="0" smtClean="0">
              <a:latin typeface="Times New Roman" panose="02020603050405020304" pitchFamily="18" charset="0"/>
              <a:ea typeface="宋体" panose="02010600030101010101" pitchFamily="2" charset="-122"/>
            </a:endParaRPr>
          </a:p>
          <a:p>
            <a:pPr indent="457200" algn="just">
              <a:lnSpc>
                <a:spcPct val="150000"/>
              </a:lnSpc>
            </a:pPr>
            <a:r>
              <a:rPr lang="zh-CN" altLang="en-US" sz="2200" dirty="0">
                <a:latin typeface="Times New Roman" panose="02020603050405020304" pitchFamily="18" charset="0"/>
                <a:ea typeface="宋体" panose="02010600030101010101" pitchFamily="2" charset="-122"/>
              </a:rPr>
              <a:t>为得到</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模型的最优套期保值比率，</a:t>
            </a:r>
            <a:r>
              <a:rPr lang="zh-CN" altLang="en-US" sz="2200" dirty="0" smtClean="0">
                <a:latin typeface="Times New Roman" panose="02020603050405020304" pitchFamily="18" charset="0"/>
                <a:ea typeface="宋体" panose="02010600030101010101" pitchFamily="2" charset="-122"/>
              </a:rPr>
              <a:t>令</a:t>
            </a:r>
            <a:r>
              <a:rPr lang="en-US" altLang="zh-CN" sz="2200" dirty="0" smtClean="0">
                <a:latin typeface="Times New Roman" panose="02020603050405020304" pitchFamily="18" charset="0"/>
                <a:ea typeface="宋体" panose="02010600030101010101" pitchFamily="2" charset="-122"/>
              </a:rPr>
              <a:t>(12-16)</a:t>
            </a:r>
            <a:r>
              <a:rPr lang="zh-CN" altLang="en-US" sz="2200" dirty="0" smtClean="0">
                <a:latin typeface="Times New Roman" panose="02020603050405020304" pitchFamily="18" charset="0"/>
                <a:ea typeface="宋体" panose="02010600030101010101" pitchFamily="2" charset="-122"/>
              </a:rPr>
              <a:t>式对</a:t>
            </a:r>
            <a:r>
              <a:rPr lang="en-US" altLang="zh-CN" sz="2200" b="1"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的</a:t>
            </a:r>
            <a:r>
              <a:rPr lang="zh-CN" altLang="en-US" sz="2200" dirty="0">
                <a:latin typeface="Times New Roman" panose="02020603050405020304" pitchFamily="18" charset="0"/>
                <a:ea typeface="宋体" panose="02010600030101010101" pitchFamily="2" charset="-122"/>
              </a:rPr>
              <a:t>一阶导数等于</a:t>
            </a:r>
            <a:r>
              <a:rPr lang="en-US" altLang="zh-CN" sz="2200" dirty="0">
                <a:latin typeface="Times New Roman" panose="02020603050405020304" pitchFamily="18" charset="0"/>
                <a:ea typeface="宋体" panose="02010600030101010101" pitchFamily="2" charset="-122"/>
              </a:rPr>
              <a:t>0</a:t>
            </a:r>
            <a:r>
              <a:rPr lang="zh-CN" altLang="en-US" sz="2200" dirty="0">
                <a:latin typeface="Times New Roman" panose="02020603050405020304" pitchFamily="18" charset="0"/>
                <a:ea typeface="宋体" panose="02010600030101010101" pitchFamily="2" charset="-122"/>
              </a:rPr>
              <a:t>，则有</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(12-17)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(12-18)</a:t>
            </a:r>
            <a:endParaRPr lang="zh-CN" altLang="zh-CN" sz="2200" dirty="0">
              <a:latin typeface="Times New Roman" panose="02020603050405020304" pitchFamily="18" charset="0"/>
              <a:ea typeface="宋体" panose="02010600030101010101" pitchFamily="2" charset="-122"/>
            </a:endParaRPr>
          </a:p>
          <a:p>
            <a:pPr indent="457200">
              <a:lnSpc>
                <a:spcPct val="150000"/>
              </a:lnSpc>
            </a:pP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求解</a:t>
            </a:r>
            <a:r>
              <a:rPr lang="zh-CN" altLang="en-US" sz="2200" dirty="0">
                <a:latin typeface="Times New Roman" panose="02020603050405020304" pitchFamily="18" charset="0"/>
                <a:ea typeface="宋体" panose="02010600030101010101" pitchFamily="2" charset="-122"/>
              </a:rPr>
              <a:t>得到</a:t>
            </a:r>
            <a:r>
              <a:rPr lang="zh-CN" altLang="en-US" sz="2200" dirty="0" smtClean="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(12-19)</a:t>
            </a: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262807249"/>
              </p:ext>
            </p:extLst>
          </p:nvPr>
        </p:nvGraphicFramePr>
        <p:xfrm>
          <a:off x="3213100" y="1989138"/>
          <a:ext cx="5832475" cy="882650"/>
        </p:xfrm>
        <a:graphic>
          <a:graphicData uri="http://schemas.openxmlformats.org/presentationml/2006/ole">
            <mc:AlternateContent xmlns:mc="http://schemas.openxmlformats.org/markup-compatibility/2006">
              <mc:Choice xmlns:v="urn:schemas-microsoft-com:vml" Requires="v">
                <p:oleObj spid="_x0000_s15465" name="Equation" r:id="rId3" imgW="3009600" imgH="457200" progId="Equation.DSMT4">
                  <p:embed/>
                </p:oleObj>
              </mc:Choice>
              <mc:Fallback>
                <p:oleObj name="Equation" r:id="rId3" imgW="3009600" imgH="457200" progId="Equation.DSMT4">
                  <p:embed/>
                  <p:pic>
                    <p:nvPicPr>
                      <p:cNvPr id="0" name=""/>
                      <p:cNvPicPr/>
                      <p:nvPr/>
                    </p:nvPicPr>
                    <p:blipFill>
                      <a:blip r:embed="rId4"/>
                      <a:stretch>
                        <a:fillRect/>
                      </a:stretch>
                    </p:blipFill>
                    <p:spPr>
                      <a:xfrm>
                        <a:off x="3213100" y="1989138"/>
                        <a:ext cx="5832475" cy="8826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015068686"/>
              </p:ext>
            </p:extLst>
          </p:nvPr>
        </p:nvGraphicFramePr>
        <p:xfrm>
          <a:off x="3429323" y="4221088"/>
          <a:ext cx="4968552" cy="2189581"/>
        </p:xfrm>
        <a:graphic>
          <a:graphicData uri="http://schemas.openxmlformats.org/presentationml/2006/ole">
            <mc:AlternateContent xmlns:mc="http://schemas.openxmlformats.org/markup-compatibility/2006">
              <mc:Choice xmlns:v="urn:schemas-microsoft-com:vml" Requires="v">
                <p:oleObj spid="_x0000_s15466" name="Equation" r:id="rId5" imgW="2908080" imgH="1282680" progId="Equation.DSMT4">
                  <p:embed/>
                </p:oleObj>
              </mc:Choice>
              <mc:Fallback>
                <p:oleObj name="Equation" r:id="rId5" imgW="2908080" imgH="1282680" progId="Equation.DSMT4">
                  <p:embed/>
                  <p:pic>
                    <p:nvPicPr>
                      <p:cNvPr id="0" name=""/>
                      <p:cNvPicPr/>
                      <p:nvPr/>
                    </p:nvPicPr>
                    <p:blipFill>
                      <a:blip r:embed="rId6"/>
                      <a:stretch>
                        <a:fillRect/>
                      </a:stretch>
                    </p:blipFill>
                    <p:spPr>
                      <a:xfrm>
                        <a:off x="3429323" y="4221088"/>
                        <a:ext cx="4968552" cy="218958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134471468"/>
              </p:ext>
            </p:extLst>
          </p:nvPr>
        </p:nvGraphicFramePr>
        <p:xfrm>
          <a:off x="3429323" y="2940054"/>
          <a:ext cx="5400600" cy="1133276"/>
        </p:xfrm>
        <a:graphic>
          <a:graphicData uri="http://schemas.openxmlformats.org/presentationml/2006/ole">
            <mc:AlternateContent xmlns:mc="http://schemas.openxmlformats.org/markup-compatibility/2006">
              <mc:Choice xmlns:v="urn:schemas-microsoft-com:vml" Requires="v">
                <p:oleObj spid="_x0000_s15467" name="Equation" r:id="rId7" imgW="2781000" imgH="583920" progId="Equation.DSMT4">
                  <p:embed/>
                </p:oleObj>
              </mc:Choice>
              <mc:Fallback>
                <p:oleObj name="Equation" r:id="rId7" imgW="2781000" imgH="583920" progId="Equation.DSMT4">
                  <p:embed/>
                  <p:pic>
                    <p:nvPicPr>
                      <p:cNvPr id="0" name=""/>
                      <p:cNvPicPr/>
                      <p:nvPr/>
                    </p:nvPicPr>
                    <p:blipFill>
                      <a:blip r:embed="rId8"/>
                      <a:stretch>
                        <a:fillRect/>
                      </a:stretch>
                    </p:blipFill>
                    <p:spPr>
                      <a:xfrm>
                        <a:off x="3429323" y="2940054"/>
                        <a:ext cx="5400600" cy="1133276"/>
                      </a:xfrm>
                      <a:prstGeom prst="rect">
                        <a:avLst/>
                      </a:prstGeom>
                    </p:spPr>
                  </p:pic>
                </p:oleObj>
              </mc:Fallback>
            </mc:AlternateContent>
          </a:graphicData>
        </a:graphic>
      </p:graphicFrame>
    </p:spTree>
    <p:extLst>
      <p:ext uri="{BB962C8B-B14F-4D97-AF65-F5344CB8AC3E}">
        <p14:creationId xmlns:p14="http://schemas.microsoft.com/office/powerpoint/2010/main" val="731233918"/>
      </p:ext>
    </p:extLst>
  </p:cSld>
  <p:clrMapOvr>
    <a:masterClrMapping/>
  </p:clrMapOvr>
  <p:transition>
    <p:wip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(12-20)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t>因为</a:t>
            </a:r>
            <a:r>
              <a:rPr lang="en-US" altLang="zh-CN" sz="2200" dirty="0" smtClean="0"/>
              <a:t>            </a:t>
            </a:r>
            <a:r>
              <a:rPr lang="zh-CN" altLang="zh-CN" sz="2200" dirty="0"/>
              <a:t>，则：</a:t>
            </a: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(12-21)</a:t>
            </a:r>
            <a:endParaRPr lang="zh-CN"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a:latin typeface="Times New Roman" panose="02020603050405020304" pitchFamily="18" charset="0"/>
                <a:ea typeface="宋体" panose="02010600030101010101" pitchFamily="2" charset="-122"/>
              </a:rPr>
              <a:t>故此，由一阶偏导等于零，二阶偏导大于零可知在 </a:t>
            </a:r>
            <a:r>
              <a:rPr lang="zh-CN" altLang="en-US" sz="2200" dirty="0" smtClean="0">
                <a:latin typeface="Times New Roman" panose="02020603050405020304" pitchFamily="18" charset="0"/>
                <a:ea typeface="宋体" panose="02010600030101010101" pitchFamily="2" charset="-122"/>
              </a:rPr>
              <a:t>            处</a:t>
            </a:r>
            <a:r>
              <a:rPr lang="zh-CN" altLang="en-US" sz="2200" dirty="0">
                <a:latin typeface="Times New Roman" panose="02020603050405020304" pitchFamily="18" charset="0"/>
                <a:ea typeface="宋体" panose="02010600030101010101" pitchFamily="2" charset="-122"/>
              </a:rPr>
              <a:t>可使得</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取得极小值，此时，最优套期保值比率为：</a:t>
            </a:r>
            <a:r>
              <a:rPr lang="en-US" altLang="zh-CN" sz="2200" dirty="0" smtClean="0">
                <a:latin typeface="Times New Roman" panose="02020603050405020304" pitchFamily="18" charset="0"/>
                <a:ea typeface="宋体" panose="02010600030101010101" pitchFamily="2" charset="-122"/>
              </a:rPr>
              <a:t>                                                                                                                                                          </a:t>
            </a:r>
          </a:p>
          <a:p>
            <a:pPr indent="457200">
              <a:lnSpc>
                <a:spcPct val="150000"/>
              </a:lnSpc>
            </a:pPr>
            <a:r>
              <a:rPr lang="en-US" altLang="zh-CN" sz="2200" dirty="0" smtClean="0">
                <a:latin typeface="Times New Roman" panose="02020603050405020304" pitchFamily="18" charset="0"/>
                <a:ea typeface="宋体" panose="02010600030101010101" pitchFamily="2" charset="-122"/>
              </a:rPr>
              <a:t>                                                                                                                                           (12-22)                      </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t>                                                                                                                                                                   </a:t>
            </a: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713179470"/>
              </p:ext>
            </p:extLst>
          </p:nvPr>
        </p:nvGraphicFramePr>
        <p:xfrm>
          <a:off x="3501331" y="1125364"/>
          <a:ext cx="5070475" cy="1079500"/>
        </p:xfrm>
        <a:graphic>
          <a:graphicData uri="http://schemas.openxmlformats.org/presentationml/2006/ole">
            <mc:AlternateContent xmlns:mc="http://schemas.openxmlformats.org/markup-compatibility/2006">
              <mc:Choice xmlns:v="urn:schemas-microsoft-com:vml" Requires="v">
                <p:oleObj spid="_x0000_s16546" name="Equation" r:id="rId3" imgW="2616120" imgH="558720" progId="Equation.DSMT4">
                  <p:embed/>
                </p:oleObj>
              </mc:Choice>
              <mc:Fallback>
                <p:oleObj name="Equation" r:id="rId3" imgW="2616120" imgH="558720" progId="Equation.DSMT4">
                  <p:embed/>
                  <p:pic>
                    <p:nvPicPr>
                      <p:cNvPr id="0" name=""/>
                      <p:cNvPicPr/>
                      <p:nvPr/>
                    </p:nvPicPr>
                    <p:blipFill>
                      <a:blip r:embed="rId4"/>
                      <a:stretch>
                        <a:fillRect/>
                      </a:stretch>
                    </p:blipFill>
                    <p:spPr>
                      <a:xfrm>
                        <a:off x="3501331" y="1125364"/>
                        <a:ext cx="5070475" cy="10795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537026919"/>
              </p:ext>
            </p:extLst>
          </p:nvPr>
        </p:nvGraphicFramePr>
        <p:xfrm>
          <a:off x="2997275" y="2564904"/>
          <a:ext cx="5902325" cy="866775"/>
        </p:xfrm>
        <a:graphic>
          <a:graphicData uri="http://schemas.openxmlformats.org/presentationml/2006/ole">
            <mc:AlternateContent xmlns:mc="http://schemas.openxmlformats.org/markup-compatibility/2006">
              <mc:Choice xmlns:v="urn:schemas-microsoft-com:vml" Requires="v">
                <p:oleObj spid="_x0000_s16547" name="Equation" r:id="rId5" imgW="3454200" imgH="507960" progId="Equation.DSMT4">
                  <p:embed/>
                </p:oleObj>
              </mc:Choice>
              <mc:Fallback>
                <p:oleObj name="Equation" r:id="rId5" imgW="3454200" imgH="507960" progId="Equation.DSMT4">
                  <p:embed/>
                  <p:pic>
                    <p:nvPicPr>
                      <p:cNvPr id="0" name=""/>
                      <p:cNvPicPr/>
                      <p:nvPr/>
                    </p:nvPicPr>
                    <p:blipFill>
                      <a:blip r:embed="rId6"/>
                      <a:stretch>
                        <a:fillRect/>
                      </a:stretch>
                    </p:blipFill>
                    <p:spPr>
                      <a:xfrm>
                        <a:off x="2997275" y="2564904"/>
                        <a:ext cx="5902325" cy="8667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2542935"/>
              </p:ext>
            </p:extLst>
          </p:nvPr>
        </p:nvGraphicFramePr>
        <p:xfrm>
          <a:off x="1704207" y="2265336"/>
          <a:ext cx="789012" cy="515592"/>
        </p:xfrm>
        <a:graphic>
          <a:graphicData uri="http://schemas.openxmlformats.org/presentationml/2006/ole">
            <mc:AlternateContent xmlns:mc="http://schemas.openxmlformats.org/markup-compatibility/2006">
              <mc:Choice xmlns:v="urn:schemas-microsoft-com:vml" Requires="v">
                <p:oleObj spid="_x0000_s16548" name="Equation" r:id="rId7" imgW="330120" imgH="215640" progId="Equation.DSMT4">
                  <p:embed/>
                </p:oleObj>
              </mc:Choice>
              <mc:Fallback>
                <p:oleObj name="Equation" r:id="rId7" imgW="330120" imgH="215640" progId="Equation.DSMT4">
                  <p:embed/>
                  <p:pic>
                    <p:nvPicPr>
                      <p:cNvPr id="0" name=""/>
                      <p:cNvPicPr/>
                      <p:nvPr/>
                    </p:nvPicPr>
                    <p:blipFill>
                      <a:blip r:embed="rId8"/>
                      <a:stretch>
                        <a:fillRect/>
                      </a:stretch>
                    </p:blipFill>
                    <p:spPr>
                      <a:xfrm>
                        <a:off x="1704207" y="2265336"/>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279157376"/>
              </p:ext>
            </p:extLst>
          </p:nvPr>
        </p:nvGraphicFramePr>
        <p:xfrm>
          <a:off x="3614738" y="4506441"/>
          <a:ext cx="4665662" cy="866775"/>
        </p:xfrm>
        <a:graphic>
          <a:graphicData uri="http://schemas.openxmlformats.org/presentationml/2006/ole">
            <mc:AlternateContent xmlns:mc="http://schemas.openxmlformats.org/markup-compatibility/2006">
              <mc:Choice xmlns:v="urn:schemas-microsoft-com:vml" Requires="v">
                <p:oleObj spid="_x0000_s16549" name="Equation" r:id="rId9" imgW="2730240" imgH="507960" progId="Equation.DSMT4">
                  <p:embed/>
                </p:oleObj>
              </mc:Choice>
              <mc:Fallback>
                <p:oleObj name="Equation" r:id="rId9" imgW="2730240" imgH="507960" progId="Equation.DSMT4">
                  <p:embed/>
                  <p:pic>
                    <p:nvPicPr>
                      <p:cNvPr id="0" name="对象 6"/>
                      <p:cNvPicPr>
                        <a:picLocks noChangeAspect="1" noChangeArrowheads="1"/>
                      </p:cNvPicPr>
                      <p:nvPr/>
                    </p:nvPicPr>
                    <p:blipFill>
                      <a:blip r:embed="rId10"/>
                      <a:srcRect/>
                      <a:stretch>
                        <a:fillRect/>
                      </a:stretch>
                    </p:blipFill>
                    <p:spPr bwMode="auto">
                      <a:xfrm>
                        <a:off x="3614738" y="4506441"/>
                        <a:ext cx="46656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72645017"/>
              </p:ext>
            </p:extLst>
          </p:nvPr>
        </p:nvGraphicFramePr>
        <p:xfrm>
          <a:off x="7253262" y="3501008"/>
          <a:ext cx="705049" cy="382741"/>
        </p:xfrm>
        <a:graphic>
          <a:graphicData uri="http://schemas.openxmlformats.org/presentationml/2006/ole">
            <mc:AlternateContent xmlns:mc="http://schemas.openxmlformats.org/markup-compatibility/2006">
              <mc:Choice xmlns:v="urn:schemas-microsoft-com:vml" Requires="v">
                <p:oleObj spid="_x0000_s16550" name="Equation" r:id="rId11" imgW="444240" imgH="241200" progId="Equation.DSMT4">
                  <p:embed/>
                </p:oleObj>
              </mc:Choice>
              <mc:Fallback>
                <p:oleObj name="Equation" r:id="rId11" imgW="444240" imgH="241200" progId="Equation.DSMT4">
                  <p:embed/>
                  <p:pic>
                    <p:nvPicPr>
                      <p:cNvPr id="0" name=""/>
                      <p:cNvPicPr/>
                      <p:nvPr/>
                    </p:nvPicPr>
                    <p:blipFill>
                      <a:blip r:embed="rId12"/>
                      <a:stretch>
                        <a:fillRect/>
                      </a:stretch>
                    </p:blipFill>
                    <p:spPr>
                      <a:xfrm>
                        <a:off x="7253262" y="3501008"/>
                        <a:ext cx="705049" cy="382741"/>
                      </a:xfrm>
                      <a:prstGeom prst="rect">
                        <a:avLst/>
                      </a:prstGeom>
                    </p:spPr>
                  </p:pic>
                </p:oleObj>
              </mc:Fallback>
            </mc:AlternateContent>
          </a:graphicData>
        </a:graphic>
      </p:graphicFrame>
    </p:spTree>
    <p:extLst>
      <p:ext uri="{BB962C8B-B14F-4D97-AF65-F5344CB8AC3E}">
        <p14:creationId xmlns:p14="http://schemas.microsoft.com/office/powerpoint/2010/main" val="1383198397"/>
      </p:ext>
    </p:extLst>
  </p:cSld>
  <p:clrMapOvr>
    <a:masterClrMapping/>
  </p:clrMapOvr>
  <p:transition>
    <p:wip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1436" y="836712"/>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smtClean="0">
                <a:latin typeface="Times New Roman" panose="02020603050405020304" pitchFamily="18" charset="0"/>
                <a:ea typeface="宋体" panose="02010600030101010101" pitchFamily="2" charset="-122"/>
              </a:rPr>
              <a:t> 因为          ，则有：</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(12-23)</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smtClean="0">
                <a:latin typeface="Times New Roman" panose="02020603050405020304" pitchFamily="18" charset="0"/>
                <a:ea typeface="宋体" panose="02010600030101010101" pitchFamily="2" charset="-122"/>
              </a:rPr>
              <a:t> 其中，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纯套期保值部分，跟最小方差套期比一样，其主要是针对市场实际价格风险而采取的套期保值策略，无风险偏好</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为</a:t>
            </a:r>
            <a:r>
              <a:rPr lang="zh-CN" altLang="zh-CN" sz="2200" dirty="0">
                <a:latin typeface="Times New Roman" panose="02020603050405020304" pitchFamily="18" charset="0"/>
                <a:ea typeface="宋体" panose="02010600030101010101" pitchFamily="2" charset="-122"/>
              </a:rPr>
              <a:t>投机需求部分，表示应对套期保值的风险偏好，实质是对期货进行投机，而且风险态度变化而变化，</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大表示投资者越厌恶风险，主要是刻画投机需求，其中，</a:t>
            </a:r>
            <a:r>
              <a:rPr lang="en-US" altLang="zh-CN" sz="2200" dirty="0">
                <a:latin typeface="Times New Roman" panose="02020603050405020304" pitchFamily="18" charset="0"/>
                <a:ea typeface="宋体" panose="02010600030101010101" pitchFamily="2" charset="-122"/>
              </a:rPr>
              <a:t> </a:t>
            </a: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en-US" altLang="zh-CN" sz="2200" dirty="0">
                <a:latin typeface="Times New Roman" panose="02020603050405020304" pitchFamily="18" charset="0"/>
                <a:ea typeface="宋体" panose="02010600030101010101" pitchFamily="2" charset="-122"/>
              </a:rPr>
              <a:t> </a:t>
            </a:r>
            <a:r>
              <a:rPr lang="en-US" altLang="zh-CN" sz="2200" i="1" dirty="0">
                <a:latin typeface="Times New Roman" panose="02020603050405020304" pitchFamily="18" charset="0"/>
                <a:ea typeface="宋体" panose="02010600030101010101" pitchFamily="2" charset="-122"/>
              </a:rPr>
              <a:t>h</a:t>
            </a:r>
            <a:r>
              <a:rPr lang="zh-CN" altLang="zh-CN" sz="2200" dirty="0" smtClean="0">
                <a:latin typeface="Times New Roman" panose="02020603050405020304" pitchFamily="18" charset="0"/>
                <a:ea typeface="宋体" panose="02010600030101010101" pitchFamily="2" charset="-122"/>
              </a:rPr>
              <a:t>越</a:t>
            </a:r>
            <a:r>
              <a:rPr lang="zh-CN" altLang="zh-CN" sz="2200" dirty="0">
                <a:latin typeface="Times New Roman" panose="02020603050405020304" pitchFamily="18" charset="0"/>
                <a:ea typeface="宋体" panose="02010600030101010101" pitchFamily="2" charset="-122"/>
              </a:rPr>
              <a:t>大</a:t>
            </a:r>
            <a:r>
              <a:rPr lang="zh-CN" altLang="zh-CN"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zh-CN" sz="2200" dirty="0" smtClean="0">
                <a:latin typeface="Times New Roman" panose="02020603050405020304" pitchFamily="18" charset="0"/>
                <a:ea typeface="宋体" panose="02010600030101010101" pitchFamily="2" charset="-122"/>
              </a:rPr>
              <a:t>可见</a:t>
            </a:r>
            <a:r>
              <a:rPr lang="zh-CN" altLang="zh-CN"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zh-CN" sz="22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7" name="对象 6"/>
          <p:cNvGraphicFramePr>
            <a:graphicFrameLocks noChangeAspect="1"/>
          </p:cNvGraphicFramePr>
          <p:nvPr>
            <p:extLst>
              <p:ext uri="{D42A27DB-BD31-4B8C-83A1-F6EECF244321}">
                <p14:modId xmlns:p14="http://schemas.microsoft.com/office/powerpoint/2010/main" val="4016941852"/>
              </p:ext>
            </p:extLst>
          </p:nvPr>
        </p:nvGraphicFramePr>
        <p:xfrm>
          <a:off x="1053059" y="2996952"/>
          <a:ext cx="2808312" cy="667539"/>
        </p:xfrm>
        <a:graphic>
          <a:graphicData uri="http://schemas.openxmlformats.org/presentationml/2006/ole">
            <mc:AlternateContent xmlns:mc="http://schemas.openxmlformats.org/markup-compatibility/2006">
              <mc:Choice xmlns:v="urn:schemas-microsoft-com:vml" Requires="v">
                <p:oleObj spid="_x0000_s17598" name="Equation" r:id="rId3" imgW="2133360" imgH="507960" progId="Equation.DSMT4">
                  <p:embed/>
                </p:oleObj>
              </mc:Choice>
              <mc:Fallback>
                <p:oleObj name="Equation" r:id="rId3" imgW="2133360" imgH="507960" progId="Equation.DSMT4">
                  <p:embed/>
                  <p:pic>
                    <p:nvPicPr>
                      <p:cNvPr id="0" name=""/>
                      <p:cNvPicPr/>
                      <p:nvPr/>
                    </p:nvPicPr>
                    <p:blipFill>
                      <a:blip r:embed="rId4"/>
                      <a:stretch>
                        <a:fillRect/>
                      </a:stretch>
                    </p:blipFill>
                    <p:spPr>
                      <a:xfrm>
                        <a:off x="1053059" y="2996952"/>
                        <a:ext cx="2808312" cy="66753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9243035"/>
              </p:ext>
            </p:extLst>
          </p:nvPr>
        </p:nvGraphicFramePr>
        <p:xfrm>
          <a:off x="1670385" y="980728"/>
          <a:ext cx="678818" cy="443584"/>
        </p:xfrm>
        <a:graphic>
          <a:graphicData uri="http://schemas.openxmlformats.org/presentationml/2006/ole">
            <mc:AlternateContent xmlns:mc="http://schemas.openxmlformats.org/markup-compatibility/2006">
              <mc:Choice xmlns:v="urn:schemas-microsoft-com:vml" Requires="v">
                <p:oleObj spid="_x0000_s17599"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670385" y="980728"/>
                        <a:ext cx="678818" cy="443584"/>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131801377"/>
              </p:ext>
            </p:extLst>
          </p:nvPr>
        </p:nvGraphicFramePr>
        <p:xfrm>
          <a:off x="1845147" y="1984450"/>
          <a:ext cx="563562" cy="652462"/>
        </p:xfrm>
        <a:graphic>
          <a:graphicData uri="http://schemas.openxmlformats.org/presentationml/2006/ole">
            <mc:AlternateContent xmlns:mc="http://schemas.openxmlformats.org/markup-compatibility/2006">
              <mc:Choice xmlns:v="urn:schemas-microsoft-com:vml" Requires="v">
                <p:oleObj spid="_x0000_s17600" name="Equation" r:id="rId7" imgW="330120" imgH="380880" progId="Equation.DSMT4">
                  <p:embed/>
                </p:oleObj>
              </mc:Choice>
              <mc:Fallback>
                <p:oleObj name="Equation" r:id="rId7" imgW="330120" imgH="380880" progId="Equation.DSMT4">
                  <p:embed/>
                  <p:pic>
                    <p:nvPicPr>
                      <p:cNvPr id="0" name=""/>
                      <p:cNvPicPr>
                        <a:picLocks noChangeAspect="1" noChangeArrowheads="1"/>
                      </p:cNvPicPr>
                      <p:nvPr/>
                    </p:nvPicPr>
                    <p:blipFill>
                      <a:blip r:embed="rId8"/>
                      <a:srcRect/>
                      <a:stretch>
                        <a:fillRect/>
                      </a:stretch>
                    </p:blipFill>
                    <p:spPr bwMode="auto">
                      <a:xfrm>
                        <a:off x="1845147" y="1984450"/>
                        <a:ext cx="5635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2338337"/>
              </p:ext>
            </p:extLst>
          </p:nvPr>
        </p:nvGraphicFramePr>
        <p:xfrm>
          <a:off x="3573339" y="1266081"/>
          <a:ext cx="4622800" cy="866775"/>
        </p:xfrm>
        <a:graphic>
          <a:graphicData uri="http://schemas.openxmlformats.org/presentationml/2006/ole">
            <mc:AlternateContent xmlns:mc="http://schemas.openxmlformats.org/markup-compatibility/2006">
              <mc:Choice xmlns:v="urn:schemas-microsoft-com:vml" Requires="v">
                <p:oleObj spid="_x0000_s17601" name="Equation" r:id="rId9" imgW="2705040" imgH="507960" progId="Equation.DSMT4">
                  <p:embed/>
                </p:oleObj>
              </mc:Choice>
              <mc:Fallback>
                <p:oleObj name="Equation" r:id="rId9" imgW="2705040" imgH="507960" progId="Equation.DSMT4">
                  <p:embed/>
                  <p:pic>
                    <p:nvPicPr>
                      <p:cNvPr id="0" name=""/>
                      <p:cNvPicPr>
                        <a:picLocks noChangeAspect="1" noChangeArrowheads="1"/>
                      </p:cNvPicPr>
                      <p:nvPr/>
                    </p:nvPicPr>
                    <p:blipFill>
                      <a:blip r:embed="rId10"/>
                      <a:srcRect/>
                      <a:stretch>
                        <a:fillRect/>
                      </a:stretch>
                    </p:blipFill>
                    <p:spPr bwMode="auto">
                      <a:xfrm>
                        <a:off x="3573339" y="1266081"/>
                        <a:ext cx="46228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77180543"/>
              </p:ext>
            </p:extLst>
          </p:nvPr>
        </p:nvGraphicFramePr>
        <p:xfrm>
          <a:off x="1557115" y="4221088"/>
          <a:ext cx="288032" cy="265293"/>
        </p:xfrm>
        <a:graphic>
          <a:graphicData uri="http://schemas.openxmlformats.org/presentationml/2006/ole">
            <mc:AlternateContent xmlns:mc="http://schemas.openxmlformats.org/markup-compatibility/2006">
              <mc:Choice xmlns:v="urn:schemas-microsoft-com:vml" Requires="v">
                <p:oleObj spid="_x0000_s17602" name="Equation" r:id="rId11" imgW="152280" imgH="139680" progId="Equation.DSMT4">
                  <p:embed/>
                </p:oleObj>
              </mc:Choice>
              <mc:Fallback>
                <p:oleObj name="Equation" r:id="rId11" imgW="152280" imgH="139680" progId="Equation.DSMT4">
                  <p:embed/>
                  <p:pic>
                    <p:nvPicPr>
                      <p:cNvPr id="0" name=""/>
                      <p:cNvPicPr/>
                      <p:nvPr/>
                    </p:nvPicPr>
                    <p:blipFill>
                      <a:blip r:embed="rId12"/>
                      <a:stretch>
                        <a:fillRect/>
                      </a:stretch>
                    </p:blipFill>
                    <p:spPr>
                      <a:xfrm>
                        <a:off x="1557115" y="4221088"/>
                        <a:ext cx="288032" cy="26529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39310936"/>
              </p:ext>
            </p:extLst>
          </p:nvPr>
        </p:nvGraphicFramePr>
        <p:xfrm>
          <a:off x="5227264" y="3737691"/>
          <a:ext cx="290291" cy="267373"/>
        </p:xfrm>
        <a:graphic>
          <a:graphicData uri="http://schemas.openxmlformats.org/presentationml/2006/ole">
            <mc:AlternateContent xmlns:mc="http://schemas.openxmlformats.org/markup-compatibility/2006">
              <mc:Choice xmlns:v="urn:schemas-microsoft-com:vml" Requires="v">
                <p:oleObj spid="_x0000_s17603" name="Equation" r:id="rId13" imgW="152280" imgH="139680" progId="Equation.DSMT4">
                  <p:embed/>
                </p:oleObj>
              </mc:Choice>
              <mc:Fallback>
                <p:oleObj name="Equation" r:id="rId13" imgW="152280" imgH="139680" progId="Equation.DSMT4">
                  <p:embed/>
                  <p:pic>
                    <p:nvPicPr>
                      <p:cNvPr id="0" name="对象 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227264" y="3737691"/>
                        <a:ext cx="290291" cy="2673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3855373"/>
      </p:ext>
    </p:extLst>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err="1">
                <a:latin typeface="Times New Roman" panose="02020603050405020304" pitchFamily="18" charset="0"/>
                <a:ea typeface="宋体" panose="02010600030101010101" pitchFamily="2" charset="-122"/>
              </a:rPr>
              <a:t>VaR</a:t>
            </a:r>
            <a:r>
              <a:rPr lang="zh-CN" altLang="en-US" sz="2800" b="1" dirty="0">
                <a:latin typeface="Times New Roman" panose="02020603050405020304" pitchFamily="18" charset="0"/>
                <a:ea typeface="宋体" panose="02010600030101010101" pitchFamily="2" charset="-122"/>
              </a:rPr>
              <a:t>模型套期保值理论的优势与</a:t>
            </a:r>
            <a:r>
              <a:rPr lang="zh-CN" altLang="en-US" sz="2800" b="1" dirty="0" smtClean="0">
                <a:latin typeface="Times New Roman" panose="02020603050405020304" pitchFamily="18" charset="0"/>
                <a:ea typeface="宋体" panose="02010600030101010101" pitchFamily="2" charset="-122"/>
              </a:rPr>
              <a:t>局限性</a:t>
            </a:r>
            <a:endParaRPr lang="en-US" altLang="zh-CN" sz="2800" b="1" dirty="0">
              <a:latin typeface="Times New Roman" panose="02020603050405020304" pitchFamily="18" charset="0"/>
              <a:ea typeface="宋体" panose="02010600030101010101" pitchFamily="2" charset="-122"/>
            </a:endParaRPr>
          </a:p>
          <a:p>
            <a:pPr indent="457200">
              <a:lnSpc>
                <a:spcPct val="170000"/>
              </a:lnSpc>
            </a:pPr>
            <a:r>
              <a:rPr lang="en-US" altLang="zh-CN" sz="2600" b="1" dirty="0" smtClean="0"/>
              <a:t>(</a:t>
            </a:r>
            <a:r>
              <a:rPr lang="zh-CN" altLang="zh-CN" sz="2600" b="1" dirty="0" smtClean="0"/>
              <a:t>一</a:t>
            </a:r>
            <a:r>
              <a:rPr lang="en-US" altLang="zh-CN" sz="2600" b="1" dirty="0" smtClean="0"/>
              <a:t>)</a:t>
            </a:r>
            <a:r>
              <a:rPr lang="zh-CN" altLang="zh-CN" sz="2600" b="1" dirty="0" smtClean="0"/>
              <a:t>基于</a:t>
            </a:r>
            <a:r>
              <a:rPr lang="en-US" altLang="zh-CN" sz="2600" b="1" dirty="0" err="1">
                <a:latin typeface="Times New Roman" panose="02020603050405020304" pitchFamily="18" charset="0"/>
                <a:ea typeface="宋体" panose="02010600030101010101" pitchFamily="2" charset="-122"/>
              </a:rPr>
              <a:t>VaR</a:t>
            </a:r>
            <a:r>
              <a:rPr lang="zh-CN" altLang="zh-CN" sz="2600" b="1" dirty="0"/>
              <a:t>模型套期保值理论的优势</a:t>
            </a:r>
            <a:endParaRPr lang="zh-CN" altLang="zh-CN" sz="26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917155" y="3213969"/>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err="1"/>
              <a:t>VaR</a:t>
            </a:r>
            <a:r>
              <a:rPr lang="zh-CN" altLang="en-US" sz="2200" b="1" dirty="0"/>
              <a:t>模型套期保值理论的优势</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a:off x="4438118" y="4005064"/>
            <a:ext cx="1341399" cy="1308755"/>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0" name="圆角矩形 9"/>
          <p:cNvSpPr/>
          <p:nvPr/>
        </p:nvSpPr>
        <p:spPr>
          <a:xfrm>
            <a:off x="6165627" y="2420888"/>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解决了风险偏好参数人为设定的缺陷</a:t>
            </a:r>
          </a:p>
        </p:txBody>
      </p:sp>
      <p:sp>
        <p:nvSpPr>
          <p:cNvPr id="11" name="圆角矩形 10"/>
          <p:cNvSpPr/>
          <p:nvPr/>
        </p:nvSpPr>
        <p:spPr>
          <a:xfrm>
            <a:off x="6165627" y="3662125"/>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直接反应了套期保值者的风险承受能力</a:t>
            </a:r>
          </a:p>
        </p:txBody>
      </p:sp>
      <p:sp>
        <p:nvSpPr>
          <p:cNvPr id="12" name="圆角矩形 11"/>
          <p:cNvSpPr/>
          <p:nvPr/>
        </p:nvSpPr>
        <p:spPr>
          <a:xfrm>
            <a:off x="6172273" y="4941168"/>
            <a:ext cx="474588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可用组合</a:t>
            </a:r>
            <a:r>
              <a:rPr lang="en-US" altLang="zh-CN" sz="2000" b="1" dirty="0" err="1"/>
              <a:t>VaR</a:t>
            </a:r>
            <a:r>
              <a:rPr lang="zh-CN" altLang="en-US" sz="2000" b="1" dirty="0"/>
              <a:t>控制风险</a:t>
            </a:r>
            <a:r>
              <a:rPr lang="zh-CN" altLang="en-US" sz="2000" b="1" dirty="0" smtClean="0"/>
              <a:t>额找出</a:t>
            </a:r>
            <a:r>
              <a:rPr lang="zh-CN" altLang="en-US" sz="2000" b="1" dirty="0"/>
              <a:t>最优套期保值比率</a:t>
            </a:r>
          </a:p>
        </p:txBody>
      </p:sp>
    </p:spTree>
    <p:extLst>
      <p:ext uri="{BB962C8B-B14F-4D97-AF65-F5344CB8AC3E}">
        <p14:creationId xmlns:p14="http://schemas.microsoft.com/office/powerpoint/2010/main" val="3261575892"/>
      </p:ext>
    </p:extLst>
  </p:cSld>
  <p:clrMapOvr>
    <a:masterClrMapping/>
  </p:clrMapOvr>
  <p:transition>
    <p:wip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600" b="1" dirty="0" smtClean="0">
                <a:latin typeface="Times New Roman" panose="02020603050405020304" pitchFamily="18" charset="0"/>
                <a:ea typeface="宋体" panose="02010600030101010101" pitchFamily="2" charset="-122"/>
              </a:rPr>
              <a:t>(</a:t>
            </a:r>
            <a:r>
              <a:rPr lang="zh-CN" altLang="en-US" sz="2600" b="1" dirty="0" smtClean="0">
                <a:latin typeface="Times New Roman" panose="02020603050405020304" pitchFamily="18" charset="0"/>
                <a:ea typeface="宋体" panose="02010600030101010101" pitchFamily="2" charset="-122"/>
              </a:rPr>
              <a:t>二</a:t>
            </a:r>
            <a:r>
              <a:rPr lang="en-US" altLang="zh-CN" sz="2600" b="1" dirty="0" smtClean="0">
                <a:latin typeface="Times New Roman" panose="02020603050405020304" pitchFamily="18" charset="0"/>
                <a:ea typeface="宋体" panose="02010600030101010101" pitchFamily="2" charset="-122"/>
              </a:rPr>
              <a:t>)</a:t>
            </a:r>
            <a:r>
              <a:rPr lang="zh-CN" altLang="en-US" sz="2600" b="1" dirty="0" smtClean="0">
                <a:latin typeface="Times New Roman" panose="02020603050405020304" pitchFamily="18" charset="0"/>
                <a:ea typeface="宋体" panose="02010600030101010101" pitchFamily="2" charset="-122"/>
              </a:rPr>
              <a:t>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第四节 </a:t>
            </a:r>
            <a:r>
              <a:rPr lang="zh-CN" altLang="en-US" sz="2600" b="1" dirty="0">
                <a:latin typeface="微软雅黑" pitchFamily="34" charset="-122"/>
                <a:ea typeface="微软雅黑" pitchFamily="34" charset="-122"/>
              </a:rPr>
              <a:t>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805052" y="2820720"/>
            <a:ext cx="2592288"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smtClean="0"/>
              <a:t>基于</a:t>
            </a:r>
            <a:r>
              <a:rPr lang="en-US" altLang="zh-CN" sz="2200" b="1" dirty="0" err="1" smtClean="0"/>
              <a:t>VaR</a:t>
            </a:r>
            <a:r>
              <a:rPr lang="zh-CN" altLang="en-US" sz="2200" b="1" dirty="0" smtClean="0"/>
              <a:t>模型</a:t>
            </a:r>
            <a:r>
              <a:rPr lang="zh-CN" altLang="en-US" sz="2200" b="1" dirty="0"/>
              <a:t>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61034" y="242088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7880" y="364502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73277" y="366354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9319" y="1988840"/>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现实中</a:t>
            </a:r>
            <a:r>
              <a:rPr lang="zh-CN" altLang="en-US" sz="2000" b="1" dirty="0" smtClean="0">
                <a:latin typeface="Times New Roman" panose="02020603050405020304" pitchFamily="18" charset="0"/>
                <a:ea typeface="宋体" panose="02010600030101010101" pitchFamily="2" charset="-122"/>
              </a:rPr>
              <a:t>呈现</a:t>
            </a:r>
            <a:r>
              <a:rPr lang="zh-CN" altLang="en-US" sz="2000" b="1" dirty="0">
                <a:latin typeface="Times New Roman" panose="02020603050405020304" pitchFamily="18" charset="0"/>
                <a:ea typeface="宋体" panose="02010600030101010101" pitchFamily="2" charset="-122"/>
              </a:rPr>
              <a:t>明显尖峰厚尾特征</a:t>
            </a:r>
            <a:endParaRPr lang="zh-CN" altLang="en-US" sz="2000" b="1" dirty="0"/>
          </a:p>
        </p:txBody>
      </p:sp>
      <p:sp>
        <p:nvSpPr>
          <p:cNvPr id="11" name="圆角矩形 10"/>
          <p:cNvSpPr/>
          <p:nvPr/>
        </p:nvSpPr>
        <p:spPr>
          <a:xfrm>
            <a:off x="6169319" y="3140968"/>
            <a:ext cx="474883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当市场不是正常状态，交易数据难以获得，此时无法使用</a:t>
            </a:r>
            <a:r>
              <a:rPr lang="en-US" altLang="zh-CN" sz="2000" b="1" dirty="0" err="1"/>
              <a:t>VaR</a:t>
            </a:r>
            <a:r>
              <a:rPr lang="zh-CN" altLang="en-US" sz="2000" b="1" dirty="0"/>
              <a:t>衡量市场风险</a:t>
            </a:r>
          </a:p>
        </p:txBody>
      </p:sp>
      <p:sp>
        <p:nvSpPr>
          <p:cNvPr id="12" name="圆角矩形 11"/>
          <p:cNvSpPr/>
          <p:nvPr/>
        </p:nvSpPr>
        <p:spPr>
          <a:xfrm>
            <a:off x="6169319" y="4653136"/>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忽略了其他风险因素</a:t>
            </a:r>
          </a:p>
        </p:txBody>
      </p:sp>
    </p:spTree>
    <p:extLst>
      <p:ext uri="{BB962C8B-B14F-4D97-AF65-F5344CB8AC3E}">
        <p14:creationId xmlns:p14="http://schemas.microsoft.com/office/powerpoint/2010/main" val="1251002568"/>
      </p:ext>
    </p:extLst>
  </p:cSld>
  <p:clrMapOvr>
    <a:masterClrMapping/>
  </p:clrMapOvr>
  <p:transition>
    <p:wip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smtClean="0">
                <a:solidFill>
                  <a:schemeClr val="bg1"/>
                </a:solidFill>
                <a:latin typeface="微软雅黑" pitchFamily="34" charset="-122"/>
                <a:ea typeface="微软雅黑" pitchFamily="34" charset="-122"/>
              </a:rPr>
              <a:t>五、</a:t>
            </a:r>
            <a:r>
              <a:rPr kumimoji="0" lang="zh-CN" altLang="en-US" sz="5400" b="1" dirty="0">
                <a:solidFill>
                  <a:schemeClr val="bg1"/>
                </a:solidFill>
                <a:latin typeface="微软雅黑" pitchFamily="34" charset="-122"/>
                <a:ea typeface="微软雅黑" pitchFamily="34" charset="-122"/>
              </a:rPr>
              <a:t>基于</a:t>
            </a:r>
            <a:r>
              <a:rPr kumimoji="0" lang="en-US" altLang="zh-CN" sz="5400" b="1" dirty="0">
                <a:solidFill>
                  <a:schemeClr val="bg1"/>
                </a:solidFill>
                <a:latin typeface="微软雅黑" pitchFamily="34" charset="-122"/>
                <a:ea typeface="微软雅黑" pitchFamily="34" charset="-122"/>
              </a:rPr>
              <a:t>ES</a:t>
            </a:r>
            <a:r>
              <a:rPr kumimoji="0" lang="zh-CN" altLang="en-US" sz="5400" b="1" dirty="0">
                <a:solidFill>
                  <a:schemeClr val="bg1"/>
                </a:solidFill>
                <a:latin typeface="微软雅黑" pitchFamily="34" charset="-122"/>
                <a:ea typeface="微软雅黑" pitchFamily="34" charset="-122"/>
              </a:rPr>
              <a:t>模型的套期保值理论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300" b="1" dirty="0">
                <a:latin typeface="Times New Roman" panose="02020603050405020304" pitchFamily="18" charset="0"/>
                <a:ea typeface="宋体" panose="02010600030101010101" pitchFamily="2" charset="-122"/>
              </a:rPr>
              <a:t>一、基于</a:t>
            </a:r>
            <a:r>
              <a:rPr lang="en-US" altLang="zh-CN" sz="3300" b="1" dirty="0">
                <a:latin typeface="Times New Roman" panose="02020603050405020304" pitchFamily="18" charset="0"/>
                <a:ea typeface="宋体" panose="02010600030101010101" pitchFamily="2" charset="-122"/>
              </a:rPr>
              <a:t>ES</a:t>
            </a:r>
            <a:r>
              <a:rPr lang="zh-CN" altLang="en-US" sz="3300" b="1" dirty="0">
                <a:latin typeface="Times New Roman" panose="02020603050405020304" pitchFamily="18" charset="0"/>
                <a:ea typeface="宋体" panose="02010600030101010101" pitchFamily="2" charset="-122"/>
              </a:rPr>
              <a:t>模型的套期保值理论与最优套期保值</a:t>
            </a:r>
            <a:r>
              <a:rPr lang="zh-CN" altLang="en-US" sz="3300" b="1" dirty="0" smtClean="0">
                <a:latin typeface="Times New Roman" panose="02020603050405020304" pitchFamily="18" charset="0"/>
                <a:ea typeface="宋体" panose="02010600030101010101" pitchFamily="2" charset="-122"/>
              </a:rPr>
              <a:t>比率</a:t>
            </a:r>
            <a:endParaRPr lang="en-US" altLang="zh-CN" sz="3300" b="1" dirty="0" smtClean="0">
              <a:latin typeface="Times New Roman" panose="02020603050405020304" pitchFamily="18" charset="0"/>
              <a:ea typeface="宋体" panose="02010600030101010101" pitchFamily="2" charset="-122"/>
            </a:endParaRPr>
          </a:p>
          <a:p>
            <a:pPr indent="457200">
              <a:lnSpc>
                <a:spcPct val="170000"/>
              </a:lnSpc>
            </a:pPr>
            <a:r>
              <a:rPr lang="en-US" altLang="zh-CN" sz="3100" b="1" dirty="0" smtClean="0">
                <a:latin typeface="Times New Roman" panose="02020603050405020304" pitchFamily="18" charset="0"/>
                <a:ea typeface="宋体" panose="02010600030101010101" pitchFamily="2" charset="-122"/>
              </a:rPr>
              <a:t>(</a:t>
            </a:r>
            <a:r>
              <a:rPr lang="zh-CN" altLang="en-US" sz="3100" b="1" dirty="0" smtClean="0">
                <a:latin typeface="Times New Roman" panose="02020603050405020304" pitchFamily="18" charset="0"/>
                <a:ea typeface="宋体" panose="02010600030101010101" pitchFamily="2" charset="-122"/>
              </a:rPr>
              <a:t>一</a:t>
            </a:r>
            <a:r>
              <a:rPr lang="en-US" altLang="zh-CN" sz="3100" b="1" dirty="0" smtClean="0">
                <a:latin typeface="Times New Roman" panose="02020603050405020304" pitchFamily="18" charset="0"/>
                <a:ea typeface="宋体" panose="02010600030101010101" pitchFamily="2" charset="-122"/>
              </a:rPr>
              <a:t>)</a:t>
            </a:r>
            <a:r>
              <a:rPr lang="zh-CN" altLang="en-US" sz="3100" b="1" dirty="0" smtClean="0">
                <a:latin typeface="Times New Roman" panose="02020603050405020304" pitchFamily="18" charset="0"/>
                <a:ea typeface="宋体" panose="02010600030101010101" pitchFamily="2" charset="-122"/>
              </a:rPr>
              <a:t>基于</a:t>
            </a:r>
            <a:r>
              <a:rPr lang="en-US" altLang="zh-CN" sz="3100" b="1" dirty="0">
                <a:latin typeface="Times New Roman" panose="02020603050405020304" pitchFamily="18" charset="0"/>
                <a:ea typeface="宋体" panose="02010600030101010101" pitchFamily="2" charset="-122"/>
              </a:rPr>
              <a:t>ES</a:t>
            </a:r>
            <a:r>
              <a:rPr lang="zh-CN" altLang="en-US" sz="3100" b="1" dirty="0">
                <a:latin typeface="Times New Roman" panose="02020603050405020304" pitchFamily="18" charset="0"/>
                <a:ea typeface="宋体" panose="02010600030101010101" pitchFamily="2" charset="-122"/>
              </a:rPr>
              <a:t>模型的套期保值</a:t>
            </a:r>
            <a:r>
              <a:rPr lang="zh-CN" altLang="en-US" sz="3100" b="1" dirty="0" smtClean="0">
                <a:latin typeface="Times New Roman" panose="02020603050405020304" pitchFamily="18" charset="0"/>
                <a:ea typeface="宋体" panose="02010600030101010101" pitchFamily="2" charset="-122"/>
              </a:rPr>
              <a:t>理论</a:t>
            </a:r>
            <a:endParaRPr lang="en-US" altLang="zh-CN" sz="3100" b="1" dirty="0" smtClean="0">
              <a:latin typeface="Times New Roman" panose="02020603050405020304" pitchFamily="18" charset="0"/>
              <a:ea typeface="宋体" panose="02010600030101010101" pitchFamily="2" charset="-122"/>
            </a:endParaRPr>
          </a:p>
          <a:p>
            <a:pPr indent="457200">
              <a:lnSpc>
                <a:spcPct val="170000"/>
              </a:lnSpc>
            </a:pPr>
            <a:r>
              <a:rPr lang="zh-CN" altLang="en-US" sz="2800" dirty="0">
                <a:latin typeface="Times New Roman" panose="02020603050405020304" pitchFamily="18" charset="0"/>
                <a:ea typeface="宋体" panose="02010600030101010101" pitchFamily="2" charset="-122"/>
              </a:rPr>
              <a:t>针对</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模型套期保值理论的缺陷，本部分拓展构建基于</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模型的套期保值理论。由第五章知识可知，预期损失可以表述为：</a:t>
            </a:r>
            <a:r>
              <a:rPr lang="en-US" altLang="zh-CN" sz="2800" dirty="0" smtClean="0">
                <a:latin typeface="Times New Roman" panose="02020603050405020304" pitchFamily="18" charset="0"/>
                <a:ea typeface="宋体" panose="02010600030101010101" pitchFamily="2" charset="-122"/>
              </a:rPr>
              <a:t>        </a:t>
            </a:r>
          </a:p>
          <a:p>
            <a:pPr indent="457200">
              <a:lnSpc>
                <a:spcPct val="170000"/>
              </a:lnSpc>
            </a:pPr>
            <a:r>
              <a:rPr lang="en-US" altLang="zh-CN" sz="2800" dirty="0" smtClean="0">
                <a:latin typeface="Times New Roman" panose="02020603050405020304" pitchFamily="18" charset="0"/>
                <a:ea typeface="宋体" panose="02010600030101010101" pitchFamily="2" charset="-122"/>
              </a:rPr>
              <a:t>                                                                                                                             (12-24)</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en-US" sz="2800" dirty="0">
                <a:latin typeface="Times New Roman" panose="02020603050405020304" pitchFamily="18" charset="0"/>
                <a:ea typeface="宋体" panose="02010600030101010101" pitchFamily="2" charset="-122"/>
              </a:rPr>
              <a:t>其中，记 </a:t>
            </a:r>
            <a:r>
              <a:rPr lang="zh-CN" altLang="en-US" sz="2800" dirty="0" smtClean="0">
                <a:latin typeface="Times New Roman" panose="02020603050405020304" pitchFamily="18" charset="0"/>
                <a:ea typeface="宋体" panose="02010600030101010101" pitchFamily="2" charset="-122"/>
              </a:rPr>
              <a:t>         为</a:t>
            </a:r>
            <a:r>
              <a:rPr lang="zh-CN" altLang="en-US" sz="2800" dirty="0">
                <a:latin typeface="Times New Roman" panose="02020603050405020304" pitchFamily="18" charset="0"/>
                <a:ea typeface="宋体" panose="02010600030101010101" pitchFamily="2" charset="-122"/>
              </a:rPr>
              <a:t>标准正态分布的概率密度函数，并且满足：</a:t>
            </a:r>
            <a:r>
              <a:rPr lang="en-US" altLang="zh-CN" sz="2800" dirty="0" smtClean="0">
                <a:latin typeface="Times New Roman" panose="02020603050405020304" pitchFamily="18" charset="0"/>
                <a:ea typeface="宋体" panose="02010600030101010101" pitchFamily="2" charset="-122"/>
              </a:rPr>
              <a:t>     </a:t>
            </a:r>
          </a:p>
          <a:p>
            <a:pPr indent="457200">
              <a:lnSpc>
                <a:spcPct val="150000"/>
              </a:lnSpc>
            </a:pPr>
            <a:r>
              <a:rPr lang="en-US" altLang="zh-CN" sz="2800" dirty="0" smtClean="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smtClean="0">
                <a:latin typeface="Times New Roman" panose="02020603050405020304" pitchFamily="18" charset="0"/>
                <a:ea typeface="宋体" panose="02010600030101010101" pitchFamily="2" charset="-122"/>
              </a:rPr>
              <a:t>                                                                                                                             (12-25)</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090183221"/>
              </p:ext>
            </p:extLst>
          </p:nvPr>
        </p:nvGraphicFramePr>
        <p:xfrm>
          <a:off x="3802063" y="3284538"/>
          <a:ext cx="4606925" cy="865187"/>
        </p:xfrm>
        <a:graphic>
          <a:graphicData uri="http://schemas.openxmlformats.org/presentationml/2006/ole">
            <mc:AlternateContent xmlns:mc="http://schemas.openxmlformats.org/markup-compatibility/2006">
              <mc:Choice xmlns:v="urn:schemas-microsoft-com:vml" Requires="v">
                <p:oleObj spid="_x0000_s18518" name="Equation" r:id="rId3" imgW="2438280" imgH="457200" progId="Equation.DSMT4">
                  <p:embed/>
                </p:oleObj>
              </mc:Choice>
              <mc:Fallback>
                <p:oleObj name="Equation" r:id="rId3" imgW="2438280" imgH="457200" progId="Equation.DSMT4">
                  <p:embed/>
                  <p:pic>
                    <p:nvPicPr>
                      <p:cNvPr id="0" name=""/>
                      <p:cNvPicPr/>
                      <p:nvPr/>
                    </p:nvPicPr>
                    <p:blipFill>
                      <a:blip r:embed="rId4"/>
                      <a:stretch>
                        <a:fillRect/>
                      </a:stretch>
                    </p:blipFill>
                    <p:spPr>
                      <a:xfrm>
                        <a:off x="3802063" y="3284538"/>
                        <a:ext cx="4606925" cy="86518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70827221"/>
              </p:ext>
            </p:extLst>
          </p:nvPr>
        </p:nvGraphicFramePr>
        <p:xfrm>
          <a:off x="2277195" y="4149080"/>
          <a:ext cx="680475" cy="504056"/>
        </p:xfrm>
        <a:graphic>
          <a:graphicData uri="http://schemas.openxmlformats.org/presentationml/2006/ole">
            <mc:AlternateContent xmlns:mc="http://schemas.openxmlformats.org/markup-compatibility/2006">
              <mc:Choice xmlns:v="urn:schemas-microsoft-com:vml" Requires="v">
                <p:oleObj spid="_x0000_s18519" name="Equation" r:id="rId5" imgW="342720" imgH="253800" progId="Equation.DSMT4">
                  <p:embed/>
                </p:oleObj>
              </mc:Choice>
              <mc:Fallback>
                <p:oleObj name="Equation" r:id="rId5" imgW="342720" imgH="253800" progId="Equation.DSMT4">
                  <p:embed/>
                  <p:pic>
                    <p:nvPicPr>
                      <p:cNvPr id="0" name=""/>
                      <p:cNvPicPr/>
                      <p:nvPr/>
                    </p:nvPicPr>
                    <p:blipFill>
                      <a:blip r:embed="rId6"/>
                      <a:stretch>
                        <a:fillRect/>
                      </a:stretch>
                    </p:blipFill>
                    <p:spPr>
                      <a:xfrm>
                        <a:off x="2277195" y="4149080"/>
                        <a:ext cx="680475" cy="50405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580907255"/>
              </p:ext>
            </p:extLst>
          </p:nvPr>
        </p:nvGraphicFramePr>
        <p:xfrm>
          <a:off x="4859338" y="4724400"/>
          <a:ext cx="2438400" cy="1368425"/>
        </p:xfrm>
        <a:graphic>
          <a:graphicData uri="http://schemas.openxmlformats.org/presentationml/2006/ole">
            <mc:AlternateContent xmlns:mc="http://schemas.openxmlformats.org/markup-compatibility/2006">
              <mc:Choice xmlns:v="urn:schemas-microsoft-com:vml" Requires="v">
                <p:oleObj spid="_x0000_s18520" name="Equation" r:id="rId7" imgW="1244520" imgH="698400" progId="Equation.DSMT4">
                  <p:embed/>
                </p:oleObj>
              </mc:Choice>
              <mc:Fallback>
                <p:oleObj name="Equation" r:id="rId7" imgW="1244520" imgH="698400" progId="Equation.DSMT4">
                  <p:embed/>
                  <p:pic>
                    <p:nvPicPr>
                      <p:cNvPr id="0" name=""/>
                      <p:cNvPicPr/>
                      <p:nvPr/>
                    </p:nvPicPr>
                    <p:blipFill>
                      <a:blip r:embed="rId8"/>
                      <a:stretch>
                        <a:fillRect/>
                      </a:stretch>
                    </p:blipFill>
                    <p:spPr>
                      <a:xfrm>
                        <a:off x="4859338" y="4724400"/>
                        <a:ext cx="2438400" cy="1368425"/>
                      </a:xfrm>
                      <a:prstGeom prst="rect">
                        <a:avLst/>
                      </a:prstGeom>
                    </p:spPr>
                  </p:pic>
                </p:oleObj>
              </mc:Fallback>
            </mc:AlternateContent>
          </a:graphicData>
        </a:graphic>
      </p:graphicFrame>
    </p:spTree>
    <p:extLst>
      <p:ext uri="{BB962C8B-B14F-4D97-AF65-F5344CB8AC3E}">
        <p14:creationId xmlns:p14="http://schemas.microsoft.com/office/powerpoint/2010/main" val="1071671685"/>
      </p:ext>
    </p:extLst>
  </p:cSld>
  <p:clrMapOvr>
    <a:masterClrMapping/>
  </p:clrMapOvr>
  <p:transition>
    <p:wip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032120"/>
            <a:ext cx="11449272" cy="52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smtClean="0">
                <a:latin typeface="Times New Roman" panose="02020603050405020304" pitchFamily="18" charset="0"/>
                <a:ea typeface="宋体" panose="02010600030101010101" pitchFamily="2" charset="-122"/>
              </a:rPr>
              <a:t>结合                                     ，</a:t>
            </a:r>
            <a:r>
              <a:rPr lang="zh-CN" altLang="zh-CN" sz="2400" dirty="0" smtClean="0">
                <a:latin typeface="Times New Roman" panose="02020603050405020304" pitchFamily="18" charset="0"/>
                <a:ea typeface="宋体" panose="02010600030101010101" pitchFamily="2" charset="-122"/>
              </a:rPr>
              <a:t>可</a:t>
            </a:r>
            <a:r>
              <a:rPr lang="zh-CN" altLang="zh-CN" sz="2400" dirty="0">
                <a:latin typeface="Times New Roman" panose="02020603050405020304" pitchFamily="18" charset="0"/>
                <a:ea typeface="宋体" panose="02010600030101010101" pitchFamily="2" charset="-122"/>
              </a:rPr>
              <a:t>得套期保值资产组合的</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70000"/>
              </a:lnSpc>
            </a:pPr>
            <a:r>
              <a:rPr lang="en-US" altLang="zh-CN" sz="2400" dirty="0" smtClean="0">
                <a:latin typeface="Times New Roman" panose="02020603050405020304" pitchFamily="18" charset="0"/>
                <a:ea typeface="宋体" panose="02010600030101010101" pitchFamily="2" charset="-122"/>
              </a:rPr>
              <a:t>                                                                                                                              (12-26)</a:t>
            </a:r>
          </a:p>
          <a:p>
            <a:pPr indent="457200">
              <a:lnSpc>
                <a:spcPct val="170000"/>
              </a:lnSpc>
            </a:pPr>
            <a:r>
              <a:rPr lang="zh-CN" altLang="en-US" sz="2400" dirty="0">
                <a:latin typeface="Times New Roman" panose="02020603050405020304" pitchFamily="18" charset="0"/>
                <a:ea typeface="宋体" panose="02010600030101010101" pitchFamily="2" charset="-122"/>
              </a:rPr>
              <a:t>根据上式可以看出，套期保值资产组合的</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具有以下特征：</a:t>
            </a:r>
          </a:p>
          <a:p>
            <a:pPr indent="457200">
              <a:lnSpc>
                <a:spcPct val="170000"/>
              </a:lnSpc>
            </a:pPr>
            <a:r>
              <a:rPr lang="en-US" altLang="zh-CN" sz="2400" dirty="0" smtClean="0">
                <a:latin typeface="Times New Roman" panose="02020603050405020304" pitchFamily="18" charset="0"/>
                <a:ea typeface="宋体" panose="02010600030101010101" pitchFamily="2" charset="-122"/>
              </a:rPr>
              <a:t>(1)</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r>
              <a:rPr lang="en-US" altLang="zh-CN" sz="2400" dirty="0" smtClean="0">
                <a:latin typeface="Times New Roman" panose="02020603050405020304" pitchFamily="18" charset="0"/>
                <a:ea typeface="宋体" panose="02010600030101010101" pitchFamily="2" charset="-122"/>
              </a:rPr>
              <a:t>(2)</a:t>
            </a:r>
            <a:r>
              <a:rPr lang="zh-CN" altLang="en-US" sz="2400" dirty="0" smtClean="0">
                <a:latin typeface="Times New Roman" panose="02020603050405020304" pitchFamily="18" charset="0"/>
                <a:ea typeface="宋体" panose="02010600030101010101" pitchFamily="2" charset="-122"/>
              </a:rPr>
              <a:t>未来</a:t>
            </a:r>
            <a:r>
              <a:rPr lang="zh-CN" altLang="en-US" sz="2400" dirty="0">
                <a:latin typeface="Times New Roman" panose="02020603050405020304" pitchFamily="18" charset="0"/>
                <a:ea typeface="宋体" panose="02010600030101010101" pitchFamily="2" charset="-122"/>
              </a:rPr>
              <a:t>期货价格越高</a:t>
            </a:r>
            <a:r>
              <a:rPr lang="zh-CN" altLang="en-US" sz="2400" dirty="0" smtClean="0">
                <a:latin typeface="Times New Roman" panose="02020603050405020304" pitchFamily="18" charset="0"/>
                <a:ea typeface="宋体" panose="02010600030101010101" pitchFamily="2" charset="-122"/>
              </a:rPr>
              <a:t>，           越</a:t>
            </a:r>
            <a:r>
              <a:rPr lang="zh-CN" altLang="en-US" sz="2400" dirty="0">
                <a:latin typeface="Times New Roman" panose="02020603050405020304" pitchFamily="18" charset="0"/>
                <a:ea typeface="宋体" panose="02010600030101010101" pitchFamily="2" charset="-122"/>
              </a:rPr>
              <a:t>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越小；</a:t>
            </a:r>
          </a:p>
          <a:p>
            <a:pPr indent="457200">
              <a:lnSpc>
                <a:spcPct val="170000"/>
              </a:lnSpc>
            </a:pPr>
            <a:r>
              <a:rPr lang="en-US" altLang="zh-CN" sz="2400" dirty="0" smtClean="0">
                <a:latin typeface="Times New Roman" panose="02020603050405020304" pitchFamily="18" charset="0"/>
                <a:ea typeface="宋体" panose="02010600030101010101" pitchFamily="2" charset="-122"/>
              </a:rPr>
              <a:t>(3)</a:t>
            </a:r>
            <a:r>
              <a:rPr lang="zh-CN" altLang="en-US" sz="2400" dirty="0" smtClean="0">
                <a:latin typeface="Times New Roman" panose="02020603050405020304" pitchFamily="18" charset="0"/>
                <a:ea typeface="宋体" panose="02010600030101010101" pitchFamily="2" charset="-122"/>
              </a:rPr>
              <a:t>因为             ，</a:t>
            </a:r>
            <a:r>
              <a:rPr lang="zh-CN" altLang="en-US" sz="2400" dirty="0">
                <a:latin typeface="Times New Roman" panose="02020603050405020304" pitchFamily="18" charset="0"/>
                <a:ea typeface="宋体" panose="02010600030101010101" pitchFamily="2" charset="-122"/>
              </a:rPr>
              <a:t>故此，置信水平越高，套期保值者越厌恶风险， </a:t>
            </a:r>
            <a:r>
              <a:rPr lang="zh-CN" altLang="en-US" sz="2400" dirty="0" smtClean="0">
                <a:latin typeface="Times New Roman" panose="02020603050405020304" pitchFamily="18" charset="0"/>
                <a:ea typeface="宋体" panose="02010600030101010101" pitchFamily="2" charset="-122"/>
              </a:rPr>
              <a:t>   值</a:t>
            </a:r>
            <a:r>
              <a:rPr lang="zh-CN" altLang="en-US" sz="2400" dirty="0">
                <a:latin typeface="Times New Roman" panose="02020603050405020304" pitchFamily="18" charset="0"/>
                <a:ea typeface="宋体" panose="02010600030101010101" pitchFamily="2" charset="-122"/>
              </a:rPr>
              <a:t>越大，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357659988"/>
              </p:ext>
            </p:extLst>
          </p:nvPr>
        </p:nvGraphicFramePr>
        <p:xfrm>
          <a:off x="1629123" y="1219795"/>
          <a:ext cx="2879725" cy="481013"/>
        </p:xfrm>
        <a:graphic>
          <a:graphicData uri="http://schemas.openxmlformats.org/presentationml/2006/ole">
            <mc:AlternateContent xmlns:mc="http://schemas.openxmlformats.org/markup-compatibility/2006">
              <mc:Choice xmlns:v="urn:schemas-microsoft-com:vml" Requires="v">
                <p:oleObj spid="_x0000_s19626" name="Equation" r:id="rId3" imgW="1523880" imgH="253800" progId="Equation.DSMT4">
                  <p:embed/>
                </p:oleObj>
              </mc:Choice>
              <mc:Fallback>
                <p:oleObj name="Equation" r:id="rId3" imgW="1523880" imgH="253800" progId="Equation.DSMT4">
                  <p:embed/>
                  <p:pic>
                    <p:nvPicPr>
                      <p:cNvPr id="0" name=""/>
                      <p:cNvPicPr/>
                      <p:nvPr/>
                    </p:nvPicPr>
                    <p:blipFill>
                      <a:blip r:embed="rId4"/>
                      <a:stretch>
                        <a:fillRect/>
                      </a:stretch>
                    </p:blipFill>
                    <p:spPr>
                      <a:xfrm>
                        <a:off x="1629123" y="1219795"/>
                        <a:ext cx="2879725" cy="4810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232681504"/>
              </p:ext>
            </p:extLst>
          </p:nvPr>
        </p:nvGraphicFramePr>
        <p:xfrm>
          <a:off x="1065213" y="1844675"/>
          <a:ext cx="5246687" cy="504825"/>
        </p:xfrm>
        <a:graphic>
          <a:graphicData uri="http://schemas.openxmlformats.org/presentationml/2006/ole">
            <mc:AlternateContent xmlns:mc="http://schemas.openxmlformats.org/markup-compatibility/2006">
              <mc:Choice xmlns:v="urn:schemas-microsoft-com:vml" Requires="v">
                <p:oleObj spid="_x0000_s19627" name="Equation" r:id="rId5" imgW="2641320" imgH="253800" progId="Equation.DSMT4">
                  <p:embed/>
                </p:oleObj>
              </mc:Choice>
              <mc:Fallback>
                <p:oleObj name="Equation" r:id="rId5" imgW="2641320" imgH="253800" progId="Equation.DSMT4">
                  <p:embed/>
                  <p:pic>
                    <p:nvPicPr>
                      <p:cNvPr id="0" name=""/>
                      <p:cNvPicPr/>
                      <p:nvPr/>
                    </p:nvPicPr>
                    <p:blipFill>
                      <a:blip r:embed="rId6"/>
                      <a:stretch>
                        <a:fillRect/>
                      </a:stretch>
                    </p:blipFill>
                    <p:spPr>
                      <a:xfrm>
                        <a:off x="1065213" y="1844675"/>
                        <a:ext cx="5246687" cy="5048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593572829"/>
              </p:ext>
            </p:extLst>
          </p:nvPr>
        </p:nvGraphicFramePr>
        <p:xfrm>
          <a:off x="1413099" y="3284984"/>
          <a:ext cx="1086294" cy="485974"/>
        </p:xfrm>
        <a:graphic>
          <a:graphicData uri="http://schemas.openxmlformats.org/presentationml/2006/ole">
            <mc:AlternateContent xmlns:mc="http://schemas.openxmlformats.org/markup-compatibility/2006">
              <mc:Choice xmlns:v="urn:schemas-microsoft-com:vml" Requires="v">
                <p:oleObj spid="_x0000_s19628" name="Equation" r:id="rId7" imgW="482400" imgH="215640" progId="Equation.DSMT4">
                  <p:embed/>
                </p:oleObj>
              </mc:Choice>
              <mc:Fallback>
                <p:oleObj name="Equation" r:id="rId7" imgW="482400" imgH="215640" progId="Equation.DSMT4">
                  <p:embed/>
                  <p:pic>
                    <p:nvPicPr>
                      <p:cNvPr id="0" name=""/>
                      <p:cNvPicPr/>
                      <p:nvPr/>
                    </p:nvPicPr>
                    <p:blipFill>
                      <a:blip r:embed="rId8"/>
                      <a:stretch>
                        <a:fillRect/>
                      </a:stretch>
                    </p:blipFill>
                    <p:spPr>
                      <a:xfrm>
                        <a:off x="1413099" y="3284984"/>
                        <a:ext cx="1086294" cy="48597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666358018"/>
              </p:ext>
            </p:extLst>
          </p:nvPr>
        </p:nvGraphicFramePr>
        <p:xfrm>
          <a:off x="3933379" y="4005064"/>
          <a:ext cx="864096" cy="459051"/>
        </p:xfrm>
        <a:graphic>
          <a:graphicData uri="http://schemas.openxmlformats.org/presentationml/2006/ole">
            <mc:AlternateContent xmlns:mc="http://schemas.openxmlformats.org/markup-compatibility/2006">
              <mc:Choice xmlns:v="urn:schemas-microsoft-com:vml" Requires="v">
                <p:oleObj spid="_x0000_s19629" name="Equation" r:id="rId9" imgW="406080" imgH="215640" progId="Equation.DSMT4">
                  <p:embed/>
                </p:oleObj>
              </mc:Choice>
              <mc:Fallback>
                <p:oleObj name="Equation" r:id="rId9" imgW="406080" imgH="215640" progId="Equation.DSMT4">
                  <p:embed/>
                  <p:pic>
                    <p:nvPicPr>
                      <p:cNvPr id="0" name=""/>
                      <p:cNvPicPr/>
                      <p:nvPr/>
                    </p:nvPicPr>
                    <p:blipFill>
                      <a:blip r:embed="rId10"/>
                      <a:stretch>
                        <a:fillRect/>
                      </a:stretch>
                    </p:blipFill>
                    <p:spPr>
                      <a:xfrm>
                        <a:off x="3933379" y="4005064"/>
                        <a:ext cx="864096" cy="45905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87082189"/>
              </p:ext>
            </p:extLst>
          </p:nvPr>
        </p:nvGraphicFramePr>
        <p:xfrm>
          <a:off x="2061171" y="4653136"/>
          <a:ext cx="936104" cy="516471"/>
        </p:xfrm>
        <a:graphic>
          <a:graphicData uri="http://schemas.openxmlformats.org/presentationml/2006/ole">
            <mc:AlternateContent xmlns:mc="http://schemas.openxmlformats.org/markup-compatibility/2006">
              <mc:Choice xmlns:v="urn:schemas-microsoft-com:vml" Requires="v">
                <p:oleObj spid="_x0000_s19630" name="Equation" r:id="rId11" imgW="368280" imgH="203040" progId="Equation.DSMT4">
                  <p:embed/>
                </p:oleObj>
              </mc:Choice>
              <mc:Fallback>
                <p:oleObj name="Equation" r:id="rId11" imgW="368280" imgH="203040" progId="Equation.DSMT4">
                  <p:embed/>
                  <p:pic>
                    <p:nvPicPr>
                      <p:cNvPr id="0" name=""/>
                      <p:cNvPicPr/>
                      <p:nvPr/>
                    </p:nvPicPr>
                    <p:blipFill>
                      <a:blip r:embed="rId12"/>
                      <a:stretch>
                        <a:fillRect/>
                      </a:stretch>
                    </p:blipFill>
                    <p:spPr>
                      <a:xfrm>
                        <a:off x="2061171" y="4653136"/>
                        <a:ext cx="936104" cy="516471"/>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12478957"/>
              </p:ext>
            </p:extLst>
          </p:nvPr>
        </p:nvGraphicFramePr>
        <p:xfrm>
          <a:off x="9982051" y="4647265"/>
          <a:ext cx="382445" cy="509927"/>
        </p:xfrm>
        <a:graphic>
          <a:graphicData uri="http://schemas.openxmlformats.org/presentationml/2006/ole">
            <mc:AlternateContent xmlns:mc="http://schemas.openxmlformats.org/markup-compatibility/2006">
              <mc:Choice xmlns:v="urn:schemas-microsoft-com:vml" Requires="v">
                <p:oleObj spid="_x0000_s19631" name="Equation" r:id="rId13" imgW="152280" imgH="203040" progId="Equation.DSMT4">
                  <p:embed/>
                </p:oleObj>
              </mc:Choice>
              <mc:Fallback>
                <p:oleObj name="Equation" r:id="rId13" imgW="152280" imgH="203040" progId="Equation.DSMT4">
                  <p:embed/>
                  <p:pic>
                    <p:nvPicPr>
                      <p:cNvPr id="0" name=""/>
                      <p:cNvPicPr/>
                      <p:nvPr/>
                    </p:nvPicPr>
                    <p:blipFill>
                      <a:blip r:embed="rId14"/>
                      <a:stretch>
                        <a:fillRect/>
                      </a:stretch>
                    </p:blipFill>
                    <p:spPr>
                      <a:xfrm>
                        <a:off x="9982051" y="4647265"/>
                        <a:ext cx="382445" cy="509927"/>
                      </a:xfrm>
                      <a:prstGeom prst="rect">
                        <a:avLst/>
                      </a:prstGeom>
                    </p:spPr>
                  </p:pic>
                </p:oleObj>
              </mc:Fallback>
            </mc:AlternateContent>
          </a:graphicData>
        </a:graphic>
      </p:graphicFrame>
    </p:spTree>
    <p:extLst>
      <p:ext uri="{BB962C8B-B14F-4D97-AF65-F5344CB8AC3E}">
        <p14:creationId xmlns:p14="http://schemas.microsoft.com/office/powerpoint/2010/main" val="2001391168"/>
      </p:ext>
    </p:extLst>
  </p:cSld>
  <p:clrMapOvr>
    <a:masterClrMapping/>
  </p:clrMapOvr>
  <p:transition>
    <p:wip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4200" b="1" dirty="0" smtClean="0">
                <a:latin typeface="Times New Roman" panose="02020603050405020304" pitchFamily="18" charset="0"/>
                <a:ea typeface="宋体" panose="02010600030101010101" pitchFamily="2" charset="-122"/>
              </a:rPr>
              <a:t>(</a:t>
            </a:r>
            <a:r>
              <a:rPr lang="zh-CN" altLang="en-US" sz="4200" b="1" dirty="0" smtClean="0">
                <a:latin typeface="Times New Roman" panose="02020603050405020304" pitchFamily="18" charset="0"/>
                <a:ea typeface="宋体" panose="02010600030101010101" pitchFamily="2" charset="-122"/>
              </a:rPr>
              <a:t>二</a:t>
            </a:r>
            <a:r>
              <a:rPr lang="en-US" altLang="zh-CN" sz="4200" b="1" dirty="0" smtClean="0">
                <a:latin typeface="Times New Roman" panose="02020603050405020304" pitchFamily="18" charset="0"/>
                <a:ea typeface="宋体" panose="02010600030101010101" pitchFamily="2" charset="-122"/>
              </a:rPr>
              <a:t>)</a:t>
            </a:r>
            <a:r>
              <a:rPr lang="zh-CN" altLang="en-US" sz="4200" b="1" dirty="0" smtClean="0">
                <a:latin typeface="Times New Roman" panose="02020603050405020304" pitchFamily="18" charset="0"/>
                <a:ea typeface="宋体" panose="02010600030101010101" pitchFamily="2" charset="-122"/>
              </a:rPr>
              <a:t>基于</a:t>
            </a:r>
            <a:r>
              <a:rPr lang="en-US" altLang="zh-CN" sz="4200" b="1" dirty="0">
                <a:latin typeface="Times New Roman" panose="02020603050405020304" pitchFamily="18" charset="0"/>
                <a:ea typeface="宋体" panose="02010600030101010101" pitchFamily="2" charset="-122"/>
              </a:rPr>
              <a:t>ES</a:t>
            </a:r>
            <a:r>
              <a:rPr lang="zh-CN" altLang="en-US" sz="4200" b="1" dirty="0">
                <a:latin typeface="Times New Roman" panose="02020603050405020304" pitchFamily="18" charset="0"/>
                <a:ea typeface="宋体" panose="02010600030101010101" pitchFamily="2" charset="-122"/>
              </a:rPr>
              <a:t>模型的最优套期保值</a:t>
            </a:r>
            <a:r>
              <a:rPr lang="zh-CN" altLang="en-US" sz="4200" b="1" dirty="0" smtClean="0">
                <a:latin typeface="Times New Roman" panose="02020603050405020304" pitchFamily="18" charset="0"/>
                <a:ea typeface="宋体" panose="02010600030101010101" pitchFamily="2" charset="-122"/>
              </a:rPr>
              <a:t>比率</a:t>
            </a:r>
            <a:endParaRPr lang="en-US" altLang="zh-CN" sz="4200" b="1" dirty="0" smtClean="0">
              <a:latin typeface="Times New Roman" panose="02020603050405020304" pitchFamily="18" charset="0"/>
              <a:ea typeface="宋体" panose="02010600030101010101" pitchFamily="2" charset="-122"/>
            </a:endParaRPr>
          </a:p>
          <a:p>
            <a:pPr indent="457200">
              <a:lnSpc>
                <a:spcPct val="170000"/>
              </a:lnSpc>
            </a:pPr>
            <a:r>
              <a:rPr lang="zh-CN" altLang="en-US" sz="3500" dirty="0">
                <a:latin typeface="Times New Roman" panose="02020603050405020304" pitchFamily="18" charset="0"/>
                <a:ea typeface="宋体" panose="02010600030101010101" pitchFamily="2" charset="-122"/>
              </a:rPr>
              <a:t>为得到 </a:t>
            </a:r>
            <a:r>
              <a:rPr lang="en-US" altLang="zh-CN" sz="3500" dirty="0">
                <a:latin typeface="Times New Roman" panose="02020603050405020304" pitchFamily="18" charset="0"/>
                <a:ea typeface="宋体" panose="02010600030101010101" pitchFamily="2" charset="-122"/>
              </a:rPr>
              <a:t>ES</a:t>
            </a:r>
            <a:r>
              <a:rPr lang="zh-CN" altLang="en-US" sz="3500" dirty="0">
                <a:latin typeface="Times New Roman" panose="02020603050405020304" pitchFamily="18" charset="0"/>
                <a:ea typeface="宋体" panose="02010600030101010101" pitchFamily="2" charset="-122"/>
              </a:rPr>
              <a:t>模型的最优套期保值比率，</a:t>
            </a:r>
            <a:r>
              <a:rPr lang="zh-CN" altLang="en-US" sz="3500" dirty="0" smtClean="0">
                <a:latin typeface="Times New Roman" panose="02020603050405020304" pitchFamily="18" charset="0"/>
                <a:ea typeface="宋体" panose="02010600030101010101" pitchFamily="2" charset="-122"/>
              </a:rPr>
              <a:t>令</a:t>
            </a:r>
            <a:r>
              <a:rPr lang="en-US" altLang="zh-CN" sz="3500" dirty="0" smtClean="0">
                <a:latin typeface="Times New Roman" panose="02020603050405020304" pitchFamily="18" charset="0"/>
                <a:ea typeface="宋体" panose="02010600030101010101" pitchFamily="2" charset="-122"/>
              </a:rPr>
              <a:t>(12-26)</a:t>
            </a:r>
            <a:r>
              <a:rPr lang="zh-CN" altLang="en-US" sz="3500" dirty="0" smtClean="0">
                <a:latin typeface="Times New Roman" panose="02020603050405020304" pitchFamily="18" charset="0"/>
                <a:ea typeface="宋体" panose="02010600030101010101" pitchFamily="2" charset="-122"/>
              </a:rPr>
              <a:t>式</a:t>
            </a:r>
            <a:r>
              <a:rPr lang="zh-CN" altLang="en-US" sz="3500" dirty="0">
                <a:latin typeface="Times New Roman" panose="02020603050405020304" pitchFamily="18" charset="0"/>
                <a:ea typeface="宋体" panose="02010600030101010101" pitchFamily="2" charset="-122"/>
              </a:rPr>
              <a:t>对 的一阶导数等于</a:t>
            </a:r>
            <a:r>
              <a:rPr lang="en-US" altLang="zh-CN" sz="3500" dirty="0">
                <a:latin typeface="Times New Roman" panose="02020603050405020304" pitchFamily="18" charset="0"/>
                <a:ea typeface="宋体" panose="02010600030101010101" pitchFamily="2" charset="-122"/>
              </a:rPr>
              <a:t>0</a:t>
            </a:r>
            <a:r>
              <a:rPr lang="zh-CN" altLang="en-US" sz="3500" dirty="0">
                <a:latin typeface="Times New Roman" panose="02020603050405020304" pitchFamily="18" charset="0"/>
                <a:ea typeface="宋体" panose="02010600030101010101" pitchFamily="2" charset="-122"/>
              </a:rPr>
              <a:t>，则有：</a:t>
            </a:r>
            <a:r>
              <a:rPr lang="en-US" altLang="zh-CN" sz="3500" dirty="0" smtClean="0">
                <a:latin typeface="Times New Roman" panose="02020603050405020304" pitchFamily="18" charset="0"/>
                <a:ea typeface="宋体" panose="02010600030101010101" pitchFamily="2" charset="-122"/>
              </a:rPr>
              <a:t>  </a:t>
            </a:r>
          </a:p>
          <a:p>
            <a:pPr indent="457200">
              <a:lnSpc>
                <a:spcPct val="170000"/>
              </a:lnSpc>
            </a:pPr>
            <a:r>
              <a:rPr lang="en-US" altLang="zh-CN" sz="3500" dirty="0" smtClean="0">
                <a:latin typeface="Times New Roman" panose="02020603050405020304" pitchFamily="18" charset="0"/>
                <a:ea typeface="宋体" panose="02010600030101010101" pitchFamily="2" charset="-122"/>
              </a:rPr>
              <a:t>                                                                                                                                           (12-27)               </a:t>
            </a:r>
            <a:endParaRPr lang="en-US" altLang="zh-CN" sz="3500" dirty="0">
              <a:latin typeface="Times New Roman" panose="02020603050405020304" pitchFamily="18" charset="0"/>
              <a:ea typeface="宋体" panose="02010600030101010101" pitchFamily="2" charset="-122"/>
            </a:endParaRPr>
          </a:p>
          <a:p>
            <a:pPr indent="457200">
              <a:lnSpc>
                <a:spcPct val="170000"/>
              </a:lnSpc>
            </a:pPr>
            <a:r>
              <a:rPr lang="en-US" altLang="zh-CN" sz="3500" dirty="0" smtClean="0">
                <a:latin typeface="Times New Roman" panose="02020603050405020304" pitchFamily="18" charset="0"/>
                <a:ea typeface="宋体" panose="02010600030101010101" pitchFamily="2" charset="-122"/>
              </a:rPr>
              <a:t>                                                                                                                                           (12-28)</a:t>
            </a:r>
          </a:p>
          <a:p>
            <a:pPr indent="457200">
              <a:lnSpc>
                <a:spcPct val="170000"/>
              </a:lnSpc>
            </a:pPr>
            <a:endParaRPr lang="en-US" altLang="zh-CN" sz="3500" dirty="0"/>
          </a:p>
          <a:p>
            <a:pPr indent="457200">
              <a:lnSpc>
                <a:spcPct val="170000"/>
              </a:lnSpc>
            </a:pPr>
            <a:r>
              <a:rPr lang="zh-CN" altLang="zh-CN" sz="3500" dirty="0" smtClean="0"/>
              <a:t>求解</a:t>
            </a:r>
            <a:r>
              <a:rPr lang="zh-CN" altLang="zh-CN" sz="3500" dirty="0"/>
              <a:t>可得：</a:t>
            </a:r>
          </a:p>
          <a:p>
            <a:pPr indent="457200">
              <a:lnSpc>
                <a:spcPct val="17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smtClean="0">
                <a:latin typeface="Times New Roman" panose="02020603050405020304" pitchFamily="18" charset="0"/>
                <a:ea typeface="宋体" panose="02010600030101010101" pitchFamily="2" charset="-122"/>
              </a:rPr>
              <a:t>                                                                                                                                           (12-29)</a:t>
            </a:r>
            <a:endParaRPr lang="zh-CN" altLang="zh-CN" sz="35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999255988"/>
              </p:ext>
            </p:extLst>
          </p:nvPr>
        </p:nvGraphicFramePr>
        <p:xfrm>
          <a:off x="4041775" y="1989138"/>
          <a:ext cx="4511675" cy="1778000"/>
        </p:xfrm>
        <a:graphic>
          <a:graphicData uri="http://schemas.openxmlformats.org/presentationml/2006/ole">
            <mc:AlternateContent xmlns:mc="http://schemas.openxmlformats.org/markup-compatibility/2006">
              <mc:Choice xmlns:v="urn:schemas-microsoft-com:vml" Requires="v">
                <p:oleObj spid="_x0000_s20538" name="Equation" r:id="rId3" imgW="2781000" imgH="1091880" progId="Equation.DSMT4">
                  <p:embed/>
                </p:oleObj>
              </mc:Choice>
              <mc:Fallback>
                <p:oleObj name="Equation" r:id="rId3" imgW="2781000" imgH="1091880" progId="Equation.DSMT4">
                  <p:embed/>
                  <p:pic>
                    <p:nvPicPr>
                      <p:cNvPr id="0" name=""/>
                      <p:cNvPicPr/>
                      <p:nvPr/>
                    </p:nvPicPr>
                    <p:blipFill>
                      <a:blip r:embed="rId4"/>
                      <a:stretch>
                        <a:fillRect/>
                      </a:stretch>
                    </p:blipFill>
                    <p:spPr>
                      <a:xfrm>
                        <a:off x="4041775" y="1989138"/>
                        <a:ext cx="4511675" cy="1778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797374895"/>
              </p:ext>
            </p:extLst>
          </p:nvPr>
        </p:nvGraphicFramePr>
        <p:xfrm>
          <a:off x="3861371" y="4046434"/>
          <a:ext cx="4976688" cy="2283502"/>
        </p:xfrm>
        <a:graphic>
          <a:graphicData uri="http://schemas.openxmlformats.org/presentationml/2006/ole">
            <mc:AlternateContent xmlns:mc="http://schemas.openxmlformats.org/markup-compatibility/2006">
              <mc:Choice xmlns:v="urn:schemas-microsoft-com:vml" Requires="v">
                <p:oleObj spid="_x0000_s20539" name="Equation" r:id="rId5" imgW="2933640" imgH="1346040" progId="Equation.DSMT4">
                  <p:embed/>
                </p:oleObj>
              </mc:Choice>
              <mc:Fallback>
                <p:oleObj name="Equation" r:id="rId5" imgW="2933640" imgH="1346040" progId="Equation.DSMT4">
                  <p:embed/>
                  <p:pic>
                    <p:nvPicPr>
                      <p:cNvPr id="0" name=""/>
                      <p:cNvPicPr/>
                      <p:nvPr/>
                    </p:nvPicPr>
                    <p:blipFill>
                      <a:blip r:embed="rId6"/>
                      <a:stretch>
                        <a:fillRect/>
                      </a:stretch>
                    </p:blipFill>
                    <p:spPr>
                      <a:xfrm>
                        <a:off x="3861371" y="4046434"/>
                        <a:ext cx="4976688" cy="2283502"/>
                      </a:xfrm>
                      <a:prstGeom prst="rect">
                        <a:avLst/>
                      </a:prstGeom>
                    </p:spPr>
                  </p:pic>
                </p:oleObj>
              </mc:Fallback>
            </mc:AlternateContent>
          </a:graphicData>
        </a:graphic>
      </p:graphicFrame>
    </p:spTree>
    <p:extLst>
      <p:ext uri="{BB962C8B-B14F-4D97-AF65-F5344CB8AC3E}">
        <p14:creationId xmlns:p14="http://schemas.microsoft.com/office/powerpoint/2010/main" val="2201918720"/>
      </p:ext>
    </p:extLst>
  </p:cSld>
  <p:clrMapOvr>
    <a:masterClrMapping/>
  </p:clrMapOvr>
  <p:transition>
    <p:wip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zh-CN" sz="2400" dirty="0" smtClean="0">
                <a:latin typeface="Times New Roman" panose="02020603050405020304" pitchFamily="18" charset="0"/>
                <a:ea typeface="宋体" panose="02010600030101010101" pitchFamily="2" charset="-122"/>
              </a:rPr>
              <a:t>因为</a:t>
            </a:r>
            <a:r>
              <a:rPr lang="en-US" altLang="zh-CN" sz="2400" dirty="0" smtClean="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，则</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(12-30)</a:t>
            </a:r>
            <a:endParaRPr lang="zh-CN"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(12-31)</a:t>
            </a:r>
            <a:endParaRPr lang="en-US"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故此，最优套期保值比率为</a:t>
            </a:r>
            <a:r>
              <a:rPr lang="zh-CN" altLang="zh-CN"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(12-32)</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smtClean="0">
                <a:latin typeface="Times New Roman" panose="02020603050405020304" pitchFamily="18" charset="0"/>
                <a:ea typeface="宋体" panose="02010600030101010101" pitchFamily="2" charset="-122"/>
              </a:rPr>
              <a:t>又因为                      ，则：</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en-US" altLang="zh-CN" sz="2400" dirty="0" smtClean="0">
                <a:latin typeface="Times New Roman" panose="02020603050405020304" pitchFamily="18" charset="0"/>
                <a:ea typeface="宋体" panose="02010600030101010101" pitchFamily="2" charset="-122"/>
              </a:rPr>
              <a:t>                                                                                                                                          (12-33)</a:t>
            </a: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388540254"/>
              </p:ext>
            </p:extLst>
          </p:nvPr>
        </p:nvGraphicFramePr>
        <p:xfrm>
          <a:off x="3971571" y="1268760"/>
          <a:ext cx="3624262" cy="952500"/>
        </p:xfrm>
        <a:graphic>
          <a:graphicData uri="http://schemas.openxmlformats.org/presentationml/2006/ole">
            <mc:AlternateContent xmlns:mc="http://schemas.openxmlformats.org/markup-compatibility/2006">
              <mc:Choice xmlns:v="urn:schemas-microsoft-com:vml" Requires="v">
                <p:oleObj spid="_x0000_s21668" name="Equation" r:id="rId3" imgW="2120760" imgH="558720" progId="Equation.DSMT4">
                  <p:embed/>
                </p:oleObj>
              </mc:Choice>
              <mc:Fallback>
                <p:oleObj name="Equation" r:id="rId3" imgW="2120760" imgH="558720" progId="Equation.DSMT4">
                  <p:embed/>
                  <p:pic>
                    <p:nvPicPr>
                      <p:cNvPr id="0" name=""/>
                      <p:cNvPicPr/>
                      <p:nvPr/>
                    </p:nvPicPr>
                    <p:blipFill>
                      <a:blip r:embed="rId4"/>
                      <a:stretch>
                        <a:fillRect/>
                      </a:stretch>
                    </p:blipFill>
                    <p:spPr>
                      <a:xfrm>
                        <a:off x="3971571" y="1268760"/>
                        <a:ext cx="3624262" cy="952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5562387"/>
              </p:ext>
            </p:extLst>
          </p:nvPr>
        </p:nvGraphicFramePr>
        <p:xfrm>
          <a:off x="1629123" y="1124744"/>
          <a:ext cx="789012" cy="515592"/>
        </p:xfrm>
        <a:graphic>
          <a:graphicData uri="http://schemas.openxmlformats.org/presentationml/2006/ole">
            <mc:AlternateContent xmlns:mc="http://schemas.openxmlformats.org/markup-compatibility/2006">
              <mc:Choice xmlns:v="urn:schemas-microsoft-com:vml" Requires="v">
                <p:oleObj spid="_x0000_s21669" name="Equation" r:id="rId5" imgW="330120" imgH="215640" progId="Equation.DSMT4">
                  <p:embed/>
                </p:oleObj>
              </mc:Choice>
              <mc:Fallback>
                <p:oleObj name="Equation" r:id="rId5" imgW="330120" imgH="215640" progId="Equation.DSMT4">
                  <p:embed/>
                  <p:pic>
                    <p:nvPicPr>
                      <p:cNvPr id="0" name=""/>
                      <p:cNvPicPr/>
                      <p:nvPr/>
                    </p:nvPicPr>
                    <p:blipFill>
                      <a:blip r:embed="rId6"/>
                      <a:stretch>
                        <a:fillRect/>
                      </a:stretch>
                    </p:blipFill>
                    <p:spPr>
                      <a:xfrm>
                        <a:off x="1629123" y="1124744"/>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506839039"/>
              </p:ext>
            </p:extLst>
          </p:nvPr>
        </p:nvGraphicFramePr>
        <p:xfrm>
          <a:off x="3861371" y="3789040"/>
          <a:ext cx="4232275" cy="823913"/>
        </p:xfrm>
        <a:graphic>
          <a:graphicData uri="http://schemas.openxmlformats.org/presentationml/2006/ole">
            <mc:AlternateContent xmlns:mc="http://schemas.openxmlformats.org/markup-compatibility/2006">
              <mc:Choice xmlns:v="urn:schemas-microsoft-com:vml" Requires="v">
                <p:oleObj spid="_x0000_s21670" name="Equation" r:id="rId7" imgW="2476440" imgH="482400" progId="Equation.DSMT4">
                  <p:embed/>
                </p:oleObj>
              </mc:Choice>
              <mc:Fallback>
                <p:oleObj name="Equation" r:id="rId7" imgW="2476440" imgH="482400" progId="Equation.DSMT4">
                  <p:embed/>
                  <p:pic>
                    <p:nvPicPr>
                      <p:cNvPr id="0" name=""/>
                      <p:cNvPicPr>
                        <a:picLocks noChangeAspect="1" noChangeArrowheads="1"/>
                      </p:cNvPicPr>
                      <p:nvPr/>
                    </p:nvPicPr>
                    <p:blipFill>
                      <a:blip r:embed="rId8"/>
                      <a:srcRect/>
                      <a:stretch>
                        <a:fillRect/>
                      </a:stretch>
                    </p:blipFill>
                    <p:spPr bwMode="auto">
                      <a:xfrm>
                        <a:off x="3861371" y="3789040"/>
                        <a:ext cx="42322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21861087"/>
              </p:ext>
            </p:extLst>
          </p:nvPr>
        </p:nvGraphicFramePr>
        <p:xfrm>
          <a:off x="3141291" y="2420888"/>
          <a:ext cx="5256212" cy="865187"/>
        </p:xfrm>
        <a:graphic>
          <a:graphicData uri="http://schemas.openxmlformats.org/presentationml/2006/ole">
            <mc:AlternateContent xmlns:mc="http://schemas.openxmlformats.org/markup-compatibility/2006">
              <mc:Choice xmlns:v="urn:schemas-microsoft-com:vml" Requires="v">
                <p:oleObj spid="_x0000_s21671" name="Equation" r:id="rId9" imgW="3314520" imgH="545760" progId="Equation.DSMT4">
                  <p:embed/>
                </p:oleObj>
              </mc:Choice>
              <mc:Fallback>
                <p:oleObj name="Equation" r:id="rId9" imgW="3314520" imgH="545760" progId="Equation.DSMT4">
                  <p:embed/>
                  <p:pic>
                    <p:nvPicPr>
                      <p:cNvPr id="0" name=""/>
                      <p:cNvPicPr/>
                      <p:nvPr/>
                    </p:nvPicPr>
                    <p:blipFill>
                      <a:blip r:embed="rId10"/>
                      <a:stretch>
                        <a:fillRect/>
                      </a:stretch>
                    </p:blipFill>
                    <p:spPr>
                      <a:xfrm>
                        <a:off x="3141291" y="2420888"/>
                        <a:ext cx="5256212" cy="86518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1124375051"/>
              </p:ext>
            </p:extLst>
          </p:nvPr>
        </p:nvGraphicFramePr>
        <p:xfrm>
          <a:off x="1917155" y="4581128"/>
          <a:ext cx="1512168" cy="407615"/>
        </p:xfrm>
        <a:graphic>
          <a:graphicData uri="http://schemas.openxmlformats.org/presentationml/2006/ole">
            <mc:AlternateContent xmlns:mc="http://schemas.openxmlformats.org/markup-compatibility/2006">
              <mc:Choice xmlns:v="urn:schemas-microsoft-com:vml" Requires="v">
                <p:oleObj spid="_x0000_s21672" name="Equation" r:id="rId11" imgW="711000" imgH="203040" progId="Equation.DSMT4">
                  <p:embed/>
                </p:oleObj>
              </mc:Choice>
              <mc:Fallback>
                <p:oleObj name="Equation" r:id="rId11" imgW="711000" imgH="203040" progId="Equation.DSMT4">
                  <p:embed/>
                  <p:pic>
                    <p:nvPicPr>
                      <p:cNvPr id="0" name=""/>
                      <p:cNvPicPr/>
                      <p:nvPr/>
                    </p:nvPicPr>
                    <p:blipFill>
                      <a:blip r:embed="rId12"/>
                      <a:stretch>
                        <a:fillRect/>
                      </a:stretch>
                    </p:blipFill>
                    <p:spPr>
                      <a:xfrm>
                        <a:off x="1917155" y="4581128"/>
                        <a:ext cx="1512168" cy="40761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273150997"/>
              </p:ext>
            </p:extLst>
          </p:nvPr>
        </p:nvGraphicFramePr>
        <p:xfrm>
          <a:off x="4016860" y="5013176"/>
          <a:ext cx="3876959" cy="763339"/>
        </p:xfrm>
        <a:graphic>
          <a:graphicData uri="http://schemas.openxmlformats.org/presentationml/2006/ole">
            <mc:AlternateContent xmlns:mc="http://schemas.openxmlformats.org/markup-compatibility/2006">
              <mc:Choice xmlns:v="urn:schemas-microsoft-com:vml" Requires="v">
                <p:oleObj spid="_x0000_s21673" name="Equation" r:id="rId13" imgW="2450880" imgH="482400" progId="Equation.DSMT4">
                  <p:embed/>
                </p:oleObj>
              </mc:Choice>
              <mc:Fallback>
                <p:oleObj name="Equation" r:id="rId13" imgW="2450880" imgH="482400" progId="Equation.DSMT4">
                  <p:embed/>
                  <p:pic>
                    <p:nvPicPr>
                      <p:cNvPr id="0" name=""/>
                      <p:cNvPicPr/>
                      <p:nvPr/>
                    </p:nvPicPr>
                    <p:blipFill>
                      <a:blip r:embed="rId14"/>
                      <a:stretch>
                        <a:fillRect/>
                      </a:stretch>
                    </p:blipFill>
                    <p:spPr>
                      <a:xfrm>
                        <a:off x="4016860" y="5013176"/>
                        <a:ext cx="3876959" cy="763339"/>
                      </a:xfrm>
                      <a:prstGeom prst="rect">
                        <a:avLst/>
                      </a:prstGeom>
                    </p:spPr>
                  </p:pic>
                </p:oleObj>
              </mc:Fallback>
            </mc:AlternateContent>
          </a:graphicData>
        </a:graphic>
      </p:graphicFrame>
    </p:spTree>
    <p:extLst>
      <p:ext uri="{BB962C8B-B14F-4D97-AF65-F5344CB8AC3E}">
        <p14:creationId xmlns:p14="http://schemas.microsoft.com/office/powerpoint/2010/main" val="1857391930"/>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 xmlns:a16="http://schemas.microsoft.com/office/drawing/2014/main" id="{744F04C2-B524-443E-870B-7BB48A2828DE}"/>
              </a:ext>
            </a:extLst>
          </p:cNvPr>
          <p:cNvSpPr txBox="1"/>
          <p:nvPr/>
        </p:nvSpPr>
        <p:spPr>
          <a:xfrm>
            <a:off x="33729" y="620688"/>
            <a:ext cx="11926267" cy="3490186"/>
          </a:xfrm>
          <a:prstGeom prst="rect">
            <a:avLst/>
          </a:prstGeom>
          <a:noFill/>
        </p:spPr>
        <p:txBody>
          <a:bodyPr wrap="square">
            <a:spAutoFit/>
          </a:bodyPr>
          <a:lstStyle/>
          <a:p>
            <a:pPr>
              <a:lnSpc>
                <a:spcPct val="170000"/>
              </a:lnSpc>
            </a:pPr>
            <a:r>
              <a:rPr kumimoji="1" lang="en-US" altLang="zh-CN" sz="2200" dirty="0">
                <a:latin typeface="+mn-lt"/>
                <a:ea typeface="+mn-ea"/>
              </a:rPr>
              <a:t>•</a:t>
            </a:r>
            <a:r>
              <a:rPr kumimoji="1" lang="zh-CN" altLang="en-US" sz="2400" dirty="0">
                <a:latin typeface="+mn-lt"/>
                <a:ea typeface="+mn-ea"/>
              </a:rPr>
              <a:t>随着期货合约交割月份的逼近，期货价格会逐渐收敛于标的资产的现货价格，如下图：</a:t>
            </a:r>
            <a:endParaRPr kumimoji="1" lang="en-US" altLang="zh-CN" sz="2400" dirty="0">
              <a:latin typeface="+mn-lt"/>
              <a:ea typeface="+mn-ea"/>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33" name="图片 32">
            <a:extLst>
              <a:ext uri="{FF2B5EF4-FFF2-40B4-BE49-F238E27FC236}">
                <a16:creationId xmlns="" xmlns:a16="http://schemas.microsoft.com/office/drawing/2014/main" id="{E3D616C4-713C-454D-8AEA-41ACC8C881E6}"/>
              </a:ext>
            </a:extLst>
          </p:cNvPr>
          <p:cNvPicPr>
            <a:picLocks noChangeAspect="1"/>
          </p:cNvPicPr>
          <p:nvPr/>
        </p:nvPicPr>
        <p:blipFill>
          <a:blip r:embed="rId2"/>
          <a:stretch>
            <a:fillRect/>
          </a:stretch>
        </p:blipFill>
        <p:spPr>
          <a:xfrm>
            <a:off x="33729" y="1700808"/>
            <a:ext cx="11588523" cy="4248472"/>
          </a:xfrm>
          <a:prstGeom prst="rect">
            <a:avLst/>
          </a:prstGeom>
        </p:spPr>
      </p:pic>
    </p:spTree>
    <p:extLst>
      <p:ext uri="{BB962C8B-B14F-4D97-AF65-F5344CB8AC3E}">
        <p14:creationId xmlns:p14="http://schemas.microsoft.com/office/powerpoint/2010/main" val="92680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en-US" sz="2400" dirty="0">
                <a:latin typeface="Times New Roman" panose="02020603050405020304" pitchFamily="18" charset="0"/>
                <a:ea typeface="宋体" panose="02010600030101010101" pitchFamily="2" charset="-122"/>
              </a:rPr>
              <a:t>由于</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a:t>
            </a:r>
            <a:r>
              <a:rPr lang="zh-CN" altLang="zh-CN" sz="2400" dirty="0">
                <a:latin typeface="Times New Roman" panose="02020603050405020304" pitchFamily="18" charset="0"/>
                <a:ea typeface="宋体" panose="02010600030101010101" pitchFamily="2" charset="-122"/>
              </a:rPr>
              <a:t>因此式子成立的条件</a:t>
            </a:r>
            <a:r>
              <a:rPr lang="zh-CN" altLang="zh-CN" sz="2400" dirty="0" smtClean="0">
                <a:latin typeface="Times New Roman" panose="02020603050405020304" pitchFamily="18" charset="0"/>
                <a:ea typeface="宋体" panose="02010600030101010101" pitchFamily="2" charset="-122"/>
              </a:rPr>
              <a:t>是</a:t>
            </a:r>
            <a:r>
              <a:rPr lang="en-US" altLang="zh-CN" sz="2400" dirty="0" smtClean="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zh-CN" altLang="en-US" sz="2400" dirty="0" smtClean="0">
                <a:latin typeface="Times New Roman" panose="02020603050405020304" pitchFamily="18" charset="0"/>
                <a:ea typeface="宋体" panose="02010600030101010101" pitchFamily="2" charset="-122"/>
              </a:rPr>
              <a:t>其中，</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纯套期保值部分，与最小方差套期比一样，其主要是针对市场实际价格风险而采取的套期保值策略，无风险偏好。</a:t>
            </a: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为</a:t>
            </a:r>
            <a:r>
              <a:rPr lang="zh-CN" altLang="zh-CN" sz="2400" dirty="0">
                <a:latin typeface="Times New Roman" panose="02020603050405020304" pitchFamily="18" charset="0"/>
                <a:ea typeface="宋体" panose="02010600030101010101" pitchFamily="2" charset="-122"/>
              </a:rPr>
              <a:t>投机需求部分，反映对套期保值的风险偏好，实质是对期货进行投机，而且风险态度变化而变化，置信水平越大，投资者越厌恶风险</a:t>
            </a:r>
            <a:r>
              <a:rPr lang="zh-CN" altLang="zh-CN" sz="2400" dirty="0" smtClean="0">
                <a:latin typeface="Times New Roman" panose="02020603050405020304" pitchFamily="18" charset="0"/>
                <a:ea typeface="宋体" panose="02010600030101010101" pitchFamily="2" charset="-122"/>
              </a:rPr>
              <a:t>，</a:t>
            </a:r>
            <a:r>
              <a:rPr lang="en-US" altLang="zh-CN" sz="2400" dirty="0" smtClean="0">
                <a:latin typeface="Times New Roman" panose="02020603050405020304" pitchFamily="18" charset="0"/>
                <a:ea typeface="宋体" panose="02010600030101010101" pitchFamily="2" charset="-122"/>
              </a:rPr>
              <a:t>   </a:t>
            </a:r>
            <a:r>
              <a:rPr lang="zh-CN" altLang="zh-CN" sz="2400" dirty="0" smtClean="0">
                <a:latin typeface="Times New Roman" panose="02020603050405020304" pitchFamily="18" charset="0"/>
                <a:ea typeface="宋体" panose="02010600030101010101" pitchFamily="2" charset="-122"/>
              </a:rPr>
              <a:t>越大</a:t>
            </a:r>
            <a:r>
              <a:rPr lang="zh-CN" altLang="en-US" sz="2400" dirty="0" smtClean="0">
                <a:latin typeface="Times New Roman" panose="02020603050405020304" pitchFamily="18" charset="0"/>
                <a:ea typeface="宋体" panose="02010600030101010101" pitchFamily="2" charset="-122"/>
              </a:rPr>
              <a:t>，</a:t>
            </a:r>
            <a:r>
              <a:rPr lang="en-US" altLang="zh-CN" sz="2400" i="1" dirty="0" smtClean="0">
                <a:latin typeface="Times New Roman" panose="02020603050405020304" pitchFamily="18" charset="0"/>
                <a:ea typeface="宋体" panose="02010600030101010101" pitchFamily="2" charset="-122"/>
                <a:cs typeface="Times New Roman" panose="02020603050405020304" pitchFamily="18" charset="0"/>
              </a:rPr>
              <a:t>h</a:t>
            </a:r>
            <a:r>
              <a:rPr lang="zh-CN" altLang="zh-CN" sz="2400" dirty="0" smtClean="0">
                <a:latin typeface="Times New Roman" panose="02020603050405020304" pitchFamily="18" charset="0"/>
                <a:ea typeface="宋体" panose="02010600030101010101" pitchFamily="2" charset="-122"/>
              </a:rPr>
              <a:t>越大</a:t>
            </a:r>
            <a:r>
              <a:rPr lang="zh-CN" altLang="zh-CN" sz="2400" dirty="0">
                <a:latin typeface="Times New Roman" panose="02020603050405020304" pitchFamily="18" charset="0"/>
                <a:ea typeface="宋体" panose="02010600030101010101" pitchFamily="2" charset="-122"/>
              </a:rPr>
              <a:t>。</a:t>
            </a:r>
          </a:p>
          <a:p>
            <a:pPr indent="457200">
              <a:lnSpc>
                <a:spcPct val="150000"/>
              </a:lnSpc>
            </a:pPr>
            <a:r>
              <a:rPr lang="zh-CN" altLang="zh-CN" sz="2400" dirty="0">
                <a:latin typeface="Times New Roman" panose="02020603050405020304" pitchFamily="18" charset="0"/>
                <a:ea typeface="宋体" panose="02010600030101010101" pitchFamily="2" charset="-122"/>
              </a:rPr>
              <a:t>可见，基于</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p>
          <a:p>
            <a:pPr indent="457200" algn="just">
              <a:lnSpc>
                <a:spcPct val="150000"/>
              </a:lnSpc>
            </a:pPr>
            <a:r>
              <a:rPr lang="en-US" altLang="zh-CN" sz="2400" dirty="0" smtClean="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2414128312"/>
              </p:ext>
            </p:extLst>
          </p:nvPr>
        </p:nvGraphicFramePr>
        <p:xfrm>
          <a:off x="6453659" y="1151401"/>
          <a:ext cx="2343274" cy="477399"/>
        </p:xfrm>
        <a:graphic>
          <a:graphicData uri="http://schemas.openxmlformats.org/presentationml/2006/ole">
            <mc:AlternateContent xmlns:mc="http://schemas.openxmlformats.org/markup-compatibility/2006">
              <mc:Choice xmlns:v="urn:schemas-microsoft-com:vml" Requires="v">
                <p:oleObj spid="_x0000_s22671" name="Equation" r:id="rId3" imgW="1244520" imgH="253800" progId="Equation.DSMT4">
                  <p:embed/>
                </p:oleObj>
              </mc:Choice>
              <mc:Fallback>
                <p:oleObj name="Equation" r:id="rId3" imgW="1244520" imgH="253800" progId="Equation.DSMT4">
                  <p:embed/>
                  <p:pic>
                    <p:nvPicPr>
                      <p:cNvPr id="0" name=""/>
                      <p:cNvPicPr/>
                      <p:nvPr/>
                    </p:nvPicPr>
                    <p:blipFill>
                      <a:blip r:embed="rId4"/>
                      <a:stretch>
                        <a:fillRect/>
                      </a:stretch>
                    </p:blipFill>
                    <p:spPr>
                      <a:xfrm>
                        <a:off x="6453659" y="1151401"/>
                        <a:ext cx="2343274" cy="47739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5147621"/>
              </p:ext>
            </p:extLst>
          </p:nvPr>
        </p:nvGraphicFramePr>
        <p:xfrm>
          <a:off x="1662187" y="1186458"/>
          <a:ext cx="1335088" cy="514350"/>
        </p:xfrm>
        <a:graphic>
          <a:graphicData uri="http://schemas.openxmlformats.org/presentationml/2006/ole">
            <mc:AlternateContent xmlns:mc="http://schemas.openxmlformats.org/markup-compatibility/2006">
              <mc:Choice xmlns:v="urn:schemas-microsoft-com:vml" Requires="v">
                <p:oleObj spid="_x0000_s22672" name="Equation" r:id="rId5" imgW="558720" imgH="215640" progId="Equation.DSMT4">
                  <p:embed/>
                </p:oleObj>
              </mc:Choice>
              <mc:Fallback>
                <p:oleObj name="Equation" r:id="rId5" imgW="558720" imgH="215640" progId="Equation.DSMT4">
                  <p:embed/>
                  <p:pic>
                    <p:nvPicPr>
                      <p:cNvPr id="0" name=""/>
                      <p:cNvPicPr/>
                      <p:nvPr/>
                    </p:nvPicPr>
                    <p:blipFill>
                      <a:blip r:embed="rId6"/>
                      <a:stretch>
                        <a:fillRect/>
                      </a:stretch>
                    </p:blipFill>
                    <p:spPr>
                      <a:xfrm>
                        <a:off x="1662187" y="1186458"/>
                        <a:ext cx="1335088" cy="51435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565778867"/>
              </p:ext>
            </p:extLst>
          </p:nvPr>
        </p:nvGraphicFramePr>
        <p:xfrm>
          <a:off x="1125067" y="2780928"/>
          <a:ext cx="3125788" cy="823913"/>
        </p:xfrm>
        <a:graphic>
          <a:graphicData uri="http://schemas.openxmlformats.org/presentationml/2006/ole">
            <mc:AlternateContent xmlns:mc="http://schemas.openxmlformats.org/markup-compatibility/2006">
              <mc:Choice xmlns:v="urn:schemas-microsoft-com:vml" Requires="v">
                <p:oleObj spid="_x0000_s22673" name="Equation" r:id="rId7" imgW="1828800" imgH="482400" progId="Equation.DSMT4">
                  <p:embed/>
                </p:oleObj>
              </mc:Choice>
              <mc:Fallback>
                <p:oleObj name="Equation" r:id="rId7" imgW="1828800" imgH="482400" progId="Equation.DSMT4">
                  <p:embed/>
                  <p:pic>
                    <p:nvPicPr>
                      <p:cNvPr id="0" name=""/>
                      <p:cNvPicPr>
                        <a:picLocks noChangeAspect="1" noChangeArrowheads="1"/>
                      </p:cNvPicPr>
                      <p:nvPr/>
                    </p:nvPicPr>
                    <p:blipFill>
                      <a:blip r:embed="rId8"/>
                      <a:srcRect/>
                      <a:stretch>
                        <a:fillRect/>
                      </a:stretch>
                    </p:blipFill>
                    <p:spPr bwMode="auto">
                      <a:xfrm>
                        <a:off x="1125067" y="2780928"/>
                        <a:ext cx="31257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2217188"/>
              </p:ext>
            </p:extLst>
          </p:nvPr>
        </p:nvGraphicFramePr>
        <p:xfrm>
          <a:off x="2002428" y="1700808"/>
          <a:ext cx="562799" cy="648072"/>
        </p:xfrm>
        <a:graphic>
          <a:graphicData uri="http://schemas.openxmlformats.org/presentationml/2006/ole">
            <mc:AlternateContent xmlns:mc="http://schemas.openxmlformats.org/markup-compatibility/2006">
              <mc:Choice xmlns:v="urn:schemas-microsoft-com:vml" Requires="v">
                <p:oleObj spid="_x0000_s22674" name="Equation" r:id="rId9" imgW="330120" imgH="380880" progId="Equation.DSMT4">
                  <p:embed/>
                </p:oleObj>
              </mc:Choice>
              <mc:Fallback>
                <p:oleObj name="Equation" r:id="rId9" imgW="330120" imgH="380880" progId="Equation.DSMT4">
                  <p:embed/>
                  <p:pic>
                    <p:nvPicPr>
                      <p:cNvPr id="0" name=""/>
                      <p:cNvPicPr/>
                      <p:nvPr/>
                    </p:nvPicPr>
                    <p:blipFill>
                      <a:blip r:embed="rId10"/>
                      <a:stretch>
                        <a:fillRect/>
                      </a:stretch>
                    </p:blipFill>
                    <p:spPr>
                      <a:xfrm>
                        <a:off x="2002428" y="1700808"/>
                        <a:ext cx="562799" cy="648072"/>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588375987"/>
              </p:ext>
            </p:extLst>
          </p:nvPr>
        </p:nvGraphicFramePr>
        <p:xfrm>
          <a:off x="11422211" y="3501008"/>
          <a:ext cx="400048" cy="503981"/>
        </p:xfrm>
        <a:graphic>
          <a:graphicData uri="http://schemas.openxmlformats.org/presentationml/2006/ole">
            <mc:AlternateContent xmlns:mc="http://schemas.openxmlformats.org/markup-compatibility/2006">
              <mc:Choice xmlns:v="urn:schemas-microsoft-com:vml" Requires="v">
                <p:oleObj spid="_x0000_s22675" name="Equation" r:id="rId11" imgW="152280" imgH="203040" progId="Equation.DSMT4">
                  <p:embed/>
                </p:oleObj>
              </mc:Choice>
              <mc:Fallback>
                <p:oleObj name="Equation" r:id="rId11" imgW="152280" imgH="203040" progId="Equation.DSMT4">
                  <p:embed/>
                  <p:pic>
                    <p:nvPicPr>
                      <p:cNvPr id="0" name=""/>
                      <p:cNvPicPr/>
                      <p:nvPr/>
                    </p:nvPicPr>
                    <p:blipFill>
                      <a:blip r:embed="rId12"/>
                      <a:stretch>
                        <a:fillRect/>
                      </a:stretch>
                    </p:blipFill>
                    <p:spPr>
                      <a:xfrm>
                        <a:off x="11422211" y="3501008"/>
                        <a:ext cx="400048" cy="503981"/>
                      </a:xfrm>
                      <a:prstGeom prst="rect">
                        <a:avLst/>
                      </a:prstGeom>
                    </p:spPr>
                  </p:pic>
                </p:oleObj>
              </mc:Fallback>
            </mc:AlternateContent>
          </a:graphicData>
        </a:graphic>
      </p:graphicFrame>
    </p:spTree>
    <p:extLst>
      <p:ext uri="{BB962C8B-B14F-4D97-AF65-F5344CB8AC3E}">
        <p14:creationId xmlns:p14="http://schemas.microsoft.com/office/powerpoint/2010/main" val="755935021"/>
      </p:ext>
    </p:extLst>
  </p:cSld>
  <p:clrMapOvr>
    <a:masterClrMapping/>
  </p:clrMapOvr>
  <p:transition>
    <p:wip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en-US" altLang="zh-CN" sz="2200" dirty="0" smtClean="0">
                <a:latin typeface="Times New Roman" panose="02020603050405020304" pitchFamily="18" charset="0"/>
                <a:ea typeface="宋体" panose="02010600030101010101" pitchFamily="2" charset="-122"/>
              </a:rPr>
              <a:t>【</a:t>
            </a:r>
            <a:r>
              <a:rPr lang="zh-CN" altLang="en-US" sz="2200" dirty="0" smtClean="0">
                <a:latin typeface="Times New Roman" panose="02020603050405020304" pitchFamily="18" charset="0"/>
                <a:ea typeface="宋体" panose="02010600030101010101" pitchFamily="2" charset="-122"/>
              </a:rPr>
              <a:t>例</a:t>
            </a:r>
            <a:r>
              <a:rPr lang="en-US" altLang="zh-CN" sz="2200" dirty="0" smtClean="0">
                <a:latin typeface="Times New Roman" panose="02020603050405020304" pitchFamily="18" charset="0"/>
                <a:ea typeface="宋体" panose="02010600030101010101" pitchFamily="2" charset="-122"/>
              </a:rPr>
              <a:t>12-10】</a:t>
            </a:r>
            <a:r>
              <a:rPr lang="zh-CN" altLang="en-US" sz="2200" dirty="0">
                <a:latin typeface="Times New Roman" panose="02020603050405020304" pitchFamily="18" charset="0"/>
                <a:ea typeface="宋体" panose="02010600030101010101" pitchFamily="2" charset="-122"/>
              </a:rPr>
              <a:t>假定</a:t>
            </a:r>
            <a:r>
              <a:rPr lang="zh-CN" altLang="en-US" sz="2200" dirty="0" smtClean="0">
                <a:latin typeface="Times New Roman" panose="02020603050405020304" pitchFamily="18" charset="0"/>
                <a:ea typeface="宋体" panose="02010600030101010101" pitchFamily="2" charset="-122"/>
              </a:rPr>
              <a:t>相关系数                     、</a:t>
            </a:r>
            <a:r>
              <a:rPr lang="zh-CN" altLang="en-US" sz="2200" dirty="0">
                <a:latin typeface="Times New Roman" panose="02020603050405020304" pitchFamily="18" charset="0"/>
                <a:ea typeface="宋体" panose="02010600030101010101" pitchFamily="2" charset="-122"/>
              </a:rPr>
              <a:t>现货和期货市场的波动</a:t>
            </a:r>
            <a:r>
              <a:rPr lang="zh-CN" altLang="en-US" sz="2200" dirty="0" smtClean="0">
                <a:latin typeface="Times New Roman" panose="02020603050405020304" pitchFamily="18" charset="0"/>
                <a:ea typeface="宋体" panose="02010600030101010101" pitchFamily="2" charset="-122"/>
              </a:rPr>
              <a:t>率分别为                      和                                                                            </a:t>
            </a:r>
            <a:endParaRPr lang="en-US" altLang="zh-CN" sz="2200" dirty="0" smtClean="0">
              <a:latin typeface="Times New Roman" panose="02020603050405020304" pitchFamily="18" charset="0"/>
              <a:ea typeface="宋体" panose="02010600030101010101" pitchFamily="2" charset="-122"/>
            </a:endParaRPr>
          </a:p>
          <a:p>
            <a:pPr indent="457200" algn="just">
              <a:lnSpc>
                <a:spcPct val="150000"/>
              </a:lnSpc>
            </a:pPr>
            <a:r>
              <a:rPr lang="en-US" altLang="zh-CN" sz="2200" dirty="0" smtClean="0">
                <a:latin typeface="Times New Roman" panose="02020603050405020304" pitchFamily="18" charset="0"/>
                <a:ea typeface="宋体" panose="02010600030101010101" pitchFamily="2" charset="-122"/>
              </a:rPr>
              <a:t>              </a:t>
            </a:r>
            <a:r>
              <a:rPr lang="zh-CN" altLang="en-US" sz="2200" dirty="0" smtClean="0">
                <a:latin typeface="Times New Roman" panose="02020603050405020304" pitchFamily="18" charset="0"/>
                <a:ea typeface="宋体" panose="02010600030101010101" pitchFamily="2" charset="-122"/>
              </a:rPr>
              <a:t>，期货期望收益率为                         。选取三种不同的风险度量指标，计算并对比分析最小方差、最小</a:t>
            </a:r>
            <a:r>
              <a:rPr lang="en-US" altLang="zh-CN" sz="2200" dirty="0" err="1" smtClean="0">
                <a:latin typeface="Times New Roman" panose="02020603050405020304" pitchFamily="18" charset="0"/>
                <a:ea typeface="宋体" panose="02010600030101010101" pitchFamily="2" charset="-122"/>
              </a:rPr>
              <a:t>VaR</a:t>
            </a:r>
            <a:r>
              <a:rPr lang="zh-CN" altLang="en-US" sz="2200" dirty="0" smtClean="0">
                <a:latin typeface="Times New Roman" panose="02020603050405020304" pitchFamily="18" charset="0"/>
                <a:ea typeface="宋体" panose="02010600030101010101" pitchFamily="2" charset="-122"/>
              </a:rPr>
              <a:t>、最小</a:t>
            </a:r>
            <a:r>
              <a:rPr lang="en-US" altLang="zh-CN" sz="2200" dirty="0" smtClean="0">
                <a:latin typeface="Times New Roman" panose="02020603050405020304" pitchFamily="18" charset="0"/>
                <a:ea typeface="宋体" panose="02010600030101010101" pitchFamily="2" charset="-122"/>
              </a:rPr>
              <a:t>ES</a:t>
            </a:r>
            <a:r>
              <a:rPr lang="zh-CN" altLang="en-US" sz="2200" dirty="0" smtClean="0">
                <a:latin typeface="Times New Roman" panose="02020603050405020304" pitchFamily="18" charset="0"/>
                <a:ea typeface="宋体" panose="02010600030101010101" pitchFamily="2" charset="-122"/>
              </a:rPr>
              <a:t>三种套期保值策略下的静态套期保值比率</a:t>
            </a:r>
            <a:r>
              <a:rPr lang="en-US" altLang="zh-CN" sz="2200" i="1" dirty="0" smtClean="0">
                <a:latin typeface="Times New Roman" panose="02020603050405020304" pitchFamily="18" charset="0"/>
                <a:ea typeface="宋体" panose="02010600030101010101" pitchFamily="2" charset="-122"/>
              </a:rPr>
              <a:t>h</a:t>
            </a:r>
            <a:r>
              <a:rPr lang="zh-CN" altLang="en-US" sz="2200" dirty="0" smtClean="0">
                <a:latin typeface="Times New Roman" panose="02020603050405020304" pitchFamily="18" charset="0"/>
                <a:ea typeface="宋体" panose="02010600030101010101" pitchFamily="2" charset="-122"/>
              </a:rPr>
              <a:t> ，并且采用</a:t>
            </a:r>
            <a:r>
              <a:rPr lang="en-US" altLang="zh-CN" sz="2200" dirty="0" err="1" smtClean="0">
                <a:latin typeface="Times New Roman" panose="02020603050405020304" pitchFamily="18" charset="0"/>
                <a:ea typeface="宋体" panose="02010600030101010101" pitchFamily="2" charset="-122"/>
              </a:rPr>
              <a:t>Ederington</a:t>
            </a:r>
            <a:r>
              <a:rPr lang="en-US" altLang="zh-CN" sz="2200" dirty="0" smtClean="0">
                <a:latin typeface="Times New Roman" panose="02020603050405020304" pitchFamily="18" charset="0"/>
                <a:ea typeface="宋体" panose="02010600030101010101" pitchFamily="2" charset="-122"/>
              </a:rPr>
              <a:t>(1979)</a:t>
            </a:r>
            <a:r>
              <a:rPr lang="zh-CN" altLang="en-US" sz="2200" dirty="0" smtClean="0">
                <a:latin typeface="Times New Roman" panose="02020603050405020304" pitchFamily="18" charset="0"/>
                <a:ea typeface="宋体" panose="02010600030101010101" pitchFamily="2" charset="-122"/>
              </a:rPr>
              <a:t> 最早提出的方差下降百分比计算套期保值效果。</a:t>
            </a:r>
            <a:r>
              <a:rPr lang="en-US" altLang="zh-CN" sz="2200" dirty="0" smtClean="0">
                <a:latin typeface="Times New Roman" panose="02020603050405020304" pitchFamily="18" charset="0"/>
                <a:ea typeface="宋体" panose="02010600030101010101" pitchFamily="2" charset="-122"/>
              </a:rPr>
              <a:t>(</a:t>
            </a:r>
            <a:r>
              <a:rPr lang="zh-CN" altLang="en-US" sz="2200" dirty="0" smtClean="0">
                <a:latin typeface="Times New Roman" panose="02020603050405020304" pitchFamily="18" charset="0"/>
                <a:ea typeface="宋体" panose="02010600030101010101" pitchFamily="2" charset="-122"/>
              </a:rPr>
              <a:t>考虑</a:t>
            </a:r>
            <a:r>
              <a:rPr lang="en-US" altLang="zh-CN" sz="2200" dirty="0" smtClean="0">
                <a:latin typeface="Times New Roman" panose="02020603050405020304" pitchFamily="18" charset="0"/>
                <a:ea typeface="宋体" panose="02010600030101010101" pitchFamily="2" charset="-122"/>
              </a:rPr>
              <a:t>90%</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95%</a:t>
            </a:r>
            <a:r>
              <a:rPr lang="zh-CN" altLang="en-US" sz="2200" dirty="0" smtClean="0">
                <a:latin typeface="Times New Roman" panose="02020603050405020304" pitchFamily="18" charset="0"/>
                <a:ea typeface="宋体" panose="02010600030101010101" pitchFamily="2" charset="-122"/>
              </a:rPr>
              <a:t>、</a:t>
            </a:r>
            <a:r>
              <a:rPr lang="en-US" altLang="zh-CN" sz="2200" dirty="0" smtClean="0">
                <a:latin typeface="Times New Roman" panose="02020603050405020304" pitchFamily="18" charset="0"/>
                <a:ea typeface="宋体" panose="02010600030101010101" pitchFamily="2" charset="-122"/>
              </a:rPr>
              <a:t>99%</a:t>
            </a:r>
            <a:r>
              <a:rPr lang="zh-CN" altLang="en-US" sz="2200" dirty="0" smtClean="0">
                <a:latin typeface="Times New Roman" panose="02020603050405020304" pitchFamily="18" charset="0"/>
                <a:ea typeface="宋体" panose="02010600030101010101" pitchFamily="2" charset="-122"/>
              </a:rPr>
              <a:t>三种置信水平</a:t>
            </a:r>
            <a:r>
              <a:rPr lang="en-US" altLang="zh-CN" sz="2200" dirty="0" smtClean="0">
                <a:latin typeface="Times New Roman" panose="02020603050405020304" pitchFamily="18" charset="0"/>
                <a:ea typeface="宋体" panose="02010600030101010101" pitchFamily="2" charset="-122"/>
              </a:rPr>
              <a:t>)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基于方差模型的最优套期保值率为：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a:latin typeface="Times New Roman" panose="02020603050405020304" pitchFamily="18" charset="0"/>
                <a:ea typeface="宋体" panose="02010600030101010101" pitchFamily="2" charset="-122"/>
              </a:rPr>
              <a:t>ES</a:t>
            </a:r>
            <a:r>
              <a:rPr lang="zh-CN" altLang="en-US" sz="2200" dirty="0">
                <a:latin typeface="Times New Roman" panose="02020603050405020304" pitchFamily="18" charset="0"/>
                <a:ea typeface="宋体" panose="02010600030101010101" pitchFamily="2" charset="-122"/>
              </a:rPr>
              <a:t>模型的最优套期保值率为</a:t>
            </a:r>
            <a:r>
              <a:rPr lang="zh-CN" altLang="en-US" sz="2200" dirty="0" smtClean="0">
                <a:latin typeface="Times New Roman" panose="02020603050405020304" pitchFamily="18" charset="0"/>
                <a:ea typeface="宋体" panose="02010600030101010101" pitchFamily="2" charset="-122"/>
              </a:rPr>
              <a:t>：</a:t>
            </a:r>
            <a:endParaRPr lang="en-US" altLang="zh-CN" sz="2200" dirty="0" smtClean="0">
              <a:latin typeface="Times New Roman" panose="02020603050405020304" pitchFamily="18" charset="0"/>
              <a:ea typeface="宋体" panose="02010600030101010101" pitchFamily="2" charset="-122"/>
            </a:endParaRPr>
          </a:p>
          <a:p>
            <a:pPr indent="457200" algn="just">
              <a:lnSpc>
                <a:spcPct val="200000"/>
              </a:lnSpc>
            </a:pPr>
            <a:r>
              <a:rPr lang="zh-CN" altLang="en-US" sz="2200" dirty="0"/>
              <a:t>套期保值效果为</a:t>
            </a:r>
            <a:r>
              <a:rPr lang="zh-CN" altLang="en-US" sz="2400" dirty="0"/>
              <a:t>：</a:t>
            </a:r>
            <a:r>
              <a:rPr lang="en-US" altLang="zh-CN" sz="2400" dirty="0" smtClean="0">
                <a:latin typeface="Times New Roman" panose="02020603050405020304" pitchFamily="18" charset="0"/>
                <a:ea typeface="宋体" panose="02010600030101010101" pitchFamily="2" charset="-122"/>
              </a:rPr>
              <a:t>                                                                                   </a:t>
            </a:r>
            <a:endParaRPr lang="zh-CN" altLang="zh-CN" sz="2400" dirty="0" smtClean="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980248741"/>
              </p:ext>
            </p:extLst>
          </p:nvPr>
        </p:nvGraphicFramePr>
        <p:xfrm>
          <a:off x="5357240" y="3429000"/>
          <a:ext cx="1698625" cy="715963"/>
        </p:xfrm>
        <a:graphic>
          <a:graphicData uri="http://schemas.openxmlformats.org/presentationml/2006/ole">
            <mc:AlternateContent xmlns:mc="http://schemas.openxmlformats.org/markup-compatibility/2006">
              <mc:Choice xmlns:v="urn:schemas-microsoft-com:vml" Requires="v">
                <p:oleObj spid="_x0000_s23784" name="Equation" r:id="rId4" imgW="901440" imgH="380880" progId="Equation.DSMT4">
                  <p:embed/>
                </p:oleObj>
              </mc:Choice>
              <mc:Fallback>
                <p:oleObj name="Equation" r:id="rId4" imgW="901440" imgH="380880" progId="Equation.DSMT4">
                  <p:embed/>
                  <p:pic>
                    <p:nvPicPr>
                      <p:cNvPr id="0" name=""/>
                      <p:cNvPicPr/>
                      <p:nvPr/>
                    </p:nvPicPr>
                    <p:blipFill>
                      <a:blip r:embed="rId5"/>
                      <a:stretch>
                        <a:fillRect/>
                      </a:stretch>
                    </p:blipFill>
                    <p:spPr>
                      <a:xfrm>
                        <a:off x="5357240" y="3429000"/>
                        <a:ext cx="1698625" cy="7159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808450484"/>
              </p:ext>
            </p:extLst>
          </p:nvPr>
        </p:nvGraphicFramePr>
        <p:xfrm>
          <a:off x="4221411" y="908720"/>
          <a:ext cx="1368152" cy="409301"/>
        </p:xfrm>
        <a:graphic>
          <a:graphicData uri="http://schemas.openxmlformats.org/presentationml/2006/ole">
            <mc:AlternateContent xmlns:mc="http://schemas.openxmlformats.org/markup-compatibility/2006">
              <mc:Choice xmlns:v="urn:schemas-microsoft-com:vml" Requires="v">
                <p:oleObj spid="_x0000_s23785" name="Equation" r:id="rId6" imgW="634680" imgH="190440" progId="Equation.DSMT4">
                  <p:embed/>
                </p:oleObj>
              </mc:Choice>
              <mc:Fallback>
                <p:oleObj name="Equation" r:id="rId6" imgW="634680" imgH="190440" progId="Equation.DSMT4">
                  <p:embed/>
                  <p:pic>
                    <p:nvPicPr>
                      <p:cNvPr id="0" name=""/>
                      <p:cNvPicPr/>
                      <p:nvPr/>
                    </p:nvPicPr>
                    <p:blipFill>
                      <a:blip r:embed="rId7"/>
                      <a:stretch>
                        <a:fillRect/>
                      </a:stretch>
                    </p:blipFill>
                    <p:spPr>
                      <a:xfrm>
                        <a:off x="4221411" y="908720"/>
                        <a:ext cx="1368152" cy="409301"/>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3922597867"/>
              </p:ext>
            </p:extLst>
          </p:nvPr>
        </p:nvGraphicFramePr>
        <p:xfrm>
          <a:off x="9910043" y="908720"/>
          <a:ext cx="1482602" cy="429797"/>
        </p:xfrm>
        <a:graphic>
          <a:graphicData uri="http://schemas.openxmlformats.org/presentationml/2006/ole">
            <mc:AlternateContent xmlns:mc="http://schemas.openxmlformats.org/markup-compatibility/2006">
              <mc:Choice xmlns:v="urn:schemas-microsoft-com:vml" Requires="v">
                <p:oleObj spid="_x0000_s23786" name="Equation" r:id="rId8" imgW="698400" imgH="203040" progId="Equation.DSMT4">
                  <p:embed/>
                </p:oleObj>
              </mc:Choice>
              <mc:Fallback>
                <p:oleObj name="Equation" r:id="rId8" imgW="698400" imgH="203040" progId="Equation.DSMT4">
                  <p:embed/>
                  <p:pic>
                    <p:nvPicPr>
                      <p:cNvPr id="0" name=""/>
                      <p:cNvPicPr>
                        <a:picLocks noChangeAspect="1" noChangeArrowheads="1"/>
                      </p:cNvPicPr>
                      <p:nvPr/>
                    </p:nvPicPr>
                    <p:blipFill>
                      <a:blip r:embed="rId9"/>
                      <a:srcRect/>
                      <a:stretch>
                        <a:fillRect/>
                      </a:stretch>
                    </p:blipFill>
                    <p:spPr bwMode="auto">
                      <a:xfrm>
                        <a:off x="9910043" y="908720"/>
                        <a:ext cx="1482602" cy="429797"/>
                      </a:xfrm>
                      <a:prstGeom prst="rect">
                        <a:avLst/>
                      </a:prstGeom>
                      <a:noFill/>
                      <a:ln>
                        <a:noFill/>
                      </a:ln>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95204373"/>
              </p:ext>
            </p:extLst>
          </p:nvPr>
        </p:nvGraphicFramePr>
        <p:xfrm>
          <a:off x="4581451" y="1484784"/>
          <a:ext cx="1872208" cy="441307"/>
        </p:xfrm>
        <a:graphic>
          <a:graphicData uri="http://schemas.openxmlformats.org/presentationml/2006/ole">
            <mc:AlternateContent xmlns:mc="http://schemas.openxmlformats.org/markup-compatibility/2006">
              <mc:Choice xmlns:v="urn:schemas-microsoft-com:vml" Requires="v">
                <p:oleObj spid="_x0000_s23787" name="Equation" r:id="rId10" imgW="914400" imgH="215640" progId="Equation.DSMT4">
                  <p:embed/>
                </p:oleObj>
              </mc:Choice>
              <mc:Fallback>
                <p:oleObj name="Equation" r:id="rId10" imgW="914400" imgH="215640" progId="Equation.DSMT4">
                  <p:embed/>
                  <p:pic>
                    <p:nvPicPr>
                      <p:cNvPr id="0" name=""/>
                      <p:cNvPicPr/>
                      <p:nvPr/>
                    </p:nvPicPr>
                    <p:blipFill>
                      <a:blip r:embed="rId11"/>
                      <a:stretch>
                        <a:fillRect/>
                      </a:stretch>
                    </p:blipFill>
                    <p:spPr>
                      <a:xfrm>
                        <a:off x="4581451" y="1484784"/>
                        <a:ext cx="1872208" cy="44130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3518537379"/>
              </p:ext>
            </p:extLst>
          </p:nvPr>
        </p:nvGraphicFramePr>
        <p:xfrm>
          <a:off x="463409" y="1484784"/>
          <a:ext cx="1597762" cy="432048"/>
        </p:xfrm>
        <a:graphic>
          <a:graphicData uri="http://schemas.openxmlformats.org/presentationml/2006/ole">
            <mc:AlternateContent xmlns:mc="http://schemas.openxmlformats.org/markup-compatibility/2006">
              <mc:Choice xmlns:v="urn:schemas-microsoft-com:vml" Requires="v">
                <p:oleObj spid="_x0000_s23788" name="Equation" r:id="rId12" imgW="711000" imgH="203040" progId="Equation.DSMT4">
                  <p:embed/>
                </p:oleObj>
              </mc:Choice>
              <mc:Fallback>
                <p:oleObj name="Equation" r:id="rId12" imgW="711000" imgH="203040" progId="Equation.DSMT4">
                  <p:embed/>
                  <p:pic>
                    <p:nvPicPr>
                      <p:cNvPr id="0" name=""/>
                      <p:cNvPicPr/>
                      <p:nvPr/>
                    </p:nvPicPr>
                    <p:blipFill>
                      <a:blip r:embed="rId13"/>
                      <a:stretch>
                        <a:fillRect/>
                      </a:stretch>
                    </p:blipFill>
                    <p:spPr>
                      <a:xfrm>
                        <a:off x="463409" y="1484784"/>
                        <a:ext cx="1597762" cy="4320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14694624"/>
              </p:ext>
            </p:extLst>
          </p:nvPr>
        </p:nvGraphicFramePr>
        <p:xfrm>
          <a:off x="5160963" y="4149725"/>
          <a:ext cx="4287837" cy="779463"/>
        </p:xfrm>
        <a:graphic>
          <a:graphicData uri="http://schemas.openxmlformats.org/presentationml/2006/ole">
            <mc:AlternateContent xmlns:mc="http://schemas.openxmlformats.org/markup-compatibility/2006">
              <mc:Choice xmlns:v="urn:schemas-microsoft-com:vml" Requires="v">
                <p:oleObj spid="_x0000_s23789" name="Equation" r:id="rId14" imgW="2793960" imgH="507960" progId="Equation.DSMT4">
                  <p:embed/>
                </p:oleObj>
              </mc:Choice>
              <mc:Fallback>
                <p:oleObj name="Equation" r:id="rId14" imgW="2793960" imgH="507960" progId="Equation.DSMT4">
                  <p:embed/>
                  <p:pic>
                    <p:nvPicPr>
                      <p:cNvPr id="0" name=""/>
                      <p:cNvPicPr/>
                      <p:nvPr/>
                    </p:nvPicPr>
                    <p:blipFill>
                      <a:blip r:embed="rId15"/>
                      <a:stretch>
                        <a:fillRect/>
                      </a:stretch>
                    </p:blipFill>
                    <p:spPr>
                      <a:xfrm>
                        <a:off x="5160963" y="4149725"/>
                        <a:ext cx="4287837" cy="7794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65807857"/>
              </p:ext>
            </p:extLst>
          </p:nvPr>
        </p:nvGraphicFramePr>
        <p:xfrm>
          <a:off x="5085507" y="4869160"/>
          <a:ext cx="3744416" cy="737242"/>
        </p:xfrm>
        <a:graphic>
          <a:graphicData uri="http://schemas.openxmlformats.org/presentationml/2006/ole">
            <mc:AlternateContent xmlns:mc="http://schemas.openxmlformats.org/markup-compatibility/2006">
              <mc:Choice xmlns:v="urn:schemas-microsoft-com:vml" Requires="v">
                <p:oleObj spid="_x0000_s23790" name="Equation" r:id="rId16" imgW="2450880" imgH="482400" progId="Equation.DSMT4">
                  <p:embed/>
                </p:oleObj>
              </mc:Choice>
              <mc:Fallback>
                <p:oleObj name="Equation" r:id="rId16" imgW="2450880" imgH="482400" progId="Equation.DSMT4">
                  <p:embed/>
                  <p:pic>
                    <p:nvPicPr>
                      <p:cNvPr id="0" name=""/>
                      <p:cNvPicPr/>
                      <p:nvPr/>
                    </p:nvPicPr>
                    <p:blipFill>
                      <a:blip r:embed="rId17"/>
                      <a:stretch>
                        <a:fillRect/>
                      </a:stretch>
                    </p:blipFill>
                    <p:spPr>
                      <a:xfrm>
                        <a:off x="5085507" y="4869160"/>
                        <a:ext cx="3744416" cy="737242"/>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916044503"/>
              </p:ext>
            </p:extLst>
          </p:nvPr>
        </p:nvGraphicFramePr>
        <p:xfrm>
          <a:off x="3213299" y="5589240"/>
          <a:ext cx="3637291" cy="622424"/>
        </p:xfrm>
        <a:graphic>
          <a:graphicData uri="http://schemas.openxmlformats.org/presentationml/2006/ole">
            <mc:AlternateContent xmlns:mc="http://schemas.openxmlformats.org/markup-compatibility/2006">
              <mc:Choice xmlns:v="urn:schemas-microsoft-com:vml" Requires="v">
                <p:oleObj spid="_x0000_s23791" name="Equation" r:id="rId18" imgW="2374560" imgH="406080" progId="Equation.DSMT4">
                  <p:embed/>
                </p:oleObj>
              </mc:Choice>
              <mc:Fallback>
                <p:oleObj name="Equation" r:id="rId18" imgW="2374560" imgH="406080" progId="Equation.DSMT4">
                  <p:embed/>
                  <p:pic>
                    <p:nvPicPr>
                      <p:cNvPr id="0" name=""/>
                      <p:cNvPicPr/>
                      <p:nvPr/>
                    </p:nvPicPr>
                    <p:blipFill>
                      <a:blip r:embed="rId19"/>
                      <a:stretch>
                        <a:fillRect/>
                      </a:stretch>
                    </p:blipFill>
                    <p:spPr>
                      <a:xfrm>
                        <a:off x="3213299" y="5589240"/>
                        <a:ext cx="3637291" cy="622424"/>
                      </a:xfrm>
                      <a:prstGeom prst="rect">
                        <a:avLst/>
                      </a:prstGeom>
                    </p:spPr>
                  </p:pic>
                </p:oleObj>
              </mc:Fallback>
            </mc:AlternateContent>
          </a:graphicData>
        </a:graphic>
      </p:graphicFrame>
    </p:spTree>
    <p:extLst>
      <p:ext uri="{BB962C8B-B14F-4D97-AF65-F5344CB8AC3E}">
        <p14:creationId xmlns:p14="http://schemas.microsoft.com/office/powerpoint/2010/main" val="178773386"/>
      </p:ext>
    </p:extLst>
  </p:cSld>
  <p:clrMapOvr>
    <a:overrideClrMapping bg1="lt1" tx1="dk1" bg2="lt2" tx2="dk2" accent1="accent1" accent2="accent2" accent3="accent3" accent4="accent4" accent5="accent5" accent6="accent6" hlink="hlink" folHlink="folHlink"/>
  </p:clrMapOvr>
  <p:transition>
    <p:wip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ctr">
              <a:lnSpc>
                <a:spcPct val="150000"/>
              </a:lnSpc>
            </a:pPr>
            <a:r>
              <a:rPr lang="zh-CN" altLang="en-US" sz="2400" b="1" dirty="0" smtClean="0">
                <a:latin typeface="Times New Roman" panose="02020603050405020304" pitchFamily="18" charset="0"/>
                <a:ea typeface="宋体" panose="02010600030101010101" pitchFamily="2" charset="-122"/>
              </a:rPr>
              <a:t>表</a:t>
            </a:r>
            <a:r>
              <a:rPr lang="en-US" altLang="zh-CN" sz="2400" b="1" dirty="0" smtClean="0">
                <a:latin typeface="Times New Roman" panose="02020603050405020304" pitchFamily="18" charset="0"/>
                <a:ea typeface="宋体" panose="02010600030101010101" pitchFamily="2" charset="-122"/>
              </a:rPr>
              <a:t>12-6  </a:t>
            </a:r>
            <a:r>
              <a:rPr lang="zh-CN" altLang="en-US" sz="2400" b="1" dirty="0">
                <a:latin typeface="Times New Roman" panose="02020603050405020304" pitchFamily="18" charset="0"/>
                <a:ea typeface="宋体" panose="02010600030101010101" pitchFamily="2" charset="-122"/>
              </a:rPr>
              <a:t>不同置信水平下套期保值比率和效果</a:t>
            </a:r>
            <a:endParaRPr lang="zh-CN" altLang="en-US" sz="3100" b="1" dirty="0">
              <a:latin typeface="Times New Roman" panose="02020603050405020304" pitchFamily="18" charset="0"/>
              <a:ea typeface="宋体" panose="02010600030101010101" pitchFamily="2" charset="-122"/>
            </a:endParaRPr>
          </a:p>
        </p:txBody>
      </p:sp>
      <p:sp>
        <p:nvSpPr>
          <p:cNvPr id="11" name="矩形 10"/>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14" name="对象 13"/>
          <p:cNvGraphicFramePr>
            <a:graphicFrameLocks noChangeAspect="1"/>
          </p:cNvGraphicFramePr>
          <p:nvPr>
            <p:extLst>
              <p:ext uri="{D42A27DB-BD31-4B8C-83A1-F6EECF244321}">
                <p14:modId xmlns:p14="http://schemas.microsoft.com/office/powerpoint/2010/main" val="2067086750"/>
              </p:ext>
            </p:extLst>
          </p:nvPr>
        </p:nvGraphicFramePr>
        <p:xfrm>
          <a:off x="2749674" y="2169983"/>
          <a:ext cx="1183705" cy="610945"/>
        </p:xfrm>
        <a:graphic>
          <a:graphicData uri="http://schemas.openxmlformats.org/presentationml/2006/ole">
            <mc:AlternateContent xmlns:mc="http://schemas.openxmlformats.org/markup-compatibility/2006">
              <mc:Choice xmlns:v="urn:schemas-microsoft-com:vml" Requires="v">
                <p:oleObj spid="_x0000_s24634" name="Equation" r:id="rId3" imgW="393480" imgH="203040" progId="Equation.DSMT4">
                  <p:embed/>
                </p:oleObj>
              </mc:Choice>
              <mc:Fallback>
                <p:oleObj name="Equation" r:id="rId3" imgW="393480" imgH="203040" progId="Equation.DSMT4">
                  <p:embed/>
                  <p:pic>
                    <p:nvPicPr>
                      <p:cNvPr id="0" name=""/>
                      <p:cNvPicPr/>
                      <p:nvPr/>
                    </p:nvPicPr>
                    <p:blipFill>
                      <a:blip r:embed="rId4"/>
                      <a:stretch>
                        <a:fillRect/>
                      </a:stretch>
                    </p:blipFill>
                    <p:spPr>
                      <a:xfrm>
                        <a:off x="2749674" y="2169983"/>
                        <a:ext cx="1183705" cy="61094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964124722"/>
              </p:ext>
            </p:extLst>
          </p:nvPr>
        </p:nvGraphicFramePr>
        <p:xfrm>
          <a:off x="4653459" y="2204864"/>
          <a:ext cx="468052" cy="576064"/>
        </p:xfrm>
        <a:graphic>
          <a:graphicData uri="http://schemas.openxmlformats.org/presentationml/2006/ole">
            <mc:AlternateContent xmlns:mc="http://schemas.openxmlformats.org/markup-compatibility/2006">
              <mc:Choice xmlns:v="urn:schemas-microsoft-com:vml" Requires="v">
                <p:oleObj spid="_x0000_s24635" name="Equation" r:id="rId5" imgW="164880" imgH="203040" progId="Equation.DSMT4">
                  <p:embed/>
                </p:oleObj>
              </mc:Choice>
              <mc:Fallback>
                <p:oleObj name="Equation" r:id="rId5" imgW="164880" imgH="203040" progId="Equation.DSMT4">
                  <p:embed/>
                  <p:pic>
                    <p:nvPicPr>
                      <p:cNvPr id="0" name=""/>
                      <p:cNvPicPr/>
                      <p:nvPr/>
                    </p:nvPicPr>
                    <p:blipFill>
                      <a:blip r:embed="rId6"/>
                      <a:stretch>
                        <a:fillRect/>
                      </a:stretch>
                    </p:blipFill>
                    <p:spPr>
                      <a:xfrm>
                        <a:off x="4653459" y="2204864"/>
                        <a:ext cx="468052" cy="576064"/>
                      </a:xfrm>
                      <a:prstGeom prst="rect">
                        <a:avLst/>
                      </a:prstGeom>
                    </p:spPr>
                  </p:pic>
                </p:oleObj>
              </mc:Fallback>
            </mc:AlternateContent>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280368680"/>
              </p:ext>
            </p:extLst>
          </p:nvPr>
        </p:nvGraphicFramePr>
        <p:xfrm>
          <a:off x="544081" y="1844824"/>
          <a:ext cx="11089232" cy="3016900"/>
        </p:xfrm>
        <a:graphic>
          <a:graphicData uri="http://schemas.openxmlformats.org/drawingml/2006/table">
            <a:tbl>
              <a:tblPr firstRow="1" bandRow="1">
                <a:tableStyleId>{7DF18680-E054-41AD-8BC1-D1AEF772440D}</a:tableStyleId>
              </a:tblPr>
              <a:tblGrid>
                <a:gridCol w="1728192"/>
                <a:gridCol w="1903290"/>
                <a:gridCol w="1234201"/>
                <a:gridCol w="905244"/>
                <a:gridCol w="905243"/>
                <a:gridCol w="905244"/>
                <a:gridCol w="1275570"/>
                <a:gridCol w="1008112"/>
                <a:gridCol w="1224136"/>
              </a:tblGrid>
              <a:tr h="603380">
                <a:tc rowSpan="2">
                  <a:txBody>
                    <a:bodyPr/>
                    <a:lstStyle/>
                    <a:p>
                      <a:pPr algn="ctr"/>
                      <a:r>
                        <a:rPr lang="zh-CN" altLang="en-US" sz="2000" dirty="0" smtClean="0">
                          <a:solidFill>
                            <a:schemeClr val="bg1"/>
                          </a:solidFill>
                          <a:latin typeface="Times New Roman" panose="02020603050405020304" pitchFamily="18" charset="0"/>
                          <a:ea typeface="宋体" panose="02010600030101010101" pitchFamily="2" charset="-122"/>
                        </a:rPr>
                        <a:t>置信水平</a:t>
                      </a:r>
                      <a:endParaRPr lang="zh-CN" altLang="en-US" sz="2000" dirty="0">
                        <a:solidFill>
                          <a:schemeClr val="bg1"/>
                        </a:solidFill>
                        <a:latin typeface="Times New Roman" panose="02020603050405020304" pitchFamily="18" charset="0"/>
                        <a:ea typeface="宋体" panose="02010600030101010101" pitchFamily="2" charset="-122"/>
                      </a:endParaRPr>
                    </a:p>
                  </a:txBody>
                  <a:tcPr anchor="ctr">
                    <a:lnTlToBr w="12700" cap="flat" cmpd="sng" algn="ctr">
                      <a:noFill/>
                      <a:prstDash val="solid"/>
                      <a:round/>
                      <a:headEnd type="none" w="med" len="med"/>
                      <a:tailEnd type="none" w="med" len="med"/>
                    </a:lnTlToBr>
                    <a:solidFill>
                      <a:schemeClr val="accent5">
                        <a:lumMod val="75000"/>
                      </a:schemeClr>
                    </a:solidFill>
                  </a:tcPr>
                </a:tc>
                <a:tc rowSpan="2">
                  <a:txBody>
                    <a:bodyPr/>
                    <a:lstStyle/>
                    <a:p>
                      <a:pPr algn="ctr"/>
                      <a:endParaRPr lang="zh-CN" sz="1800" kern="100" dirty="0">
                        <a:effectLst/>
                        <a:latin typeface="Calibri"/>
                        <a:ea typeface="宋体"/>
                        <a:cs typeface="Times New Roman"/>
                      </a:endParaRPr>
                    </a:p>
                  </a:txBody>
                  <a:tcPr anchor="ctr">
                    <a:solidFill>
                      <a:schemeClr val="accent5">
                        <a:lumMod val="75000"/>
                      </a:schemeClr>
                    </a:solidFill>
                  </a:tcPr>
                </a:tc>
                <a:tc rowSpan="2">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最优套期保值比率</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smtClean="0">
                          <a:latin typeface="Times New Roman" panose="02020603050405020304" pitchFamily="18" charset="0"/>
                          <a:ea typeface="宋体" panose="02010600030101010101" pitchFamily="2" charset="-122"/>
                        </a:rPr>
                        <a:t>套期保值效果</a:t>
                      </a: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r>
              <a:tr h="603380">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eaLnBrk="0" hangingPunct="0">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smtClean="0">
                          <a:effectLst/>
                          <a:latin typeface="+mn-lt"/>
                          <a:ea typeface="+mn-ea"/>
                          <a:cs typeface="Times New Roman"/>
                        </a:rPr>
                        <a:t>方差</a:t>
                      </a:r>
                      <a:r>
                        <a:rPr lang="en-US" altLang="zh-CN" sz="1800" kern="100" dirty="0" smtClean="0">
                          <a:effectLst/>
                          <a:latin typeface="+mn-lt"/>
                          <a:ea typeface="+mn-ea"/>
                          <a:cs typeface="Times New Roman"/>
                        </a:rPr>
                        <a:t>_</a:t>
                      </a:r>
                      <a:r>
                        <a:rPr lang="en-US" altLang="zh-CN" sz="1800" i="1" kern="100" dirty="0"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altLang="en-US" sz="1800" kern="100" dirty="0" smtClean="0">
                          <a:effectLst/>
                          <a:latin typeface="Times New Roman" panose="02020603050405020304" pitchFamily="18" charset="0"/>
                          <a:ea typeface="+mn-ea"/>
                          <a:cs typeface="Times New Roman" panose="02020603050405020304" pitchFamily="18" charset="0"/>
                        </a:rPr>
                        <a:t>方差</a:t>
                      </a:r>
                      <a:r>
                        <a:rPr lang="en-US" altLang="zh-CN" sz="1800" kern="100" dirty="0" smtClean="0">
                          <a:effectLst/>
                          <a:latin typeface="Times New Roman" panose="02020603050405020304" pitchFamily="18" charset="0"/>
                          <a:ea typeface="+mn-ea"/>
                          <a:cs typeface="Times New Roman" panose="02020603050405020304" pitchFamily="18" charset="0"/>
                        </a:rPr>
                        <a:t>_</a:t>
                      </a:r>
                      <a:r>
                        <a:rPr lang="en-US" altLang="zh-CN" sz="1800" i="1" kern="100" dirty="0"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VaR_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smtClean="0">
                          <a:effectLst/>
                          <a:latin typeface="Times New Roman" panose="02020603050405020304" pitchFamily="18" charset="0"/>
                          <a:ea typeface="+mn-ea"/>
                          <a:cs typeface="Times New Roman" panose="02020603050405020304" pitchFamily="18" charset="0"/>
                        </a:rPr>
                        <a:t>ES_</a:t>
                      </a:r>
                      <a:r>
                        <a:rPr lang="en-US" altLang="zh-CN" sz="1800" i="1" kern="100" dirty="0" err="1" smtClean="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90%</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1.2816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1.7550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0.3017</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0.3936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18.69%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22.02%</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algn="ctr">
                        <a:lnSpc>
                          <a:spcPct val="150000"/>
                        </a:lnSpc>
                        <a:spcAft>
                          <a:spcPts val="0"/>
                        </a:spcAft>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1.6449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2.0627</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0.3774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0.4293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21.51%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23.01%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r h="60338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2000" kern="1200" baseline="0" dirty="0" smtClean="0">
                          <a:solidFill>
                            <a:schemeClr val="dk1"/>
                          </a:solidFill>
                          <a:effectLst/>
                          <a:latin typeface="Times New Roman" panose="02020603050405020304" pitchFamily="18" charset="0"/>
                          <a:ea typeface="宋体" panose="02010600030101010101" pitchFamily="2" charset="-122"/>
                          <a:cs typeface="+mn-cs"/>
                        </a:rPr>
                        <a:t>99%</a:t>
                      </a:r>
                      <a:endParaRPr lang="zh-CN" altLang="zh-CN" sz="2000" kern="100" baseline="0" dirty="0" smtClean="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2.3263</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2.6652</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0.4521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solidFill>
                            <a:srgbClr val="000000"/>
                          </a:solidFill>
                          <a:effectLst/>
                          <a:latin typeface="Times New Roman" panose="02020603050405020304" pitchFamily="18" charset="0"/>
                          <a:ea typeface="宋体" panose="02010600030101010101" pitchFamily="2" charset="-122"/>
                          <a:cs typeface="Times New Roman"/>
                        </a:rPr>
                        <a:t>0.4744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23.56%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smtClean="0">
                          <a:effectLst/>
                          <a:latin typeface="Times New Roman" panose="02020603050405020304" pitchFamily="18" charset="0"/>
                          <a:ea typeface="宋体" panose="02010600030101010101" pitchFamily="2" charset="-122"/>
                          <a:cs typeface="Times New Roman"/>
                        </a:rPr>
                        <a:t>24.03%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r>
            </a:tbl>
          </a:graphicData>
        </a:graphic>
      </p:graphicFrame>
    </p:spTree>
    <p:extLst>
      <p:ext uri="{BB962C8B-B14F-4D97-AF65-F5344CB8AC3E}">
        <p14:creationId xmlns:p14="http://schemas.microsoft.com/office/powerpoint/2010/main" val="3539952695"/>
      </p:ext>
    </p:extLst>
  </p:cSld>
  <p:clrMapOvr>
    <a:masterClrMapping/>
  </p:clrMapOvr>
  <p:transition>
    <p:wip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995" y="116632"/>
            <a:ext cx="7128792" cy="492443"/>
          </a:xfrm>
          <a:prstGeom prst="rect">
            <a:avLst/>
          </a:prstGeom>
        </p:spPr>
        <p:txBody>
          <a:bodyPr wrap="square">
            <a:spAutoFit/>
          </a:bodyPr>
          <a:lstStyle/>
          <a:p>
            <a:r>
              <a:rPr lang="en-US" altLang="zh-CN" sz="2600" b="1" dirty="0" smtClean="0">
                <a:latin typeface="微软雅黑" pitchFamily="34" charset="-122"/>
                <a:ea typeface="微软雅黑" pitchFamily="34" charset="-122"/>
              </a:rPr>
              <a:t>Python</a:t>
            </a:r>
            <a:r>
              <a:rPr lang="zh-CN" altLang="en-US" sz="2600" b="1" dirty="0" smtClean="0">
                <a:latin typeface="微软雅黑" pitchFamily="34" charset="-122"/>
                <a:ea typeface="微软雅黑" pitchFamily="34" charset="-122"/>
              </a:rPr>
              <a:t>程序</a:t>
            </a:r>
            <a:endParaRPr lang="zh-CN" altLang="zh-CN" sz="2600" b="1" dirty="0">
              <a:latin typeface="微软雅黑" pitchFamily="34" charset="-122"/>
              <a:ea typeface="微软雅黑" pitchFamily="34" charset="-122"/>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979" y="692697"/>
            <a:ext cx="440035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19" y="908720"/>
            <a:ext cx="5184576" cy="298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595" y="4221088"/>
            <a:ext cx="58077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411376"/>
      </p:ext>
    </p:extLst>
  </p:cSld>
  <p:clrMapOvr>
    <a:masterClrMapping/>
  </p:clrMapOvr>
  <p:transition>
    <p:wip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400" dirty="0" smtClean="0">
                <a:latin typeface="Times New Roman" panose="02020603050405020304" pitchFamily="18" charset="0"/>
                <a:ea typeface="宋体" panose="02010600030101010101" pitchFamily="2" charset="-122"/>
              </a:rPr>
              <a:t> 在</a:t>
            </a:r>
            <a:r>
              <a:rPr lang="zh-CN" altLang="en-US" sz="2400" dirty="0">
                <a:latin typeface="Times New Roman" panose="02020603050405020304" pitchFamily="18" charset="0"/>
                <a:ea typeface="宋体" panose="02010600030101010101" pitchFamily="2" charset="-122"/>
              </a:rPr>
              <a:t>风险最小化的前提下，我们计算三种套期保值策略下的最优套期保值比率和方差下降百分比，结果如</a:t>
            </a:r>
            <a:r>
              <a:rPr lang="zh-CN" altLang="en-US" sz="2400" dirty="0" smtClean="0">
                <a:latin typeface="Times New Roman" panose="02020603050405020304" pitchFamily="18" charset="0"/>
                <a:ea typeface="宋体" panose="02010600030101010101" pitchFamily="2" charset="-122"/>
              </a:rPr>
              <a:t>表</a:t>
            </a:r>
            <a:r>
              <a:rPr lang="en-US" altLang="zh-CN" sz="2400" dirty="0" smtClean="0">
                <a:latin typeface="Times New Roman" panose="02020603050405020304" pitchFamily="18" charset="0"/>
                <a:ea typeface="宋体" panose="02010600030101010101" pitchFamily="2" charset="-122"/>
              </a:rPr>
              <a:t>12-6</a:t>
            </a:r>
            <a:r>
              <a:rPr lang="zh-CN" altLang="en-US" sz="2400" dirty="0">
                <a:latin typeface="Times New Roman" panose="02020603050405020304" pitchFamily="18" charset="0"/>
                <a:ea typeface="宋体" panose="02010600030101010101" pitchFamily="2" charset="-122"/>
              </a:rPr>
              <a:t>所</a:t>
            </a:r>
            <a:r>
              <a:rPr lang="zh-CN" altLang="en-US" sz="2400" dirty="0" smtClean="0">
                <a:latin typeface="Times New Roman" panose="02020603050405020304" pitchFamily="18" charset="0"/>
                <a:ea typeface="宋体" panose="02010600030101010101" pitchFamily="2" charset="-122"/>
              </a:rPr>
              <a:t>示，通过分析可以得到以下几点结论：</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(1)</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最小方差的套期保值策略</a:t>
            </a:r>
            <a:r>
              <a:rPr lang="zh-CN" altLang="en-US" sz="2400" dirty="0">
                <a:latin typeface="Times New Roman" panose="02020603050405020304" pitchFamily="18" charset="0"/>
                <a:ea typeface="宋体" panose="02010600030101010101" pitchFamily="2" charset="-122"/>
              </a:rPr>
              <a:t>，静态套期保值策略可以降低</a:t>
            </a:r>
            <a:r>
              <a:rPr lang="en-US" altLang="zh-CN" sz="2400" dirty="0">
                <a:latin typeface="Times New Roman" panose="02020603050405020304" pitchFamily="18" charset="0"/>
                <a:ea typeface="宋体" panose="02010600030101010101" pitchFamily="2" charset="-122"/>
              </a:rPr>
              <a:t>25.50%</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(2)</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err="1">
                <a:latin typeface="Times New Roman" panose="02020603050405020304" pitchFamily="18" charset="0"/>
                <a:ea typeface="宋体" panose="02010600030101010101" pitchFamily="2" charset="-122"/>
              </a:rPr>
              <a:t>VaR</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，随着置信水平的提高，套期保值效果越好，</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置信水平下套期保值效果最好，可以对冲</a:t>
            </a:r>
            <a:r>
              <a:rPr lang="en-US" altLang="zh-CN" sz="2400" dirty="0" smtClean="0">
                <a:latin typeface="Times New Roman" panose="02020603050405020304" pitchFamily="18" charset="0"/>
                <a:ea typeface="宋体" panose="02010600030101010101" pitchFamily="2" charset="-122"/>
              </a:rPr>
              <a:t>23.56%</a:t>
            </a:r>
            <a:r>
              <a:rPr lang="zh-CN" altLang="en-US" sz="2400" dirty="0">
                <a:latin typeface="Times New Roman" panose="02020603050405020304" pitchFamily="18" charset="0"/>
                <a:ea typeface="宋体" panose="02010600030101010101" pitchFamily="2" charset="-122"/>
              </a:rPr>
              <a:t>的风险</a:t>
            </a:r>
            <a:r>
              <a:rPr lang="zh-CN" altLang="en-US" sz="2400" dirty="0" smtClean="0">
                <a:latin typeface="Times New Roman" panose="02020603050405020304" pitchFamily="18" charset="0"/>
                <a:ea typeface="宋体" panose="02010600030101010101" pitchFamily="2" charset="-122"/>
              </a:rPr>
              <a:t>；</a:t>
            </a:r>
            <a:endParaRPr lang="en-US" altLang="zh-CN" sz="2400" dirty="0" smtClean="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(3)</a:t>
            </a:r>
            <a:r>
              <a:rPr lang="zh-CN" altLang="en-US" sz="2400" b="1" dirty="0" smtClean="0">
                <a:latin typeface="Times New Roman" panose="02020603050405020304" pitchFamily="18" charset="0"/>
                <a:ea typeface="宋体" panose="02010600030101010101" pitchFamily="2" charset="-122"/>
              </a:rPr>
              <a:t>对于</a:t>
            </a:r>
            <a:r>
              <a:rPr lang="zh-CN" altLang="en-US" sz="2400" b="1" dirty="0">
                <a:latin typeface="Times New Roman" panose="02020603050405020304" pitchFamily="18" charset="0"/>
                <a:ea typeface="宋体" panose="02010600030101010101" pitchFamily="2" charset="-122"/>
              </a:rPr>
              <a:t>最小</a:t>
            </a:r>
            <a:r>
              <a:rPr lang="en-US" altLang="zh-CN" sz="2400" b="1" dirty="0">
                <a:latin typeface="Times New Roman" panose="02020603050405020304" pitchFamily="18" charset="0"/>
                <a:ea typeface="宋体" panose="02010600030101010101" pitchFamily="2" charset="-122"/>
              </a:rPr>
              <a:t>ES</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，在</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置信水平下套期保值有效降低</a:t>
            </a:r>
            <a:r>
              <a:rPr lang="en-US" altLang="zh-CN" sz="2400" dirty="0" smtClean="0">
                <a:latin typeface="Times New Roman" panose="02020603050405020304" pitchFamily="18" charset="0"/>
                <a:ea typeface="宋体" panose="02010600030101010101" pitchFamily="2" charset="-122"/>
              </a:rPr>
              <a:t>24.03%</a:t>
            </a:r>
            <a:r>
              <a:rPr lang="zh-CN" altLang="en-US" sz="2400" dirty="0">
                <a:latin typeface="Times New Roman" panose="02020603050405020304" pitchFamily="18" charset="0"/>
                <a:ea typeface="宋体" panose="02010600030101010101" pitchFamily="2" charset="-122"/>
              </a:rPr>
              <a:t>的</a:t>
            </a:r>
            <a:r>
              <a:rPr lang="zh-CN" altLang="en-US" sz="2400" dirty="0" smtClean="0">
                <a:latin typeface="Times New Roman" panose="02020603050405020304" pitchFamily="18" charset="0"/>
                <a:ea typeface="宋体" panose="02010600030101010101" pitchFamily="2" charset="-122"/>
              </a:rPr>
              <a:t>风险；</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400" dirty="0" smtClean="0">
                <a:latin typeface="Times New Roman" panose="02020603050405020304" pitchFamily="18" charset="0"/>
                <a:ea typeface="宋体" panose="02010600030101010101" pitchFamily="2" charset="-122"/>
              </a:rPr>
              <a:t>(4)</a:t>
            </a:r>
            <a:r>
              <a:rPr lang="zh-CN" altLang="en-US" sz="2400" b="1" dirty="0" smtClean="0">
                <a:latin typeface="Times New Roman" panose="02020603050405020304" pitchFamily="18" charset="0"/>
                <a:ea typeface="宋体" panose="02010600030101010101" pitchFamily="2" charset="-122"/>
              </a:rPr>
              <a:t>总体</a:t>
            </a:r>
            <a:r>
              <a:rPr lang="zh-CN" altLang="en-US" sz="2400" b="1" dirty="0">
                <a:latin typeface="Times New Roman" panose="02020603050405020304" pitchFamily="18" charset="0"/>
                <a:ea typeface="宋体" panose="02010600030101010101" pitchFamily="2" charset="-122"/>
              </a:rPr>
              <a:t>来看</a:t>
            </a:r>
            <a:r>
              <a:rPr lang="zh-CN" altLang="en-US" sz="2400" dirty="0">
                <a:latin typeface="Times New Roman" panose="02020603050405020304" pitchFamily="18" charset="0"/>
                <a:ea typeface="宋体" panose="02010600030101010101" pitchFamily="2" charset="-122"/>
              </a:rPr>
              <a:t>，对于静态套期保值方法，基于最小方差的套期保值效果要优于</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模型，其次是</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模型；从方差下降比来看，随着置信度的提高</a:t>
            </a:r>
            <a:r>
              <a:rPr lang="zh-CN" altLang="en-US" sz="2400" dirty="0" smtClean="0">
                <a:latin typeface="Times New Roman" panose="02020603050405020304" pitchFamily="18" charset="0"/>
                <a:ea typeface="宋体" panose="02010600030101010101" pitchFamily="2" charset="-122"/>
              </a:rPr>
              <a:t>，指数</a:t>
            </a:r>
            <a:r>
              <a:rPr lang="zh-CN" altLang="en-US" sz="2400" dirty="0">
                <a:latin typeface="Times New Roman" panose="02020603050405020304" pitchFamily="18" charset="0"/>
                <a:ea typeface="宋体" panose="02010600030101010101" pitchFamily="2" charset="-122"/>
              </a:rPr>
              <a:t>略微上升，说明当投资者降低对风险的偏好时，能够规避一定的风险。</a:t>
            </a:r>
          </a:p>
          <a:p>
            <a:pPr indent="457200">
              <a:lnSpc>
                <a:spcPct val="150000"/>
              </a:lnSpc>
            </a:pPr>
            <a:r>
              <a:rPr lang="zh-CN" altLang="en-US" sz="2400" dirty="0" smtClean="0">
                <a:latin typeface="Times New Roman" panose="02020603050405020304" pitchFamily="18" charset="0"/>
                <a:ea typeface="宋体" panose="02010600030101010101" pitchFamily="2" charset="-122"/>
              </a:rPr>
              <a:t>  事实上</a:t>
            </a:r>
            <a:r>
              <a:rPr lang="zh-CN" altLang="en-US" sz="2400" dirty="0">
                <a:latin typeface="Times New Roman" panose="02020603050405020304" pitchFamily="18" charset="0"/>
                <a:ea typeface="宋体" panose="02010600030101010101" pitchFamily="2" charset="-122"/>
              </a:rPr>
              <a:t>，这个套期保值效果的变量计算方式都不一样，所以，这个套期保值效果在某种程度上</a:t>
            </a:r>
            <a:r>
              <a:rPr lang="zh-CN" altLang="en-US" sz="2400" b="1" dirty="0">
                <a:latin typeface="Times New Roman" panose="02020603050405020304" pitchFamily="18" charset="0"/>
                <a:ea typeface="宋体" panose="02010600030101010101" pitchFamily="2" charset="-122"/>
              </a:rPr>
              <a:t>不具有横向的可比性</a:t>
            </a:r>
            <a:r>
              <a:rPr lang="zh-CN" altLang="en-US" sz="2400" dirty="0">
                <a:latin typeface="Times New Roman" panose="02020603050405020304" pitchFamily="18" charset="0"/>
                <a:ea typeface="宋体" panose="02010600030101010101" pitchFamily="2" charset="-122"/>
              </a:rPr>
              <a:t>，我们更多的是考虑静态和动态套期保值模型在最小方差、最小</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、最小</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方法中</a:t>
            </a:r>
            <a:r>
              <a:rPr lang="zh-CN" altLang="en-US" sz="2400" b="1" dirty="0">
                <a:latin typeface="Times New Roman" panose="02020603050405020304" pitchFamily="18" charset="0"/>
                <a:ea typeface="宋体" panose="02010600030101010101" pitchFamily="2" charset="-122"/>
              </a:rPr>
              <a:t>具有纵向的可比性</a:t>
            </a:r>
            <a:r>
              <a:rPr lang="zh-CN" altLang="en-US" sz="2400" dirty="0">
                <a:latin typeface="Times New Roman" panose="02020603050405020304" pitchFamily="18" charset="0"/>
                <a:ea typeface="宋体" panose="02010600030101010101" pitchFamily="2" charset="-122"/>
              </a:rPr>
              <a:t>。</a:t>
            </a:r>
          </a:p>
        </p:txBody>
      </p:sp>
      <p:sp>
        <p:nvSpPr>
          <p:cNvPr id="11" name="矩形 10"/>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Tree>
    <p:extLst>
      <p:ext uri="{BB962C8B-B14F-4D97-AF65-F5344CB8AC3E}">
        <p14:creationId xmlns:p14="http://schemas.microsoft.com/office/powerpoint/2010/main" val="218822697"/>
      </p:ext>
    </p:extLst>
  </p:cSld>
  <p:clrMapOvr>
    <a:masterClrMapping/>
  </p:clrMapOvr>
  <p:transition>
    <p:wip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a:latin typeface="Times New Roman" panose="02020603050405020304" pitchFamily="18" charset="0"/>
                <a:ea typeface="宋体" panose="02010600030101010101" pitchFamily="2" charset="-122"/>
              </a:rPr>
              <a:t>ES</a:t>
            </a:r>
            <a:r>
              <a:rPr lang="zh-CN" altLang="en-US" sz="2800" b="1" dirty="0">
                <a:latin typeface="Times New Roman" panose="02020603050405020304" pitchFamily="18" charset="0"/>
                <a:ea typeface="宋体" panose="02010600030101010101" pitchFamily="2" charset="-122"/>
              </a:rPr>
              <a:t>模型套期保值理论的应用与</a:t>
            </a:r>
            <a:r>
              <a:rPr lang="zh-CN" altLang="en-US" sz="2800" b="1" dirty="0" smtClean="0">
                <a:latin typeface="Times New Roman" panose="02020603050405020304" pitchFamily="18" charset="0"/>
                <a:ea typeface="宋体" panose="02010600030101010101" pitchFamily="2" charset="-122"/>
              </a:rPr>
              <a:t>局限性</a:t>
            </a:r>
            <a:endParaRPr lang="en-US" altLang="zh-CN" sz="2800" b="1" dirty="0" smtClean="0">
              <a:latin typeface="Times New Roman" panose="02020603050405020304" pitchFamily="18" charset="0"/>
              <a:ea typeface="宋体" panose="02010600030101010101" pitchFamily="2" charset="-122"/>
            </a:endParaRPr>
          </a:p>
          <a:p>
            <a:pPr indent="457200">
              <a:lnSpc>
                <a:spcPct val="170000"/>
              </a:lnSpc>
            </a:pPr>
            <a:r>
              <a:rPr lang="en-US" altLang="zh-CN" sz="2600" b="1" dirty="0" smtClean="0">
                <a:latin typeface="Times New Roman" panose="02020603050405020304" pitchFamily="18" charset="0"/>
                <a:ea typeface="宋体" panose="02010600030101010101" pitchFamily="2" charset="-122"/>
              </a:rPr>
              <a:t>(</a:t>
            </a:r>
            <a:r>
              <a:rPr lang="zh-CN" altLang="zh-CN" sz="2600" b="1" dirty="0" smtClean="0">
                <a:latin typeface="Times New Roman" panose="02020603050405020304" pitchFamily="18" charset="0"/>
                <a:ea typeface="宋体" panose="02010600030101010101" pitchFamily="2" charset="-122"/>
              </a:rPr>
              <a:t>一</a:t>
            </a:r>
            <a:r>
              <a:rPr lang="en-US" altLang="zh-CN" sz="2600" b="1" dirty="0" smtClean="0">
                <a:latin typeface="Times New Roman" panose="02020603050405020304" pitchFamily="18" charset="0"/>
                <a:ea typeface="宋体" panose="02010600030101010101" pitchFamily="2" charset="-122"/>
              </a:rPr>
              <a:t>)</a:t>
            </a:r>
            <a:r>
              <a:rPr lang="zh-CN" altLang="en-US" sz="2600" b="1" dirty="0" smtClean="0">
                <a:latin typeface="Times New Roman" panose="02020603050405020304" pitchFamily="18" charset="0"/>
                <a:ea typeface="宋体" panose="02010600030101010101" pitchFamily="2" charset="-122"/>
              </a:rPr>
              <a:t>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应用</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7" name="椭圆 6"/>
          <p:cNvSpPr/>
          <p:nvPr/>
        </p:nvSpPr>
        <p:spPr>
          <a:xfrm>
            <a:off x="2061171" y="3212976"/>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模型套期保值理论的应用</a:t>
            </a:r>
          </a:p>
        </p:txBody>
      </p:sp>
      <p:cxnSp>
        <p:nvCxnSpPr>
          <p:cNvPr id="8" name="直接箭头连接符 7"/>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p:nvPr/>
        </p:nvCxnSpPr>
        <p:spPr>
          <a:xfrm>
            <a:off x="4464188" y="3980408"/>
            <a:ext cx="1341399" cy="1392808"/>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6165627" y="2348880"/>
            <a:ext cx="424847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有效的风险规避</a:t>
            </a:r>
          </a:p>
        </p:txBody>
      </p:sp>
      <p:sp>
        <p:nvSpPr>
          <p:cNvPr id="12" name="圆角矩形 11"/>
          <p:cNvSpPr/>
          <p:nvPr/>
        </p:nvSpPr>
        <p:spPr>
          <a:xfrm>
            <a:off x="6165627" y="3645024"/>
            <a:ext cx="43204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帮助投资者做出理性的投资决策</a:t>
            </a:r>
          </a:p>
        </p:txBody>
      </p:sp>
      <p:sp>
        <p:nvSpPr>
          <p:cNvPr id="13" name="圆角矩形 12"/>
          <p:cNvSpPr/>
          <p:nvPr/>
        </p:nvSpPr>
        <p:spPr>
          <a:xfrm>
            <a:off x="6165627" y="5013176"/>
            <a:ext cx="4464496"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有助于监管部门对市场进行有效监管</a:t>
            </a:r>
          </a:p>
        </p:txBody>
      </p:sp>
    </p:spTree>
    <p:extLst>
      <p:ext uri="{BB962C8B-B14F-4D97-AF65-F5344CB8AC3E}">
        <p14:creationId xmlns:p14="http://schemas.microsoft.com/office/powerpoint/2010/main" val="763009580"/>
      </p:ext>
    </p:extLst>
  </p:cSld>
  <p:clrMapOvr>
    <a:masterClrMapping/>
  </p:clrMapOvr>
  <p:transition>
    <p:wip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600" b="1" dirty="0" smtClean="0">
                <a:latin typeface="Times New Roman" panose="02020603050405020304" pitchFamily="18" charset="0"/>
                <a:ea typeface="宋体" panose="02010600030101010101" pitchFamily="2" charset="-122"/>
              </a:rPr>
              <a:t>(</a:t>
            </a:r>
            <a:r>
              <a:rPr lang="zh-CN" altLang="en-US" sz="2600" b="1" dirty="0" smtClean="0">
                <a:latin typeface="Times New Roman" panose="02020603050405020304" pitchFamily="18" charset="0"/>
                <a:ea typeface="宋体" panose="02010600030101010101" pitchFamily="2" charset="-122"/>
              </a:rPr>
              <a:t>二</a:t>
            </a:r>
            <a:r>
              <a:rPr lang="en-US" altLang="zh-CN" sz="2600" b="1" dirty="0" smtClean="0">
                <a:latin typeface="Times New Roman" panose="02020603050405020304" pitchFamily="18" charset="0"/>
                <a:ea typeface="宋体" panose="02010600030101010101" pitchFamily="2" charset="-122"/>
              </a:rPr>
              <a:t>)</a:t>
            </a:r>
            <a:r>
              <a:rPr lang="zh-CN" altLang="en-US" sz="2600" b="1" dirty="0" smtClean="0">
                <a:latin typeface="Times New Roman" panose="02020603050405020304" pitchFamily="18" charset="0"/>
                <a:ea typeface="宋体" panose="02010600030101010101" pitchFamily="2" charset="-122"/>
              </a:rPr>
              <a:t>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a:t>
            </a:r>
            <a:r>
              <a:rPr lang="zh-CN" altLang="en-US" sz="2600" b="1" dirty="0" smtClean="0">
                <a:latin typeface="Times New Roman" panose="02020603050405020304" pitchFamily="18" charset="0"/>
                <a:ea typeface="宋体" panose="02010600030101010101" pitchFamily="2" charset="-122"/>
              </a:rPr>
              <a:t>局限性</a:t>
            </a:r>
            <a:endParaRPr lang="en-US" altLang="zh-CN" sz="2600" b="1" dirty="0" smtClean="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smtClean="0">
                <a:latin typeface="微软雅黑" pitchFamily="34" charset="-122"/>
                <a:ea typeface="微软雅黑" pitchFamily="34" charset="-122"/>
              </a:rPr>
              <a:t>第五节</a:t>
            </a:r>
            <a:r>
              <a:rPr lang="zh-CN" altLang="zh-CN" sz="2600" b="1" dirty="0" smtClean="0">
                <a:latin typeface="微软雅黑" pitchFamily="34" charset="-122"/>
                <a:ea typeface="微软雅黑" pitchFamily="34" charset="-122"/>
              </a:rPr>
              <a:t> </a:t>
            </a:r>
            <a:r>
              <a:rPr lang="zh-CN" altLang="zh-CN" sz="2600" b="1" dirty="0">
                <a:latin typeface="微软雅黑" pitchFamily="34" charset="-122"/>
                <a:ea typeface="微软雅黑" pitchFamily="34" charset="-122"/>
              </a:rPr>
              <a:t>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6" name="椭圆 5"/>
          <p:cNvSpPr/>
          <p:nvPr/>
        </p:nvSpPr>
        <p:spPr>
          <a:xfrm>
            <a:off x="1989163" y="3140968"/>
            <a:ext cx="2376264"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a:t>
            </a:r>
            <a:r>
              <a:rPr lang="zh-CN" altLang="en-US" sz="2200" b="1" dirty="0" smtClean="0"/>
              <a:t>的</a:t>
            </a:r>
            <a:r>
              <a:rPr lang="zh-CN" altLang="en-US" sz="2200" b="1" dirty="0"/>
              <a:t>局限性</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69585" y="402358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5627" y="2348880"/>
            <a:ext cx="4248472"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smtClean="0">
                <a:latin typeface="Times New Roman" panose="02020603050405020304" pitchFamily="18" charset="0"/>
                <a:ea typeface="宋体" panose="02010600030101010101" pitchFamily="2" charset="-122"/>
              </a:rPr>
              <a:t>缺少损失</a:t>
            </a:r>
            <a:r>
              <a:rPr lang="zh-CN" altLang="en-US" sz="2000" b="1" dirty="0">
                <a:latin typeface="Times New Roman" panose="02020603050405020304" pitchFamily="18" charset="0"/>
                <a:ea typeface="宋体" panose="02010600030101010101" pitchFamily="2" charset="-122"/>
              </a:rPr>
              <a:t>分布的信息</a:t>
            </a:r>
            <a:endParaRPr lang="zh-CN" altLang="en-US" sz="2000" b="1" dirty="0"/>
          </a:p>
        </p:txBody>
      </p:sp>
      <p:sp>
        <p:nvSpPr>
          <p:cNvPr id="11" name="圆角矩形 10"/>
          <p:cNvSpPr/>
          <p:nvPr/>
        </p:nvSpPr>
        <p:spPr>
          <a:xfrm>
            <a:off x="6165627" y="3645024"/>
            <a:ext cx="432048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规范化程度、普及度不高，导致其应用范围有限</a:t>
            </a:r>
          </a:p>
        </p:txBody>
      </p:sp>
      <p:sp>
        <p:nvSpPr>
          <p:cNvPr id="12" name="圆角矩形 11"/>
          <p:cNvSpPr/>
          <p:nvPr/>
        </p:nvSpPr>
        <p:spPr>
          <a:xfrm>
            <a:off x="6165627" y="5013176"/>
            <a:ext cx="446449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依赖历史数据进行预测</a:t>
            </a:r>
          </a:p>
        </p:txBody>
      </p:sp>
    </p:spTree>
    <p:extLst>
      <p:ext uri="{BB962C8B-B14F-4D97-AF65-F5344CB8AC3E}">
        <p14:creationId xmlns:p14="http://schemas.microsoft.com/office/powerpoint/2010/main" val="3887314754"/>
      </p:ext>
    </p:extLst>
  </p:cSld>
  <p:clrMapOvr>
    <a:masterClrMapping/>
  </p:clrMapOvr>
  <p:transition>
    <p:wip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r>
              <a:rPr lang="zh-CN" altLang="zh-CN" sz="4000" b="1" dirty="0" smtClean="0"/>
              <a:t>本章小结</a:t>
            </a:r>
            <a:endParaRPr lang="en-US" altLang="zh-CN" sz="4000" b="1" dirty="0" smtClean="0"/>
          </a:p>
          <a:p>
            <a:pPr indent="457200">
              <a:lnSpc>
                <a:spcPct val="170000"/>
              </a:lnSpc>
            </a:pPr>
            <a:r>
              <a:rPr lang="zh-CN" altLang="en-US" sz="2800" dirty="0" smtClean="0">
                <a:latin typeface="Times New Roman" panose="02020603050405020304" pitchFamily="18" charset="0"/>
                <a:ea typeface="宋体" panose="02010600030101010101" pitchFamily="2" charset="-122"/>
              </a:rPr>
              <a:t> 套</a:t>
            </a:r>
            <a:r>
              <a:rPr lang="zh-CN" altLang="en-US" sz="2800" dirty="0">
                <a:latin typeface="Times New Roman" panose="02020603050405020304" pitchFamily="18" charset="0"/>
                <a:ea typeface="宋体" panose="02010600030101010101" pitchFamily="2" charset="-122"/>
              </a:rPr>
              <a:t>期保值是期货交易的重要应用之一，也是量化投资中经常采用的重要策略。投资者可以通过在期货市场进行与现货头寸相反的操作对冲持有现货头寸的风险以降低损失。套期保值之所以能够起到风险对冲的作用，其根本的原因在于，期货价格与现货价格受到相同或相似的供求等因素影响，两者的变动趋势趋同，进而通过盈亏相抵起到规避价格风险的目的。套期保值的效果取决于套期保值期间基差风险的大小。为实现预期的套期保值效果，应该选择与被保值资产相关性最高的期货合约，而且要根据套期保值期限适当选择合约的到期月份。为了有效规避风险，交易者可以将点价交易与套期保值结合在一起进行操作。根据基于方差模型、</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模型和</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模型的套期保值理论可以计算最优套期保值比率，并且可以分别计算出套期保值部分和投机需求部分的合约数量。故此，这部分内容可以看作是量化投资策略构建的一个重要理论基础。</a:t>
            </a:r>
            <a:endParaRPr lang="zh-CN" altLang="en-US" sz="28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期货套期保值理论与策略</a:t>
            </a:r>
          </a:p>
        </p:txBody>
      </p:sp>
    </p:spTree>
    <p:extLst>
      <p:ext uri="{BB962C8B-B14F-4D97-AF65-F5344CB8AC3E}">
        <p14:creationId xmlns:p14="http://schemas.microsoft.com/office/powerpoint/2010/main" val="1293077511"/>
      </p:ext>
    </p:extLst>
  </p:cSld>
  <p:clrMapOvr>
    <a:masterClrMapping/>
  </p:clrMapOvr>
  <p:transition>
    <p:wip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58</a:t>
            </a:fld>
            <a:endParaRPr lang="en-US" altLang="zh-CN" smtClean="0">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spid="_x0000_s2093" name="剪辑" r:id="rId3" imgW="4960938" imgH="2811463" progId="">
                  <p:embed/>
                </p:oleObj>
              </mc:Choice>
              <mc:Fallback>
                <p:oleObj name="剪辑" r:id="rId3" imgW="4960938" imgH="281146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 xmlns:a16="http://schemas.microsoft.com/office/drawing/2014/main" id="{744F04C2-B524-443E-870B-7BB48A2828DE}"/>
              </a:ext>
            </a:extLst>
          </p:cNvPr>
          <p:cNvSpPr txBox="1"/>
          <p:nvPr/>
        </p:nvSpPr>
        <p:spPr>
          <a:xfrm>
            <a:off x="85482" y="620688"/>
            <a:ext cx="11926267" cy="5210657"/>
          </a:xfrm>
          <a:prstGeom prst="rect">
            <a:avLst/>
          </a:prstGeom>
          <a:noFill/>
        </p:spPr>
        <p:txBody>
          <a:bodyPr wrap="square">
            <a:spAutoFit/>
          </a:bodyPr>
          <a:lstStyle/>
          <a:p>
            <a:pPr>
              <a:lnSpc>
                <a:spcPct val="130000"/>
              </a:lnSpc>
              <a:spcBef>
                <a:spcPct val="20000"/>
              </a:spcBef>
            </a:pPr>
            <a:r>
              <a:rPr kumimoji="1" lang="en-US" altLang="zh-CN" sz="2600" b="1" dirty="0" smtClean="0">
                <a:latin typeface="+mn-lt"/>
                <a:ea typeface="+mn-ea"/>
              </a:rPr>
              <a:t>【</a:t>
            </a:r>
            <a:r>
              <a:rPr kumimoji="1" lang="zh-CN" altLang="en-US" sz="2600" b="1" dirty="0" smtClean="0">
                <a:latin typeface="+mn-lt"/>
                <a:ea typeface="+mn-ea"/>
              </a:rPr>
              <a:t>例</a:t>
            </a:r>
            <a:r>
              <a:rPr kumimoji="1" lang="en-US" altLang="zh-CN" sz="2600" b="1" dirty="0" smtClean="0">
                <a:latin typeface="+mn-lt"/>
                <a:ea typeface="+mn-ea"/>
              </a:rPr>
              <a:t>12-1】</a:t>
            </a:r>
            <a:r>
              <a:rPr kumimoji="1" lang="zh-CN" altLang="en-US" sz="2600" b="1" dirty="0">
                <a:latin typeface="+mn-lt"/>
                <a:ea typeface="+mn-ea"/>
              </a:rPr>
              <a:t>利用期货进行风险对冲</a:t>
            </a:r>
          </a:p>
          <a:p>
            <a:pPr>
              <a:lnSpc>
                <a:spcPct val="170000"/>
              </a:lnSpc>
            </a:pPr>
            <a:r>
              <a:rPr kumimoji="1" lang="zh-CN" altLang="en-US" sz="2400" dirty="0">
                <a:latin typeface="+mn-lt"/>
                <a:ea typeface="+mn-ea"/>
              </a:rPr>
              <a:t>假定中国银行持有一个外汇期货的交易组合，同时，中国银行可以通过卖出</a:t>
            </a:r>
            <a:r>
              <a:rPr kumimoji="1" lang="en-US" altLang="zh-CN" sz="2400" dirty="0">
                <a:latin typeface="+mn-lt"/>
                <a:ea typeface="+mn-ea"/>
              </a:rPr>
              <a:t>20000</a:t>
            </a:r>
            <a:r>
              <a:rPr kumimoji="1" lang="zh-CN" altLang="en-US" sz="2400" dirty="0">
                <a:latin typeface="+mn-lt"/>
                <a:ea typeface="+mn-ea"/>
              </a:rPr>
              <a:t>美元来达到希腊字母的</a:t>
            </a:r>
            <a:r>
              <a:rPr kumimoji="1" lang="en-US" altLang="zh-CN" sz="2400" dirty="0">
                <a:latin typeface="+mn-lt"/>
                <a:ea typeface="+mn-ea"/>
              </a:rPr>
              <a:t>Delta</a:t>
            </a:r>
            <a:r>
              <a:rPr kumimoji="1" lang="zh-CN" altLang="en-US" sz="2400" dirty="0">
                <a:latin typeface="+mn-lt"/>
                <a:ea typeface="+mn-ea"/>
              </a:rPr>
              <a:t>中性。假定中国无风险利率为</a:t>
            </a:r>
            <a:r>
              <a:rPr kumimoji="1" lang="en-US" altLang="zh-CN" sz="2400" dirty="0">
                <a:latin typeface="+mn-lt"/>
                <a:ea typeface="+mn-ea"/>
              </a:rPr>
              <a:t>5%</a:t>
            </a:r>
            <a:r>
              <a:rPr kumimoji="1" lang="zh-CN" altLang="en-US" sz="2400" dirty="0">
                <a:latin typeface="+mn-lt"/>
                <a:ea typeface="+mn-ea"/>
              </a:rPr>
              <a:t>，美国无风险利率为</a:t>
            </a:r>
            <a:r>
              <a:rPr kumimoji="1" lang="en-US" altLang="zh-CN" sz="2400" dirty="0">
                <a:latin typeface="+mn-lt"/>
                <a:ea typeface="+mn-ea"/>
              </a:rPr>
              <a:t>6%</a:t>
            </a:r>
            <a:r>
              <a:rPr kumimoji="1" lang="zh-CN" altLang="en-US" sz="2400" dirty="0">
                <a:latin typeface="+mn-lt"/>
                <a:ea typeface="+mn-ea"/>
              </a:rPr>
              <a:t>。由此可知采用半年期的外汇期货进行对冲需要的短头寸数量为：</a:t>
            </a:r>
          </a:p>
          <a:p>
            <a:pPr>
              <a:lnSpc>
                <a:spcPct val="170000"/>
              </a:lnSpc>
            </a:pPr>
            <a:r>
              <a:rPr kumimoji="1" lang="zh-CN" altLang="en-US" sz="2400" dirty="0">
                <a:latin typeface="+mn-lt"/>
                <a:ea typeface="+mn-ea"/>
              </a:rPr>
              <a:t>                                                                                                              美元，</a:t>
            </a:r>
          </a:p>
          <a:p>
            <a:pPr>
              <a:lnSpc>
                <a:spcPct val="170000"/>
              </a:lnSpc>
            </a:pPr>
            <a:r>
              <a:rPr kumimoji="1" lang="zh-CN" altLang="en-US" sz="2400" dirty="0">
                <a:latin typeface="+mn-lt"/>
                <a:ea typeface="+mn-ea"/>
              </a:rPr>
              <a:t>同时，因为每一个外汇期货合约买入或者卖出的是</a:t>
            </a:r>
            <a:r>
              <a:rPr kumimoji="1" lang="en-US" altLang="zh-CN" sz="2400" dirty="0">
                <a:latin typeface="+mn-lt"/>
                <a:ea typeface="+mn-ea"/>
              </a:rPr>
              <a:t>2500</a:t>
            </a:r>
            <a:r>
              <a:rPr kumimoji="1" lang="zh-CN" altLang="en-US" sz="2400" dirty="0">
                <a:latin typeface="+mn-lt"/>
                <a:ea typeface="+mn-ea"/>
              </a:rPr>
              <a:t>美元的资产，可见中国银行需要购进的是</a:t>
            </a:r>
            <a:r>
              <a:rPr kumimoji="1" lang="en-US" altLang="zh-CN" sz="2400" dirty="0">
                <a:latin typeface="+mn-lt"/>
                <a:ea typeface="+mn-ea"/>
              </a:rPr>
              <a:t>8</a:t>
            </a:r>
            <a:r>
              <a:rPr kumimoji="1" lang="zh-CN" altLang="en-US" sz="2400" dirty="0">
                <a:latin typeface="+mn-lt"/>
                <a:ea typeface="+mn-ea"/>
              </a:rPr>
              <a:t>个合约的短头寸，此时即可达到有效风险对冲的目的</a:t>
            </a:r>
            <a:r>
              <a:rPr kumimoji="1" lang="zh-CN" altLang="en-US" sz="2400" dirty="0" smtClean="0">
                <a:latin typeface="+mn-lt"/>
                <a:ea typeface="+mn-ea"/>
              </a:rPr>
              <a:t>。</a:t>
            </a:r>
            <a:endParaRPr lang="en-US" altLang="zh-CN" dirty="0"/>
          </a:p>
          <a:p>
            <a:endParaRPr lang="en-US" altLang="zh-CN" dirty="0"/>
          </a:p>
          <a:p>
            <a:endParaRPr lang="en-US" altLang="zh-CN" dirty="0"/>
          </a:p>
          <a:p>
            <a:endParaRPr lang="zh-CN" altLang="en-US" dirty="0"/>
          </a:p>
        </p:txBody>
      </p:sp>
      <p:graphicFrame>
        <p:nvGraphicFramePr>
          <p:cNvPr id="3" name="对象 2">
            <a:extLst>
              <a:ext uri="{FF2B5EF4-FFF2-40B4-BE49-F238E27FC236}">
                <a16:creationId xmlns="" xmlns:a16="http://schemas.microsoft.com/office/drawing/2014/main" id="{3000F710-AA09-4682-98B4-F23E7DFBB630}"/>
              </a:ext>
            </a:extLst>
          </p:cNvPr>
          <p:cNvGraphicFramePr>
            <a:graphicFrameLocks noChangeAspect="1"/>
          </p:cNvGraphicFramePr>
          <p:nvPr>
            <p:extLst>
              <p:ext uri="{D42A27DB-BD31-4B8C-83A1-F6EECF244321}">
                <p14:modId xmlns:p14="http://schemas.microsoft.com/office/powerpoint/2010/main" val="2699212206"/>
              </p:ext>
            </p:extLst>
          </p:nvPr>
        </p:nvGraphicFramePr>
        <p:xfrm>
          <a:off x="2493219" y="3140968"/>
          <a:ext cx="4993539" cy="475576"/>
        </p:xfrm>
        <a:graphic>
          <a:graphicData uri="http://schemas.openxmlformats.org/presentationml/2006/ole">
            <mc:AlternateContent xmlns:mc="http://schemas.openxmlformats.org/markup-compatibility/2006">
              <mc:Choice xmlns:v="urn:schemas-microsoft-com:vml" Requires="v">
                <p:oleObj spid="_x0000_s30722" name="Equation" r:id="rId3" imgW="2031840" imgH="203040" progId="Equation.DSMT4">
                  <p:embed/>
                </p:oleObj>
              </mc:Choice>
              <mc:Fallback>
                <p:oleObj name="Equation" r:id="rId3" imgW="2031840" imgH="203040" progId="Equation.DSMT4">
                  <p:embed/>
                  <p:pic>
                    <p:nvPicPr>
                      <p:cNvPr id="0" name=""/>
                      <p:cNvPicPr/>
                      <p:nvPr/>
                    </p:nvPicPr>
                    <p:blipFill>
                      <a:blip r:embed="rId4"/>
                      <a:stretch>
                        <a:fillRect/>
                      </a:stretch>
                    </p:blipFill>
                    <p:spPr>
                      <a:xfrm>
                        <a:off x="2493219" y="3140968"/>
                        <a:ext cx="4993539" cy="475576"/>
                      </a:xfrm>
                      <a:prstGeom prst="rect">
                        <a:avLst/>
                      </a:prstGeom>
                    </p:spPr>
                  </p:pic>
                </p:oleObj>
              </mc:Fallback>
            </mc:AlternateContent>
          </a:graphicData>
        </a:graphic>
      </p:graphicFrame>
    </p:spTree>
    <p:extLst>
      <p:ext uri="{BB962C8B-B14F-4D97-AF65-F5344CB8AC3E}">
        <p14:creationId xmlns:p14="http://schemas.microsoft.com/office/powerpoint/2010/main" val="2600749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 xmlns:a16="http://schemas.microsoft.com/office/drawing/2014/main" id="{744F04C2-B524-443E-870B-7BB48A2828DE}"/>
              </a:ext>
            </a:extLst>
          </p:cNvPr>
          <p:cNvSpPr txBox="1"/>
          <p:nvPr/>
        </p:nvSpPr>
        <p:spPr>
          <a:xfrm>
            <a:off x="116955" y="620688"/>
            <a:ext cx="11665296" cy="6309420"/>
          </a:xfrm>
          <a:prstGeom prst="rect">
            <a:avLst/>
          </a:prstGeom>
          <a:noFill/>
        </p:spPr>
        <p:txBody>
          <a:bodyPr wrap="square">
            <a:spAutoFit/>
          </a:bodyPr>
          <a:lstStyle/>
          <a:p>
            <a:r>
              <a:rPr lang="en-US" altLang="zh-CN" b="1" dirty="0" smtClean="0"/>
              <a:t>【</a:t>
            </a:r>
            <a:r>
              <a:rPr lang="zh-CN" altLang="en-US" b="1" dirty="0" smtClean="0"/>
              <a:t>例</a:t>
            </a:r>
            <a:r>
              <a:rPr kumimoji="1" lang="en-US" altLang="zh-CN" b="1" dirty="0"/>
              <a:t>12-</a:t>
            </a:r>
            <a:r>
              <a:rPr lang="en-US" altLang="zh-CN" b="1" dirty="0" smtClean="0"/>
              <a:t>2】</a:t>
            </a:r>
            <a:r>
              <a:rPr lang="zh-CN" altLang="en-US" b="1" dirty="0"/>
              <a:t>利用期货进行投机</a:t>
            </a:r>
            <a:endParaRPr lang="en-US" altLang="zh-CN" b="1" dirty="0"/>
          </a:p>
          <a:p>
            <a:r>
              <a:rPr lang="zh-CN" altLang="en-US" dirty="0"/>
              <a:t>假定一个投资者认为未来两个月内美元对人民币会升值，那么，该投资者在不考虑利息收入时，可以有两种选择的做法：其一，在市场上购入</a:t>
            </a:r>
            <a:r>
              <a:rPr lang="en-US" altLang="zh-CN" dirty="0"/>
              <a:t>1</a:t>
            </a:r>
            <a:r>
              <a:rPr lang="zh-CN" altLang="en-US" dirty="0"/>
              <a:t>万美元资产，然后等到价格上涨后买入美元换取人民币；其二，在期货市场购买</a:t>
            </a:r>
            <a:r>
              <a:rPr lang="en-US" altLang="zh-CN" dirty="0"/>
              <a:t>2</a:t>
            </a:r>
            <a:r>
              <a:rPr lang="zh-CN" altLang="en-US" dirty="0"/>
              <a:t>份期货合约的长头寸，每一份合约是买入</a:t>
            </a:r>
            <a:r>
              <a:rPr lang="en-US" altLang="zh-CN" dirty="0"/>
              <a:t>0.5</a:t>
            </a:r>
            <a:r>
              <a:rPr lang="zh-CN" altLang="en-US" dirty="0"/>
              <a:t>万美元的合约。同时，假定当前美元对人民币汇率是</a:t>
            </a:r>
            <a:r>
              <a:rPr lang="en-US" altLang="zh-CN" dirty="0"/>
              <a:t>6.53</a:t>
            </a:r>
            <a:r>
              <a:rPr lang="zh-CN" altLang="en-US" dirty="0"/>
              <a:t>，如果在两个月后，美元对人民币汇率变为</a:t>
            </a:r>
            <a:r>
              <a:rPr lang="en-US" altLang="zh-CN" dirty="0"/>
              <a:t>6.8</a:t>
            </a:r>
            <a:r>
              <a:rPr lang="zh-CN" altLang="en-US" dirty="0"/>
              <a:t>，则：</a:t>
            </a:r>
          </a:p>
          <a:p>
            <a:r>
              <a:rPr lang="zh-CN" altLang="en-US" dirty="0"/>
              <a:t>（</a:t>
            </a:r>
            <a:r>
              <a:rPr lang="en-US" altLang="zh-CN" dirty="0"/>
              <a:t>1</a:t>
            </a:r>
            <a:r>
              <a:rPr lang="zh-CN" altLang="en-US" dirty="0"/>
              <a:t>）购入</a:t>
            </a:r>
            <a:r>
              <a:rPr lang="en-US" altLang="zh-CN" dirty="0"/>
              <a:t>2</a:t>
            </a:r>
            <a:r>
              <a:rPr lang="zh-CN" altLang="en-US" dirty="0"/>
              <a:t>份期货合约的收益为：</a:t>
            </a:r>
          </a:p>
          <a:p>
            <a:r>
              <a:rPr lang="zh-CN" altLang="en-US" dirty="0"/>
              <a:t>（</a:t>
            </a:r>
            <a:r>
              <a:rPr lang="en-US" altLang="zh-CN" dirty="0"/>
              <a:t>2</a:t>
            </a:r>
            <a:r>
              <a:rPr lang="zh-CN" altLang="en-US" dirty="0"/>
              <a:t>）购入即时汇率收益为： </a:t>
            </a:r>
          </a:p>
          <a:p>
            <a:r>
              <a:rPr lang="zh-CN" altLang="en-US" dirty="0"/>
              <a:t>如果在两个月后，美元对人民币汇率变为</a:t>
            </a:r>
            <a:r>
              <a:rPr lang="en-US" altLang="zh-CN" dirty="0"/>
              <a:t>6.3</a:t>
            </a:r>
            <a:r>
              <a:rPr lang="zh-CN" altLang="en-US" dirty="0"/>
              <a:t>，则：</a:t>
            </a:r>
          </a:p>
          <a:p>
            <a:r>
              <a:rPr lang="zh-CN" altLang="en-US" dirty="0"/>
              <a:t>（</a:t>
            </a:r>
            <a:r>
              <a:rPr lang="en-US" altLang="zh-CN" dirty="0"/>
              <a:t>1</a:t>
            </a:r>
            <a:r>
              <a:rPr lang="zh-CN" altLang="en-US" dirty="0"/>
              <a:t>）购入</a:t>
            </a:r>
            <a:r>
              <a:rPr lang="en-US" altLang="zh-CN" dirty="0"/>
              <a:t>2</a:t>
            </a:r>
            <a:r>
              <a:rPr lang="zh-CN" altLang="en-US" dirty="0"/>
              <a:t>份期货合约的收益为： </a:t>
            </a:r>
          </a:p>
          <a:p>
            <a:r>
              <a:rPr lang="zh-CN" altLang="en-US" dirty="0"/>
              <a:t>（</a:t>
            </a:r>
            <a:r>
              <a:rPr lang="en-US" altLang="zh-CN" dirty="0"/>
              <a:t>2</a:t>
            </a:r>
            <a:r>
              <a:rPr lang="zh-CN" altLang="en-US" dirty="0"/>
              <a:t>）购入即时汇率收益为： </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smtClean="0"/>
          </a:p>
          <a:p>
            <a:endParaRPr lang="en-US" altLang="zh-CN" dirty="0"/>
          </a:p>
          <a:p>
            <a:r>
              <a:rPr lang="zh-CN" altLang="en-US" dirty="0"/>
              <a:t>结合上表测算结果可知，在没有考虑利息支出情况下，上述两种投资方式的收益和损失存在一定差异。但是，从投资者需要投入资金看，第一种情况下，投资者需要投入的资金是</a:t>
            </a:r>
            <a:r>
              <a:rPr lang="en-US" altLang="zh-CN" dirty="0"/>
              <a:t>65300</a:t>
            </a:r>
            <a:r>
              <a:rPr lang="zh-CN" altLang="en-US" dirty="0"/>
              <a:t>元；但是对于第二种方式，投资者只需要在购买外汇期货后存入少量的资金到保证金账户，譬如是</a:t>
            </a:r>
            <a:r>
              <a:rPr lang="en-US" altLang="zh-CN" dirty="0"/>
              <a:t>2000</a:t>
            </a:r>
            <a:r>
              <a:rPr lang="zh-CN" altLang="en-US" dirty="0"/>
              <a:t>美元。可见，采用期货进行投机时，不一定能够获取收益，但是，期货市场可以使得投机者利用杠杆效应，即投资者只需要一笔小量的初始资金，就可以得到一个很大的投机头寸</a:t>
            </a:r>
            <a:r>
              <a:rPr lang="zh-CN" altLang="en-US" dirty="0" smtClean="0"/>
              <a:t>。</a:t>
            </a:r>
            <a:endParaRPr lang="en-US" altLang="zh-CN"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 xmlns:a16="http://schemas.microsoft.com/office/drawing/2014/main" id="{F3B64CBE-3DFA-4671-8596-78507EEF4DAC}"/>
                  </a:ext>
                </a:extLst>
              </p:cNvPr>
              <p:cNvSpPr txBox="1"/>
              <p:nvPr/>
            </p:nvSpPr>
            <p:spPr>
              <a:xfrm>
                <a:off x="3357315" y="1988840"/>
                <a:ext cx="34740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6.8</m:t>
                          </m:r>
                          <m:r>
                            <a:rPr lang="zh-CN" altLang="en-US" i="0">
                              <a:latin typeface="Cambria Math" panose="02040503050406030204" pitchFamily="18" charset="0"/>
                            </a:rPr>
                            <m:t>−6.52</m:t>
                          </m:r>
                        </m:e>
                      </m:d>
                      <m:r>
                        <a:rPr lang="zh-CN" altLang="en-US" i="0">
                          <a:latin typeface="Cambria Math" panose="02040503050406030204" pitchFamily="18" charset="0"/>
                        </a:rPr>
                        <m:t>×10000=2800</m:t>
                      </m:r>
                    </m:oMath>
                  </m:oMathPara>
                </a14:m>
                <a:endParaRPr lang="zh-CN" altLang="en-US" dirty="0"/>
              </a:p>
            </p:txBody>
          </p:sp>
        </mc:Choice>
        <mc:Fallback xmlns="">
          <p:sp>
            <p:nvSpPr>
              <p:cNvPr id="5" name="文本框 4">
                <a:extLst>
                  <a:ext uri="{FF2B5EF4-FFF2-40B4-BE49-F238E27FC236}">
                    <a16:creationId xmlns:a16="http://schemas.microsoft.com/office/drawing/2014/main" id="{F3B64CBE-3DFA-4671-8596-78507EEF4DAC}"/>
                  </a:ext>
                </a:extLst>
              </p:cNvPr>
              <p:cNvSpPr txBox="1">
                <a:spLocks noRot="1" noChangeAspect="1" noMove="1" noResize="1" noEditPoints="1" noAdjustHandles="1" noChangeArrowheads="1" noChangeShapeType="1" noTextEdit="1"/>
              </p:cNvSpPr>
              <p:nvPr/>
            </p:nvSpPr>
            <p:spPr>
              <a:xfrm>
                <a:off x="3357315" y="1988840"/>
                <a:ext cx="3474013"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 xmlns:a16="http://schemas.microsoft.com/office/drawing/2014/main" id="{3824A3ED-0102-4625-B4D5-4852232B15A1}"/>
                  </a:ext>
                </a:extLst>
              </p:cNvPr>
              <p:cNvSpPr txBox="1"/>
              <p:nvPr/>
            </p:nvSpPr>
            <p:spPr>
              <a:xfrm>
                <a:off x="2942895" y="2276872"/>
                <a:ext cx="31683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6.8</m:t>
                          </m:r>
                          <m:r>
                            <a:rPr lang="zh-CN" altLang="en-US" i="0">
                              <a:latin typeface="Cambria Math" panose="02040503050406030204" pitchFamily="18" charset="0"/>
                            </a:rPr>
                            <m:t>−6.53</m:t>
                          </m:r>
                        </m:e>
                      </m:d>
                      <m:r>
                        <a:rPr lang="zh-CN" altLang="en-US" i="0">
                          <a:latin typeface="Cambria Math" panose="02040503050406030204" pitchFamily="18" charset="0"/>
                        </a:rPr>
                        <m:t>×10000=2700</m:t>
                      </m:r>
                    </m:oMath>
                  </m:oMathPara>
                </a14:m>
                <a:endParaRPr lang="zh-CN" altLang="en-US" dirty="0"/>
              </a:p>
            </p:txBody>
          </p:sp>
        </mc:Choice>
        <mc:Fallback xmlns="">
          <p:sp>
            <p:nvSpPr>
              <p:cNvPr id="7" name="文本框 6">
                <a:extLst>
                  <a:ext uri="{FF2B5EF4-FFF2-40B4-BE49-F238E27FC236}">
                    <a16:creationId xmlns:a16="http://schemas.microsoft.com/office/drawing/2014/main" id="{3824A3ED-0102-4625-B4D5-4852232B15A1}"/>
                  </a:ext>
                </a:extLst>
              </p:cNvPr>
              <p:cNvSpPr txBox="1">
                <a:spLocks noRot="1" noChangeAspect="1" noMove="1" noResize="1" noEditPoints="1" noAdjustHandles="1" noChangeArrowheads="1" noChangeShapeType="1" noTextEdit="1"/>
              </p:cNvSpPr>
              <p:nvPr/>
            </p:nvSpPr>
            <p:spPr>
              <a:xfrm>
                <a:off x="2942895" y="2276872"/>
                <a:ext cx="3168353"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 xmlns:a16="http://schemas.microsoft.com/office/drawing/2014/main" id="{81E7FFE4-39CB-4F9F-85D4-7E7236D98404}"/>
                  </a:ext>
                </a:extLst>
              </p:cNvPr>
              <p:cNvSpPr txBox="1"/>
              <p:nvPr/>
            </p:nvSpPr>
            <p:spPr>
              <a:xfrm>
                <a:off x="3357315" y="2780928"/>
                <a:ext cx="35460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6.3</m:t>
                          </m:r>
                          <m:r>
                            <a:rPr lang="zh-CN" altLang="en-US" i="0">
                              <a:latin typeface="Cambria Math" panose="02040503050406030204" pitchFamily="18" charset="0"/>
                            </a:rPr>
                            <m:t>−6.52</m:t>
                          </m:r>
                        </m:e>
                      </m:d>
                      <m:r>
                        <a:rPr lang="zh-CN" altLang="en-US" i="0">
                          <a:latin typeface="Cambria Math" panose="02040503050406030204" pitchFamily="18" charset="0"/>
                        </a:rPr>
                        <m:t>×10000=−2200</m:t>
                      </m:r>
                    </m:oMath>
                  </m:oMathPara>
                </a14:m>
                <a:endParaRPr lang="zh-CN" altLang="en-US" dirty="0"/>
              </a:p>
            </p:txBody>
          </p:sp>
        </mc:Choice>
        <mc:Fallback xmlns="">
          <p:sp>
            <p:nvSpPr>
              <p:cNvPr id="10" name="文本框 9">
                <a:extLst>
                  <a:ext uri="{FF2B5EF4-FFF2-40B4-BE49-F238E27FC236}">
                    <a16:creationId xmlns:a16="http://schemas.microsoft.com/office/drawing/2014/main" id="{81E7FFE4-39CB-4F9F-85D4-7E7236D98404}"/>
                  </a:ext>
                </a:extLst>
              </p:cNvPr>
              <p:cNvSpPr txBox="1">
                <a:spLocks noRot="1" noChangeAspect="1" noMove="1" noResize="1" noEditPoints="1" noAdjustHandles="1" noChangeArrowheads="1" noChangeShapeType="1" noTextEdit="1"/>
              </p:cNvSpPr>
              <p:nvPr/>
            </p:nvSpPr>
            <p:spPr>
              <a:xfrm>
                <a:off x="3357315" y="2780928"/>
                <a:ext cx="3546021"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 xmlns:a16="http://schemas.microsoft.com/office/drawing/2014/main" id="{BD4E9C57-3943-48CB-ADF4-1ED2F18872A1}"/>
                  </a:ext>
                </a:extLst>
              </p:cNvPr>
              <p:cNvSpPr txBox="1"/>
              <p:nvPr/>
            </p:nvSpPr>
            <p:spPr>
              <a:xfrm>
                <a:off x="3069283" y="3089862"/>
                <a:ext cx="32579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a:rPr>
                          </m:ctrlPr>
                        </m:dPr>
                        <m:e>
                          <m:r>
                            <a:rPr lang="zh-CN" altLang="en-US">
                              <a:latin typeface="Cambria Math" panose="02040503050406030204" pitchFamily="18" charset="0"/>
                            </a:rPr>
                            <m:t>6.3</m:t>
                          </m:r>
                          <m:r>
                            <a:rPr lang="zh-CN" altLang="en-US" i="0">
                              <a:latin typeface="Cambria Math" panose="02040503050406030204" pitchFamily="18" charset="0"/>
                            </a:rPr>
                            <m:t>−6.53</m:t>
                          </m:r>
                        </m:e>
                      </m:d>
                      <m:r>
                        <a:rPr lang="zh-CN" altLang="en-US" i="0">
                          <a:latin typeface="Cambria Math" panose="02040503050406030204" pitchFamily="18" charset="0"/>
                        </a:rPr>
                        <m:t>×10000=−2300</m:t>
                      </m:r>
                    </m:oMath>
                  </m:oMathPara>
                </a14:m>
                <a:endParaRPr lang="zh-CN" altLang="en-US" dirty="0"/>
              </a:p>
            </p:txBody>
          </p:sp>
        </mc:Choice>
        <mc:Fallback xmlns="">
          <p:sp>
            <p:nvSpPr>
              <p:cNvPr id="11" name="文本框 10">
                <a:extLst>
                  <a:ext uri="{FF2B5EF4-FFF2-40B4-BE49-F238E27FC236}">
                    <a16:creationId xmlns:a16="http://schemas.microsoft.com/office/drawing/2014/main" id="{BD4E9C57-3943-48CB-ADF4-1ED2F18872A1}"/>
                  </a:ext>
                </a:extLst>
              </p:cNvPr>
              <p:cNvSpPr txBox="1">
                <a:spLocks noRot="1" noChangeAspect="1" noMove="1" noResize="1" noEditPoints="1" noAdjustHandles="1" noChangeArrowheads="1" noChangeShapeType="1" noTextEdit="1"/>
              </p:cNvSpPr>
              <p:nvPr/>
            </p:nvSpPr>
            <p:spPr>
              <a:xfrm>
                <a:off x="3069283" y="3089862"/>
                <a:ext cx="3257989" cy="369332"/>
              </a:xfrm>
              <a:prstGeom prst="rect">
                <a:avLst/>
              </a:prstGeom>
              <a:blipFill>
                <a:blip r:embed="rId6"/>
                <a:stretch>
                  <a:fillRect/>
                </a:stretch>
              </a:blipFill>
            </p:spPr>
            <p:txBody>
              <a:bodyPr/>
              <a:lstStyle/>
              <a:p>
                <a:r>
                  <a:rPr lang="zh-CN" altLang="en-US">
                    <a:noFill/>
                  </a:rPr>
                  <a:t> </a:t>
                </a:r>
              </a:p>
            </p:txBody>
          </p:sp>
        </mc:Fallback>
      </mc:AlternateContent>
      <p:graphicFrame>
        <p:nvGraphicFramePr>
          <p:cNvPr id="3" name="表格 2">
            <a:extLst>
              <a:ext uri="{FF2B5EF4-FFF2-40B4-BE49-F238E27FC236}">
                <a16:creationId xmlns="" xmlns:a16="http://schemas.microsoft.com/office/drawing/2014/main" id="{6F2DA764-D7FE-4E14-95BE-A7437225EB28}"/>
              </a:ext>
            </a:extLst>
          </p:cNvPr>
          <p:cNvGraphicFramePr>
            <a:graphicFrameLocks noGrp="1"/>
          </p:cNvGraphicFramePr>
          <p:nvPr>
            <p:extLst>
              <p:ext uri="{D42A27DB-BD31-4B8C-83A1-F6EECF244321}">
                <p14:modId xmlns:p14="http://schemas.microsoft.com/office/powerpoint/2010/main" val="1533450185"/>
              </p:ext>
            </p:extLst>
          </p:nvPr>
        </p:nvGraphicFramePr>
        <p:xfrm>
          <a:off x="621011" y="3429000"/>
          <a:ext cx="10164539" cy="1722120"/>
        </p:xfrm>
        <a:graphic>
          <a:graphicData uri="http://schemas.openxmlformats.org/drawingml/2006/table">
            <a:tbl>
              <a:tblPr firstRow="1" firstCol="1" bandRow="1" bandCol="1">
                <a:tableStyleId>{7DF18680-E054-41AD-8BC1-D1AEF772440D}</a:tableStyleId>
              </a:tblPr>
              <a:tblGrid>
                <a:gridCol w="4411409">
                  <a:extLst>
                    <a:ext uri="{9D8B030D-6E8A-4147-A177-3AD203B41FA5}">
                      <a16:colId xmlns="" xmlns:a16="http://schemas.microsoft.com/office/drawing/2014/main" val="488895811"/>
                    </a:ext>
                  </a:extLst>
                </a:gridCol>
                <a:gridCol w="2876565">
                  <a:extLst>
                    <a:ext uri="{9D8B030D-6E8A-4147-A177-3AD203B41FA5}">
                      <a16:colId xmlns="" xmlns:a16="http://schemas.microsoft.com/office/drawing/2014/main" val="1239104842"/>
                    </a:ext>
                  </a:extLst>
                </a:gridCol>
                <a:gridCol w="2876565">
                  <a:extLst>
                    <a:ext uri="{9D8B030D-6E8A-4147-A177-3AD203B41FA5}">
                      <a16:colId xmlns="" xmlns:a16="http://schemas.microsoft.com/office/drawing/2014/main" val="4000570854"/>
                    </a:ext>
                  </a:extLst>
                </a:gridCol>
              </a:tblGrid>
              <a:tr h="432916">
                <a:tc>
                  <a:txBody>
                    <a:bodyPr/>
                    <a:lstStyle/>
                    <a:p>
                      <a:pPr algn="just">
                        <a:lnSpc>
                          <a:spcPct val="150000"/>
                        </a:lnSpc>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zh-CN" sz="1600" kern="100" dirty="0">
                          <a:effectLst/>
                        </a:rPr>
                        <a:t>买入</a:t>
                      </a:r>
                      <a:r>
                        <a:rPr lang="en-US" sz="1600" kern="100" dirty="0">
                          <a:effectLst/>
                        </a:rPr>
                        <a:t>1</a:t>
                      </a:r>
                      <a:r>
                        <a:rPr lang="zh-CN" sz="1600" kern="100" dirty="0">
                          <a:effectLst/>
                        </a:rPr>
                        <a:t>万美元</a:t>
                      </a:r>
                    </a:p>
                    <a:p>
                      <a:pPr algn="ctr"/>
                      <a:r>
                        <a:rPr lang="zh-CN" sz="1600" kern="100" dirty="0">
                          <a:effectLst/>
                        </a:rPr>
                        <a:t>现货价格</a:t>
                      </a:r>
                      <a:r>
                        <a:rPr lang="en-US" sz="1600" kern="100" dirty="0">
                          <a:effectLst/>
                        </a:rPr>
                        <a:t>=6.53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zh-CN" sz="1600" kern="100" dirty="0">
                          <a:effectLst/>
                        </a:rPr>
                        <a:t>买入</a:t>
                      </a:r>
                      <a:r>
                        <a:rPr lang="en-US" sz="1600" kern="100" dirty="0">
                          <a:effectLst/>
                        </a:rPr>
                        <a:t>2</a:t>
                      </a:r>
                      <a:r>
                        <a:rPr lang="zh-CN" sz="1600" kern="100" dirty="0">
                          <a:effectLst/>
                        </a:rPr>
                        <a:t>份期货合约</a:t>
                      </a:r>
                    </a:p>
                    <a:p>
                      <a:pPr algn="ctr"/>
                      <a:r>
                        <a:rPr lang="zh-CN" sz="1600" kern="100" dirty="0">
                          <a:effectLst/>
                        </a:rPr>
                        <a:t>期货价格</a:t>
                      </a:r>
                      <a:r>
                        <a:rPr lang="en-US" sz="1600" kern="100" dirty="0">
                          <a:effectLst/>
                        </a:rPr>
                        <a:t>=6.52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299204561"/>
                  </a:ext>
                </a:extLst>
              </a:tr>
              <a:tr h="373689">
                <a:tc>
                  <a:txBody>
                    <a:bodyPr/>
                    <a:lstStyle/>
                    <a:p>
                      <a:pPr algn="just">
                        <a:lnSpc>
                          <a:spcPct val="150000"/>
                        </a:lnSpc>
                      </a:pPr>
                      <a:r>
                        <a:rPr lang="zh-CN" sz="1800" kern="100" dirty="0">
                          <a:effectLst/>
                        </a:rPr>
                        <a:t>投资</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a:effectLst/>
                        </a:rPr>
                        <a:t>10000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2000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008715803"/>
                  </a:ext>
                </a:extLst>
              </a:tr>
              <a:tr h="373689">
                <a:tc>
                  <a:txBody>
                    <a:bodyPr/>
                    <a:lstStyle/>
                    <a:p>
                      <a:pPr algn="just">
                        <a:lnSpc>
                          <a:spcPct val="150000"/>
                        </a:lnSpc>
                      </a:pPr>
                      <a:r>
                        <a:rPr lang="zh-CN" sz="1800" kern="100" dirty="0">
                          <a:effectLst/>
                        </a:rPr>
                        <a:t>两月后现货价格为</a:t>
                      </a:r>
                      <a:r>
                        <a:rPr lang="en-US" sz="1800" kern="100" dirty="0">
                          <a:effectLst/>
                        </a:rPr>
                        <a:t>6.8</a:t>
                      </a:r>
                      <a:r>
                        <a:rPr lang="zh-CN" sz="1800" kern="100" dirty="0">
                          <a:effectLst/>
                        </a:rPr>
                        <a:t>时的盈利</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a:effectLst/>
                        </a:rPr>
                        <a:t>2700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2800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470981562"/>
                  </a:ext>
                </a:extLst>
              </a:tr>
              <a:tr h="373689">
                <a:tc>
                  <a:txBody>
                    <a:bodyPr/>
                    <a:lstStyle/>
                    <a:p>
                      <a:pPr algn="just">
                        <a:lnSpc>
                          <a:spcPct val="150000"/>
                        </a:lnSpc>
                      </a:pPr>
                      <a:r>
                        <a:rPr lang="zh-CN" sz="1800" kern="100" dirty="0">
                          <a:effectLst/>
                        </a:rPr>
                        <a:t>两月现货价格为</a:t>
                      </a:r>
                      <a:r>
                        <a:rPr lang="en-US" sz="1800" kern="100" dirty="0">
                          <a:effectLst/>
                        </a:rPr>
                        <a:t>6.3</a:t>
                      </a:r>
                      <a:r>
                        <a:rPr lang="zh-CN" sz="1800" kern="100" dirty="0">
                          <a:effectLst/>
                        </a:rPr>
                        <a:t>时的盈利</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-2300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-2200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447258900"/>
                  </a:ext>
                </a:extLst>
              </a:tr>
            </a:tbl>
          </a:graphicData>
        </a:graphic>
      </p:graphicFrame>
    </p:spTree>
    <p:extLst>
      <p:ext uri="{BB962C8B-B14F-4D97-AF65-F5344CB8AC3E}">
        <p14:creationId xmlns:p14="http://schemas.microsoft.com/office/powerpoint/2010/main" val="282734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44624"/>
            <a:ext cx="10168935" cy="562074"/>
          </a:xfrm>
        </p:spPr>
        <p:txBody>
          <a:bodyPr/>
          <a:lstStyle/>
          <a:p>
            <a:pPr algn="l"/>
            <a:r>
              <a:rPr lang="en-US" altLang="zh-CN" sz="2800" b="1" cap="small" dirty="0">
                <a:latin typeface="微软雅黑" pitchFamily="34" charset="-122"/>
                <a:ea typeface="微软雅黑" pitchFamily="34" charset="-122"/>
                <a:cs typeface="+mn-cs"/>
              </a:rPr>
              <a:t>2.</a:t>
            </a:r>
            <a:r>
              <a:rPr lang="zh-CN" altLang="en-US" sz="2800" b="1" cap="small" dirty="0">
                <a:latin typeface="微软雅黑" pitchFamily="34" charset="-122"/>
                <a:ea typeface="微软雅黑" pitchFamily="34" charset="-122"/>
                <a:cs typeface="+mn-cs"/>
              </a:rPr>
              <a:t>期货与远期的比较</a:t>
            </a:r>
          </a:p>
        </p:txBody>
      </p:sp>
      <p:sp>
        <p:nvSpPr>
          <p:cNvPr id="3" name="内容占位符 2"/>
          <p:cNvSpPr>
            <a:spLocks noGrp="1"/>
          </p:cNvSpPr>
          <p:nvPr>
            <p:ph sz="quarter" idx="1"/>
          </p:nvPr>
        </p:nvSpPr>
        <p:spPr>
          <a:xfrm>
            <a:off x="116955" y="656692"/>
            <a:ext cx="11737304" cy="5544616"/>
          </a:xfrm>
        </p:spPr>
        <p:txBody>
          <a:bodyPr>
            <a:normAutofit/>
          </a:bodyPr>
          <a:lstStyle/>
          <a:p>
            <a:pPr marL="0" indent="0">
              <a:lnSpc>
                <a:spcPct val="150000"/>
              </a:lnSpc>
              <a:buNone/>
            </a:pPr>
            <a:r>
              <a:rPr lang="zh-CN" altLang="en-US" sz="2400" dirty="0"/>
              <a:t>远期和期货均为衍生金融产品市场上的重要金融产品，两者均为合约形式，约定未来期限内进行的交易，但远期合约与期货合约在一些方面还是存在区别，如下：</a:t>
            </a:r>
          </a:p>
        </p:txBody>
      </p:sp>
      <p:graphicFrame>
        <p:nvGraphicFramePr>
          <p:cNvPr id="4" name="表格 3">
            <a:extLst>
              <a:ext uri="{FF2B5EF4-FFF2-40B4-BE49-F238E27FC236}">
                <a16:creationId xmlns="" xmlns:a16="http://schemas.microsoft.com/office/drawing/2014/main" id="{9C59158A-D12F-4A04-81D4-B26CE3D36476}"/>
              </a:ext>
            </a:extLst>
          </p:cNvPr>
          <p:cNvGraphicFramePr>
            <a:graphicFrameLocks noGrp="1"/>
          </p:cNvGraphicFramePr>
          <p:nvPr>
            <p:extLst>
              <p:ext uri="{D42A27DB-BD31-4B8C-83A1-F6EECF244321}">
                <p14:modId xmlns:p14="http://schemas.microsoft.com/office/powerpoint/2010/main" val="3749236006"/>
              </p:ext>
            </p:extLst>
          </p:nvPr>
        </p:nvGraphicFramePr>
        <p:xfrm>
          <a:off x="260971" y="1988840"/>
          <a:ext cx="11449272" cy="4104456"/>
        </p:xfrm>
        <a:graphic>
          <a:graphicData uri="http://schemas.openxmlformats.org/drawingml/2006/table">
            <a:tbl>
              <a:tblPr firstRow="1" firstCol="1" bandRow="1">
                <a:tableStyleId>{F5AB1C69-6EDB-4FF4-983F-18BD219EF322}</a:tableStyleId>
              </a:tblPr>
              <a:tblGrid>
                <a:gridCol w="2590788">
                  <a:extLst>
                    <a:ext uri="{9D8B030D-6E8A-4147-A177-3AD203B41FA5}">
                      <a16:colId xmlns="" xmlns:a16="http://schemas.microsoft.com/office/drawing/2014/main" val="4187477065"/>
                    </a:ext>
                  </a:extLst>
                </a:gridCol>
                <a:gridCol w="4945297">
                  <a:extLst>
                    <a:ext uri="{9D8B030D-6E8A-4147-A177-3AD203B41FA5}">
                      <a16:colId xmlns="" xmlns:a16="http://schemas.microsoft.com/office/drawing/2014/main" val="245987554"/>
                    </a:ext>
                  </a:extLst>
                </a:gridCol>
                <a:gridCol w="3913187">
                  <a:extLst>
                    <a:ext uri="{9D8B030D-6E8A-4147-A177-3AD203B41FA5}">
                      <a16:colId xmlns="" xmlns:a16="http://schemas.microsoft.com/office/drawing/2014/main" val="2403111749"/>
                    </a:ext>
                  </a:extLst>
                </a:gridCol>
              </a:tblGrid>
              <a:tr h="513057">
                <a:tc>
                  <a:txBody>
                    <a:bodyPr/>
                    <a:lstStyle/>
                    <a:p>
                      <a:pPr algn="ctr">
                        <a:lnSpc>
                          <a:spcPct val="120000"/>
                        </a:lnSpc>
                      </a:pPr>
                      <a:r>
                        <a:rPr lang="zh-CN" sz="2400" kern="100" dirty="0">
                          <a:effectLst/>
                        </a:rPr>
                        <a:t>对比角度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远期合约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期货合约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2752478424"/>
                  </a:ext>
                </a:extLst>
              </a:tr>
              <a:tr h="513057">
                <a:tc>
                  <a:txBody>
                    <a:bodyPr/>
                    <a:lstStyle/>
                    <a:p>
                      <a:pPr algn="ctr">
                        <a:lnSpc>
                          <a:spcPct val="120000"/>
                        </a:lnSpc>
                      </a:pPr>
                      <a:r>
                        <a:rPr lang="zh-CN" sz="2400" kern="100" dirty="0">
                          <a:effectLst/>
                        </a:rPr>
                        <a:t>交易地点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交易双方私下交易</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交易所交易和交割</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025967640"/>
                  </a:ext>
                </a:extLst>
              </a:tr>
              <a:tr h="513057">
                <a:tc>
                  <a:txBody>
                    <a:bodyPr/>
                    <a:lstStyle/>
                    <a:p>
                      <a:pPr algn="ctr">
                        <a:lnSpc>
                          <a:spcPct val="120000"/>
                        </a:lnSpc>
                      </a:pPr>
                      <a:r>
                        <a:rPr lang="zh-CN" sz="2400" kern="100">
                          <a:effectLst/>
                        </a:rPr>
                        <a:t>合约内容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非标准化</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标准化</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653649136"/>
                  </a:ext>
                </a:extLst>
              </a:tr>
              <a:tr h="513057">
                <a:tc>
                  <a:txBody>
                    <a:bodyPr/>
                    <a:lstStyle/>
                    <a:p>
                      <a:pPr algn="ctr">
                        <a:lnSpc>
                          <a:spcPct val="120000"/>
                        </a:lnSpc>
                      </a:pPr>
                      <a:r>
                        <a:rPr lang="zh-CN" sz="2400" kern="100">
                          <a:effectLst/>
                        </a:rPr>
                        <a:t>交割日</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单一交割日</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一系列交割日</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996732908"/>
                  </a:ext>
                </a:extLst>
              </a:tr>
              <a:tr h="513057">
                <a:tc>
                  <a:txBody>
                    <a:bodyPr/>
                    <a:lstStyle/>
                    <a:p>
                      <a:pPr algn="ctr">
                        <a:lnSpc>
                          <a:spcPct val="120000"/>
                        </a:lnSpc>
                      </a:pPr>
                      <a:r>
                        <a:rPr lang="zh-CN" sz="2400" kern="100">
                          <a:effectLst/>
                        </a:rPr>
                        <a:t>结算方式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合约到期时结算</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每日结算</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1347713916"/>
                  </a:ext>
                </a:extLst>
              </a:tr>
              <a:tr h="513057">
                <a:tc>
                  <a:txBody>
                    <a:bodyPr/>
                    <a:lstStyle/>
                    <a:p>
                      <a:pPr algn="ctr">
                        <a:lnSpc>
                          <a:spcPct val="120000"/>
                        </a:lnSpc>
                      </a:pPr>
                      <a:r>
                        <a:rPr lang="zh-CN" sz="2400" kern="100">
                          <a:effectLst/>
                        </a:rPr>
                        <a:t>交割方式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通常会发生实物或现金交割</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通常在到期前被平仓</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425447194"/>
                  </a:ext>
                </a:extLst>
              </a:tr>
              <a:tr h="513057">
                <a:tc>
                  <a:txBody>
                    <a:bodyPr/>
                    <a:lstStyle/>
                    <a:p>
                      <a:pPr algn="ctr">
                        <a:lnSpc>
                          <a:spcPct val="120000"/>
                        </a:lnSpc>
                      </a:pPr>
                      <a:r>
                        <a:rPr lang="zh-CN" sz="2400" kern="100">
                          <a:effectLst/>
                        </a:rPr>
                        <a:t>信用风险</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有信用风险</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几乎没有信用风险</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370068585"/>
                  </a:ext>
                </a:extLst>
              </a:tr>
              <a:tr h="513057">
                <a:tc>
                  <a:txBody>
                    <a:bodyPr/>
                    <a:lstStyle/>
                    <a:p>
                      <a:pPr algn="ctr">
                        <a:lnSpc>
                          <a:spcPct val="120000"/>
                        </a:lnSpc>
                      </a:pPr>
                      <a:r>
                        <a:rPr lang="zh-CN" sz="2400" kern="100">
                          <a:effectLst/>
                        </a:rPr>
                        <a:t>流动性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流动性较低</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流动性较高</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 xmlns:a16="http://schemas.microsoft.com/office/drawing/2014/main" val="603308614"/>
                  </a:ext>
                </a:extLst>
              </a:tr>
            </a:tbl>
          </a:graphicData>
        </a:graphic>
      </p:graphicFrame>
    </p:spTree>
    <p:extLst>
      <p:ext uri="{BB962C8B-B14F-4D97-AF65-F5344CB8AC3E}">
        <p14:creationId xmlns:p14="http://schemas.microsoft.com/office/powerpoint/2010/main" val="10172287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58639" y="598272"/>
                <a:ext cx="11917324" cy="5616624"/>
              </a:xfrm>
            </p:spPr>
            <p:txBody>
              <a:bodyPr>
                <a:noAutofit/>
              </a:bodyPr>
              <a:lstStyle/>
              <a:p>
                <a:pPr marL="0" indent="0">
                  <a:lnSpc>
                    <a:spcPct val="150000"/>
                  </a:lnSpc>
                  <a:buNone/>
                </a:pPr>
                <a:r>
                  <a:rPr lang="en-US" altLang="zh-CN" sz="2600" dirty="0"/>
                  <a:t>•</a:t>
                </a:r>
                <a:r>
                  <a:rPr lang="zh-CN" altLang="en-US" sz="2400" dirty="0"/>
                  <a:t>当前价格为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0</m:t>
                        </m:r>
                      </m:sub>
                    </m:sSub>
                  </m:oMath>
                </a14:m>
                <a:r>
                  <a:rPr lang="zh-CN" altLang="en-US" sz="2400" dirty="0"/>
                  <a:t>的标的资产，在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时刻后价格为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oMath>
                </a14:m>
                <a:r>
                  <a:rPr lang="zh-CN" altLang="en-US" sz="2400" dirty="0"/>
                  <a:t>，在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时刻，期货</a:t>
                </a:r>
                <a:r>
                  <a:rPr lang="zh-CN" altLang="en-US" sz="2400"/>
                  <a:t>合约</a:t>
                </a:r>
                <a:r>
                  <a:rPr lang="zh-CN" altLang="en-US" sz="2400" smtClean="0"/>
                  <a:t>多</a:t>
                </a:r>
                <a:r>
                  <a:rPr lang="zh-CN" altLang="en-US" sz="2400"/>
                  <a:t>头</a:t>
                </a:r>
                <a:r>
                  <a:rPr lang="zh-CN" altLang="en-US" sz="2400" smtClean="0"/>
                  <a:t>可以</a:t>
                </a:r>
                <a:r>
                  <a:rPr lang="zh-CN" altLang="en-US" sz="2400" dirty="0"/>
                  <a:t>价格</a:t>
                </a:r>
                <a14:m>
                  <m:oMath xmlns:m="http://schemas.openxmlformats.org/officeDocument/2006/math">
                    <m:r>
                      <a:rPr lang="en-US" altLang="zh-CN" sz="2400" b="0" i="1" smtClean="0">
                        <a:latin typeface="Cambria Math" panose="02040503050406030204" pitchFamily="18" charset="0"/>
                      </a:rPr>
                      <m:t>𝐾</m:t>
                    </m:r>
                  </m:oMath>
                </a14:m>
                <a:r>
                  <a:rPr lang="zh-CN" altLang="en-US" sz="2400" dirty="0"/>
                  <a:t>买入标的资产，也可在交割日之前出售期货合约，若进行交割，</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时刻的收益为</a:t>
                </a:r>
                <a14:m>
                  <m:oMath xmlns:m="http://schemas.openxmlformats.org/officeDocument/2006/math">
                    <m:sSub>
                      <m:sSubPr>
                        <m:ctrlPr>
                          <a:rPr lang="en-US" altLang="zh-CN" sz="2400" i="1" smtClean="0">
                            <a:latin typeface="Cambria Math"/>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𝐾</m:t>
                    </m:r>
                  </m:oMath>
                </a14:m>
                <a:r>
                  <a:rPr lang="zh-CN" altLang="en-US" sz="2400" dirty="0"/>
                  <a:t>，但为此他需要在此刻支付期货合约的价格：</a:t>
                </a:r>
                <a:endParaRPr lang="en-US" altLang="zh-CN" sz="2400" dirty="0"/>
              </a:p>
              <a:p>
                <a:pPr marL="0" indent="0">
                  <a:lnSpc>
                    <a:spcPct val="150000"/>
                  </a:lnSpc>
                  <a:buNone/>
                </a:pPr>
                <a:endParaRPr lang="en-US" altLang="zh-CN" sz="2600"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58639" y="598272"/>
                <a:ext cx="11917324" cy="5616624"/>
              </a:xfrm>
              <a:blipFill rotWithShape="1">
                <a:blip r:embed="rId3"/>
                <a:stretch>
                  <a:fillRect l="-870" r="-818"/>
                </a:stretch>
              </a:blipFill>
            </p:spPr>
            <p:txBody>
              <a:bodyPr/>
              <a:lstStyle/>
              <a:p>
                <a:r>
                  <a:rPr lang="zh-CN" altLang="en-US">
                    <a:noFill/>
                  </a:rPr>
                  <a:t> </a:t>
                </a:r>
              </a:p>
            </p:txBody>
          </p:sp>
        </mc:Fallback>
      </mc:AlternateContent>
      <p:graphicFrame>
        <p:nvGraphicFramePr>
          <p:cNvPr id="9" name="图示 8">
            <a:extLst>
              <a:ext uri="{FF2B5EF4-FFF2-40B4-BE49-F238E27FC236}">
                <a16:creationId xmlns="" xmlns:a16="http://schemas.microsoft.com/office/drawing/2014/main" id="{B694975B-CA87-419C-85E5-4D9AD4FFB8C9}"/>
              </a:ext>
            </a:extLst>
          </p:cNvPr>
          <p:cNvGraphicFramePr/>
          <p:nvPr>
            <p:extLst>
              <p:ext uri="{D42A27DB-BD31-4B8C-83A1-F6EECF244321}">
                <p14:modId xmlns:p14="http://schemas.microsoft.com/office/powerpoint/2010/main" val="187726540"/>
              </p:ext>
            </p:extLst>
          </p:nvPr>
        </p:nvGraphicFramePr>
        <p:xfrm>
          <a:off x="245809" y="2379044"/>
          <a:ext cx="11742984"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对象 10">
            <a:extLst>
              <a:ext uri="{FF2B5EF4-FFF2-40B4-BE49-F238E27FC236}">
                <a16:creationId xmlns="" xmlns:a16="http://schemas.microsoft.com/office/drawing/2014/main" id="{E1589A17-5C43-4BEB-BC2F-241CEE0EF7F0}"/>
              </a:ext>
            </a:extLst>
          </p:cNvPr>
          <p:cNvGraphicFramePr>
            <a:graphicFrameLocks noChangeAspect="1"/>
          </p:cNvGraphicFramePr>
          <p:nvPr>
            <p:extLst>
              <p:ext uri="{D42A27DB-BD31-4B8C-83A1-F6EECF244321}">
                <p14:modId xmlns:p14="http://schemas.microsoft.com/office/powerpoint/2010/main" val="1140104945"/>
              </p:ext>
            </p:extLst>
          </p:nvPr>
        </p:nvGraphicFramePr>
        <p:xfrm>
          <a:off x="6071164" y="2868012"/>
          <a:ext cx="1687668" cy="606706"/>
        </p:xfrm>
        <a:graphic>
          <a:graphicData uri="http://schemas.openxmlformats.org/presentationml/2006/ole">
            <mc:AlternateContent xmlns:mc="http://schemas.openxmlformats.org/markup-compatibility/2006">
              <mc:Choice xmlns:v="urn:schemas-microsoft-com:vml" Requires="v">
                <p:oleObj spid="_x0000_s29700" name="Equation" r:id="rId9" imgW="609480" imgH="241200" progId="Equation.DSMT4">
                  <p:embed/>
                </p:oleObj>
              </mc:Choice>
              <mc:Fallback>
                <p:oleObj name="Equation" r:id="rId9" imgW="609480" imgH="241200" progId="Equation.DSMT4">
                  <p:embed/>
                  <p:pic>
                    <p:nvPicPr>
                      <p:cNvPr id="0" name=""/>
                      <p:cNvPicPr/>
                      <p:nvPr/>
                    </p:nvPicPr>
                    <p:blipFill>
                      <a:blip r:embed="rId10"/>
                      <a:stretch>
                        <a:fillRect/>
                      </a:stretch>
                    </p:blipFill>
                    <p:spPr>
                      <a:xfrm>
                        <a:off x="6071164" y="2868012"/>
                        <a:ext cx="1687668" cy="606706"/>
                      </a:xfrm>
                      <a:prstGeom prst="rect">
                        <a:avLst/>
                      </a:prstGeom>
                    </p:spPr>
                  </p:pic>
                </p:oleObj>
              </mc:Fallback>
            </mc:AlternateContent>
          </a:graphicData>
        </a:graphic>
      </p:graphicFrame>
      <p:graphicFrame>
        <p:nvGraphicFramePr>
          <p:cNvPr id="12" name="对象 11">
            <a:extLst>
              <a:ext uri="{FF2B5EF4-FFF2-40B4-BE49-F238E27FC236}">
                <a16:creationId xmlns="" xmlns:a16="http://schemas.microsoft.com/office/drawing/2014/main" id="{6D64BB8C-2D94-412E-91D4-07739CCF8B3A}"/>
              </a:ext>
            </a:extLst>
          </p:cNvPr>
          <p:cNvGraphicFramePr>
            <a:graphicFrameLocks noChangeAspect="1"/>
          </p:cNvGraphicFramePr>
          <p:nvPr>
            <p:extLst>
              <p:ext uri="{D42A27DB-BD31-4B8C-83A1-F6EECF244321}">
                <p14:modId xmlns:p14="http://schemas.microsoft.com/office/powerpoint/2010/main" val="3392974826"/>
              </p:ext>
            </p:extLst>
          </p:nvPr>
        </p:nvGraphicFramePr>
        <p:xfrm>
          <a:off x="6026797" y="4244900"/>
          <a:ext cx="2196245" cy="591297"/>
        </p:xfrm>
        <a:graphic>
          <a:graphicData uri="http://schemas.openxmlformats.org/presentationml/2006/ole">
            <mc:AlternateContent xmlns:mc="http://schemas.openxmlformats.org/markup-compatibility/2006">
              <mc:Choice xmlns:v="urn:schemas-microsoft-com:vml" Requires="v">
                <p:oleObj spid="_x0000_s29701" name="Equation" r:id="rId11" imgW="965160" imgH="253800" progId="Equation.DSMT4">
                  <p:embed/>
                </p:oleObj>
              </mc:Choice>
              <mc:Fallback>
                <p:oleObj name="Equation" r:id="rId11" imgW="965160" imgH="253800" progId="Equation.DSMT4">
                  <p:embed/>
                  <p:pic>
                    <p:nvPicPr>
                      <p:cNvPr id="0" name=""/>
                      <p:cNvPicPr/>
                      <p:nvPr/>
                    </p:nvPicPr>
                    <p:blipFill>
                      <a:blip r:embed="rId12"/>
                      <a:stretch>
                        <a:fillRect/>
                      </a:stretch>
                    </p:blipFill>
                    <p:spPr>
                      <a:xfrm>
                        <a:off x="6026797" y="4244900"/>
                        <a:ext cx="2196245" cy="591297"/>
                      </a:xfrm>
                      <a:prstGeom prst="rect">
                        <a:avLst/>
                      </a:prstGeom>
                    </p:spPr>
                  </p:pic>
                </p:oleObj>
              </mc:Fallback>
            </mc:AlternateContent>
          </a:graphicData>
        </a:graphic>
      </p:graphicFrame>
      <p:graphicFrame>
        <p:nvGraphicFramePr>
          <p:cNvPr id="13" name="对象 12">
            <a:extLst>
              <a:ext uri="{FF2B5EF4-FFF2-40B4-BE49-F238E27FC236}">
                <a16:creationId xmlns="" xmlns:a16="http://schemas.microsoft.com/office/drawing/2014/main" id="{9B41C528-5DDC-4827-B4D8-91CCDE93F848}"/>
              </a:ext>
            </a:extLst>
          </p:cNvPr>
          <p:cNvGraphicFramePr>
            <a:graphicFrameLocks noChangeAspect="1"/>
          </p:cNvGraphicFramePr>
          <p:nvPr>
            <p:extLst>
              <p:ext uri="{D42A27DB-BD31-4B8C-83A1-F6EECF244321}">
                <p14:modId xmlns:p14="http://schemas.microsoft.com/office/powerpoint/2010/main" val="3444760025"/>
              </p:ext>
            </p:extLst>
          </p:nvPr>
        </p:nvGraphicFramePr>
        <p:xfrm>
          <a:off x="6053211" y="5601182"/>
          <a:ext cx="2304256" cy="591298"/>
        </p:xfrm>
        <a:graphic>
          <a:graphicData uri="http://schemas.openxmlformats.org/presentationml/2006/ole">
            <mc:AlternateContent xmlns:mc="http://schemas.openxmlformats.org/markup-compatibility/2006">
              <mc:Choice xmlns:v="urn:schemas-microsoft-com:vml" Requires="v">
                <p:oleObj spid="_x0000_s29702" name="Equation" r:id="rId13" imgW="787320" imgH="253800" progId="Equation.DSMT4">
                  <p:embed/>
                </p:oleObj>
              </mc:Choice>
              <mc:Fallback>
                <p:oleObj name="Equation" r:id="rId13" imgW="787320" imgH="253800" progId="Equation.DSMT4">
                  <p:embed/>
                  <p:pic>
                    <p:nvPicPr>
                      <p:cNvPr id="0" name=""/>
                      <p:cNvPicPr/>
                      <p:nvPr/>
                    </p:nvPicPr>
                    <p:blipFill>
                      <a:blip r:embed="rId14"/>
                      <a:stretch>
                        <a:fillRect/>
                      </a:stretch>
                    </p:blipFill>
                    <p:spPr>
                      <a:xfrm>
                        <a:off x="6053211" y="5601182"/>
                        <a:ext cx="2304256" cy="591298"/>
                      </a:xfrm>
                      <a:prstGeom prst="rect">
                        <a:avLst/>
                      </a:prstGeom>
                    </p:spPr>
                  </p:pic>
                </p:oleObj>
              </mc:Fallback>
            </mc:AlternateContent>
          </a:graphicData>
        </a:graphic>
      </p:graphicFrame>
    </p:spTree>
    <p:extLst>
      <p:ext uri="{BB962C8B-B14F-4D97-AF65-F5344CB8AC3E}">
        <p14:creationId xmlns:p14="http://schemas.microsoft.com/office/powerpoint/2010/main" val="30085582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31354</TotalTime>
  <Words>5820</Words>
  <Application>Microsoft Office PowerPoint</Application>
  <PresentationFormat>自定义</PresentationFormat>
  <Paragraphs>528</Paragraphs>
  <Slides>58</Slides>
  <Notes>2</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58</vt:i4>
      </vt:variant>
    </vt:vector>
  </HeadingPairs>
  <TitlesOfParts>
    <vt:vector size="61" baseType="lpstr">
      <vt:lpstr>Office 主题​​</vt:lpstr>
      <vt:lpstr>Equation</vt:lpstr>
      <vt:lpstr>剪辑</vt:lpstr>
      <vt:lpstr>PowerPoint 演示文稿</vt:lpstr>
      <vt:lpstr>PowerPoint 演示文稿</vt:lpstr>
      <vt:lpstr>PowerPoint 演示文稿</vt:lpstr>
      <vt:lpstr>第五节 期货定价</vt:lpstr>
      <vt:lpstr>1.期货的定义</vt:lpstr>
      <vt:lpstr>1.期货的定义</vt:lpstr>
      <vt:lpstr>1.期货的定义</vt:lpstr>
      <vt:lpstr>2.期货与远期的比较</vt:lpstr>
      <vt:lpstr>3.期货的定价</vt:lpstr>
      <vt:lpstr>3.期货的定价</vt:lpstr>
      <vt:lpstr>3.期货的定价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1489</cp:revision>
  <dcterms:created xsi:type="dcterms:W3CDTF">2014-05-22T15:27:15Z</dcterms:created>
  <dcterms:modified xsi:type="dcterms:W3CDTF">2024-08-06T05:18:05Z</dcterms:modified>
</cp:coreProperties>
</file>