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2"/>
  </p:notesMasterIdLst>
  <p:handoutMasterIdLst>
    <p:handoutMasterId r:id="rId103"/>
  </p:handoutMasterIdLst>
  <p:sldIdLst>
    <p:sldId id="256" r:id="rId2"/>
    <p:sldId id="334" r:id="rId3"/>
    <p:sldId id="572" r:id="rId4"/>
    <p:sldId id="573" r:id="rId5"/>
    <p:sldId id="574" r:id="rId6"/>
    <p:sldId id="575" r:id="rId7"/>
    <p:sldId id="576" r:id="rId8"/>
    <p:sldId id="577" r:id="rId9"/>
    <p:sldId id="578" r:id="rId10"/>
    <p:sldId id="579" r:id="rId11"/>
    <p:sldId id="580" r:id="rId12"/>
    <p:sldId id="581" r:id="rId13"/>
    <p:sldId id="582" r:id="rId14"/>
    <p:sldId id="583" r:id="rId15"/>
    <p:sldId id="584" r:id="rId16"/>
    <p:sldId id="585" r:id="rId17"/>
    <p:sldId id="586" r:id="rId18"/>
    <p:sldId id="587" r:id="rId19"/>
    <p:sldId id="588" r:id="rId20"/>
    <p:sldId id="589" r:id="rId21"/>
    <p:sldId id="590" r:id="rId22"/>
    <p:sldId id="591" r:id="rId23"/>
    <p:sldId id="592" r:id="rId24"/>
    <p:sldId id="593" r:id="rId25"/>
    <p:sldId id="594" r:id="rId26"/>
    <p:sldId id="595" r:id="rId27"/>
    <p:sldId id="596" r:id="rId28"/>
    <p:sldId id="597" r:id="rId29"/>
    <p:sldId id="598" r:id="rId30"/>
    <p:sldId id="338" r:id="rId31"/>
    <p:sldId id="388" r:id="rId32"/>
    <p:sldId id="474" r:id="rId33"/>
    <p:sldId id="475" r:id="rId34"/>
    <p:sldId id="476" r:id="rId35"/>
    <p:sldId id="477" r:id="rId36"/>
    <p:sldId id="478" r:id="rId37"/>
    <p:sldId id="479" r:id="rId38"/>
    <p:sldId id="481" r:id="rId39"/>
    <p:sldId id="482" r:id="rId40"/>
    <p:sldId id="483" r:id="rId41"/>
    <p:sldId id="484" r:id="rId42"/>
    <p:sldId id="485" r:id="rId43"/>
    <p:sldId id="486" r:id="rId44"/>
    <p:sldId id="487" r:id="rId45"/>
    <p:sldId id="488" r:id="rId46"/>
    <p:sldId id="489" r:id="rId47"/>
    <p:sldId id="490" r:id="rId48"/>
    <p:sldId id="491" r:id="rId49"/>
    <p:sldId id="492" r:id="rId50"/>
    <p:sldId id="493" r:id="rId51"/>
    <p:sldId id="499" r:id="rId52"/>
    <p:sldId id="495" r:id="rId53"/>
    <p:sldId id="496" r:id="rId54"/>
    <p:sldId id="497" r:id="rId55"/>
    <p:sldId id="494" r:id="rId56"/>
    <p:sldId id="501" r:id="rId57"/>
    <p:sldId id="502" r:id="rId58"/>
    <p:sldId id="503" r:id="rId59"/>
    <p:sldId id="504" r:id="rId60"/>
    <p:sldId id="505" r:id="rId61"/>
    <p:sldId id="506" r:id="rId62"/>
    <p:sldId id="507" r:id="rId63"/>
    <p:sldId id="510" r:id="rId64"/>
    <p:sldId id="508" r:id="rId65"/>
    <p:sldId id="511" r:id="rId66"/>
    <p:sldId id="512" r:id="rId67"/>
    <p:sldId id="513" r:id="rId68"/>
    <p:sldId id="514" r:id="rId69"/>
    <p:sldId id="515" r:id="rId70"/>
    <p:sldId id="516" r:id="rId71"/>
    <p:sldId id="599" r:id="rId72"/>
    <p:sldId id="517" r:id="rId73"/>
    <p:sldId id="518" r:id="rId74"/>
    <p:sldId id="519" r:id="rId75"/>
    <p:sldId id="520" r:id="rId76"/>
    <p:sldId id="521" r:id="rId77"/>
    <p:sldId id="522" r:id="rId78"/>
    <p:sldId id="523" r:id="rId79"/>
    <p:sldId id="524" r:id="rId80"/>
    <p:sldId id="525" r:id="rId81"/>
    <p:sldId id="526" r:id="rId82"/>
    <p:sldId id="527" r:id="rId83"/>
    <p:sldId id="600" r:id="rId84"/>
    <p:sldId id="558" r:id="rId85"/>
    <p:sldId id="559" r:id="rId86"/>
    <p:sldId id="560" r:id="rId87"/>
    <p:sldId id="561" r:id="rId88"/>
    <p:sldId id="562" r:id="rId89"/>
    <p:sldId id="571" r:id="rId90"/>
    <p:sldId id="570" r:id="rId91"/>
    <p:sldId id="565" r:id="rId92"/>
    <p:sldId id="566" r:id="rId93"/>
    <p:sldId id="567" r:id="rId94"/>
    <p:sldId id="568" r:id="rId95"/>
    <p:sldId id="569" r:id="rId96"/>
    <p:sldId id="540" r:id="rId97"/>
    <p:sldId id="541" r:id="rId98"/>
    <p:sldId id="542" r:id="rId99"/>
    <p:sldId id="543" r:id="rId100"/>
    <p:sldId id="434" r:id="rId101"/>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15968"/>
    <a:srgbClr val="0000FF"/>
    <a:srgbClr val="E46C0A"/>
    <a:srgbClr val="B9BF41"/>
    <a:srgbClr val="0066FF"/>
    <a:srgbClr val="3333FF"/>
    <a:srgbClr val="0000CC"/>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92194" autoAdjust="0"/>
  </p:normalViewPr>
  <p:slideViewPr>
    <p:cSldViewPr>
      <p:cViewPr>
        <p:scale>
          <a:sx n="80" d="100"/>
          <a:sy n="80" d="100"/>
        </p:scale>
        <p:origin x="-3510" y="-1686"/>
      </p:cViewPr>
      <p:guideLst>
        <p:guide orient="horz" pos="2312"/>
        <p:guide pos="3904"/>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3082"/>
        <p:guide pos="219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E:\&#31185;&#30740;\&#37327;&#21270;&#25237;&#36164;\&#37327;&#21270;&#25237;&#36164;\11.1Option%20Parity%20Formula\&#24179;&#20215;&#31574;&#30053;&#32467;&#26524;&#22270;.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E:\&#31185;&#30740;\&#37327;&#21270;&#25237;&#36164;\&#37327;&#21270;&#25237;&#36164;\11.1Option%20Parity%20Formula\&#24179;&#20215;&#31574;&#30053;&#32467;&#26524;&#2227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042969718316094E-2"/>
          <c:y val="4.71698113207547E-2"/>
          <c:w val="0.91424533239429495"/>
          <c:h val="0.75836477987421402"/>
        </c:manualLayout>
      </c:layout>
      <c:lineChart>
        <c:grouping val="standard"/>
        <c:varyColors val="0"/>
        <c:ser>
          <c:idx val="0"/>
          <c:order val="0"/>
          <c:tx>
            <c:strRef>
              <c:f>'[平价策略结果图.xlsx]图11-7'!$B$1</c:f>
              <c:strCache>
                <c:ptCount val="1"/>
                <c:pt idx="0">
                  <c:v>累计收益</c:v>
                </c:pt>
              </c:strCache>
            </c:strRef>
          </c:tx>
          <c:spPr>
            <a:ln w="28575" cap="rnd">
              <a:solidFill>
                <a:srgbClr val="C00000"/>
              </a:solidFill>
              <a:round/>
            </a:ln>
            <a:effectLst/>
          </c:spPr>
          <c:marker>
            <c:symbol val="none"/>
          </c:marker>
          <c:cat>
            <c:numRef>
              <c:f>'[平价策略结果图.xlsx]图11-7'!$A$2:$A$107</c:f>
              <c:numCache>
                <c:formatCode>yyyy\-mm\-dd</c:formatCode>
                <c:ptCount val="106"/>
                <c:pt idx="0">
                  <c:v>44035</c:v>
                </c:pt>
                <c:pt idx="1">
                  <c:v>44036</c:v>
                </c:pt>
                <c:pt idx="2">
                  <c:v>44039</c:v>
                </c:pt>
                <c:pt idx="3">
                  <c:v>44040</c:v>
                </c:pt>
                <c:pt idx="4">
                  <c:v>44041</c:v>
                </c:pt>
                <c:pt idx="5">
                  <c:v>44042</c:v>
                </c:pt>
                <c:pt idx="6">
                  <c:v>44043</c:v>
                </c:pt>
                <c:pt idx="7">
                  <c:v>44046</c:v>
                </c:pt>
                <c:pt idx="8">
                  <c:v>44047</c:v>
                </c:pt>
                <c:pt idx="9">
                  <c:v>44048</c:v>
                </c:pt>
                <c:pt idx="10">
                  <c:v>44049</c:v>
                </c:pt>
                <c:pt idx="11">
                  <c:v>44050</c:v>
                </c:pt>
                <c:pt idx="12">
                  <c:v>44053</c:v>
                </c:pt>
                <c:pt idx="13">
                  <c:v>44054</c:v>
                </c:pt>
                <c:pt idx="14">
                  <c:v>44055</c:v>
                </c:pt>
                <c:pt idx="15">
                  <c:v>44056</c:v>
                </c:pt>
                <c:pt idx="16">
                  <c:v>44057</c:v>
                </c:pt>
                <c:pt idx="17">
                  <c:v>44060</c:v>
                </c:pt>
                <c:pt idx="18">
                  <c:v>44061</c:v>
                </c:pt>
                <c:pt idx="19">
                  <c:v>44062</c:v>
                </c:pt>
                <c:pt idx="20">
                  <c:v>44063</c:v>
                </c:pt>
                <c:pt idx="21">
                  <c:v>44064</c:v>
                </c:pt>
                <c:pt idx="22">
                  <c:v>44067</c:v>
                </c:pt>
                <c:pt idx="23">
                  <c:v>44068</c:v>
                </c:pt>
                <c:pt idx="24">
                  <c:v>44069</c:v>
                </c:pt>
                <c:pt idx="25">
                  <c:v>44070</c:v>
                </c:pt>
                <c:pt idx="26">
                  <c:v>44071</c:v>
                </c:pt>
                <c:pt idx="27">
                  <c:v>44074</c:v>
                </c:pt>
                <c:pt idx="28">
                  <c:v>44075</c:v>
                </c:pt>
                <c:pt idx="29">
                  <c:v>44076</c:v>
                </c:pt>
                <c:pt idx="30">
                  <c:v>44077</c:v>
                </c:pt>
                <c:pt idx="31">
                  <c:v>44078</c:v>
                </c:pt>
                <c:pt idx="32">
                  <c:v>44081</c:v>
                </c:pt>
                <c:pt idx="33">
                  <c:v>44082</c:v>
                </c:pt>
                <c:pt idx="34">
                  <c:v>44083</c:v>
                </c:pt>
                <c:pt idx="35">
                  <c:v>44084</c:v>
                </c:pt>
                <c:pt idx="36">
                  <c:v>44085</c:v>
                </c:pt>
                <c:pt idx="37">
                  <c:v>44088</c:v>
                </c:pt>
                <c:pt idx="38">
                  <c:v>44089</c:v>
                </c:pt>
                <c:pt idx="39">
                  <c:v>44090</c:v>
                </c:pt>
                <c:pt idx="40">
                  <c:v>44091</c:v>
                </c:pt>
                <c:pt idx="41">
                  <c:v>44092</c:v>
                </c:pt>
                <c:pt idx="42">
                  <c:v>44095</c:v>
                </c:pt>
                <c:pt idx="43">
                  <c:v>44096</c:v>
                </c:pt>
                <c:pt idx="44">
                  <c:v>44097</c:v>
                </c:pt>
                <c:pt idx="45">
                  <c:v>44098</c:v>
                </c:pt>
                <c:pt idx="46">
                  <c:v>44099</c:v>
                </c:pt>
                <c:pt idx="47">
                  <c:v>44102</c:v>
                </c:pt>
                <c:pt idx="48">
                  <c:v>44103</c:v>
                </c:pt>
                <c:pt idx="49">
                  <c:v>44104</c:v>
                </c:pt>
                <c:pt idx="50">
                  <c:v>44113</c:v>
                </c:pt>
                <c:pt idx="51">
                  <c:v>44116</c:v>
                </c:pt>
                <c:pt idx="52">
                  <c:v>44117</c:v>
                </c:pt>
                <c:pt idx="53">
                  <c:v>44118</c:v>
                </c:pt>
                <c:pt idx="54">
                  <c:v>44119</c:v>
                </c:pt>
                <c:pt idx="55">
                  <c:v>44120</c:v>
                </c:pt>
                <c:pt idx="56">
                  <c:v>44123</c:v>
                </c:pt>
                <c:pt idx="57">
                  <c:v>44124</c:v>
                </c:pt>
                <c:pt idx="58">
                  <c:v>44125</c:v>
                </c:pt>
                <c:pt idx="59">
                  <c:v>44126</c:v>
                </c:pt>
                <c:pt idx="60">
                  <c:v>44127</c:v>
                </c:pt>
                <c:pt idx="61">
                  <c:v>44130</c:v>
                </c:pt>
                <c:pt idx="62">
                  <c:v>44131</c:v>
                </c:pt>
                <c:pt idx="63">
                  <c:v>44132</c:v>
                </c:pt>
                <c:pt idx="64">
                  <c:v>44133</c:v>
                </c:pt>
                <c:pt idx="65">
                  <c:v>44134</c:v>
                </c:pt>
                <c:pt idx="66">
                  <c:v>44137</c:v>
                </c:pt>
                <c:pt idx="67">
                  <c:v>44138</c:v>
                </c:pt>
                <c:pt idx="68">
                  <c:v>44139</c:v>
                </c:pt>
                <c:pt idx="69">
                  <c:v>44140</c:v>
                </c:pt>
                <c:pt idx="70">
                  <c:v>44141</c:v>
                </c:pt>
                <c:pt idx="71">
                  <c:v>44144</c:v>
                </c:pt>
                <c:pt idx="72">
                  <c:v>44145</c:v>
                </c:pt>
                <c:pt idx="73">
                  <c:v>44146</c:v>
                </c:pt>
                <c:pt idx="74">
                  <c:v>44147</c:v>
                </c:pt>
                <c:pt idx="75">
                  <c:v>44148</c:v>
                </c:pt>
                <c:pt idx="76">
                  <c:v>44151</c:v>
                </c:pt>
                <c:pt idx="77">
                  <c:v>44152</c:v>
                </c:pt>
                <c:pt idx="78">
                  <c:v>44153</c:v>
                </c:pt>
                <c:pt idx="79">
                  <c:v>44154</c:v>
                </c:pt>
                <c:pt idx="80">
                  <c:v>44155</c:v>
                </c:pt>
                <c:pt idx="81">
                  <c:v>44158</c:v>
                </c:pt>
                <c:pt idx="82">
                  <c:v>44159</c:v>
                </c:pt>
                <c:pt idx="83">
                  <c:v>44160</c:v>
                </c:pt>
                <c:pt idx="84">
                  <c:v>44161</c:v>
                </c:pt>
                <c:pt idx="85">
                  <c:v>44162</c:v>
                </c:pt>
                <c:pt idx="86">
                  <c:v>44165</c:v>
                </c:pt>
                <c:pt idx="87">
                  <c:v>44166</c:v>
                </c:pt>
                <c:pt idx="88">
                  <c:v>44167</c:v>
                </c:pt>
                <c:pt idx="89">
                  <c:v>44168</c:v>
                </c:pt>
                <c:pt idx="90">
                  <c:v>44169</c:v>
                </c:pt>
                <c:pt idx="91">
                  <c:v>44172</c:v>
                </c:pt>
                <c:pt idx="92">
                  <c:v>44173</c:v>
                </c:pt>
                <c:pt idx="93">
                  <c:v>44174</c:v>
                </c:pt>
                <c:pt idx="94">
                  <c:v>44175</c:v>
                </c:pt>
                <c:pt idx="95">
                  <c:v>44176</c:v>
                </c:pt>
                <c:pt idx="96">
                  <c:v>44179</c:v>
                </c:pt>
                <c:pt idx="97">
                  <c:v>44180</c:v>
                </c:pt>
                <c:pt idx="98">
                  <c:v>44181</c:v>
                </c:pt>
                <c:pt idx="99">
                  <c:v>44182</c:v>
                </c:pt>
                <c:pt idx="100">
                  <c:v>44183</c:v>
                </c:pt>
                <c:pt idx="101">
                  <c:v>44186</c:v>
                </c:pt>
                <c:pt idx="102">
                  <c:v>44187</c:v>
                </c:pt>
                <c:pt idx="103">
                  <c:v>44188</c:v>
                </c:pt>
                <c:pt idx="104">
                  <c:v>44189</c:v>
                </c:pt>
                <c:pt idx="105">
                  <c:v>44190</c:v>
                </c:pt>
              </c:numCache>
            </c:numRef>
          </c:cat>
          <c:val>
            <c:numRef>
              <c:f>'[平价策略结果图.xlsx]图11-7'!$B$2:$B$107</c:f>
              <c:numCache>
                <c:formatCode>General</c:formatCode>
                <c:ptCount val="106"/>
                <c:pt idx="0">
                  <c:v>8.6461339995413E-2</c:v>
                </c:pt>
                <c:pt idx="1">
                  <c:v>0.17782497089698801</c:v>
                </c:pt>
                <c:pt idx="2">
                  <c:v>0.27422367912203799</c:v>
                </c:pt>
                <c:pt idx="3">
                  <c:v>0.38300180223958702</c:v>
                </c:pt>
                <c:pt idx="4">
                  <c:v>0.47551673890301499</c:v>
                </c:pt>
                <c:pt idx="5">
                  <c:v>0.56417834329545402</c:v>
                </c:pt>
                <c:pt idx="6">
                  <c:v>0.66648857515694304</c:v>
                </c:pt>
                <c:pt idx="7">
                  <c:v>0.76689146281961196</c:v>
                </c:pt>
                <c:pt idx="8">
                  <c:v>0.86055920560129595</c:v>
                </c:pt>
                <c:pt idx="9">
                  <c:v>0.95466169948533097</c:v>
                </c:pt>
                <c:pt idx="10">
                  <c:v>1.0587142873951501</c:v>
                </c:pt>
                <c:pt idx="11">
                  <c:v>1.1644631974884101</c:v>
                </c:pt>
                <c:pt idx="12">
                  <c:v>1.2731889291324701</c:v>
                </c:pt>
                <c:pt idx="13">
                  <c:v>1.38386712979166</c:v>
                </c:pt>
                <c:pt idx="14">
                  <c:v>1.5049209152679599</c:v>
                </c:pt>
                <c:pt idx="15">
                  <c:v>1.6175781190348</c:v>
                </c:pt>
                <c:pt idx="16">
                  <c:v>1.75003281607034</c:v>
                </c:pt>
                <c:pt idx="17">
                  <c:v>1.8683225551149401</c:v>
                </c:pt>
                <c:pt idx="18">
                  <c:v>1.9770436404365199</c:v>
                </c:pt>
                <c:pt idx="19">
                  <c:v>2.0840763164838898</c:v>
                </c:pt>
                <c:pt idx="20">
                  <c:v>2.1962318767404998</c:v>
                </c:pt>
                <c:pt idx="21">
                  <c:v>2.3000851636083799</c:v>
                </c:pt>
                <c:pt idx="22">
                  <c:v>2.4138155246734798</c:v>
                </c:pt>
                <c:pt idx="23">
                  <c:v>2.5290703449893299</c:v>
                </c:pt>
                <c:pt idx="24">
                  <c:v>2.6417418992552699</c:v>
                </c:pt>
                <c:pt idx="25">
                  <c:v>2.7632430081862802</c:v>
                </c:pt>
                <c:pt idx="26">
                  <c:v>2.8914409419086802</c:v>
                </c:pt>
                <c:pt idx="27">
                  <c:v>3.0177260926011402</c:v>
                </c:pt>
                <c:pt idx="28">
                  <c:v>3.1378598651943799</c:v>
                </c:pt>
                <c:pt idx="29">
                  <c:v>3.2624088783796998</c:v>
                </c:pt>
                <c:pt idx="30">
                  <c:v>3.3946954214371101</c:v>
                </c:pt>
                <c:pt idx="31">
                  <c:v>3.5195645748137401</c:v>
                </c:pt>
                <c:pt idx="32">
                  <c:v>3.6543230294906501</c:v>
                </c:pt>
                <c:pt idx="33">
                  <c:v>3.7851127654683401</c:v>
                </c:pt>
                <c:pt idx="34">
                  <c:v>3.9088766237219699</c:v>
                </c:pt>
                <c:pt idx="35">
                  <c:v>4.0343233562652596</c:v>
                </c:pt>
                <c:pt idx="36">
                  <c:v>4.1634159143473797</c:v>
                </c:pt>
                <c:pt idx="37">
                  <c:v>4.30390429070499</c:v>
                </c:pt>
                <c:pt idx="38">
                  <c:v>4.4463527999555099</c:v>
                </c:pt>
                <c:pt idx="39">
                  <c:v>4.6048399783815803</c:v>
                </c:pt>
                <c:pt idx="40">
                  <c:v>4.7588427272353302</c:v>
                </c:pt>
                <c:pt idx="41">
                  <c:v>4.90028959691504</c:v>
                </c:pt>
                <c:pt idx="42">
                  <c:v>5.02689860166908</c:v>
                </c:pt>
                <c:pt idx="43">
                  <c:v>5.1669099451755596</c:v>
                </c:pt>
                <c:pt idx="44">
                  <c:v>5.3113651362218199</c:v>
                </c:pt>
                <c:pt idx="45">
                  <c:v>5.4496991743383498</c:v>
                </c:pt>
                <c:pt idx="46">
                  <c:v>5.5819346467603204</c:v>
                </c:pt>
                <c:pt idx="47">
                  <c:v>5.7122853569981498</c:v>
                </c:pt>
                <c:pt idx="48">
                  <c:v>5.82595128197545</c:v>
                </c:pt>
                <c:pt idx="49">
                  <c:v>5.9556922228977802</c:v>
                </c:pt>
                <c:pt idx="50">
                  <c:v>6.0875425322578396</c:v>
                </c:pt>
                <c:pt idx="51">
                  <c:v>6.2247742583405001</c:v>
                </c:pt>
                <c:pt idx="52">
                  <c:v>6.3552168785066199</c:v>
                </c:pt>
                <c:pt idx="53">
                  <c:v>6.49191316385701</c:v>
                </c:pt>
                <c:pt idx="54">
                  <c:v>6.6166591083917297</c:v>
                </c:pt>
                <c:pt idx="55">
                  <c:v>6.7411548982461902</c:v>
                </c:pt>
                <c:pt idx="56">
                  <c:v>6.86600021362284</c:v>
                </c:pt>
                <c:pt idx="57">
                  <c:v>6.9866598089901997</c:v>
                </c:pt>
                <c:pt idx="58">
                  <c:v>7.1168476284792597</c:v>
                </c:pt>
                <c:pt idx="59">
                  <c:v>7.2464064419548997</c:v>
                </c:pt>
                <c:pt idx="60">
                  <c:v>7.3648751527726004</c:v>
                </c:pt>
                <c:pt idx="61">
                  <c:v>7.4724617529179502</c:v>
                </c:pt>
                <c:pt idx="62">
                  <c:v>7.58252886157692</c:v>
                </c:pt>
                <c:pt idx="63">
                  <c:v>7.6843310537478402</c:v>
                </c:pt>
                <c:pt idx="64">
                  <c:v>7.782537189948</c:v>
                </c:pt>
                <c:pt idx="65">
                  <c:v>7.8733240035503602</c:v>
                </c:pt>
                <c:pt idx="66">
                  <c:v>7.9618783578398196</c:v>
                </c:pt>
                <c:pt idx="67">
                  <c:v>8.05408889273623</c:v>
                </c:pt>
                <c:pt idx="68">
                  <c:v>8.1610105897402292</c:v>
                </c:pt>
                <c:pt idx="69">
                  <c:v>8.26999005033929</c:v>
                </c:pt>
                <c:pt idx="70">
                  <c:v>8.3762483744570506</c:v>
                </c:pt>
                <c:pt idx="71">
                  <c:v>8.4820523764091593</c:v>
                </c:pt>
                <c:pt idx="72">
                  <c:v>8.5880312309137192</c:v>
                </c:pt>
                <c:pt idx="73">
                  <c:v>8.6889903753468101</c:v>
                </c:pt>
                <c:pt idx="74">
                  <c:v>8.7907724735450508</c:v>
                </c:pt>
                <c:pt idx="75">
                  <c:v>8.8831662004403693</c:v>
                </c:pt>
                <c:pt idx="76">
                  <c:v>8.9932987307273695</c:v>
                </c:pt>
                <c:pt idx="77">
                  <c:v>9.0982104751690205</c:v>
                </c:pt>
                <c:pt idx="78">
                  <c:v>9.1942119482877196</c:v>
                </c:pt>
                <c:pt idx="79">
                  <c:v>9.2866848387211203</c:v>
                </c:pt>
                <c:pt idx="80">
                  <c:v>9.3832452384488807</c:v>
                </c:pt>
                <c:pt idx="81">
                  <c:v>9.4693950222759202</c:v>
                </c:pt>
                <c:pt idx="82">
                  <c:v>9.5455046643526895</c:v>
                </c:pt>
                <c:pt idx="83">
                  <c:v>9.6262905584687495</c:v>
                </c:pt>
                <c:pt idx="84">
                  <c:v>9.7102748428675092</c:v>
                </c:pt>
                <c:pt idx="85">
                  <c:v>9.7889466422978693</c:v>
                </c:pt>
                <c:pt idx="86">
                  <c:v>9.8073804558909394</c:v>
                </c:pt>
                <c:pt idx="87">
                  <c:v>9.8315102771603406</c:v>
                </c:pt>
                <c:pt idx="88">
                  <c:v>9.8464485487167508</c:v>
                </c:pt>
                <c:pt idx="89">
                  <c:v>9.8627728146192801</c:v>
                </c:pt>
                <c:pt idx="90">
                  <c:v>9.87944643533055</c:v>
                </c:pt>
                <c:pt idx="91">
                  <c:v>9.8962720191469504</c:v>
                </c:pt>
                <c:pt idx="92">
                  <c:v>9.9121032716941002</c:v>
                </c:pt>
                <c:pt idx="93">
                  <c:v>9.9229049872700692</c:v>
                </c:pt>
                <c:pt idx="94">
                  <c:v>9.9328305982912202</c:v>
                </c:pt>
                <c:pt idx="95">
                  <c:v>9.9404502542933209</c:v>
                </c:pt>
                <c:pt idx="96">
                  <c:v>9.9442549565624798</c:v>
                </c:pt>
                <c:pt idx="97">
                  <c:v>9.9463963393616908</c:v>
                </c:pt>
                <c:pt idx="98">
                  <c:v>9.9506436553892001</c:v>
                </c:pt>
                <c:pt idx="99">
                  <c:v>9.9509436542930292</c:v>
                </c:pt>
                <c:pt idx="100">
                  <c:v>9.9516004324971608</c:v>
                </c:pt>
                <c:pt idx="101">
                  <c:v>9.9544498899497107</c:v>
                </c:pt>
                <c:pt idx="102">
                  <c:v>9.9552009678475404</c:v>
                </c:pt>
                <c:pt idx="103">
                  <c:v>9.9597203264322403</c:v>
                </c:pt>
                <c:pt idx="104">
                  <c:v>9.9672670447031404</c:v>
                </c:pt>
                <c:pt idx="105">
                  <c:v>9.9735994375070103</c:v>
                </c:pt>
              </c:numCache>
            </c:numRef>
          </c:val>
          <c:smooth val="0"/>
        </c:ser>
        <c:dLbls>
          <c:showLegendKey val="0"/>
          <c:showVal val="0"/>
          <c:showCatName val="0"/>
          <c:showSerName val="0"/>
          <c:showPercent val="0"/>
          <c:showBubbleSize val="0"/>
        </c:dLbls>
        <c:marker val="1"/>
        <c:smooth val="0"/>
        <c:axId val="34405376"/>
        <c:axId val="34423552"/>
      </c:lineChart>
      <c:dateAx>
        <c:axId val="34405376"/>
        <c:scaling>
          <c:orientation val="minMax"/>
        </c:scaling>
        <c:delete val="0"/>
        <c:axPos val="b"/>
        <c:numFmt formatCode="yyyy\-mm\-dd" sourceLinked="1"/>
        <c:majorTickMark val="in"/>
        <c:minorTickMark val="none"/>
        <c:tickLblPos val="nextTo"/>
        <c:spPr>
          <a:noFill/>
          <a:ln w="9525" cap="flat" cmpd="sng" algn="ctr">
            <a:solidFill>
              <a:schemeClr val="tx1"/>
            </a:solidFill>
            <a:round/>
          </a:ln>
          <a:effectLst/>
        </c:spPr>
        <c:txPr>
          <a:bodyPr rot="-240000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crossAx val="34423552"/>
        <c:crosses val="autoZero"/>
        <c:auto val="1"/>
        <c:lblOffset val="100"/>
        <c:baseTimeUnit val="days"/>
        <c:majorUnit val="15"/>
        <c:majorTimeUnit val="days"/>
      </c:dateAx>
      <c:valAx>
        <c:axId val="34423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none"/>
        <c:tickLblPos val="nextTo"/>
        <c:spPr>
          <a:noFill/>
          <a:ln>
            <a:solidFill>
              <a:schemeClr val="tx1"/>
            </a:solidFill>
          </a:ln>
          <a:effectLst/>
        </c:spPr>
        <c:txPr>
          <a:bodyPr rot="-6000000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crossAx val="34405376"/>
        <c:crosses val="autoZero"/>
        <c:crossBetween val="between"/>
      </c:valAx>
      <c:spPr>
        <a:noFill/>
        <a:ln>
          <a:noFill/>
        </a:ln>
        <a:effectLst/>
      </c:spPr>
    </c:plotArea>
    <c:legend>
      <c:legendPos val="r"/>
      <c:legendEntry>
        <c:idx val="0"/>
        <c:txPr>
          <a:bodyPr rot="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legendEntry>
      <c:layout>
        <c:manualLayout>
          <c:xMode val="edge"/>
          <c:yMode val="edge"/>
          <c:x val="0.122162804515746"/>
          <c:y val="8.1446540880503099E-2"/>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legend>
    <c:plotVisOnly val="1"/>
    <c:dispBlanksAs val="gap"/>
    <c:showDLblsOverMax val="0"/>
  </c:chart>
  <c:spPr>
    <a:solidFill>
      <a:schemeClr val="bg1"/>
    </a:solidFill>
    <a:ln w="9525" cap="flat" cmpd="sng" algn="ctr">
      <a:noFill/>
      <a:round/>
    </a:ln>
    <a:effectLst/>
  </c:spPr>
  <c:txPr>
    <a:bodyPr/>
    <a:lstStyle/>
    <a:p>
      <a:pPr>
        <a:defRPr lang="zh-CN">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682627164229295E-2"/>
          <c:y val="2.5763190400564701E-2"/>
          <c:w val="0.88894704233733202"/>
          <c:h val="0.79008293629786497"/>
        </c:manualLayout>
      </c:layout>
      <c:lineChart>
        <c:grouping val="standard"/>
        <c:varyColors val="0"/>
        <c:ser>
          <c:idx val="1"/>
          <c:order val="0"/>
          <c:tx>
            <c:strRef>
              <c:f>'[平价策略结果图.xlsx]图11-8'!$B$1</c:f>
              <c:strCache>
                <c:ptCount val="1"/>
                <c:pt idx="0">
                  <c:v>平均收益</c:v>
                </c:pt>
              </c:strCache>
            </c:strRef>
          </c:tx>
          <c:spPr>
            <a:ln w="28575" cap="rnd">
              <a:solidFill>
                <a:srgbClr val="C00000"/>
              </a:solidFill>
              <a:round/>
            </a:ln>
            <a:effectLst/>
          </c:spPr>
          <c:marker>
            <c:symbol val="none"/>
          </c:marker>
          <c:cat>
            <c:numRef>
              <c:f>'[平价策略结果图.xlsx]图11-8'!$A$2:$A$107</c:f>
              <c:numCache>
                <c:formatCode>yyyy\-mm\-dd</c:formatCode>
                <c:ptCount val="106"/>
                <c:pt idx="0">
                  <c:v>44035</c:v>
                </c:pt>
                <c:pt idx="1">
                  <c:v>44036</c:v>
                </c:pt>
                <c:pt idx="2">
                  <c:v>44039</c:v>
                </c:pt>
                <c:pt idx="3">
                  <c:v>44040</c:v>
                </c:pt>
                <c:pt idx="4">
                  <c:v>44041</c:v>
                </c:pt>
                <c:pt idx="5">
                  <c:v>44042</c:v>
                </c:pt>
                <c:pt idx="6">
                  <c:v>44043</c:v>
                </c:pt>
                <c:pt idx="7">
                  <c:v>44046</c:v>
                </c:pt>
                <c:pt idx="8">
                  <c:v>44047</c:v>
                </c:pt>
                <c:pt idx="9">
                  <c:v>44048</c:v>
                </c:pt>
                <c:pt idx="10">
                  <c:v>44049</c:v>
                </c:pt>
                <c:pt idx="11">
                  <c:v>44050</c:v>
                </c:pt>
                <c:pt idx="12">
                  <c:v>44053</c:v>
                </c:pt>
                <c:pt idx="13">
                  <c:v>44054</c:v>
                </c:pt>
                <c:pt idx="14">
                  <c:v>44055</c:v>
                </c:pt>
                <c:pt idx="15">
                  <c:v>44056</c:v>
                </c:pt>
                <c:pt idx="16">
                  <c:v>44057</c:v>
                </c:pt>
                <c:pt idx="17">
                  <c:v>44060</c:v>
                </c:pt>
                <c:pt idx="18">
                  <c:v>44061</c:v>
                </c:pt>
                <c:pt idx="19">
                  <c:v>44062</c:v>
                </c:pt>
                <c:pt idx="20">
                  <c:v>44063</c:v>
                </c:pt>
                <c:pt idx="21">
                  <c:v>44064</c:v>
                </c:pt>
                <c:pt idx="22">
                  <c:v>44067</c:v>
                </c:pt>
                <c:pt idx="23">
                  <c:v>44068</c:v>
                </c:pt>
                <c:pt idx="24">
                  <c:v>44069</c:v>
                </c:pt>
                <c:pt idx="25">
                  <c:v>44070</c:v>
                </c:pt>
                <c:pt idx="26">
                  <c:v>44071</c:v>
                </c:pt>
                <c:pt idx="27">
                  <c:v>44074</c:v>
                </c:pt>
                <c:pt idx="28">
                  <c:v>44075</c:v>
                </c:pt>
                <c:pt idx="29">
                  <c:v>44076</c:v>
                </c:pt>
                <c:pt idx="30">
                  <c:v>44077</c:v>
                </c:pt>
                <c:pt idx="31">
                  <c:v>44078</c:v>
                </c:pt>
                <c:pt idx="32">
                  <c:v>44081</c:v>
                </c:pt>
                <c:pt idx="33">
                  <c:v>44082</c:v>
                </c:pt>
                <c:pt idx="34">
                  <c:v>44083</c:v>
                </c:pt>
                <c:pt idx="35">
                  <c:v>44084</c:v>
                </c:pt>
                <c:pt idx="36">
                  <c:v>44085</c:v>
                </c:pt>
                <c:pt idx="37">
                  <c:v>44088</c:v>
                </c:pt>
                <c:pt idx="38">
                  <c:v>44089</c:v>
                </c:pt>
                <c:pt idx="39">
                  <c:v>44090</c:v>
                </c:pt>
                <c:pt idx="40">
                  <c:v>44091</c:v>
                </c:pt>
                <c:pt idx="41">
                  <c:v>44092</c:v>
                </c:pt>
                <c:pt idx="42">
                  <c:v>44095</c:v>
                </c:pt>
                <c:pt idx="43">
                  <c:v>44096</c:v>
                </c:pt>
                <c:pt idx="44">
                  <c:v>44097</c:v>
                </c:pt>
                <c:pt idx="45">
                  <c:v>44098</c:v>
                </c:pt>
                <c:pt idx="46">
                  <c:v>44099</c:v>
                </c:pt>
                <c:pt idx="47">
                  <c:v>44102</c:v>
                </c:pt>
                <c:pt idx="48">
                  <c:v>44103</c:v>
                </c:pt>
                <c:pt idx="49">
                  <c:v>44104</c:v>
                </c:pt>
                <c:pt idx="50">
                  <c:v>44113</c:v>
                </c:pt>
                <c:pt idx="51">
                  <c:v>44116</c:v>
                </c:pt>
                <c:pt idx="52">
                  <c:v>44117</c:v>
                </c:pt>
                <c:pt idx="53">
                  <c:v>44118</c:v>
                </c:pt>
                <c:pt idx="54">
                  <c:v>44119</c:v>
                </c:pt>
                <c:pt idx="55">
                  <c:v>44120</c:v>
                </c:pt>
                <c:pt idx="56">
                  <c:v>44123</c:v>
                </c:pt>
                <c:pt idx="57">
                  <c:v>44124</c:v>
                </c:pt>
                <c:pt idx="58">
                  <c:v>44125</c:v>
                </c:pt>
                <c:pt idx="59">
                  <c:v>44126</c:v>
                </c:pt>
                <c:pt idx="60">
                  <c:v>44127</c:v>
                </c:pt>
                <c:pt idx="61">
                  <c:v>44130</c:v>
                </c:pt>
                <c:pt idx="62">
                  <c:v>44131</c:v>
                </c:pt>
                <c:pt idx="63">
                  <c:v>44132</c:v>
                </c:pt>
                <c:pt idx="64">
                  <c:v>44133</c:v>
                </c:pt>
                <c:pt idx="65">
                  <c:v>44134</c:v>
                </c:pt>
                <c:pt idx="66">
                  <c:v>44137</c:v>
                </c:pt>
                <c:pt idx="67">
                  <c:v>44138</c:v>
                </c:pt>
                <c:pt idx="68">
                  <c:v>44139</c:v>
                </c:pt>
                <c:pt idx="69">
                  <c:v>44140</c:v>
                </c:pt>
                <c:pt idx="70">
                  <c:v>44141</c:v>
                </c:pt>
                <c:pt idx="71">
                  <c:v>44144</c:v>
                </c:pt>
                <c:pt idx="72">
                  <c:v>44145</c:v>
                </c:pt>
                <c:pt idx="73">
                  <c:v>44146</c:v>
                </c:pt>
                <c:pt idx="74">
                  <c:v>44147</c:v>
                </c:pt>
                <c:pt idx="75">
                  <c:v>44148</c:v>
                </c:pt>
                <c:pt idx="76">
                  <c:v>44151</c:v>
                </c:pt>
                <c:pt idx="77">
                  <c:v>44152</c:v>
                </c:pt>
                <c:pt idx="78">
                  <c:v>44153</c:v>
                </c:pt>
                <c:pt idx="79">
                  <c:v>44154</c:v>
                </c:pt>
                <c:pt idx="80">
                  <c:v>44155</c:v>
                </c:pt>
                <c:pt idx="81">
                  <c:v>44158</c:v>
                </c:pt>
                <c:pt idx="82">
                  <c:v>44159</c:v>
                </c:pt>
                <c:pt idx="83">
                  <c:v>44160</c:v>
                </c:pt>
                <c:pt idx="84">
                  <c:v>44161</c:v>
                </c:pt>
                <c:pt idx="85">
                  <c:v>44162</c:v>
                </c:pt>
                <c:pt idx="86">
                  <c:v>44165</c:v>
                </c:pt>
                <c:pt idx="87">
                  <c:v>44166</c:v>
                </c:pt>
                <c:pt idx="88">
                  <c:v>44167</c:v>
                </c:pt>
                <c:pt idx="89">
                  <c:v>44168</c:v>
                </c:pt>
                <c:pt idx="90">
                  <c:v>44169</c:v>
                </c:pt>
                <c:pt idx="91">
                  <c:v>44172</c:v>
                </c:pt>
                <c:pt idx="92">
                  <c:v>44173</c:v>
                </c:pt>
                <c:pt idx="93">
                  <c:v>44174</c:v>
                </c:pt>
                <c:pt idx="94">
                  <c:v>44175</c:v>
                </c:pt>
                <c:pt idx="95">
                  <c:v>44176</c:v>
                </c:pt>
                <c:pt idx="96">
                  <c:v>44179</c:v>
                </c:pt>
                <c:pt idx="97">
                  <c:v>44180</c:v>
                </c:pt>
                <c:pt idx="98">
                  <c:v>44181</c:v>
                </c:pt>
                <c:pt idx="99">
                  <c:v>44182</c:v>
                </c:pt>
                <c:pt idx="100">
                  <c:v>44183</c:v>
                </c:pt>
                <c:pt idx="101">
                  <c:v>44186</c:v>
                </c:pt>
                <c:pt idx="102">
                  <c:v>44187</c:v>
                </c:pt>
                <c:pt idx="103">
                  <c:v>44188</c:v>
                </c:pt>
                <c:pt idx="104">
                  <c:v>44189</c:v>
                </c:pt>
                <c:pt idx="105">
                  <c:v>44190</c:v>
                </c:pt>
              </c:numCache>
            </c:numRef>
          </c:cat>
          <c:val>
            <c:numRef>
              <c:f>'[平价策略结果图.xlsx]图11-8'!$B$2:$B$107</c:f>
              <c:numCache>
                <c:formatCode>General</c:formatCode>
                <c:ptCount val="106"/>
                <c:pt idx="0">
                  <c:v>8.6461339995413E-2</c:v>
                </c:pt>
                <c:pt idx="1">
                  <c:v>9.1363630901575399E-2</c:v>
                </c:pt>
                <c:pt idx="2">
                  <c:v>9.6398708225049395E-2</c:v>
                </c:pt>
                <c:pt idx="3">
                  <c:v>0.108778123117549</c:v>
                </c:pt>
                <c:pt idx="4">
                  <c:v>9.2514936663428596E-2</c:v>
                </c:pt>
                <c:pt idx="5">
                  <c:v>8.8661604392439003E-2</c:v>
                </c:pt>
                <c:pt idx="6">
                  <c:v>0.10231023186148901</c:v>
                </c:pt>
                <c:pt idx="7">
                  <c:v>0.100402887662669</c:v>
                </c:pt>
                <c:pt idx="8">
                  <c:v>9.3667742781683203E-2</c:v>
                </c:pt>
                <c:pt idx="9">
                  <c:v>9.4102493884035104E-2</c:v>
                </c:pt>
                <c:pt idx="10">
                  <c:v>0.104052587909817</c:v>
                </c:pt>
                <c:pt idx="11">
                  <c:v>0.105748910093263</c:v>
                </c:pt>
                <c:pt idx="12">
                  <c:v>0.108725731644056</c:v>
                </c:pt>
                <c:pt idx="13">
                  <c:v>0.11067820065919801</c:v>
                </c:pt>
                <c:pt idx="14">
                  <c:v>0.121053785476295</c:v>
                </c:pt>
                <c:pt idx="15">
                  <c:v>0.112657203766844</c:v>
                </c:pt>
                <c:pt idx="16">
                  <c:v>0.132454697035533</c:v>
                </c:pt>
                <c:pt idx="17">
                  <c:v>0.11828973904460199</c:v>
                </c:pt>
                <c:pt idx="18">
                  <c:v>0.108721085321577</c:v>
                </c:pt>
                <c:pt idx="19">
                  <c:v>0.107032676047377</c:v>
                </c:pt>
                <c:pt idx="20">
                  <c:v>0.112155560256609</c:v>
                </c:pt>
                <c:pt idx="21">
                  <c:v>0.10385328686788101</c:v>
                </c:pt>
                <c:pt idx="22">
                  <c:v>0.113730361065095</c:v>
                </c:pt>
                <c:pt idx="23">
                  <c:v>0.11525482031584899</c:v>
                </c:pt>
                <c:pt idx="24">
                  <c:v>0.112671554265941</c:v>
                </c:pt>
                <c:pt idx="25">
                  <c:v>0.121501108931008</c:v>
                </c:pt>
                <c:pt idx="26">
                  <c:v>0.12819793372240901</c:v>
                </c:pt>
                <c:pt idx="27">
                  <c:v>0.126285150692451</c:v>
                </c:pt>
                <c:pt idx="28">
                  <c:v>0.12013377259324801</c:v>
                </c:pt>
                <c:pt idx="29">
                  <c:v>0.124549013185318</c:v>
                </c:pt>
                <c:pt idx="30">
                  <c:v>0.132286543057413</c:v>
                </c:pt>
                <c:pt idx="31">
                  <c:v>0.12486915337662299</c:v>
                </c:pt>
                <c:pt idx="32">
                  <c:v>0.13475845467691</c:v>
                </c:pt>
                <c:pt idx="33">
                  <c:v>0.130789735977689</c:v>
                </c:pt>
                <c:pt idx="34">
                  <c:v>0.12376385825363</c:v>
                </c:pt>
                <c:pt idx="35">
                  <c:v>0.125446732543292</c:v>
                </c:pt>
                <c:pt idx="36">
                  <c:v>0.129092558082124</c:v>
                </c:pt>
                <c:pt idx="37">
                  <c:v>0.140488376357609</c:v>
                </c:pt>
                <c:pt idx="38">
                  <c:v>0.142448509250515</c:v>
                </c:pt>
                <c:pt idx="39">
                  <c:v>0.15848717842607199</c:v>
                </c:pt>
                <c:pt idx="40">
                  <c:v>0.15400274885375501</c:v>
                </c:pt>
                <c:pt idx="41">
                  <c:v>0.14144686967971001</c:v>
                </c:pt>
                <c:pt idx="42">
                  <c:v>0.12660900475404099</c:v>
                </c:pt>
                <c:pt idx="43">
                  <c:v>0.14001134350647401</c:v>
                </c:pt>
                <c:pt idx="44">
                  <c:v>0.14445519104626101</c:v>
                </c:pt>
                <c:pt idx="45">
                  <c:v>0.138334038116532</c:v>
                </c:pt>
                <c:pt idx="46">
                  <c:v>0.13223547242197001</c:v>
                </c:pt>
                <c:pt idx="47">
                  <c:v>0.13035071023782699</c:v>
                </c:pt>
                <c:pt idx="48">
                  <c:v>0.11366592497730101</c:v>
                </c:pt>
                <c:pt idx="49">
                  <c:v>0.12974094092232899</c:v>
                </c:pt>
                <c:pt idx="50">
                  <c:v>0.13185030936006101</c:v>
                </c:pt>
                <c:pt idx="51">
                  <c:v>0.13723172608266199</c:v>
                </c:pt>
                <c:pt idx="52">
                  <c:v>0.13044262016611599</c:v>
                </c:pt>
                <c:pt idx="53">
                  <c:v>0.13669628535039099</c:v>
                </c:pt>
                <c:pt idx="54">
                  <c:v>0.124745944534718</c:v>
                </c:pt>
                <c:pt idx="55">
                  <c:v>0.12449578985446599</c:v>
                </c:pt>
                <c:pt idx="56">
                  <c:v>0.12484531537665</c:v>
                </c:pt>
                <c:pt idx="57">
                  <c:v>0.120659595367362</c:v>
                </c:pt>
                <c:pt idx="58">
                  <c:v>0.130187819489053</c:v>
                </c:pt>
                <c:pt idx="59">
                  <c:v>0.12955881347564399</c:v>
                </c:pt>
                <c:pt idx="60">
                  <c:v>0.11846871081770199</c:v>
                </c:pt>
                <c:pt idx="61">
                  <c:v>0.10758660014534401</c:v>
                </c:pt>
                <c:pt idx="62">
                  <c:v>0.110067108658971</c:v>
                </c:pt>
                <c:pt idx="63">
                  <c:v>0.10180219217092799</c:v>
                </c:pt>
                <c:pt idx="64">
                  <c:v>9.8206136200156696E-2</c:v>
                </c:pt>
                <c:pt idx="65">
                  <c:v>9.0786813602355507E-2</c:v>
                </c:pt>
                <c:pt idx="66">
                  <c:v>8.8554354289465204E-2</c:v>
                </c:pt>
                <c:pt idx="67">
                  <c:v>9.2210534896406002E-2</c:v>
                </c:pt>
                <c:pt idx="68">
                  <c:v>0.10692169700399901</c:v>
                </c:pt>
                <c:pt idx="69">
                  <c:v>0.10897946059906</c:v>
                </c:pt>
                <c:pt idx="70">
                  <c:v>0.10625832411776601</c:v>
                </c:pt>
                <c:pt idx="71">
                  <c:v>0.105804001952101</c:v>
                </c:pt>
                <c:pt idx="72">
                  <c:v>0.105978854504561</c:v>
                </c:pt>
                <c:pt idx="73">
                  <c:v>0.100959144433089</c:v>
                </c:pt>
                <c:pt idx="74">
                  <c:v>0.10178209819824501</c:v>
                </c:pt>
                <c:pt idx="75">
                  <c:v>9.2393726895314304E-2</c:v>
                </c:pt>
                <c:pt idx="76">
                  <c:v>0.110132530287003</c:v>
                </c:pt>
                <c:pt idx="77">
                  <c:v>0.104911744441647</c:v>
                </c:pt>
                <c:pt idx="78">
                  <c:v>9.6001473118703898E-2</c:v>
                </c:pt>
                <c:pt idx="79">
                  <c:v>9.2472890433394794E-2</c:v>
                </c:pt>
                <c:pt idx="80">
                  <c:v>9.6560399727764201E-2</c:v>
                </c:pt>
                <c:pt idx="81">
                  <c:v>8.6149783827037293E-2</c:v>
                </c:pt>
                <c:pt idx="82">
                  <c:v>7.6109642076771802E-2</c:v>
                </c:pt>
                <c:pt idx="83">
                  <c:v>8.0785894116060797E-2</c:v>
                </c:pt>
                <c:pt idx="84">
                  <c:v>8.39842843987572E-2</c:v>
                </c:pt>
                <c:pt idx="85">
                  <c:v>7.8671799430363107E-2</c:v>
                </c:pt>
                <c:pt idx="86">
                  <c:v>1.8433813593072501E-2</c:v>
                </c:pt>
                <c:pt idx="87">
                  <c:v>2.4129821269397299E-2</c:v>
                </c:pt>
                <c:pt idx="88">
                  <c:v>1.4938271556410899E-2</c:v>
                </c:pt>
                <c:pt idx="89">
                  <c:v>1.6324265902531599E-2</c:v>
                </c:pt>
                <c:pt idx="90">
                  <c:v>1.6673620711267299E-2</c:v>
                </c:pt>
                <c:pt idx="91">
                  <c:v>1.68255838164015E-2</c:v>
                </c:pt>
                <c:pt idx="92">
                  <c:v>1.5831252547145999E-2</c:v>
                </c:pt>
                <c:pt idx="93">
                  <c:v>1.08017155759674E-2</c:v>
                </c:pt>
                <c:pt idx="94">
                  <c:v>9.9256110211568601E-3</c:v>
                </c:pt>
                <c:pt idx="95">
                  <c:v>7.6196560021020796E-3</c:v>
                </c:pt>
                <c:pt idx="96">
                  <c:v>3.8047022691592401E-3</c:v>
                </c:pt>
                <c:pt idx="97">
                  <c:v>2.1413827992061399E-3</c:v>
                </c:pt>
                <c:pt idx="98">
                  <c:v>4.2473160275105998E-3</c:v>
                </c:pt>
                <c:pt idx="99">
                  <c:v>2.9999890382740701E-4</c:v>
                </c:pt>
                <c:pt idx="100">
                  <c:v>6.5677820413732402E-4</c:v>
                </c:pt>
                <c:pt idx="101">
                  <c:v>2.84945745254854E-3</c:v>
                </c:pt>
                <c:pt idx="102">
                  <c:v>7.51077897823364E-4</c:v>
                </c:pt>
                <c:pt idx="103">
                  <c:v>4.5193585847022599E-3</c:v>
                </c:pt>
                <c:pt idx="104">
                  <c:v>7.5467182709059496E-3</c:v>
                </c:pt>
                <c:pt idx="105">
                  <c:v>6.3323928038706298E-3</c:v>
                </c:pt>
              </c:numCache>
            </c:numRef>
          </c:val>
          <c:smooth val="0"/>
        </c:ser>
        <c:ser>
          <c:idx val="0"/>
          <c:order val="1"/>
          <c:tx>
            <c:strRef>
              <c:f>'[平价策略结果图.xlsx]图11-8'!$C$1</c:f>
              <c:strCache>
                <c:ptCount val="1"/>
                <c:pt idx="0">
                  <c:v>上证50ETF涨跌幅</c:v>
                </c:pt>
              </c:strCache>
            </c:strRef>
          </c:tx>
          <c:spPr>
            <a:ln w="19050" cap="rnd">
              <a:solidFill>
                <a:schemeClr val="bg1">
                  <a:lumMod val="50000"/>
                </a:schemeClr>
              </a:solidFill>
              <a:prstDash val="dash"/>
              <a:round/>
            </a:ln>
            <a:effectLst/>
          </c:spPr>
          <c:marker>
            <c:symbol val="none"/>
          </c:marker>
          <c:cat>
            <c:numRef>
              <c:f>'[平价策略结果图.xlsx]图11-8'!$A$2:$A$107</c:f>
              <c:numCache>
                <c:formatCode>yyyy\-mm\-dd</c:formatCode>
                <c:ptCount val="106"/>
                <c:pt idx="0">
                  <c:v>44035</c:v>
                </c:pt>
                <c:pt idx="1">
                  <c:v>44036</c:v>
                </c:pt>
                <c:pt idx="2">
                  <c:v>44039</c:v>
                </c:pt>
                <c:pt idx="3">
                  <c:v>44040</c:v>
                </c:pt>
                <c:pt idx="4">
                  <c:v>44041</c:v>
                </c:pt>
                <c:pt idx="5">
                  <c:v>44042</c:v>
                </c:pt>
                <c:pt idx="6">
                  <c:v>44043</c:v>
                </c:pt>
                <c:pt idx="7">
                  <c:v>44046</c:v>
                </c:pt>
                <c:pt idx="8">
                  <c:v>44047</c:v>
                </c:pt>
                <c:pt idx="9">
                  <c:v>44048</c:v>
                </c:pt>
                <c:pt idx="10">
                  <c:v>44049</c:v>
                </c:pt>
                <c:pt idx="11">
                  <c:v>44050</c:v>
                </c:pt>
                <c:pt idx="12">
                  <c:v>44053</c:v>
                </c:pt>
                <c:pt idx="13">
                  <c:v>44054</c:v>
                </c:pt>
                <c:pt idx="14">
                  <c:v>44055</c:v>
                </c:pt>
                <c:pt idx="15">
                  <c:v>44056</c:v>
                </c:pt>
                <c:pt idx="16">
                  <c:v>44057</c:v>
                </c:pt>
                <c:pt idx="17">
                  <c:v>44060</c:v>
                </c:pt>
                <c:pt idx="18">
                  <c:v>44061</c:v>
                </c:pt>
                <c:pt idx="19">
                  <c:v>44062</c:v>
                </c:pt>
                <c:pt idx="20">
                  <c:v>44063</c:v>
                </c:pt>
                <c:pt idx="21">
                  <c:v>44064</c:v>
                </c:pt>
                <c:pt idx="22">
                  <c:v>44067</c:v>
                </c:pt>
                <c:pt idx="23">
                  <c:v>44068</c:v>
                </c:pt>
                <c:pt idx="24">
                  <c:v>44069</c:v>
                </c:pt>
                <c:pt idx="25">
                  <c:v>44070</c:v>
                </c:pt>
                <c:pt idx="26">
                  <c:v>44071</c:v>
                </c:pt>
                <c:pt idx="27">
                  <c:v>44074</c:v>
                </c:pt>
                <c:pt idx="28">
                  <c:v>44075</c:v>
                </c:pt>
                <c:pt idx="29">
                  <c:v>44076</c:v>
                </c:pt>
                <c:pt idx="30">
                  <c:v>44077</c:v>
                </c:pt>
                <c:pt idx="31">
                  <c:v>44078</c:v>
                </c:pt>
                <c:pt idx="32">
                  <c:v>44081</c:v>
                </c:pt>
                <c:pt idx="33">
                  <c:v>44082</c:v>
                </c:pt>
                <c:pt idx="34">
                  <c:v>44083</c:v>
                </c:pt>
                <c:pt idx="35">
                  <c:v>44084</c:v>
                </c:pt>
                <c:pt idx="36">
                  <c:v>44085</c:v>
                </c:pt>
                <c:pt idx="37">
                  <c:v>44088</c:v>
                </c:pt>
                <c:pt idx="38">
                  <c:v>44089</c:v>
                </c:pt>
                <c:pt idx="39">
                  <c:v>44090</c:v>
                </c:pt>
                <c:pt idx="40">
                  <c:v>44091</c:v>
                </c:pt>
                <c:pt idx="41">
                  <c:v>44092</c:v>
                </c:pt>
                <c:pt idx="42">
                  <c:v>44095</c:v>
                </c:pt>
                <c:pt idx="43">
                  <c:v>44096</c:v>
                </c:pt>
                <c:pt idx="44">
                  <c:v>44097</c:v>
                </c:pt>
                <c:pt idx="45">
                  <c:v>44098</c:v>
                </c:pt>
                <c:pt idx="46">
                  <c:v>44099</c:v>
                </c:pt>
                <c:pt idx="47">
                  <c:v>44102</c:v>
                </c:pt>
                <c:pt idx="48">
                  <c:v>44103</c:v>
                </c:pt>
                <c:pt idx="49">
                  <c:v>44104</c:v>
                </c:pt>
                <c:pt idx="50">
                  <c:v>44113</c:v>
                </c:pt>
                <c:pt idx="51">
                  <c:v>44116</c:v>
                </c:pt>
                <c:pt idx="52">
                  <c:v>44117</c:v>
                </c:pt>
                <c:pt idx="53">
                  <c:v>44118</c:v>
                </c:pt>
                <c:pt idx="54">
                  <c:v>44119</c:v>
                </c:pt>
                <c:pt idx="55">
                  <c:v>44120</c:v>
                </c:pt>
                <c:pt idx="56">
                  <c:v>44123</c:v>
                </c:pt>
                <c:pt idx="57">
                  <c:v>44124</c:v>
                </c:pt>
                <c:pt idx="58">
                  <c:v>44125</c:v>
                </c:pt>
                <c:pt idx="59">
                  <c:v>44126</c:v>
                </c:pt>
                <c:pt idx="60">
                  <c:v>44127</c:v>
                </c:pt>
                <c:pt idx="61">
                  <c:v>44130</c:v>
                </c:pt>
                <c:pt idx="62">
                  <c:v>44131</c:v>
                </c:pt>
                <c:pt idx="63">
                  <c:v>44132</c:v>
                </c:pt>
                <c:pt idx="64">
                  <c:v>44133</c:v>
                </c:pt>
                <c:pt idx="65">
                  <c:v>44134</c:v>
                </c:pt>
                <c:pt idx="66">
                  <c:v>44137</c:v>
                </c:pt>
                <c:pt idx="67">
                  <c:v>44138</c:v>
                </c:pt>
                <c:pt idx="68">
                  <c:v>44139</c:v>
                </c:pt>
                <c:pt idx="69">
                  <c:v>44140</c:v>
                </c:pt>
                <c:pt idx="70">
                  <c:v>44141</c:v>
                </c:pt>
                <c:pt idx="71">
                  <c:v>44144</c:v>
                </c:pt>
                <c:pt idx="72">
                  <c:v>44145</c:v>
                </c:pt>
                <c:pt idx="73">
                  <c:v>44146</c:v>
                </c:pt>
                <c:pt idx="74">
                  <c:v>44147</c:v>
                </c:pt>
                <c:pt idx="75">
                  <c:v>44148</c:v>
                </c:pt>
                <c:pt idx="76">
                  <c:v>44151</c:v>
                </c:pt>
                <c:pt idx="77">
                  <c:v>44152</c:v>
                </c:pt>
                <c:pt idx="78">
                  <c:v>44153</c:v>
                </c:pt>
                <c:pt idx="79">
                  <c:v>44154</c:v>
                </c:pt>
                <c:pt idx="80">
                  <c:v>44155</c:v>
                </c:pt>
                <c:pt idx="81">
                  <c:v>44158</c:v>
                </c:pt>
                <c:pt idx="82">
                  <c:v>44159</c:v>
                </c:pt>
                <c:pt idx="83">
                  <c:v>44160</c:v>
                </c:pt>
                <c:pt idx="84">
                  <c:v>44161</c:v>
                </c:pt>
                <c:pt idx="85">
                  <c:v>44162</c:v>
                </c:pt>
                <c:pt idx="86">
                  <c:v>44165</c:v>
                </c:pt>
                <c:pt idx="87">
                  <c:v>44166</c:v>
                </c:pt>
                <c:pt idx="88">
                  <c:v>44167</c:v>
                </c:pt>
                <c:pt idx="89">
                  <c:v>44168</c:v>
                </c:pt>
                <c:pt idx="90">
                  <c:v>44169</c:v>
                </c:pt>
                <c:pt idx="91">
                  <c:v>44172</c:v>
                </c:pt>
                <c:pt idx="92">
                  <c:v>44173</c:v>
                </c:pt>
                <c:pt idx="93">
                  <c:v>44174</c:v>
                </c:pt>
                <c:pt idx="94">
                  <c:v>44175</c:v>
                </c:pt>
                <c:pt idx="95">
                  <c:v>44176</c:v>
                </c:pt>
                <c:pt idx="96">
                  <c:v>44179</c:v>
                </c:pt>
                <c:pt idx="97">
                  <c:v>44180</c:v>
                </c:pt>
                <c:pt idx="98">
                  <c:v>44181</c:v>
                </c:pt>
                <c:pt idx="99">
                  <c:v>44182</c:v>
                </c:pt>
                <c:pt idx="100">
                  <c:v>44183</c:v>
                </c:pt>
                <c:pt idx="101">
                  <c:v>44186</c:v>
                </c:pt>
                <c:pt idx="102">
                  <c:v>44187</c:v>
                </c:pt>
                <c:pt idx="103">
                  <c:v>44188</c:v>
                </c:pt>
                <c:pt idx="104">
                  <c:v>44189</c:v>
                </c:pt>
                <c:pt idx="105">
                  <c:v>44190</c:v>
                </c:pt>
              </c:numCache>
            </c:numRef>
          </c:cat>
          <c:val>
            <c:numRef>
              <c:f>'[平价策略结果图.xlsx]图11-8'!$C$2:$C$107</c:f>
              <c:numCache>
                <c:formatCode>#,##0.00_ </c:formatCode>
                <c:ptCount val="106"/>
                <c:pt idx="0">
                  <c:v>-8.9999999999999998E-4</c:v>
                </c:pt>
                <c:pt idx="1">
                  <c:v>-3.9328000000000002E-2</c:v>
                </c:pt>
                <c:pt idx="2">
                  <c:v>3.437E-3</c:v>
                </c:pt>
                <c:pt idx="3">
                  <c:v>6.2290000000000002E-3</c:v>
                </c:pt>
                <c:pt idx="4">
                  <c:v>1.857E-2</c:v>
                </c:pt>
                <c:pt idx="5">
                  <c:v>-4.254E-3</c:v>
                </c:pt>
                <c:pt idx="6">
                  <c:v>5.4929999999999996E-3</c:v>
                </c:pt>
                <c:pt idx="7">
                  <c:v>1.0015E-2</c:v>
                </c:pt>
                <c:pt idx="8">
                  <c:v>9.3150000000000004E-3</c:v>
                </c:pt>
                <c:pt idx="9">
                  <c:v>-6.8469999999999998E-3</c:v>
                </c:pt>
                <c:pt idx="10">
                  <c:v>5.9999999999999995E-4</c:v>
                </c:pt>
                <c:pt idx="11">
                  <c:v>-8.9870000000000002E-3</c:v>
                </c:pt>
                <c:pt idx="12">
                  <c:v>7.5570000000000003E-3</c:v>
                </c:pt>
                <c:pt idx="13">
                  <c:v>-7.8009999999999998E-3</c:v>
                </c:pt>
                <c:pt idx="14">
                  <c:v>-3.0240000000000002E-3</c:v>
                </c:pt>
                <c:pt idx="15">
                  <c:v>-3.336E-3</c:v>
                </c:pt>
                <c:pt idx="16">
                  <c:v>1.7346E-2</c:v>
                </c:pt>
                <c:pt idx="17">
                  <c:v>2.2435E-2</c:v>
                </c:pt>
                <c:pt idx="18">
                  <c:v>-1.4630000000000001E-3</c:v>
                </c:pt>
                <c:pt idx="19">
                  <c:v>-1.8166000000000002E-2</c:v>
                </c:pt>
                <c:pt idx="20">
                  <c:v>-1.1638000000000001E-2</c:v>
                </c:pt>
                <c:pt idx="21">
                  <c:v>7.2459999999999998E-3</c:v>
                </c:pt>
                <c:pt idx="22">
                  <c:v>2.9979999999999998E-3</c:v>
                </c:pt>
                <c:pt idx="23">
                  <c:v>3.885E-3</c:v>
                </c:pt>
                <c:pt idx="24">
                  <c:v>-1.0717000000000001E-2</c:v>
                </c:pt>
                <c:pt idx="25">
                  <c:v>5.718E-3</c:v>
                </c:pt>
                <c:pt idx="26">
                  <c:v>2.4535999999999999E-2</c:v>
                </c:pt>
                <c:pt idx="27">
                  <c:v>-8.4700000000000001E-3</c:v>
                </c:pt>
                <c:pt idx="28">
                  <c:v>2.6510000000000001E-3</c:v>
                </c:pt>
                <c:pt idx="29">
                  <c:v>-2.6440000000000001E-3</c:v>
                </c:pt>
                <c:pt idx="30">
                  <c:v>-2.356E-3</c:v>
                </c:pt>
                <c:pt idx="31">
                  <c:v>-9.1529999999999997E-3</c:v>
                </c:pt>
                <c:pt idx="32">
                  <c:v>-1.6389000000000001E-2</c:v>
                </c:pt>
                <c:pt idx="33">
                  <c:v>1.0603E-2</c:v>
                </c:pt>
                <c:pt idx="34">
                  <c:v>-1.5288E-2</c:v>
                </c:pt>
                <c:pt idx="35">
                  <c:v>3.349E-3</c:v>
                </c:pt>
                <c:pt idx="36">
                  <c:v>5.1580000000000003E-3</c:v>
                </c:pt>
                <c:pt idx="37">
                  <c:v>8.4519999999999994E-3</c:v>
                </c:pt>
                <c:pt idx="38">
                  <c:v>7.7819999999999999E-3</c:v>
                </c:pt>
                <c:pt idx="39">
                  <c:v>-6.2370000000000004E-3</c:v>
                </c:pt>
                <c:pt idx="40">
                  <c:v>-9.5639999999999996E-3</c:v>
                </c:pt>
                <c:pt idx="41">
                  <c:v>2.7761000000000001E-2</c:v>
                </c:pt>
                <c:pt idx="42">
                  <c:v>-1.2918000000000001E-2</c:v>
                </c:pt>
                <c:pt idx="43">
                  <c:v>-1.1898000000000001E-2</c:v>
                </c:pt>
                <c:pt idx="44">
                  <c:v>9.0300000000000005E-4</c:v>
                </c:pt>
                <c:pt idx="45">
                  <c:v>-1.6240999999999998E-2</c:v>
                </c:pt>
                <c:pt idx="46">
                  <c:v>3.3630000000000001E-3</c:v>
                </c:pt>
                <c:pt idx="47">
                  <c:v>6.0939999999999996E-3</c:v>
                </c:pt>
                <c:pt idx="48">
                  <c:v>-2.1199999999999999E-3</c:v>
                </c:pt>
                <c:pt idx="49">
                  <c:v>-4.2490000000000002E-3</c:v>
                </c:pt>
                <c:pt idx="50">
                  <c:v>1.7068E-2</c:v>
                </c:pt>
                <c:pt idx="51">
                  <c:v>3.1465E-2</c:v>
                </c:pt>
                <c:pt idx="52">
                  <c:v>-1.4530000000000001E-3</c:v>
                </c:pt>
                <c:pt idx="53">
                  <c:v>-3.7820000000000002E-3</c:v>
                </c:pt>
                <c:pt idx="54">
                  <c:v>2.92E-4</c:v>
                </c:pt>
                <c:pt idx="55">
                  <c:v>2.0439999999999998E-3</c:v>
                </c:pt>
                <c:pt idx="56">
                  <c:v>-6.7019999999999996E-3</c:v>
                </c:pt>
                <c:pt idx="57">
                  <c:v>8.8000000000000003E-4</c:v>
                </c:pt>
                <c:pt idx="58">
                  <c:v>6.1549999999999999E-3</c:v>
                </c:pt>
                <c:pt idx="59">
                  <c:v>-3.787E-3</c:v>
                </c:pt>
                <c:pt idx="60">
                  <c:v>-3.509E-3</c:v>
                </c:pt>
                <c:pt idx="61">
                  <c:v>-1.5845000000000001E-2</c:v>
                </c:pt>
                <c:pt idx="62">
                  <c:v>-2.385E-3</c:v>
                </c:pt>
                <c:pt idx="63">
                  <c:v>5.3800000000000002E-3</c:v>
                </c:pt>
                <c:pt idx="64">
                  <c:v>5.6480000000000002E-3</c:v>
                </c:pt>
                <c:pt idx="65">
                  <c:v>-1.5962E-2</c:v>
                </c:pt>
                <c:pt idx="66">
                  <c:v>-3.6050000000000001E-3</c:v>
                </c:pt>
                <c:pt idx="67">
                  <c:v>1.1455999999999999E-2</c:v>
                </c:pt>
                <c:pt idx="68">
                  <c:v>7.4520000000000003E-3</c:v>
                </c:pt>
                <c:pt idx="69">
                  <c:v>1.1243E-2</c:v>
                </c:pt>
                <c:pt idx="70">
                  <c:v>-2.9260000000000002E-3</c:v>
                </c:pt>
                <c:pt idx="71">
                  <c:v>1.7606E-2</c:v>
                </c:pt>
                <c:pt idx="72">
                  <c:v>-5.7700000000000004E-4</c:v>
                </c:pt>
                <c:pt idx="73">
                  <c:v>-5.7700000000000004E-4</c:v>
                </c:pt>
                <c:pt idx="74">
                  <c:v>-4.908E-3</c:v>
                </c:pt>
                <c:pt idx="75">
                  <c:v>-1.7115999999999999E-2</c:v>
                </c:pt>
                <c:pt idx="76">
                  <c:v>1.2102E-2</c:v>
                </c:pt>
                <c:pt idx="77">
                  <c:v>2.92E-4</c:v>
                </c:pt>
                <c:pt idx="78">
                  <c:v>1.4580000000000001E-3</c:v>
                </c:pt>
                <c:pt idx="79">
                  <c:v>7.2779999999999997E-3</c:v>
                </c:pt>
                <c:pt idx="80">
                  <c:v>1.4450000000000001E-3</c:v>
                </c:pt>
                <c:pt idx="81">
                  <c:v>1.6161999999999999E-2</c:v>
                </c:pt>
                <c:pt idx="82">
                  <c:v>-7.9520000000000007E-3</c:v>
                </c:pt>
                <c:pt idx="83">
                  <c:v>-7.1570000000000002E-3</c:v>
                </c:pt>
                <c:pt idx="84">
                  <c:v>8.3619999999999996E-3</c:v>
                </c:pt>
                <c:pt idx="85">
                  <c:v>1.7158E-2</c:v>
                </c:pt>
                <c:pt idx="86">
                  <c:v>-9.4120000000000002E-3</c:v>
                </c:pt>
                <c:pt idx="87">
                  <c:v>2.4187E-2</c:v>
                </c:pt>
                <c:pt idx="88">
                  <c:v>-3.3739999999999998E-3</c:v>
                </c:pt>
                <c:pt idx="89">
                  <c:v>-1.9750000000000002E-3</c:v>
                </c:pt>
                <c:pt idx="90">
                  <c:v>1.413E-3</c:v>
                </c:pt>
                <c:pt idx="91">
                  <c:v>-9.0320000000000001E-3</c:v>
                </c:pt>
                <c:pt idx="92">
                  <c:v>-3.418E-3</c:v>
                </c:pt>
                <c:pt idx="93">
                  <c:v>-8.2880000000000002E-3</c:v>
                </c:pt>
                <c:pt idx="94">
                  <c:v>-4.0350000000000004E-3</c:v>
                </c:pt>
                <c:pt idx="95">
                  <c:v>-7.8130000000000005E-3</c:v>
                </c:pt>
                <c:pt idx="96">
                  <c:v>9.332E-3</c:v>
                </c:pt>
                <c:pt idx="97">
                  <c:v>8.6700000000000004E-4</c:v>
                </c:pt>
                <c:pt idx="98">
                  <c:v>5.1960000000000001E-3</c:v>
                </c:pt>
                <c:pt idx="99">
                  <c:v>1.5796000000000001E-2</c:v>
                </c:pt>
                <c:pt idx="100">
                  <c:v>-9.0469999999999995E-3</c:v>
                </c:pt>
                <c:pt idx="101">
                  <c:v>2.2820000000000002E-3</c:v>
                </c:pt>
                <c:pt idx="102">
                  <c:v>-1.3948E-2</c:v>
                </c:pt>
                <c:pt idx="103">
                  <c:v>7.7939999999999997E-3</c:v>
                </c:pt>
                <c:pt idx="104">
                  <c:v>-1.719E-3</c:v>
                </c:pt>
                <c:pt idx="105">
                  <c:v>6.8869999999999999E-3</c:v>
                </c:pt>
              </c:numCache>
            </c:numRef>
          </c:val>
          <c:smooth val="0"/>
        </c:ser>
        <c:dLbls>
          <c:showLegendKey val="0"/>
          <c:showVal val="0"/>
          <c:showCatName val="0"/>
          <c:showSerName val="0"/>
          <c:showPercent val="0"/>
          <c:showBubbleSize val="0"/>
        </c:dLbls>
        <c:marker val="1"/>
        <c:smooth val="0"/>
        <c:axId val="35836672"/>
        <c:axId val="35838208"/>
      </c:lineChart>
      <c:dateAx>
        <c:axId val="35836672"/>
        <c:scaling>
          <c:orientation val="minMax"/>
        </c:scaling>
        <c:delete val="0"/>
        <c:axPos val="b"/>
        <c:numFmt formatCode="yyyy\-mm\-dd" sourceLinked="1"/>
        <c:majorTickMark val="out"/>
        <c:minorTickMark val="none"/>
        <c:tickLblPos val="nextTo"/>
        <c:spPr>
          <a:noFill/>
          <a:ln w="9525" cap="flat" cmpd="sng" algn="ctr">
            <a:solidFill>
              <a:schemeClr val="tx1"/>
            </a:solidFill>
            <a:round/>
          </a:ln>
          <a:effectLst/>
        </c:spPr>
        <c:txPr>
          <a:bodyPr rot="-6000000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crossAx val="35838208"/>
        <c:crossesAt val="-0.05"/>
        <c:auto val="1"/>
        <c:lblOffset val="100"/>
        <c:baseTimeUnit val="days"/>
      </c:dateAx>
      <c:valAx>
        <c:axId val="35838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none"/>
        <c:tickLblPos val="nextTo"/>
        <c:spPr>
          <a:noFill/>
          <a:ln>
            <a:solidFill>
              <a:schemeClr val="tx1"/>
            </a:solidFill>
          </a:ln>
          <a:effectLst/>
        </c:spPr>
        <c:txPr>
          <a:bodyPr rot="-6000000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crossAx val="35836672"/>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legendEntry>
      <c:legendEntry>
        <c:idx val="1"/>
        <c:txPr>
          <a:bodyPr rot="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legendEntry>
      <c:layout>
        <c:manualLayout>
          <c:xMode val="edge"/>
          <c:yMode val="edge"/>
          <c:x val="0.107702759197324"/>
          <c:y val="5.7384044776197803E-2"/>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legend>
    <c:plotVisOnly val="1"/>
    <c:dispBlanksAs val="gap"/>
    <c:showDLblsOverMax val="0"/>
  </c:chart>
  <c:spPr>
    <a:solidFill>
      <a:schemeClr val="bg1"/>
    </a:solidFill>
    <a:ln w="9525" cap="flat" cmpd="sng" algn="ctr">
      <a:noFill/>
      <a:round/>
    </a:ln>
    <a:effectLst/>
  </c:spPr>
  <c:txPr>
    <a:bodyPr/>
    <a:lstStyle/>
    <a:p>
      <a:pPr>
        <a:defRPr lang="zh-CN">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0.wmf"/><Relationship Id="rId7" Type="http://schemas.openxmlformats.org/officeDocument/2006/relationships/image" Target="../media/image64.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63.wmf"/><Relationship Id="rId5" Type="http://schemas.openxmlformats.org/officeDocument/2006/relationships/image" Target="../media/image62.wmf"/><Relationship Id="rId4" Type="http://schemas.openxmlformats.org/officeDocument/2006/relationships/image" Target="../media/image6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 Id="rId5" Type="http://schemas.openxmlformats.org/officeDocument/2006/relationships/image" Target="../media/image69.wmf"/><Relationship Id="rId4" Type="http://schemas.openxmlformats.org/officeDocument/2006/relationships/image" Target="../media/image6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4" Type="http://schemas.openxmlformats.org/officeDocument/2006/relationships/image" Target="../media/image7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6.wmf"/><Relationship Id="rId7" Type="http://schemas.openxmlformats.org/officeDocument/2006/relationships/image" Target="../media/image80.wmf"/><Relationship Id="rId2" Type="http://schemas.openxmlformats.org/officeDocument/2006/relationships/image" Target="../media/image75.wmf"/><Relationship Id="rId1" Type="http://schemas.openxmlformats.org/officeDocument/2006/relationships/image" Target="../media/image74.wmf"/><Relationship Id="rId6" Type="http://schemas.openxmlformats.org/officeDocument/2006/relationships/image" Target="../media/image79.wmf"/><Relationship Id="rId5" Type="http://schemas.openxmlformats.org/officeDocument/2006/relationships/image" Target="../media/image78.wmf"/><Relationship Id="rId4" Type="http://schemas.openxmlformats.org/officeDocument/2006/relationships/image" Target="../media/image7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4.wmf"/><Relationship Id="rId7" Type="http://schemas.openxmlformats.org/officeDocument/2006/relationships/image" Target="../media/image88.wmf"/><Relationship Id="rId2" Type="http://schemas.openxmlformats.org/officeDocument/2006/relationships/image" Target="../media/image83.wmf"/><Relationship Id="rId1" Type="http://schemas.openxmlformats.org/officeDocument/2006/relationships/image" Target="../media/image82.wmf"/><Relationship Id="rId6" Type="http://schemas.openxmlformats.org/officeDocument/2006/relationships/image" Target="../media/image87.wmf"/><Relationship Id="rId5" Type="http://schemas.openxmlformats.org/officeDocument/2006/relationships/image" Target="../media/image86.wmf"/><Relationship Id="rId4" Type="http://schemas.openxmlformats.org/officeDocument/2006/relationships/image" Target="../media/image8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104.wmf"/><Relationship Id="rId3" Type="http://schemas.openxmlformats.org/officeDocument/2006/relationships/image" Target="../media/image99.wmf"/><Relationship Id="rId7" Type="http://schemas.openxmlformats.org/officeDocument/2006/relationships/image" Target="../media/image103.wmf"/><Relationship Id="rId2" Type="http://schemas.openxmlformats.org/officeDocument/2006/relationships/image" Target="../media/image98.wmf"/><Relationship Id="rId1" Type="http://schemas.openxmlformats.org/officeDocument/2006/relationships/image" Target="../media/image97.wmf"/><Relationship Id="rId6" Type="http://schemas.openxmlformats.org/officeDocument/2006/relationships/image" Target="../media/image102.wmf"/><Relationship Id="rId5" Type="http://schemas.openxmlformats.org/officeDocument/2006/relationships/image" Target="../media/image101.wmf"/><Relationship Id="rId4" Type="http://schemas.openxmlformats.org/officeDocument/2006/relationships/image" Target="../media/image100.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image" Target="../media/image105.wmf"/><Relationship Id="rId1" Type="http://schemas.openxmlformats.org/officeDocument/2006/relationships/image" Target="../media/image100.wmf"/><Relationship Id="rId6" Type="http://schemas.openxmlformats.org/officeDocument/2006/relationships/image" Target="../media/image108.wmf"/><Relationship Id="rId5" Type="http://schemas.openxmlformats.org/officeDocument/2006/relationships/image" Target="../media/image107.wmf"/><Relationship Id="rId4" Type="http://schemas.openxmlformats.org/officeDocument/2006/relationships/image" Target="../media/image103.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117.wmf"/><Relationship Id="rId3" Type="http://schemas.openxmlformats.org/officeDocument/2006/relationships/image" Target="../media/image112.wmf"/><Relationship Id="rId7" Type="http://schemas.openxmlformats.org/officeDocument/2006/relationships/image" Target="../media/image116.wmf"/><Relationship Id="rId2" Type="http://schemas.openxmlformats.org/officeDocument/2006/relationships/image" Target="../media/image111.wmf"/><Relationship Id="rId1" Type="http://schemas.openxmlformats.org/officeDocument/2006/relationships/image" Target="../media/image110.wmf"/><Relationship Id="rId6" Type="http://schemas.openxmlformats.org/officeDocument/2006/relationships/image" Target="../media/image115.wmf"/><Relationship Id="rId5" Type="http://schemas.openxmlformats.org/officeDocument/2006/relationships/image" Target="../media/image114.wmf"/><Relationship Id="rId10" Type="http://schemas.openxmlformats.org/officeDocument/2006/relationships/image" Target="../media/image119.wmf"/><Relationship Id="rId4" Type="http://schemas.openxmlformats.org/officeDocument/2006/relationships/image" Target="../media/image113.wmf"/><Relationship Id="rId9" Type="http://schemas.openxmlformats.org/officeDocument/2006/relationships/image" Target="../media/image11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image" Target="../media/image121.wmf"/><Relationship Id="rId1" Type="http://schemas.openxmlformats.org/officeDocument/2006/relationships/image" Target="../media/image120.wmf"/><Relationship Id="rId5" Type="http://schemas.openxmlformats.org/officeDocument/2006/relationships/image" Target="../media/image115.wmf"/><Relationship Id="rId4" Type="http://schemas.openxmlformats.org/officeDocument/2006/relationships/image" Target="../media/image123.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115.wmf"/><Relationship Id="rId1" Type="http://schemas.openxmlformats.org/officeDocument/2006/relationships/image" Target="../media/image124.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115.wmf"/><Relationship Id="rId1" Type="http://schemas.openxmlformats.org/officeDocument/2006/relationships/image" Target="../media/image120.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115.wmf"/><Relationship Id="rId1" Type="http://schemas.openxmlformats.org/officeDocument/2006/relationships/image" Target="../media/image120.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115.wmf"/><Relationship Id="rId1" Type="http://schemas.openxmlformats.org/officeDocument/2006/relationships/image" Target="../media/image120.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15.wmf"/><Relationship Id="rId1" Type="http://schemas.openxmlformats.org/officeDocument/2006/relationships/image" Target="../media/image120.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115.wmf"/><Relationship Id="rId1" Type="http://schemas.openxmlformats.org/officeDocument/2006/relationships/image" Target="../media/image120.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15.wmf"/><Relationship Id="rId1" Type="http://schemas.openxmlformats.org/officeDocument/2006/relationships/image" Target="../media/image120.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27.wmf"/><Relationship Id="rId7" Type="http://schemas.openxmlformats.org/officeDocument/2006/relationships/image" Target="../media/image120.wmf"/><Relationship Id="rId2" Type="http://schemas.openxmlformats.org/officeDocument/2006/relationships/image" Target="../media/image126.wmf"/><Relationship Id="rId1" Type="http://schemas.openxmlformats.org/officeDocument/2006/relationships/image" Target="../media/image116.wmf"/><Relationship Id="rId6" Type="http://schemas.openxmlformats.org/officeDocument/2006/relationships/image" Target="../media/image130.wmf"/><Relationship Id="rId5" Type="http://schemas.openxmlformats.org/officeDocument/2006/relationships/image" Target="../media/image129.wmf"/><Relationship Id="rId4" Type="http://schemas.openxmlformats.org/officeDocument/2006/relationships/image" Target="../media/image128.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31.wmf"/><Relationship Id="rId2" Type="http://schemas.openxmlformats.org/officeDocument/2006/relationships/image" Target="../media/image126.wmf"/><Relationship Id="rId1" Type="http://schemas.openxmlformats.org/officeDocument/2006/relationships/image" Target="../media/image116.wmf"/><Relationship Id="rId4" Type="http://schemas.openxmlformats.org/officeDocument/2006/relationships/image" Target="../media/image13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126.wmf"/><Relationship Id="rId1" Type="http://schemas.openxmlformats.org/officeDocument/2006/relationships/image" Target="../media/image116.wmf"/></Relationships>
</file>

<file path=ppt/drawings/_rels/vmlDrawing31.vml.rels><?xml version="1.0" encoding="UTF-8" standalone="yes"?>
<Relationships xmlns="http://schemas.openxmlformats.org/package/2006/relationships"><Relationship Id="rId8" Type="http://schemas.openxmlformats.org/officeDocument/2006/relationships/image" Target="../media/image126.wmf"/><Relationship Id="rId3" Type="http://schemas.openxmlformats.org/officeDocument/2006/relationships/image" Target="../media/image135.wmf"/><Relationship Id="rId7" Type="http://schemas.openxmlformats.org/officeDocument/2006/relationships/image" Target="../media/image139.wmf"/><Relationship Id="rId2" Type="http://schemas.openxmlformats.org/officeDocument/2006/relationships/image" Target="../media/image134.wmf"/><Relationship Id="rId1" Type="http://schemas.openxmlformats.org/officeDocument/2006/relationships/image" Target="../media/image116.wmf"/><Relationship Id="rId6" Type="http://schemas.openxmlformats.org/officeDocument/2006/relationships/image" Target="../media/image138.wmf"/><Relationship Id="rId5" Type="http://schemas.openxmlformats.org/officeDocument/2006/relationships/image" Target="../media/image137.wmf"/><Relationship Id="rId4" Type="http://schemas.openxmlformats.org/officeDocument/2006/relationships/image" Target="../media/image136.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42.wmf"/><Relationship Id="rId2" Type="http://schemas.openxmlformats.org/officeDocument/2006/relationships/image" Target="../media/image141.wmf"/><Relationship Id="rId1" Type="http://schemas.openxmlformats.org/officeDocument/2006/relationships/image" Target="../media/image140.wmf"/><Relationship Id="rId4" Type="http://schemas.openxmlformats.org/officeDocument/2006/relationships/image" Target="../media/image143.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144.wmf"/><Relationship Id="rId1" Type="http://schemas.openxmlformats.org/officeDocument/2006/relationships/image" Target="../media/image140.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145.wmf"/><Relationship Id="rId1" Type="http://schemas.openxmlformats.org/officeDocument/2006/relationships/image" Target="../media/image140.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141.wmf"/><Relationship Id="rId1" Type="http://schemas.openxmlformats.org/officeDocument/2006/relationships/image" Target="../media/image140.wmf"/></Relationships>
</file>

<file path=ppt/drawings/_rels/vmlDrawing36.vml.rels><?xml version="1.0" encoding="UTF-8" standalone="yes"?>
<Relationships xmlns="http://schemas.openxmlformats.org/package/2006/relationships"><Relationship Id="rId8" Type="http://schemas.openxmlformats.org/officeDocument/2006/relationships/image" Target="../media/image147.wmf"/><Relationship Id="rId3" Type="http://schemas.openxmlformats.org/officeDocument/2006/relationships/image" Target="../media/image136.wmf"/><Relationship Id="rId7" Type="http://schemas.openxmlformats.org/officeDocument/2006/relationships/image" Target="../media/image141.wmf"/><Relationship Id="rId2" Type="http://schemas.openxmlformats.org/officeDocument/2006/relationships/image" Target="../media/image135.wmf"/><Relationship Id="rId1" Type="http://schemas.openxmlformats.org/officeDocument/2006/relationships/image" Target="../media/image134.wmf"/><Relationship Id="rId6" Type="http://schemas.openxmlformats.org/officeDocument/2006/relationships/image" Target="../media/image140.wmf"/><Relationship Id="rId5" Type="http://schemas.openxmlformats.org/officeDocument/2006/relationships/image" Target="../media/image138.wmf"/><Relationship Id="rId4" Type="http://schemas.openxmlformats.org/officeDocument/2006/relationships/image" Target="../media/image137.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50.wmf"/><Relationship Id="rId2" Type="http://schemas.openxmlformats.org/officeDocument/2006/relationships/image" Target="../media/image149.wmf"/><Relationship Id="rId1" Type="http://schemas.openxmlformats.org/officeDocument/2006/relationships/image" Target="../media/image148.wmf"/><Relationship Id="rId5" Type="http://schemas.openxmlformats.org/officeDocument/2006/relationships/image" Target="../media/image152.wmf"/><Relationship Id="rId4" Type="http://schemas.openxmlformats.org/officeDocument/2006/relationships/image" Target="../media/image151.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153.wmf"/><Relationship Id="rId1" Type="http://schemas.openxmlformats.org/officeDocument/2006/relationships/image" Target="../media/image148.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154.wmf"/><Relationship Id="rId2" Type="http://schemas.openxmlformats.org/officeDocument/2006/relationships/image" Target="../media/image150.wmf"/><Relationship Id="rId1" Type="http://schemas.openxmlformats.org/officeDocument/2006/relationships/image" Target="../media/image14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7.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50.wmf"/><Relationship Id="rId2" Type="http://schemas.openxmlformats.org/officeDocument/2006/relationships/image" Target="../media/image156.wmf"/><Relationship Id="rId1" Type="http://schemas.openxmlformats.org/officeDocument/2006/relationships/image" Target="../media/image148.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157.wmf"/><Relationship Id="rId1" Type="http://schemas.openxmlformats.org/officeDocument/2006/relationships/image" Target="../media/image119.wmf"/></Relationships>
</file>

<file path=ppt/drawings/_rels/vmlDrawing42.vml.rels><?xml version="1.0" encoding="UTF-8" standalone="yes"?>
<Relationships xmlns="http://schemas.openxmlformats.org/package/2006/relationships"><Relationship Id="rId8" Type="http://schemas.openxmlformats.org/officeDocument/2006/relationships/image" Target="../media/image161.wmf"/><Relationship Id="rId3" Type="http://schemas.openxmlformats.org/officeDocument/2006/relationships/image" Target="../media/image136.wmf"/><Relationship Id="rId7" Type="http://schemas.openxmlformats.org/officeDocument/2006/relationships/image" Target="../media/image160.wmf"/><Relationship Id="rId2" Type="http://schemas.openxmlformats.org/officeDocument/2006/relationships/image" Target="../media/image135.wmf"/><Relationship Id="rId1" Type="http://schemas.openxmlformats.org/officeDocument/2006/relationships/image" Target="../media/image134.wmf"/><Relationship Id="rId6" Type="http://schemas.openxmlformats.org/officeDocument/2006/relationships/image" Target="../media/image159.wmf"/><Relationship Id="rId5" Type="http://schemas.openxmlformats.org/officeDocument/2006/relationships/image" Target="../media/image138.wmf"/><Relationship Id="rId4" Type="http://schemas.openxmlformats.org/officeDocument/2006/relationships/image" Target="../media/image137.wmf"/></Relationships>
</file>

<file path=ppt/drawings/_rels/vmlDrawing43.vml.rels><?xml version="1.0" encoding="UTF-8" standalone="yes"?>
<Relationships xmlns="http://schemas.openxmlformats.org/package/2006/relationships"><Relationship Id="rId8" Type="http://schemas.openxmlformats.org/officeDocument/2006/relationships/image" Target="../media/image169.wmf"/><Relationship Id="rId3" Type="http://schemas.openxmlformats.org/officeDocument/2006/relationships/image" Target="../media/image164.wmf"/><Relationship Id="rId7" Type="http://schemas.openxmlformats.org/officeDocument/2006/relationships/image" Target="../media/image168.wmf"/><Relationship Id="rId12" Type="http://schemas.openxmlformats.org/officeDocument/2006/relationships/image" Target="../media/image173.wmf"/><Relationship Id="rId2" Type="http://schemas.openxmlformats.org/officeDocument/2006/relationships/image" Target="../media/image163.wmf"/><Relationship Id="rId1" Type="http://schemas.openxmlformats.org/officeDocument/2006/relationships/image" Target="../media/image162.wmf"/><Relationship Id="rId6" Type="http://schemas.openxmlformats.org/officeDocument/2006/relationships/image" Target="../media/image167.wmf"/><Relationship Id="rId11" Type="http://schemas.openxmlformats.org/officeDocument/2006/relationships/image" Target="../media/image172.wmf"/><Relationship Id="rId5" Type="http://schemas.openxmlformats.org/officeDocument/2006/relationships/image" Target="../media/image166.wmf"/><Relationship Id="rId10" Type="http://schemas.openxmlformats.org/officeDocument/2006/relationships/image" Target="../media/image171.wmf"/><Relationship Id="rId4" Type="http://schemas.openxmlformats.org/officeDocument/2006/relationships/image" Target="../media/image165.wmf"/><Relationship Id="rId9" Type="http://schemas.openxmlformats.org/officeDocument/2006/relationships/image" Target="../media/image170.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175.wmf"/><Relationship Id="rId2" Type="http://schemas.openxmlformats.org/officeDocument/2006/relationships/image" Target="../media/image174.wmf"/><Relationship Id="rId1" Type="http://schemas.openxmlformats.org/officeDocument/2006/relationships/image" Target="../media/image168.wmf"/><Relationship Id="rId4" Type="http://schemas.openxmlformats.org/officeDocument/2006/relationships/image" Target="../media/image162.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176.wmf"/><Relationship Id="rId2" Type="http://schemas.openxmlformats.org/officeDocument/2006/relationships/image" Target="../media/image169.wmf"/><Relationship Id="rId1" Type="http://schemas.openxmlformats.org/officeDocument/2006/relationships/image" Target="../media/image174.wmf"/><Relationship Id="rId4" Type="http://schemas.openxmlformats.org/officeDocument/2006/relationships/image" Target="../media/image163.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164.wmf"/><Relationship Id="rId7" Type="http://schemas.openxmlformats.org/officeDocument/2006/relationships/image" Target="../media/image180.wmf"/><Relationship Id="rId2" Type="http://schemas.openxmlformats.org/officeDocument/2006/relationships/image" Target="../media/image170.wmf"/><Relationship Id="rId1" Type="http://schemas.openxmlformats.org/officeDocument/2006/relationships/image" Target="../media/image174.wmf"/><Relationship Id="rId6" Type="http://schemas.openxmlformats.org/officeDocument/2006/relationships/image" Target="../media/image179.wmf"/><Relationship Id="rId5" Type="http://schemas.openxmlformats.org/officeDocument/2006/relationships/image" Target="../media/image178.wmf"/><Relationship Id="rId4" Type="http://schemas.openxmlformats.org/officeDocument/2006/relationships/image" Target="../media/image177.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176.wmf"/><Relationship Id="rId7" Type="http://schemas.openxmlformats.org/officeDocument/2006/relationships/image" Target="../media/image184.wmf"/><Relationship Id="rId2" Type="http://schemas.openxmlformats.org/officeDocument/2006/relationships/image" Target="../media/image170.wmf"/><Relationship Id="rId1" Type="http://schemas.openxmlformats.org/officeDocument/2006/relationships/image" Target="../media/image174.wmf"/><Relationship Id="rId6" Type="http://schemas.openxmlformats.org/officeDocument/2006/relationships/image" Target="../media/image183.wmf"/><Relationship Id="rId5" Type="http://schemas.openxmlformats.org/officeDocument/2006/relationships/image" Target="../media/image182.wmf"/><Relationship Id="rId4" Type="http://schemas.openxmlformats.org/officeDocument/2006/relationships/image" Target="../media/image181.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70.wmf"/></Relationships>
</file>

<file path=ppt/drawings/_rels/vmlDrawing49.vml.rels><?xml version="1.0" encoding="UTF-8" standalone="yes"?>
<Relationships xmlns="http://schemas.openxmlformats.org/package/2006/relationships"><Relationship Id="rId8" Type="http://schemas.openxmlformats.org/officeDocument/2006/relationships/image" Target="../media/image187.wmf"/><Relationship Id="rId3" Type="http://schemas.openxmlformats.org/officeDocument/2006/relationships/image" Target="../media/image136.wmf"/><Relationship Id="rId7" Type="http://schemas.openxmlformats.org/officeDocument/2006/relationships/image" Target="../media/image186.wmf"/><Relationship Id="rId2" Type="http://schemas.openxmlformats.org/officeDocument/2006/relationships/image" Target="../media/image135.wmf"/><Relationship Id="rId1" Type="http://schemas.openxmlformats.org/officeDocument/2006/relationships/image" Target="../media/image134.wmf"/><Relationship Id="rId6" Type="http://schemas.openxmlformats.org/officeDocument/2006/relationships/image" Target="../media/image170.wmf"/><Relationship Id="rId5" Type="http://schemas.openxmlformats.org/officeDocument/2006/relationships/image" Target="../media/image138.wmf"/><Relationship Id="rId4" Type="http://schemas.openxmlformats.org/officeDocument/2006/relationships/image" Target="../media/image137.wmf"/><Relationship Id="rId9" Type="http://schemas.openxmlformats.org/officeDocument/2006/relationships/image" Target="../media/image174.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30.wmf"/><Relationship Id="rId7" Type="http://schemas.openxmlformats.org/officeDocument/2006/relationships/image" Target="../media/image34.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 Id="rId9" Type="http://schemas.openxmlformats.org/officeDocument/2006/relationships/image" Target="../media/image36.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165.wmf"/><Relationship Id="rId2" Type="http://schemas.openxmlformats.org/officeDocument/2006/relationships/image" Target="../media/image188.wmf"/><Relationship Id="rId1" Type="http://schemas.openxmlformats.org/officeDocument/2006/relationships/image" Target="../media/image171.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171.wmf"/><Relationship Id="rId7" Type="http://schemas.openxmlformats.org/officeDocument/2006/relationships/image" Target="../media/image193.wmf"/><Relationship Id="rId2" Type="http://schemas.openxmlformats.org/officeDocument/2006/relationships/image" Target="../media/image170.wmf"/><Relationship Id="rId1" Type="http://schemas.openxmlformats.org/officeDocument/2006/relationships/image" Target="../media/image174.wmf"/><Relationship Id="rId6" Type="http://schemas.openxmlformats.org/officeDocument/2006/relationships/image" Target="../media/image192.wmf"/><Relationship Id="rId5" Type="http://schemas.openxmlformats.org/officeDocument/2006/relationships/image" Target="../media/image191.wmf"/><Relationship Id="rId4" Type="http://schemas.openxmlformats.org/officeDocument/2006/relationships/image" Target="../media/image190.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167.wmf"/><Relationship Id="rId2" Type="http://schemas.openxmlformats.org/officeDocument/2006/relationships/image" Target="../media/image195.wmf"/><Relationship Id="rId1" Type="http://schemas.openxmlformats.org/officeDocument/2006/relationships/image" Target="../media/image194.wmf"/></Relationships>
</file>

<file path=ppt/drawings/_rels/vmlDrawing53.vml.rels><?xml version="1.0" encoding="UTF-8" standalone="yes"?>
<Relationships xmlns="http://schemas.openxmlformats.org/package/2006/relationships"><Relationship Id="rId8" Type="http://schemas.openxmlformats.org/officeDocument/2006/relationships/image" Target="../media/image203.wmf"/><Relationship Id="rId3" Type="http://schemas.openxmlformats.org/officeDocument/2006/relationships/image" Target="../media/image198.wmf"/><Relationship Id="rId7" Type="http://schemas.openxmlformats.org/officeDocument/2006/relationships/image" Target="../media/image202.wmf"/><Relationship Id="rId2" Type="http://schemas.openxmlformats.org/officeDocument/2006/relationships/image" Target="../media/image197.wmf"/><Relationship Id="rId1" Type="http://schemas.openxmlformats.org/officeDocument/2006/relationships/image" Target="../media/image196.wmf"/><Relationship Id="rId6" Type="http://schemas.openxmlformats.org/officeDocument/2006/relationships/image" Target="../media/image201.wmf"/><Relationship Id="rId5" Type="http://schemas.openxmlformats.org/officeDocument/2006/relationships/image" Target="../media/image200.wmf"/><Relationship Id="rId4" Type="http://schemas.openxmlformats.org/officeDocument/2006/relationships/image" Target="../media/image199.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196.wmf"/><Relationship Id="rId2" Type="http://schemas.openxmlformats.org/officeDocument/2006/relationships/image" Target="../media/image170.wmf"/><Relationship Id="rId1" Type="http://schemas.openxmlformats.org/officeDocument/2006/relationships/image" Target="../media/image200.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197.wmf"/><Relationship Id="rId2" Type="http://schemas.openxmlformats.org/officeDocument/2006/relationships/image" Target="../media/image201.wmf"/><Relationship Id="rId1" Type="http://schemas.openxmlformats.org/officeDocument/2006/relationships/image" Target="../media/image170.wmf"/><Relationship Id="rId6" Type="http://schemas.openxmlformats.org/officeDocument/2006/relationships/image" Target="../media/image199.wmf"/><Relationship Id="rId5" Type="http://schemas.openxmlformats.org/officeDocument/2006/relationships/image" Target="../media/image204.wmf"/><Relationship Id="rId4" Type="http://schemas.openxmlformats.org/officeDocument/2006/relationships/image" Target="../media/image203.wmf"/></Relationships>
</file>

<file path=ppt/drawings/_rels/vmlDrawing56.vml.rels><?xml version="1.0" encoding="UTF-8" standalone="yes"?>
<Relationships xmlns="http://schemas.openxmlformats.org/package/2006/relationships"><Relationship Id="rId3" Type="http://schemas.openxmlformats.org/officeDocument/2006/relationships/image" Target="../media/image198.wmf"/><Relationship Id="rId2" Type="http://schemas.openxmlformats.org/officeDocument/2006/relationships/image" Target="../media/image202.wmf"/><Relationship Id="rId1" Type="http://schemas.openxmlformats.org/officeDocument/2006/relationships/image" Target="../media/image170.wmf"/></Relationships>
</file>

<file path=ppt/drawings/_rels/vmlDrawing57.vml.rels><?xml version="1.0" encoding="UTF-8" standalone="yes"?>
<Relationships xmlns="http://schemas.openxmlformats.org/package/2006/relationships"><Relationship Id="rId3" Type="http://schemas.openxmlformats.org/officeDocument/2006/relationships/image" Target="../media/image207.wmf"/><Relationship Id="rId7" Type="http://schemas.openxmlformats.org/officeDocument/2006/relationships/image" Target="../media/image211.wmf"/><Relationship Id="rId2" Type="http://schemas.openxmlformats.org/officeDocument/2006/relationships/image" Target="../media/image206.wmf"/><Relationship Id="rId1" Type="http://schemas.openxmlformats.org/officeDocument/2006/relationships/image" Target="../media/image205.wmf"/><Relationship Id="rId6" Type="http://schemas.openxmlformats.org/officeDocument/2006/relationships/image" Target="../media/image210.wmf"/><Relationship Id="rId5" Type="http://schemas.openxmlformats.org/officeDocument/2006/relationships/image" Target="../media/image209.wmf"/><Relationship Id="rId4" Type="http://schemas.openxmlformats.org/officeDocument/2006/relationships/image" Target="../media/image208.wmf"/></Relationships>
</file>

<file path=ppt/drawings/_rels/vmlDrawing58.vml.rels><?xml version="1.0" encoding="UTF-8" standalone="yes"?>
<Relationships xmlns="http://schemas.openxmlformats.org/package/2006/relationships"><Relationship Id="rId3" Type="http://schemas.openxmlformats.org/officeDocument/2006/relationships/image" Target="../media/image214.wmf"/><Relationship Id="rId2" Type="http://schemas.openxmlformats.org/officeDocument/2006/relationships/image" Target="../media/image213.wmf"/><Relationship Id="rId1" Type="http://schemas.openxmlformats.org/officeDocument/2006/relationships/image" Target="../media/image212.wmf"/></Relationships>
</file>

<file path=ppt/drawings/_rels/vmlDrawing59.vml.rels><?xml version="1.0" encoding="UTF-8" standalone="yes"?>
<Relationships xmlns="http://schemas.openxmlformats.org/package/2006/relationships"><Relationship Id="rId8" Type="http://schemas.openxmlformats.org/officeDocument/2006/relationships/image" Target="../media/image222.wmf"/><Relationship Id="rId3" Type="http://schemas.openxmlformats.org/officeDocument/2006/relationships/image" Target="../media/image217.wmf"/><Relationship Id="rId7" Type="http://schemas.openxmlformats.org/officeDocument/2006/relationships/image" Target="../media/image221.wmf"/><Relationship Id="rId2" Type="http://schemas.openxmlformats.org/officeDocument/2006/relationships/image" Target="../media/image216.wmf"/><Relationship Id="rId1" Type="http://schemas.openxmlformats.org/officeDocument/2006/relationships/image" Target="../media/image215.wmf"/><Relationship Id="rId6" Type="http://schemas.openxmlformats.org/officeDocument/2006/relationships/image" Target="../media/image220.wmf"/><Relationship Id="rId5" Type="http://schemas.openxmlformats.org/officeDocument/2006/relationships/image" Target="../media/image219.wmf"/><Relationship Id="rId4" Type="http://schemas.openxmlformats.org/officeDocument/2006/relationships/image" Target="../media/image21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4" Type="http://schemas.openxmlformats.org/officeDocument/2006/relationships/image" Target="../media/image40.wmf"/></Relationships>
</file>

<file path=ppt/drawings/_rels/vmlDrawing60.vml.rels><?xml version="1.0" encoding="UTF-8" standalone="yes"?>
<Relationships xmlns="http://schemas.openxmlformats.org/package/2006/relationships"><Relationship Id="rId3" Type="http://schemas.openxmlformats.org/officeDocument/2006/relationships/image" Target="../media/image225.wmf"/><Relationship Id="rId2" Type="http://schemas.openxmlformats.org/officeDocument/2006/relationships/image" Target="../media/image224.wmf"/><Relationship Id="rId1" Type="http://schemas.openxmlformats.org/officeDocument/2006/relationships/image" Target="../media/image223.wmf"/><Relationship Id="rId4" Type="http://schemas.openxmlformats.org/officeDocument/2006/relationships/image" Target="../media/image226.wmf"/></Relationships>
</file>

<file path=ppt/drawings/_rels/vmlDrawing61.vml.rels><?xml version="1.0" encoding="UTF-8" standalone="yes"?>
<Relationships xmlns="http://schemas.openxmlformats.org/package/2006/relationships"><Relationship Id="rId3" Type="http://schemas.openxmlformats.org/officeDocument/2006/relationships/image" Target="../media/image227.wmf"/><Relationship Id="rId2" Type="http://schemas.openxmlformats.org/officeDocument/2006/relationships/image" Target="../media/image120.wmf"/><Relationship Id="rId1" Type="http://schemas.openxmlformats.org/officeDocument/2006/relationships/image" Target="../media/image170.wmf"/></Relationships>
</file>

<file path=ppt/drawings/_rels/vmlDrawing62.vml.rels><?xml version="1.0" encoding="UTF-8" standalone="yes"?>
<Relationships xmlns="http://schemas.openxmlformats.org/package/2006/relationships"><Relationship Id="rId8" Type="http://schemas.openxmlformats.org/officeDocument/2006/relationships/image" Target="../media/image232.wmf"/><Relationship Id="rId13" Type="http://schemas.openxmlformats.org/officeDocument/2006/relationships/image" Target="../media/image237.wmf"/><Relationship Id="rId3" Type="http://schemas.openxmlformats.org/officeDocument/2006/relationships/image" Target="../media/image227.wmf"/><Relationship Id="rId7" Type="http://schemas.openxmlformats.org/officeDocument/2006/relationships/image" Target="../media/image231.wmf"/><Relationship Id="rId12" Type="http://schemas.openxmlformats.org/officeDocument/2006/relationships/image" Target="../media/image236.wmf"/><Relationship Id="rId2" Type="http://schemas.openxmlformats.org/officeDocument/2006/relationships/image" Target="../media/image120.wmf"/><Relationship Id="rId1" Type="http://schemas.openxmlformats.org/officeDocument/2006/relationships/image" Target="../media/image170.wmf"/><Relationship Id="rId6" Type="http://schemas.openxmlformats.org/officeDocument/2006/relationships/image" Target="../media/image230.wmf"/><Relationship Id="rId11" Type="http://schemas.openxmlformats.org/officeDocument/2006/relationships/image" Target="../media/image235.wmf"/><Relationship Id="rId5" Type="http://schemas.openxmlformats.org/officeDocument/2006/relationships/image" Target="../media/image229.wmf"/><Relationship Id="rId10" Type="http://schemas.openxmlformats.org/officeDocument/2006/relationships/image" Target="../media/image234.wmf"/><Relationship Id="rId4" Type="http://schemas.openxmlformats.org/officeDocument/2006/relationships/image" Target="../media/image228.wmf"/><Relationship Id="rId9" Type="http://schemas.openxmlformats.org/officeDocument/2006/relationships/image" Target="../media/image233.wmf"/><Relationship Id="rId14" Type="http://schemas.openxmlformats.org/officeDocument/2006/relationships/image" Target="../media/image238.wmf"/></Relationships>
</file>

<file path=ppt/drawings/_rels/vmlDrawing63.vml.rels><?xml version="1.0" encoding="UTF-8" standalone="yes"?>
<Relationships xmlns="http://schemas.openxmlformats.org/package/2006/relationships"><Relationship Id="rId2" Type="http://schemas.openxmlformats.org/officeDocument/2006/relationships/image" Target="../media/image240.wmf"/><Relationship Id="rId1" Type="http://schemas.openxmlformats.org/officeDocument/2006/relationships/image" Target="../media/image239.wmf"/></Relationships>
</file>

<file path=ppt/drawings/_rels/vmlDrawing64.vml.rels><?xml version="1.0" encoding="UTF-8" standalone="yes"?>
<Relationships xmlns="http://schemas.openxmlformats.org/package/2006/relationships"><Relationship Id="rId3" Type="http://schemas.openxmlformats.org/officeDocument/2006/relationships/image" Target="../media/image227.wmf"/><Relationship Id="rId2" Type="http://schemas.openxmlformats.org/officeDocument/2006/relationships/image" Target="../media/image120.wmf"/><Relationship Id="rId1" Type="http://schemas.openxmlformats.org/officeDocument/2006/relationships/image" Target="../media/image170.wmf"/><Relationship Id="rId4" Type="http://schemas.openxmlformats.org/officeDocument/2006/relationships/image" Target="../media/image243.wmf"/></Relationships>
</file>

<file path=ppt/drawings/_rels/vmlDrawing65.vml.rels><?xml version="1.0" encoding="UTF-8" standalone="yes"?>
<Relationships xmlns="http://schemas.openxmlformats.org/package/2006/relationships"><Relationship Id="rId3" Type="http://schemas.openxmlformats.org/officeDocument/2006/relationships/image" Target="../media/image227.wmf"/><Relationship Id="rId2" Type="http://schemas.openxmlformats.org/officeDocument/2006/relationships/image" Target="../media/image120.wmf"/><Relationship Id="rId1" Type="http://schemas.openxmlformats.org/officeDocument/2006/relationships/image" Target="../media/image170.wmf"/></Relationships>
</file>

<file path=ppt/drawings/_rels/vmlDrawing66.vml.rels><?xml version="1.0" encoding="UTF-8" standalone="yes"?>
<Relationships xmlns="http://schemas.openxmlformats.org/package/2006/relationships"><Relationship Id="rId3" Type="http://schemas.openxmlformats.org/officeDocument/2006/relationships/image" Target="../media/image170.wmf"/><Relationship Id="rId2" Type="http://schemas.openxmlformats.org/officeDocument/2006/relationships/image" Target="../media/image227.wmf"/><Relationship Id="rId1" Type="http://schemas.openxmlformats.org/officeDocument/2006/relationships/image" Target="../media/image120.wmf"/></Relationships>
</file>

<file path=ppt/drawings/_rels/vmlDrawing67.vml.rels><?xml version="1.0" encoding="UTF-8" standalone="yes"?>
<Relationships xmlns="http://schemas.openxmlformats.org/package/2006/relationships"><Relationship Id="rId3" Type="http://schemas.openxmlformats.org/officeDocument/2006/relationships/image" Target="../media/image227.wmf"/><Relationship Id="rId2" Type="http://schemas.openxmlformats.org/officeDocument/2006/relationships/image" Target="../media/image120.wmf"/><Relationship Id="rId1" Type="http://schemas.openxmlformats.org/officeDocument/2006/relationships/image" Target="../media/image170.wmf"/></Relationships>
</file>

<file path=ppt/drawings/_rels/vmlDrawing68.vml.rels><?xml version="1.0" encoding="UTF-8" standalone="yes"?>
<Relationships xmlns="http://schemas.openxmlformats.org/package/2006/relationships"><Relationship Id="rId3" Type="http://schemas.openxmlformats.org/officeDocument/2006/relationships/image" Target="../media/image227.wmf"/><Relationship Id="rId2" Type="http://schemas.openxmlformats.org/officeDocument/2006/relationships/image" Target="../media/image120.wmf"/><Relationship Id="rId1" Type="http://schemas.openxmlformats.org/officeDocument/2006/relationships/image" Target="../media/image170.w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25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image" Target="../media/image41.emf"/><Relationship Id="rId4" Type="http://schemas.openxmlformats.org/officeDocument/2006/relationships/image" Target="../media/image44.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image" Target="../media/image50.wmf"/><Relationship Id="rId7" Type="http://schemas.openxmlformats.org/officeDocument/2006/relationships/image" Target="../media/image54.wmf"/><Relationship Id="rId2" Type="http://schemas.openxmlformats.org/officeDocument/2006/relationships/image" Target="../media/image49.wmf"/><Relationship Id="rId1" Type="http://schemas.openxmlformats.org/officeDocument/2006/relationships/image" Target="../media/image48.wmf"/><Relationship Id="rId6" Type="http://schemas.openxmlformats.org/officeDocument/2006/relationships/image" Target="../media/image53.wmf"/><Relationship Id="rId5" Type="http://schemas.openxmlformats.org/officeDocument/2006/relationships/image" Target="../media/image52.wmf"/><Relationship Id="rId10" Type="http://schemas.openxmlformats.org/officeDocument/2006/relationships/image" Target="../media/image57.wmf"/><Relationship Id="rId4" Type="http://schemas.openxmlformats.org/officeDocument/2006/relationships/image" Target="../media/image51.wmf"/><Relationship Id="rId9" Type="http://schemas.openxmlformats.org/officeDocument/2006/relationships/image" Target="../media/image5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5C9BBA8F-0133-4E87-B046-A2FDEDCF47AD}" type="datetimeFigureOut">
              <a:rPr lang="zh-CN" altLang="en-US"/>
              <a:t>2024/8/6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t>‹#›</a:t>
            </a:fld>
            <a:endParaRPr lang="zh-CN" altLang="en-US"/>
          </a:p>
        </p:txBody>
      </p:sp>
    </p:spTree>
    <p:extLst>
      <p:ext uri="{BB962C8B-B14F-4D97-AF65-F5344CB8AC3E}">
        <p14:creationId xmlns:p14="http://schemas.microsoft.com/office/powerpoint/2010/main" val="2177780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3B1F3953-5F16-47C0-B42C-DF3778086CEE}" type="datetimeFigureOut">
              <a:rPr lang="zh-CN" altLang="en-US"/>
              <a:t>2024/8/6</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t>‹#›</a:t>
            </a:fld>
            <a:endParaRPr lang="zh-CN" altLang="en-US"/>
          </a:p>
        </p:txBody>
      </p:sp>
    </p:spTree>
    <p:extLst>
      <p:ext uri="{BB962C8B-B14F-4D97-AF65-F5344CB8AC3E}">
        <p14:creationId xmlns:p14="http://schemas.microsoft.com/office/powerpoint/2010/main" val="20073294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anose="02010600030101010101" pitchFamily="2" charset="-122"/>
                <a:ea typeface="等线" panose="02010600030101010101" pitchFamily="2" charset="-122"/>
              </a:defRPr>
            </a:lvl1pPr>
            <a:lvl2pPr marL="742950" indent="-285750">
              <a:defRPr sz="1200">
                <a:solidFill>
                  <a:schemeClr val="tx1"/>
                </a:solidFill>
                <a:latin typeface="等线" panose="02010600030101010101" pitchFamily="2" charset="-122"/>
                <a:ea typeface="等线" panose="02010600030101010101" pitchFamily="2" charset="-122"/>
              </a:defRPr>
            </a:lvl2pPr>
            <a:lvl3pPr marL="1143000" indent="-228600">
              <a:defRPr sz="1200">
                <a:solidFill>
                  <a:schemeClr val="tx1"/>
                </a:solidFill>
                <a:latin typeface="等线" panose="02010600030101010101" pitchFamily="2" charset="-122"/>
                <a:ea typeface="等线" panose="02010600030101010101" pitchFamily="2" charset="-122"/>
              </a:defRPr>
            </a:lvl3pPr>
            <a:lvl4pPr marL="1600200" indent="-228600">
              <a:defRPr sz="1200">
                <a:solidFill>
                  <a:schemeClr val="tx1"/>
                </a:solidFill>
                <a:latin typeface="等线" panose="02010600030101010101" pitchFamily="2" charset="-122"/>
                <a:ea typeface="等线" panose="02010600030101010101" pitchFamily="2" charset="-122"/>
              </a:defRPr>
            </a:lvl4pPr>
            <a:lvl5pPr marL="2057400" indent="-228600">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fld id="{64954A28-3DC3-401C-8871-6F2DB6073328}" type="slidenum">
              <a:rPr lang="zh-CN" altLang="en-US">
                <a:latin typeface="Arial" panose="020B0604020202020204" pitchFamily="34" charset="0"/>
                <a:ea typeface="宋体" panose="02010600030101010101" pitchFamily="2" charset="-122"/>
              </a:rPr>
              <a:t>1</a:t>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pPr/>
              <a:t>4</a:t>
            </a:fld>
            <a:endParaRPr lang="zh-CN" altLang="en-US"/>
          </a:p>
        </p:txBody>
      </p:sp>
    </p:spTree>
    <p:extLst>
      <p:ext uri="{BB962C8B-B14F-4D97-AF65-F5344CB8AC3E}">
        <p14:creationId xmlns:p14="http://schemas.microsoft.com/office/powerpoint/2010/main" val="1040241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pPr/>
              <a:t>8</a:t>
            </a:fld>
            <a:endParaRPr lang="zh-CN" altLang="en-US"/>
          </a:p>
        </p:txBody>
      </p:sp>
    </p:spTree>
    <p:extLst>
      <p:ext uri="{BB962C8B-B14F-4D97-AF65-F5344CB8AC3E}">
        <p14:creationId xmlns:p14="http://schemas.microsoft.com/office/powerpoint/2010/main" val="2169153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pPr/>
              <a:t>9</a:t>
            </a:fld>
            <a:endParaRPr lang="zh-CN" altLang="en-US"/>
          </a:p>
        </p:txBody>
      </p:sp>
    </p:spTree>
    <p:extLst>
      <p:ext uri="{BB962C8B-B14F-4D97-AF65-F5344CB8AC3E}">
        <p14:creationId xmlns:p14="http://schemas.microsoft.com/office/powerpoint/2010/main" val="691354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pPr/>
              <a:t>24</a:t>
            </a:fld>
            <a:endParaRPr lang="zh-CN" altLang="en-US"/>
          </a:p>
        </p:txBody>
      </p:sp>
    </p:spTree>
    <p:extLst>
      <p:ext uri="{BB962C8B-B14F-4D97-AF65-F5344CB8AC3E}">
        <p14:creationId xmlns:p14="http://schemas.microsoft.com/office/powerpoint/2010/main" val="9250034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t>2024/8/6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t>‹#›</a:t>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t>2024/8/6</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t>‹#›</a:t>
            </a:fld>
            <a:endParaRPr lang="zh-CN" alt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t>2024/8/6</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t>‹#›</a:t>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2024/8/6</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2024/8/6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t>2024/8/6</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t>‹#›</a:t>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t>2024/8/6</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t>‹#›</a:t>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t>2024/8/6</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t>‹#›</a:t>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kumimoji="1" lang="zh-CN" altLang="en-US" sz="4400">
                <a:latin typeface="Calibri" panose="020F0502020204030204"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t>2024/8/6</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t>‹#›</a:t>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t>2024/8/6</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t>‹#›</a:t>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t>2024/8/6</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t>‹#›</a:t>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6</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t>2024/8/6</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t>‹#›</a:t>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5</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t>2024/8/6</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t>‹#›</a:t>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anose="02010600030101010101" pitchFamily="2" charset="-122"/>
              </a:defRPr>
            </a:lvl1pPr>
          </a:lstStyle>
          <a:p>
            <a:pPr>
              <a:defRPr/>
            </a:pPr>
            <a:fld id="{996E10C5-FB75-481A-B6E0-84A34293BD80}" type="datetimeFigureOut">
              <a:rPr lang="zh-CN" altLang="en-US"/>
              <a:t>2024/8/6</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3.wmf"/><Relationship Id="rId3" Type="http://schemas.openxmlformats.org/officeDocument/2006/relationships/image" Target="../media/image87.png"/><Relationship Id="rId7" Type="http://schemas.openxmlformats.org/officeDocument/2006/relationships/image" Target="../media/image10.wmf"/><Relationship Id="rId12" Type="http://schemas.openxmlformats.org/officeDocument/2006/relationships/oleObject" Target="../embeddings/oleObject6.bin"/><Relationship Id="rId17" Type="http://schemas.openxmlformats.org/officeDocument/2006/relationships/image" Target="../media/image15.wmf"/><Relationship Id="rId2" Type="http://schemas.openxmlformats.org/officeDocument/2006/relationships/slideLayout" Target="../slideLayouts/slideLayout13.xml"/><Relationship Id="rId16" Type="http://schemas.openxmlformats.org/officeDocument/2006/relationships/oleObject" Target="../embeddings/oleObject8.bin"/><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2.wmf"/><Relationship Id="rId5" Type="http://schemas.openxmlformats.org/officeDocument/2006/relationships/image" Target="../media/image9.wmf"/><Relationship Id="rId15" Type="http://schemas.openxmlformats.org/officeDocument/2006/relationships/image" Target="../media/image14.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11.wmf"/><Relationship Id="rId14" Type="http://schemas.openxmlformats.org/officeDocument/2006/relationships/oleObject" Target="../embeddings/oleObject7.bin"/></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458.bin"/><Relationship Id="rId2" Type="http://schemas.openxmlformats.org/officeDocument/2006/relationships/slideLayout" Target="../slideLayouts/slideLayout12.xml"/><Relationship Id="rId1" Type="http://schemas.openxmlformats.org/officeDocument/2006/relationships/vmlDrawing" Target="../drawings/vmlDrawing69.vml"/><Relationship Id="rId4" Type="http://schemas.openxmlformats.org/officeDocument/2006/relationships/image" Target="../media/image250.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20.wmf"/><Relationship Id="rId3" Type="http://schemas.openxmlformats.org/officeDocument/2006/relationships/image" Target="../media/image23.png"/><Relationship Id="rId7" Type="http://schemas.openxmlformats.org/officeDocument/2006/relationships/image" Target="../media/image17.wmf"/><Relationship Id="rId12" Type="http://schemas.openxmlformats.org/officeDocument/2006/relationships/oleObject" Target="../embeddings/oleObject13.bin"/><Relationship Id="rId17" Type="http://schemas.openxmlformats.org/officeDocument/2006/relationships/image" Target="../media/image22.wmf"/><Relationship Id="rId2" Type="http://schemas.openxmlformats.org/officeDocument/2006/relationships/slideLayout" Target="../slideLayouts/slideLayout13.xml"/><Relationship Id="rId16" Type="http://schemas.openxmlformats.org/officeDocument/2006/relationships/oleObject" Target="../embeddings/oleObject15.bin"/><Relationship Id="rId1" Type="http://schemas.openxmlformats.org/officeDocument/2006/relationships/vmlDrawing" Target="../drawings/vmlDrawing3.vml"/><Relationship Id="rId6" Type="http://schemas.openxmlformats.org/officeDocument/2006/relationships/oleObject" Target="../embeddings/oleObject10.bin"/><Relationship Id="rId11" Type="http://schemas.openxmlformats.org/officeDocument/2006/relationships/image" Target="../media/image19.wmf"/><Relationship Id="rId5" Type="http://schemas.openxmlformats.org/officeDocument/2006/relationships/image" Target="../media/image16.wmf"/><Relationship Id="rId15" Type="http://schemas.openxmlformats.org/officeDocument/2006/relationships/image" Target="../media/image21.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8.wmf"/><Relationship Id="rId14" Type="http://schemas.openxmlformats.org/officeDocument/2006/relationships/oleObject" Target="../embeddings/oleObject14.bin"/></Relationships>
</file>

<file path=ppt/slides/_rels/slide12.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25.wmf"/><Relationship Id="rId5" Type="http://schemas.openxmlformats.org/officeDocument/2006/relationships/oleObject" Target="../embeddings/oleObject17.bin"/><Relationship Id="rId10" Type="http://schemas.openxmlformats.org/officeDocument/2006/relationships/image" Target="../media/image27.wmf"/><Relationship Id="rId4" Type="http://schemas.openxmlformats.org/officeDocument/2006/relationships/image" Target="../media/image24.wmf"/><Relationship Id="rId9" Type="http://schemas.openxmlformats.org/officeDocument/2006/relationships/oleObject" Target="../embeddings/oleObject19.bin"/></Relationships>
</file>

<file path=ppt/slides/_rels/slide13.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oleObject" Target="../embeddings/oleObject25.bin"/><Relationship Id="rId18" Type="http://schemas.openxmlformats.org/officeDocument/2006/relationships/image" Target="../media/image35.wmf"/><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32.wmf"/><Relationship Id="rId17" Type="http://schemas.openxmlformats.org/officeDocument/2006/relationships/oleObject" Target="../embeddings/oleObject27.bin"/><Relationship Id="rId2" Type="http://schemas.openxmlformats.org/officeDocument/2006/relationships/slideLayout" Target="../slideLayouts/slideLayout13.xml"/><Relationship Id="rId16" Type="http://schemas.openxmlformats.org/officeDocument/2006/relationships/image" Target="../media/image34.wmf"/><Relationship Id="rId20" Type="http://schemas.openxmlformats.org/officeDocument/2006/relationships/image" Target="../media/image36.wmf"/><Relationship Id="rId1" Type="http://schemas.openxmlformats.org/officeDocument/2006/relationships/vmlDrawing" Target="../drawings/vmlDrawing5.vml"/><Relationship Id="rId6" Type="http://schemas.openxmlformats.org/officeDocument/2006/relationships/image" Target="../media/image29.wmf"/><Relationship Id="rId11" Type="http://schemas.openxmlformats.org/officeDocument/2006/relationships/oleObject" Target="../embeddings/oleObject24.bin"/><Relationship Id="rId5" Type="http://schemas.openxmlformats.org/officeDocument/2006/relationships/oleObject" Target="../embeddings/oleObject21.bin"/><Relationship Id="rId15" Type="http://schemas.openxmlformats.org/officeDocument/2006/relationships/oleObject" Target="../embeddings/oleObject26.bin"/><Relationship Id="rId10" Type="http://schemas.openxmlformats.org/officeDocument/2006/relationships/image" Target="../media/image31.wmf"/><Relationship Id="rId19" Type="http://schemas.openxmlformats.org/officeDocument/2006/relationships/oleObject" Target="../embeddings/oleObject28.bin"/><Relationship Id="rId4" Type="http://schemas.openxmlformats.org/officeDocument/2006/relationships/image" Target="../media/image28.wmf"/><Relationship Id="rId9" Type="http://schemas.openxmlformats.org/officeDocument/2006/relationships/oleObject" Target="../embeddings/oleObject23.bin"/><Relationship Id="rId14" Type="http://schemas.openxmlformats.org/officeDocument/2006/relationships/image" Target="../media/image33.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image" Target="../media/image112.png"/><Relationship Id="rId7" Type="http://schemas.openxmlformats.org/officeDocument/2006/relationships/image" Target="../media/image38.wmf"/><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oleObject" Target="../embeddings/oleObject30.bin"/><Relationship Id="rId11" Type="http://schemas.openxmlformats.org/officeDocument/2006/relationships/image" Target="../media/image40.wmf"/><Relationship Id="rId5" Type="http://schemas.openxmlformats.org/officeDocument/2006/relationships/image" Target="../media/image37.w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39.wmf"/></Relationships>
</file>

<file path=ppt/slides/_rels/slide15.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42.emf"/><Relationship Id="rId5" Type="http://schemas.openxmlformats.org/officeDocument/2006/relationships/oleObject" Target="../embeddings/oleObject34.bin"/><Relationship Id="rId10" Type="http://schemas.openxmlformats.org/officeDocument/2006/relationships/image" Target="../media/image44.emf"/><Relationship Id="rId4" Type="http://schemas.openxmlformats.org/officeDocument/2006/relationships/image" Target="../media/image41.emf"/><Relationship Id="rId9" Type="http://schemas.openxmlformats.org/officeDocument/2006/relationships/oleObject" Target="../embeddings/oleObject36.bin"/></Relationships>
</file>

<file path=ppt/slides/_rels/slide1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image" Target="../media/image47.wmf"/><Relationship Id="rId5" Type="http://schemas.openxmlformats.org/officeDocument/2006/relationships/oleObject" Target="../embeddings/oleObject38.bin"/><Relationship Id="rId4" Type="http://schemas.openxmlformats.org/officeDocument/2006/relationships/image" Target="../media/image46.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image" Target="../media/image52.wmf"/><Relationship Id="rId18" Type="http://schemas.openxmlformats.org/officeDocument/2006/relationships/oleObject" Target="../embeddings/oleObject46.bin"/><Relationship Id="rId3" Type="http://schemas.openxmlformats.org/officeDocument/2006/relationships/image" Target="../media/image115.png"/><Relationship Id="rId21" Type="http://schemas.openxmlformats.org/officeDocument/2006/relationships/image" Target="../media/image56.wmf"/><Relationship Id="rId7" Type="http://schemas.openxmlformats.org/officeDocument/2006/relationships/image" Target="../media/image49.wmf"/><Relationship Id="rId12" Type="http://schemas.openxmlformats.org/officeDocument/2006/relationships/oleObject" Target="../embeddings/oleObject43.bin"/><Relationship Id="rId17" Type="http://schemas.openxmlformats.org/officeDocument/2006/relationships/image" Target="../media/image54.wmf"/><Relationship Id="rId2" Type="http://schemas.openxmlformats.org/officeDocument/2006/relationships/slideLayout" Target="../slideLayouts/slideLayout13.xml"/><Relationship Id="rId16" Type="http://schemas.openxmlformats.org/officeDocument/2006/relationships/oleObject" Target="../embeddings/oleObject45.bin"/><Relationship Id="rId20" Type="http://schemas.openxmlformats.org/officeDocument/2006/relationships/oleObject" Target="../embeddings/oleObject47.bin"/><Relationship Id="rId1" Type="http://schemas.openxmlformats.org/officeDocument/2006/relationships/vmlDrawing" Target="../drawings/vmlDrawing9.vml"/><Relationship Id="rId6" Type="http://schemas.openxmlformats.org/officeDocument/2006/relationships/oleObject" Target="../embeddings/oleObject40.bin"/><Relationship Id="rId11" Type="http://schemas.openxmlformats.org/officeDocument/2006/relationships/image" Target="../media/image51.wmf"/><Relationship Id="rId5" Type="http://schemas.openxmlformats.org/officeDocument/2006/relationships/image" Target="../media/image48.wmf"/><Relationship Id="rId15" Type="http://schemas.openxmlformats.org/officeDocument/2006/relationships/image" Target="../media/image53.wmf"/><Relationship Id="rId23" Type="http://schemas.openxmlformats.org/officeDocument/2006/relationships/image" Target="../media/image57.wmf"/><Relationship Id="rId10" Type="http://schemas.openxmlformats.org/officeDocument/2006/relationships/oleObject" Target="../embeddings/oleObject42.bin"/><Relationship Id="rId19" Type="http://schemas.openxmlformats.org/officeDocument/2006/relationships/image" Target="../media/image55.wmf"/><Relationship Id="rId4" Type="http://schemas.openxmlformats.org/officeDocument/2006/relationships/oleObject" Target="../embeddings/oleObject39.bin"/><Relationship Id="rId9" Type="http://schemas.openxmlformats.org/officeDocument/2006/relationships/image" Target="../media/image50.wmf"/><Relationship Id="rId14" Type="http://schemas.openxmlformats.org/officeDocument/2006/relationships/oleObject" Target="../embeddings/oleObject44.bin"/><Relationship Id="rId22" Type="http://schemas.openxmlformats.org/officeDocument/2006/relationships/oleObject" Target="../embeddings/oleObject48.bin"/></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62.wmf"/><Relationship Id="rId3" Type="http://schemas.openxmlformats.org/officeDocument/2006/relationships/image" Target="../media/image131.png"/><Relationship Id="rId7" Type="http://schemas.openxmlformats.org/officeDocument/2006/relationships/image" Target="../media/image59.wmf"/><Relationship Id="rId12" Type="http://schemas.openxmlformats.org/officeDocument/2006/relationships/oleObject" Target="../embeddings/oleObject53.bin"/><Relationship Id="rId17" Type="http://schemas.openxmlformats.org/officeDocument/2006/relationships/image" Target="../media/image64.wmf"/><Relationship Id="rId2" Type="http://schemas.openxmlformats.org/officeDocument/2006/relationships/slideLayout" Target="../slideLayouts/slideLayout13.xml"/><Relationship Id="rId16" Type="http://schemas.openxmlformats.org/officeDocument/2006/relationships/oleObject" Target="../embeddings/oleObject55.bin"/><Relationship Id="rId1" Type="http://schemas.openxmlformats.org/officeDocument/2006/relationships/vmlDrawing" Target="../drawings/vmlDrawing10.vml"/><Relationship Id="rId6" Type="http://schemas.openxmlformats.org/officeDocument/2006/relationships/oleObject" Target="../embeddings/oleObject50.bin"/><Relationship Id="rId11" Type="http://schemas.openxmlformats.org/officeDocument/2006/relationships/image" Target="../media/image61.wmf"/><Relationship Id="rId5" Type="http://schemas.openxmlformats.org/officeDocument/2006/relationships/image" Target="../media/image58.wmf"/><Relationship Id="rId15" Type="http://schemas.openxmlformats.org/officeDocument/2006/relationships/image" Target="../media/image63.wmf"/><Relationship Id="rId10" Type="http://schemas.openxmlformats.org/officeDocument/2006/relationships/oleObject" Target="../embeddings/oleObject52.bin"/><Relationship Id="rId4" Type="http://schemas.openxmlformats.org/officeDocument/2006/relationships/oleObject" Target="../embeddings/oleObject49.bin"/><Relationship Id="rId9" Type="http://schemas.openxmlformats.org/officeDocument/2006/relationships/image" Target="../media/image60.wmf"/><Relationship Id="rId14" Type="http://schemas.openxmlformats.org/officeDocument/2006/relationships/oleObject" Target="../embeddings/oleObject54.bin"/></Relationships>
</file>

<file path=ppt/slides/_rels/slide21.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oleObject" Target="../embeddings/oleObject56.bin"/><Relationship Id="rId7" Type="http://schemas.openxmlformats.org/officeDocument/2006/relationships/oleObject" Target="../embeddings/oleObject58.bin"/><Relationship Id="rId12" Type="http://schemas.openxmlformats.org/officeDocument/2006/relationships/image" Target="../media/image69.wmf"/><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image" Target="../media/image66.wmf"/><Relationship Id="rId11" Type="http://schemas.openxmlformats.org/officeDocument/2006/relationships/oleObject" Target="../embeddings/oleObject60.bin"/><Relationship Id="rId5" Type="http://schemas.openxmlformats.org/officeDocument/2006/relationships/oleObject" Target="../embeddings/oleObject57.bin"/><Relationship Id="rId10" Type="http://schemas.openxmlformats.org/officeDocument/2006/relationships/image" Target="../media/image68.wmf"/><Relationship Id="rId4" Type="http://schemas.openxmlformats.org/officeDocument/2006/relationships/image" Target="../media/image65.wmf"/><Relationship Id="rId9" Type="http://schemas.openxmlformats.org/officeDocument/2006/relationships/oleObject" Target="../embeddings/oleObject59.bin"/></Relationships>
</file>

<file path=ppt/slides/_rels/slide22.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61.bin"/><Relationship Id="rId7" Type="http://schemas.openxmlformats.org/officeDocument/2006/relationships/oleObject" Target="../embeddings/oleObject63.bin"/><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image" Target="../media/image71.wmf"/><Relationship Id="rId5" Type="http://schemas.openxmlformats.org/officeDocument/2006/relationships/oleObject" Target="../embeddings/oleObject62.bin"/><Relationship Id="rId10" Type="http://schemas.openxmlformats.org/officeDocument/2006/relationships/image" Target="../media/image73.wmf"/><Relationship Id="rId4" Type="http://schemas.openxmlformats.org/officeDocument/2006/relationships/image" Target="../media/image70.wmf"/><Relationship Id="rId9" Type="http://schemas.openxmlformats.org/officeDocument/2006/relationships/oleObject" Target="../embeddings/oleObject64.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67.bin"/><Relationship Id="rId13" Type="http://schemas.openxmlformats.org/officeDocument/2006/relationships/image" Target="../media/image78.wmf"/><Relationship Id="rId3" Type="http://schemas.openxmlformats.org/officeDocument/2006/relationships/image" Target="../media/image147.png"/><Relationship Id="rId7" Type="http://schemas.openxmlformats.org/officeDocument/2006/relationships/image" Target="../media/image75.wmf"/><Relationship Id="rId12" Type="http://schemas.openxmlformats.org/officeDocument/2006/relationships/oleObject" Target="../embeddings/oleObject69.bin"/><Relationship Id="rId17" Type="http://schemas.openxmlformats.org/officeDocument/2006/relationships/image" Target="../media/image80.wmf"/><Relationship Id="rId2" Type="http://schemas.openxmlformats.org/officeDocument/2006/relationships/slideLayout" Target="../slideLayouts/slideLayout13.xml"/><Relationship Id="rId16" Type="http://schemas.openxmlformats.org/officeDocument/2006/relationships/oleObject" Target="../embeddings/oleObject71.bin"/><Relationship Id="rId1" Type="http://schemas.openxmlformats.org/officeDocument/2006/relationships/vmlDrawing" Target="../drawings/vmlDrawing13.vml"/><Relationship Id="rId6" Type="http://schemas.openxmlformats.org/officeDocument/2006/relationships/oleObject" Target="../embeddings/oleObject66.bin"/><Relationship Id="rId11" Type="http://schemas.openxmlformats.org/officeDocument/2006/relationships/image" Target="../media/image77.wmf"/><Relationship Id="rId5" Type="http://schemas.openxmlformats.org/officeDocument/2006/relationships/image" Target="../media/image74.wmf"/><Relationship Id="rId15" Type="http://schemas.openxmlformats.org/officeDocument/2006/relationships/image" Target="../media/image79.wmf"/><Relationship Id="rId10" Type="http://schemas.openxmlformats.org/officeDocument/2006/relationships/oleObject" Target="../embeddings/oleObject68.bin"/><Relationship Id="rId4" Type="http://schemas.openxmlformats.org/officeDocument/2006/relationships/oleObject" Target="../embeddings/oleObject65.bin"/><Relationship Id="rId9" Type="http://schemas.openxmlformats.org/officeDocument/2006/relationships/image" Target="../media/image76.wmf"/><Relationship Id="rId14" Type="http://schemas.openxmlformats.org/officeDocument/2006/relationships/oleObject" Target="../embeddings/oleObject70.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14.vml"/><Relationship Id="rId5" Type="http://schemas.openxmlformats.org/officeDocument/2006/relationships/image" Target="../media/image81.wmf"/><Relationship Id="rId4" Type="http://schemas.openxmlformats.org/officeDocument/2006/relationships/oleObject" Target="../embeddings/oleObject72.bin"/></Relationships>
</file>

<file path=ppt/slides/_rels/slide25.xml.rels><?xml version="1.0" encoding="UTF-8" standalone="yes"?>
<Relationships xmlns="http://schemas.openxmlformats.org/package/2006/relationships"><Relationship Id="rId8" Type="http://schemas.openxmlformats.org/officeDocument/2006/relationships/image" Target="../media/image84.wmf"/><Relationship Id="rId13" Type="http://schemas.openxmlformats.org/officeDocument/2006/relationships/oleObject" Target="../embeddings/oleObject78.bin"/><Relationship Id="rId3" Type="http://schemas.openxmlformats.org/officeDocument/2006/relationships/oleObject" Target="../embeddings/oleObject73.bin"/><Relationship Id="rId7" Type="http://schemas.openxmlformats.org/officeDocument/2006/relationships/oleObject" Target="../embeddings/oleObject75.bin"/><Relationship Id="rId12" Type="http://schemas.openxmlformats.org/officeDocument/2006/relationships/image" Target="../media/image86.wmf"/><Relationship Id="rId2" Type="http://schemas.openxmlformats.org/officeDocument/2006/relationships/slideLayout" Target="../slideLayouts/slideLayout13.xml"/><Relationship Id="rId16" Type="http://schemas.openxmlformats.org/officeDocument/2006/relationships/image" Target="../media/image88.wmf"/><Relationship Id="rId1" Type="http://schemas.openxmlformats.org/officeDocument/2006/relationships/vmlDrawing" Target="../drawings/vmlDrawing15.vml"/><Relationship Id="rId6" Type="http://schemas.openxmlformats.org/officeDocument/2006/relationships/image" Target="../media/image83.wmf"/><Relationship Id="rId11" Type="http://schemas.openxmlformats.org/officeDocument/2006/relationships/oleObject" Target="../embeddings/oleObject77.bin"/><Relationship Id="rId5" Type="http://schemas.openxmlformats.org/officeDocument/2006/relationships/oleObject" Target="../embeddings/oleObject74.bin"/><Relationship Id="rId15" Type="http://schemas.openxmlformats.org/officeDocument/2006/relationships/oleObject" Target="../embeddings/oleObject79.bin"/><Relationship Id="rId10" Type="http://schemas.openxmlformats.org/officeDocument/2006/relationships/image" Target="../media/image85.wmf"/><Relationship Id="rId4" Type="http://schemas.openxmlformats.org/officeDocument/2006/relationships/image" Target="../media/image82.wmf"/><Relationship Id="rId9" Type="http://schemas.openxmlformats.org/officeDocument/2006/relationships/oleObject" Target="../embeddings/oleObject76.bin"/><Relationship Id="rId14" Type="http://schemas.openxmlformats.org/officeDocument/2006/relationships/image" Target="../media/image87.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82.bin"/><Relationship Id="rId3" Type="http://schemas.openxmlformats.org/officeDocument/2006/relationships/image" Target="../media/image92.png"/><Relationship Id="rId7" Type="http://schemas.openxmlformats.org/officeDocument/2006/relationships/image" Target="../media/image90.wmf"/><Relationship Id="rId2" Type="http://schemas.openxmlformats.org/officeDocument/2006/relationships/slideLayout" Target="../slideLayouts/slideLayout13.xml"/><Relationship Id="rId1" Type="http://schemas.openxmlformats.org/officeDocument/2006/relationships/vmlDrawing" Target="../drawings/vmlDrawing16.vml"/><Relationship Id="rId6" Type="http://schemas.openxmlformats.org/officeDocument/2006/relationships/oleObject" Target="../embeddings/oleObject81.bin"/><Relationship Id="rId5" Type="http://schemas.openxmlformats.org/officeDocument/2006/relationships/image" Target="../media/image89.wmf"/><Relationship Id="rId4" Type="http://schemas.openxmlformats.org/officeDocument/2006/relationships/oleObject" Target="../embeddings/oleObject80.bin"/><Relationship Id="rId9" Type="http://schemas.openxmlformats.org/officeDocument/2006/relationships/image" Target="../media/image91.wmf"/></Relationships>
</file>

<file path=ppt/slides/_rels/slide2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8" Type="http://schemas.openxmlformats.org/officeDocument/2006/relationships/image" Target="../media/image99.wmf"/><Relationship Id="rId13" Type="http://schemas.openxmlformats.org/officeDocument/2006/relationships/oleObject" Target="../embeddings/oleObject88.bin"/><Relationship Id="rId18" Type="http://schemas.openxmlformats.org/officeDocument/2006/relationships/image" Target="../media/image104.wmf"/><Relationship Id="rId3" Type="http://schemas.openxmlformats.org/officeDocument/2006/relationships/oleObject" Target="../embeddings/oleObject83.bin"/><Relationship Id="rId7" Type="http://schemas.openxmlformats.org/officeDocument/2006/relationships/oleObject" Target="../embeddings/oleObject85.bin"/><Relationship Id="rId12" Type="http://schemas.openxmlformats.org/officeDocument/2006/relationships/image" Target="../media/image101.wmf"/><Relationship Id="rId17" Type="http://schemas.openxmlformats.org/officeDocument/2006/relationships/oleObject" Target="../embeddings/oleObject90.bin"/><Relationship Id="rId2" Type="http://schemas.openxmlformats.org/officeDocument/2006/relationships/slideLayout" Target="../slideLayouts/slideLayout10.xml"/><Relationship Id="rId16" Type="http://schemas.openxmlformats.org/officeDocument/2006/relationships/image" Target="../media/image103.wmf"/><Relationship Id="rId1" Type="http://schemas.openxmlformats.org/officeDocument/2006/relationships/vmlDrawing" Target="../drawings/vmlDrawing17.vml"/><Relationship Id="rId6" Type="http://schemas.openxmlformats.org/officeDocument/2006/relationships/image" Target="../media/image98.wmf"/><Relationship Id="rId11" Type="http://schemas.openxmlformats.org/officeDocument/2006/relationships/oleObject" Target="../embeddings/oleObject87.bin"/><Relationship Id="rId5" Type="http://schemas.openxmlformats.org/officeDocument/2006/relationships/oleObject" Target="../embeddings/oleObject84.bin"/><Relationship Id="rId15" Type="http://schemas.openxmlformats.org/officeDocument/2006/relationships/oleObject" Target="../embeddings/oleObject89.bin"/><Relationship Id="rId10" Type="http://schemas.openxmlformats.org/officeDocument/2006/relationships/image" Target="../media/image100.wmf"/><Relationship Id="rId4" Type="http://schemas.openxmlformats.org/officeDocument/2006/relationships/image" Target="../media/image97.wmf"/><Relationship Id="rId9" Type="http://schemas.openxmlformats.org/officeDocument/2006/relationships/oleObject" Target="../embeddings/oleObject86.bin"/><Relationship Id="rId14" Type="http://schemas.openxmlformats.org/officeDocument/2006/relationships/image" Target="../media/image102.wmf"/></Relationships>
</file>

<file path=ppt/slides/_rels/slide32.xml.rels><?xml version="1.0" encoding="UTF-8" standalone="yes"?>
<Relationships xmlns="http://schemas.openxmlformats.org/package/2006/relationships"><Relationship Id="rId8" Type="http://schemas.openxmlformats.org/officeDocument/2006/relationships/image" Target="../media/image106.wmf"/><Relationship Id="rId13" Type="http://schemas.openxmlformats.org/officeDocument/2006/relationships/image" Target="../media/image109.wmf"/><Relationship Id="rId3" Type="http://schemas.openxmlformats.org/officeDocument/2006/relationships/oleObject" Target="../embeddings/oleObject91.bin"/><Relationship Id="rId7" Type="http://schemas.openxmlformats.org/officeDocument/2006/relationships/oleObject" Target="../embeddings/oleObject93.bin"/><Relationship Id="rId12" Type="http://schemas.openxmlformats.org/officeDocument/2006/relationships/image" Target="../media/image107.wmf"/><Relationship Id="rId2" Type="http://schemas.openxmlformats.org/officeDocument/2006/relationships/slideLayout" Target="../slideLayouts/slideLayout10.xml"/><Relationship Id="rId1" Type="http://schemas.openxmlformats.org/officeDocument/2006/relationships/vmlDrawing" Target="../drawings/vmlDrawing18.vml"/><Relationship Id="rId6" Type="http://schemas.openxmlformats.org/officeDocument/2006/relationships/image" Target="../media/image105.wmf"/><Relationship Id="rId11" Type="http://schemas.openxmlformats.org/officeDocument/2006/relationships/oleObject" Target="../embeddings/oleObject95.bin"/><Relationship Id="rId5" Type="http://schemas.openxmlformats.org/officeDocument/2006/relationships/oleObject" Target="../embeddings/oleObject92.bin"/><Relationship Id="rId15" Type="http://schemas.openxmlformats.org/officeDocument/2006/relationships/image" Target="../media/image108.wmf"/><Relationship Id="rId10" Type="http://schemas.openxmlformats.org/officeDocument/2006/relationships/image" Target="../media/image103.wmf"/><Relationship Id="rId4" Type="http://schemas.openxmlformats.org/officeDocument/2006/relationships/image" Target="../media/image100.wmf"/><Relationship Id="rId9" Type="http://schemas.openxmlformats.org/officeDocument/2006/relationships/oleObject" Target="../embeddings/oleObject94.bin"/><Relationship Id="rId14" Type="http://schemas.openxmlformats.org/officeDocument/2006/relationships/oleObject" Target="../embeddings/oleObject96.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99.bin"/><Relationship Id="rId13" Type="http://schemas.openxmlformats.org/officeDocument/2006/relationships/image" Target="../media/image114.wmf"/><Relationship Id="rId18" Type="http://schemas.openxmlformats.org/officeDocument/2006/relationships/oleObject" Target="../embeddings/oleObject104.bin"/><Relationship Id="rId3" Type="http://schemas.openxmlformats.org/officeDocument/2006/relationships/slideLayout" Target="../slideLayouts/slideLayout10.xml"/><Relationship Id="rId21" Type="http://schemas.openxmlformats.org/officeDocument/2006/relationships/image" Target="../media/image118.wmf"/><Relationship Id="rId7" Type="http://schemas.openxmlformats.org/officeDocument/2006/relationships/image" Target="../media/image111.wmf"/><Relationship Id="rId12" Type="http://schemas.openxmlformats.org/officeDocument/2006/relationships/oleObject" Target="../embeddings/oleObject101.bin"/><Relationship Id="rId17" Type="http://schemas.openxmlformats.org/officeDocument/2006/relationships/image" Target="../media/image116.wmf"/><Relationship Id="rId2" Type="http://schemas.openxmlformats.org/officeDocument/2006/relationships/tags" Target="../tags/tag6.xml"/><Relationship Id="rId16" Type="http://schemas.openxmlformats.org/officeDocument/2006/relationships/oleObject" Target="../embeddings/oleObject103.bin"/><Relationship Id="rId20" Type="http://schemas.openxmlformats.org/officeDocument/2006/relationships/oleObject" Target="../embeddings/oleObject105.bin"/><Relationship Id="rId1" Type="http://schemas.openxmlformats.org/officeDocument/2006/relationships/vmlDrawing" Target="../drawings/vmlDrawing19.vml"/><Relationship Id="rId6" Type="http://schemas.openxmlformats.org/officeDocument/2006/relationships/oleObject" Target="../embeddings/oleObject98.bin"/><Relationship Id="rId11" Type="http://schemas.openxmlformats.org/officeDocument/2006/relationships/image" Target="../media/image113.wmf"/><Relationship Id="rId5" Type="http://schemas.openxmlformats.org/officeDocument/2006/relationships/image" Target="../media/image110.wmf"/><Relationship Id="rId15" Type="http://schemas.openxmlformats.org/officeDocument/2006/relationships/image" Target="../media/image115.wmf"/><Relationship Id="rId23" Type="http://schemas.openxmlformats.org/officeDocument/2006/relationships/image" Target="../media/image119.wmf"/><Relationship Id="rId10" Type="http://schemas.openxmlformats.org/officeDocument/2006/relationships/oleObject" Target="../embeddings/oleObject100.bin"/><Relationship Id="rId19" Type="http://schemas.openxmlformats.org/officeDocument/2006/relationships/image" Target="../media/image117.wmf"/><Relationship Id="rId4" Type="http://schemas.openxmlformats.org/officeDocument/2006/relationships/oleObject" Target="../embeddings/oleObject97.bin"/><Relationship Id="rId9" Type="http://schemas.openxmlformats.org/officeDocument/2006/relationships/image" Target="../media/image112.wmf"/><Relationship Id="rId14" Type="http://schemas.openxmlformats.org/officeDocument/2006/relationships/oleObject" Target="../embeddings/oleObject102.bin"/><Relationship Id="rId22" Type="http://schemas.openxmlformats.org/officeDocument/2006/relationships/oleObject" Target="../embeddings/oleObject106.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10.bin"/><Relationship Id="rId13" Type="http://schemas.openxmlformats.org/officeDocument/2006/relationships/oleObject" Target="../embeddings/oleObject114.bin"/><Relationship Id="rId3" Type="http://schemas.openxmlformats.org/officeDocument/2006/relationships/oleObject" Target="../embeddings/oleObject107.bin"/><Relationship Id="rId7" Type="http://schemas.openxmlformats.org/officeDocument/2006/relationships/image" Target="../media/image121.wmf"/><Relationship Id="rId12" Type="http://schemas.openxmlformats.org/officeDocument/2006/relationships/image" Target="../media/image122.wmf"/><Relationship Id="rId17" Type="http://schemas.openxmlformats.org/officeDocument/2006/relationships/image" Target="../media/image115.wmf"/><Relationship Id="rId2" Type="http://schemas.openxmlformats.org/officeDocument/2006/relationships/slideLayout" Target="../slideLayouts/slideLayout10.xml"/><Relationship Id="rId16" Type="http://schemas.openxmlformats.org/officeDocument/2006/relationships/oleObject" Target="../embeddings/oleObject116.bin"/><Relationship Id="rId1" Type="http://schemas.openxmlformats.org/officeDocument/2006/relationships/vmlDrawing" Target="../drawings/vmlDrawing20.vml"/><Relationship Id="rId6" Type="http://schemas.openxmlformats.org/officeDocument/2006/relationships/oleObject" Target="../embeddings/oleObject109.bin"/><Relationship Id="rId11" Type="http://schemas.openxmlformats.org/officeDocument/2006/relationships/oleObject" Target="../embeddings/oleObject113.bin"/><Relationship Id="rId5" Type="http://schemas.openxmlformats.org/officeDocument/2006/relationships/oleObject" Target="../embeddings/oleObject108.bin"/><Relationship Id="rId15" Type="http://schemas.openxmlformats.org/officeDocument/2006/relationships/oleObject" Target="../embeddings/oleObject115.bin"/><Relationship Id="rId10" Type="http://schemas.openxmlformats.org/officeDocument/2006/relationships/oleObject" Target="../embeddings/oleObject112.bin"/><Relationship Id="rId4" Type="http://schemas.openxmlformats.org/officeDocument/2006/relationships/image" Target="../media/image120.wmf"/><Relationship Id="rId9" Type="http://schemas.openxmlformats.org/officeDocument/2006/relationships/oleObject" Target="../embeddings/oleObject111.bin"/><Relationship Id="rId14" Type="http://schemas.openxmlformats.org/officeDocument/2006/relationships/image" Target="../media/image123.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17.bin"/><Relationship Id="rId2" Type="http://schemas.openxmlformats.org/officeDocument/2006/relationships/slideLayout" Target="../slideLayouts/slideLayout10.xml"/><Relationship Id="rId1" Type="http://schemas.openxmlformats.org/officeDocument/2006/relationships/vmlDrawing" Target="../drawings/vmlDrawing21.vml"/><Relationship Id="rId6" Type="http://schemas.openxmlformats.org/officeDocument/2006/relationships/image" Target="../media/image115.wmf"/><Relationship Id="rId5" Type="http://schemas.openxmlformats.org/officeDocument/2006/relationships/oleObject" Target="../embeddings/oleObject118.bin"/><Relationship Id="rId4" Type="http://schemas.openxmlformats.org/officeDocument/2006/relationships/image" Target="../media/image124.wmf"/></Relationships>
</file>

<file path=ppt/slides/_rels/slide36.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oleObject" Target="../embeddings/oleObject119.bin"/><Relationship Id="rId7" Type="http://schemas.openxmlformats.org/officeDocument/2006/relationships/oleObject" Target="../embeddings/oleObject122.bin"/><Relationship Id="rId2" Type="http://schemas.openxmlformats.org/officeDocument/2006/relationships/slideLayout" Target="../slideLayouts/slideLayout10.xml"/><Relationship Id="rId1" Type="http://schemas.openxmlformats.org/officeDocument/2006/relationships/vmlDrawing" Target="../drawings/vmlDrawing22.vml"/><Relationship Id="rId6" Type="http://schemas.openxmlformats.org/officeDocument/2006/relationships/oleObject" Target="../embeddings/oleObject121.bin"/><Relationship Id="rId5" Type="http://schemas.openxmlformats.org/officeDocument/2006/relationships/oleObject" Target="../embeddings/oleObject120.bin"/><Relationship Id="rId10" Type="http://schemas.openxmlformats.org/officeDocument/2006/relationships/image" Target="../media/image115.wmf"/><Relationship Id="rId4" Type="http://schemas.openxmlformats.org/officeDocument/2006/relationships/image" Target="../media/image120.wmf"/><Relationship Id="rId9" Type="http://schemas.openxmlformats.org/officeDocument/2006/relationships/oleObject" Target="../embeddings/oleObject123.bin"/></Relationships>
</file>

<file path=ppt/slides/_rels/slide37.xml.rels><?xml version="1.0" encoding="UTF-8" standalone="yes"?>
<Relationships xmlns="http://schemas.openxmlformats.org/package/2006/relationships"><Relationship Id="rId8" Type="http://schemas.openxmlformats.org/officeDocument/2006/relationships/image" Target="../media/image115.wmf"/><Relationship Id="rId3" Type="http://schemas.openxmlformats.org/officeDocument/2006/relationships/oleObject" Target="../embeddings/oleObject124.bin"/><Relationship Id="rId7" Type="http://schemas.openxmlformats.org/officeDocument/2006/relationships/oleObject" Target="../embeddings/oleObject127.bin"/><Relationship Id="rId2" Type="http://schemas.openxmlformats.org/officeDocument/2006/relationships/slideLayout" Target="../slideLayouts/slideLayout10.xml"/><Relationship Id="rId1" Type="http://schemas.openxmlformats.org/officeDocument/2006/relationships/vmlDrawing" Target="../drawings/vmlDrawing23.vml"/><Relationship Id="rId6" Type="http://schemas.openxmlformats.org/officeDocument/2006/relationships/oleObject" Target="../embeddings/oleObject126.bin"/><Relationship Id="rId5" Type="http://schemas.openxmlformats.org/officeDocument/2006/relationships/oleObject" Target="../embeddings/oleObject125.bin"/><Relationship Id="rId4" Type="http://schemas.openxmlformats.org/officeDocument/2006/relationships/image" Target="../media/image120.wm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32.bin"/><Relationship Id="rId3" Type="http://schemas.openxmlformats.org/officeDocument/2006/relationships/oleObject" Target="../embeddings/oleObject128.bin"/><Relationship Id="rId7" Type="http://schemas.openxmlformats.org/officeDocument/2006/relationships/oleObject" Target="../embeddings/oleObject131.bin"/><Relationship Id="rId2" Type="http://schemas.openxmlformats.org/officeDocument/2006/relationships/slideLayout" Target="../slideLayouts/slideLayout10.xml"/><Relationship Id="rId1" Type="http://schemas.openxmlformats.org/officeDocument/2006/relationships/vmlDrawing" Target="../drawings/vmlDrawing24.vml"/><Relationship Id="rId6" Type="http://schemas.openxmlformats.org/officeDocument/2006/relationships/oleObject" Target="../embeddings/oleObject130.bin"/><Relationship Id="rId11" Type="http://schemas.openxmlformats.org/officeDocument/2006/relationships/image" Target="../media/image115.wmf"/><Relationship Id="rId5" Type="http://schemas.openxmlformats.org/officeDocument/2006/relationships/oleObject" Target="../embeddings/oleObject129.bin"/><Relationship Id="rId10" Type="http://schemas.openxmlformats.org/officeDocument/2006/relationships/oleObject" Target="../embeddings/oleObject134.bin"/><Relationship Id="rId4" Type="http://schemas.openxmlformats.org/officeDocument/2006/relationships/image" Target="../media/image120.wmf"/><Relationship Id="rId9" Type="http://schemas.openxmlformats.org/officeDocument/2006/relationships/oleObject" Target="../embeddings/oleObject133.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37.bin"/><Relationship Id="rId3" Type="http://schemas.openxmlformats.org/officeDocument/2006/relationships/tags" Target="../tags/tag8.xml"/><Relationship Id="rId7" Type="http://schemas.openxmlformats.org/officeDocument/2006/relationships/oleObject" Target="../embeddings/oleObject136.bin"/><Relationship Id="rId2" Type="http://schemas.openxmlformats.org/officeDocument/2006/relationships/tags" Target="../tags/tag7.xml"/><Relationship Id="rId1" Type="http://schemas.openxmlformats.org/officeDocument/2006/relationships/vmlDrawing" Target="../drawings/vmlDrawing25.vml"/><Relationship Id="rId6" Type="http://schemas.openxmlformats.org/officeDocument/2006/relationships/image" Target="../media/image120.wmf"/><Relationship Id="rId5" Type="http://schemas.openxmlformats.org/officeDocument/2006/relationships/oleObject" Target="../embeddings/oleObject135.bin"/><Relationship Id="rId4" Type="http://schemas.openxmlformats.org/officeDocument/2006/relationships/slideLayout" Target="../slideLayouts/slideLayout10.xml"/><Relationship Id="rId9" Type="http://schemas.openxmlformats.org/officeDocument/2006/relationships/image" Target="../media/image115.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142.bin"/><Relationship Id="rId13" Type="http://schemas.openxmlformats.org/officeDocument/2006/relationships/oleObject" Target="../embeddings/oleObject147.bin"/><Relationship Id="rId3" Type="http://schemas.openxmlformats.org/officeDocument/2006/relationships/oleObject" Target="../embeddings/oleObject138.bin"/><Relationship Id="rId7" Type="http://schemas.openxmlformats.org/officeDocument/2006/relationships/oleObject" Target="../embeddings/oleObject141.bin"/><Relationship Id="rId12" Type="http://schemas.openxmlformats.org/officeDocument/2006/relationships/oleObject" Target="../embeddings/oleObject146.bin"/><Relationship Id="rId2" Type="http://schemas.openxmlformats.org/officeDocument/2006/relationships/slideLayout" Target="../slideLayouts/slideLayout10.xml"/><Relationship Id="rId1" Type="http://schemas.openxmlformats.org/officeDocument/2006/relationships/vmlDrawing" Target="../drawings/vmlDrawing26.vml"/><Relationship Id="rId6" Type="http://schemas.openxmlformats.org/officeDocument/2006/relationships/oleObject" Target="../embeddings/oleObject140.bin"/><Relationship Id="rId11" Type="http://schemas.openxmlformats.org/officeDocument/2006/relationships/oleObject" Target="../embeddings/oleObject145.bin"/><Relationship Id="rId5" Type="http://schemas.openxmlformats.org/officeDocument/2006/relationships/oleObject" Target="../embeddings/oleObject139.bin"/><Relationship Id="rId15" Type="http://schemas.openxmlformats.org/officeDocument/2006/relationships/image" Target="../media/image115.wmf"/><Relationship Id="rId10" Type="http://schemas.openxmlformats.org/officeDocument/2006/relationships/oleObject" Target="../embeddings/oleObject144.bin"/><Relationship Id="rId4" Type="http://schemas.openxmlformats.org/officeDocument/2006/relationships/image" Target="../media/image120.wmf"/><Relationship Id="rId9" Type="http://schemas.openxmlformats.org/officeDocument/2006/relationships/oleObject" Target="../embeddings/oleObject143.bin"/><Relationship Id="rId14" Type="http://schemas.openxmlformats.org/officeDocument/2006/relationships/oleObject" Target="../embeddings/oleObject148.bin"/></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15.wmf"/><Relationship Id="rId2" Type="http://schemas.openxmlformats.org/officeDocument/2006/relationships/tags" Target="../tags/tag9.xml"/><Relationship Id="rId1" Type="http://schemas.openxmlformats.org/officeDocument/2006/relationships/vmlDrawing" Target="../drawings/vmlDrawing27.vml"/><Relationship Id="rId6" Type="http://schemas.openxmlformats.org/officeDocument/2006/relationships/oleObject" Target="../embeddings/oleObject150.bin"/><Relationship Id="rId5" Type="http://schemas.openxmlformats.org/officeDocument/2006/relationships/image" Target="../media/image120.wmf"/><Relationship Id="rId4" Type="http://schemas.openxmlformats.org/officeDocument/2006/relationships/oleObject" Target="../embeddings/oleObject149.bin"/></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54.bin"/><Relationship Id="rId13" Type="http://schemas.openxmlformats.org/officeDocument/2006/relationships/image" Target="../media/image129.wmf"/><Relationship Id="rId18" Type="http://schemas.openxmlformats.org/officeDocument/2006/relationships/oleObject" Target="../embeddings/oleObject160.bin"/><Relationship Id="rId3" Type="http://schemas.openxmlformats.org/officeDocument/2006/relationships/oleObject" Target="../embeddings/oleObject151.bin"/><Relationship Id="rId21" Type="http://schemas.openxmlformats.org/officeDocument/2006/relationships/oleObject" Target="../embeddings/oleObject162.bin"/><Relationship Id="rId7" Type="http://schemas.openxmlformats.org/officeDocument/2006/relationships/oleObject" Target="../embeddings/oleObject153.bin"/><Relationship Id="rId12" Type="http://schemas.openxmlformats.org/officeDocument/2006/relationships/oleObject" Target="../embeddings/oleObject156.bin"/><Relationship Id="rId17" Type="http://schemas.openxmlformats.org/officeDocument/2006/relationships/oleObject" Target="../embeddings/oleObject159.bin"/><Relationship Id="rId2" Type="http://schemas.openxmlformats.org/officeDocument/2006/relationships/slideLayout" Target="../slideLayouts/slideLayout10.xml"/><Relationship Id="rId16" Type="http://schemas.openxmlformats.org/officeDocument/2006/relationships/image" Target="../media/image130.wmf"/><Relationship Id="rId20" Type="http://schemas.openxmlformats.org/officeDocument/2006/relationships/image" Target="../media/image120.wmf"/><Relationship Id="rId1" Type="http://schemas.openxmlformats.org/officeDocument/2006/relationships/vmlDrawing" Target="../drawings/vmlDrawing28.vml"/><Relationship Id="rId6" Type="http://schemas.openxmlformats.org/officeDocument/2006/relationships/image" Target="../media/image126.wmf"/><Relationship Id="rId11" Type="http://schemas.openxmlformats.org/officeDocument/2006/relationships/image" Target="../media/image128.wmf"/><Relationship Id="rId5" Type="http://schemas.openxmlformats.org/officeDocument/2006/relationships/oleObject" Target="../embeddings/oleObject152.bin"/><Relationship Id="rId15" Type="http://schemas.openxmlformats.org/officeDocument/2006/relationships/oleObject" Target="../embeddings/oleObject158.bin"/><Relationship Id="rId10" Type="http://schemas.openxmlformats.org/officeDocument/2006/relationships/oleObject" Target="../embeddings/oleObject155.bin"/><Relationship Id="rId19" Type="http://schemas.openxmlformats.org/officeDocument/2006/relationships/oleObject" Target="../embeddings/oleObject161.bin"/><Relationship Id="rId4" Type="http://schemas.openxmlformats.org/officeDocument/2006/relationships/image" Target="../media/image116.wmf"/><Relationship Id="rId9" Type="http://schemas.openxmlformats.org/officeDocument/2006/relationships/image" Target="../media/image127.wmf"/><Relationship Id="rId14" Type="http://schemas.openxmlformats.org/officeDocument/2006/relationships/oleObject" Target="../embeddings/oleObject157.bin"/></Relationships>
</file>

<file path=ppt/slides/_rels/slide43.xml.rels><?xml version="1.0" encoding="UTF-8" standalone="yes"?>
<Relationships xmlns="http://schemas.openxmlformats.org/package/2006/relationships"><Relationship Id="rId8" Type="http://schemas.openxmlformats.org/officeDocument/2006/relationships/image" Target="../media/image131.wmf"/><Relationship Id="rId3" Type="http://schemas.openxmlformats.org/officeDocument/2006/relationships/oleObject" Target="../embeddings/oleObject163.bin"/><Relationship Id="rId7" Type="http://schemas.openxmlformats.org/officeDocument/2006/relationships/oleObject" Target="../embeddings/oleObject165.bin"/><Relationship Id="rId2" Type="http://schemas.openxmlformats.org/officeDocument/2006/relationships/slideLayout" Target="../slideLayouts/slideLayout10.xml"/><Relationship Id="rId1" Type="http://schemas.openxmlformats.org/officeDocument/2006/relationships/vmlDrawing" Target="../drawings/vmlDrawing29.vml"/><Relationship Id="rId6" Type="http://schemas.openxmlformats.org/officeDocument/2006/relationships/image" Target="../media/image126.wmf"/><Relationship Id="rId5" Type="http://schemas.openxmlformats.org/officeDocument/2006/relationships/oleObject" Target="../embeddings/oleObject164.bin"/><Relationship Id="rId10" Type="http://schemas.openxmlformats.org/officeDocument/2006/relationships/image" Target="../media/image132.wmf"/><Relationship Id="rId4" Type="http://schemas.openxmlformats.org/officeDocument/2006/relationships/image" Target="../media/image116.wmf"/><Relationship Id="rId9" Type="http://schemas.openxmlformats.org/officeDocument/2006/relationships/oleObject" Target="../embeddings/oleObject166.bin"/></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169.bin"/><Relationship Id="rId3" Type="http://schemas.openxmlformats.org/officeDocument/2006/relationships/image" Target="../media/image133.png"/><Relationship Id="rId7" Type="http://schemas.openxmlformats.org/officeDocument/2006/relationships/image" Target="../media/image126.wmf"/><Relationship Id="rId2" Type="http://schemas.openxmlformats.org/officeDocument/2006/relationships/slideLayout" Target="../slideLayouts/slideLayout10.xml"/><Relationship Id="rId1" Type="http://schemas.openxmlformats.org/officeDocument/2006/relationships/vmlDrawing" Target="../drawings/vmlDrawing30.vml"/><Relationship Id="rId6" Type="http://schemas.openxmlformats.org/officeDocument/2006/relationships/oleObject" Target="../embeddings/oleObject168.bin"/><Relationship Id="rId5" Type="http://schemas.openxmlformats.org/officeDocument/2006/relationships/image" Target="../media/image116.wmf"/><Relationship Id="rId10" Type="http://schemas.openxmlformats.org/officeDocument/2006/relationships/oleObject" Target="../embeddings/oleObject171.bin"/><Relationship Id="rId4" Type="http://schemas.openxmlformats.org/officeDocument/2006/relationships/oleObject" Target="../embeddings/oleObject167.bin"/><Relationship Id="rId9" Type="http://schemas.openxmlformats.org/officeDocument/2006/relationships/oleObject" Target="../embeddings/oleObject170.bin"/></Relationships>
</file>

<file path=ppt/slides/_rels/slide45.xml.rels><?xml version="1.0" encoding="UTF-8" standalone="yes"?>
<Relationships xmlns="http://schemas.openxmlformats.org/package/2006/relationships"><Relationship Id="rId8" Type="http://schemas.openxmlformats.org/officeDocument/2006/relationships/image" Target="../media/image135.wmf"/><Relationship Id="rId13" Type="http://schemas.openxmlformats.org/officeDocument/2006/relationships/oleObject" Target="../embeddings/oleObject177.bin"/><Relationship Id="rId18" Type="http://schemas.openxmlformats.org/officeDocument/2006/relationships/image" Target="../media/image126.wmf"/><Relationship Id="rId3" Type="http://schemas.openxmlformats.org/officeDocument/2006/relationships/oleObject" Target="../embeddings/oleObject172.bin"/><Relationship Id="rId7" Type="http://schemas.openxmlformats.org/officeDocument/2006/relationships/oleObject" Target="../embeddings/oleObject174.bin"/><Relationship Id="rId12" Type="http://schemas.openxmlformats.org/officeDocument/2006/relationships/image" Target="../media/image137.wmf"/><Relationship Id="rId17" Type="http://schemas.openxmlformats.org/officeDocument/2006/relationships/oleObject" Target="../embeddings/oleObject179.bin"/><Relationship Id="rId2" Type="http://schemas.openxmlformats.org/officeDocument/2006/relationships/slideLayout" Target="../slideLayouts/slideLayout10.xml"/><Relationship Id="rId16" Type="http://schemas.openxmlformats.org/officeDocument/2006/relationships/image" Target="../media/image139.wmf"/><Relationship Id="rId20" Type="http://schemas.openxmlformats.org/officeDocument/2006/relationships/oleObject" Target="../embeddings/oleObject181.bin"/><Relationship Id="rId1" Type="http://schemas.openxmlformats.org/officeDocument/2006/relationships/vmlDrawing" Target="../drawings/vmlDrawing31.vml"/><Relationship Id="rId6" Type="http://schemas.openxmlformats.org/officeDocument/2006/relationships/image" Target="../media/image134.wmf"/><Relationship Id="rId11" Type="http://schemas.openxmlformats.org/officeDocument/2006/relationships/oleObject" Target="../embeddings/oleObject176.bin"/><Relationship Id="rId5" Type="http://schemas.openxmlformats.org/officeDocument/2006/relationships/oleObject" Target="../embeddings/oleObject173.bin"/><Relationship Id="rId15" Type="http://schemas.openxmlformats.org/officeDocument/2006/relationships/oleObject" Target="../embeddings/oleObject178.bin"/><Relationship Id="rId10" Type="http://schemas.openxmlformats.org/officeDocument/2006/relationships/image" Target="../media/image136.wmf"/><Relationship Id="rId19" Type="http://schemas.openxmlformats.org/officeDocument/2006/relationships/oleObject" Target="../embeddings/oleObject180.bin"/><Relationship Id="rId4" Type="http://schemas.openxmlformats.org/officeDocument/2006/relationships/image" Target="../media/image116.wmf"/><Relationship Id="rId9" Type="http://schemas.openxmlformats.org/officeDocument/2006/relationships/oleObject" Target="../embeddings/oleObject175.bin"/><Relationship Id="rId14" Type="http://schemas.openxmlformats.org/officeDocument/2006/relationships/image" Target="../media/image138.wmf"/></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185.bin"/><Relationship Id="rId3" Type="http://schemas.openxmlformats.org/officeDocument/2006/relationships/oleObject" Target="../embeddings/oleObject182.bin"/><Relationship Id="rId7" Type="http://schemas.openxmlformats.org/officeDocument/2006/relationships/oleObject" Target="../embeddings/oleObject184.bin"/><Relationship Id="rId12" Type="http://schemas.openxmlformats.org/officeDocument/2006/relationships/image" Target="../media/image143.wmf"/><Relationship Id="rId2" Type="http://schemas.openxmlformats.org/officeDocument/2006/relationships/slideLayout" Target="../slideLayouts/slideLayout10.xml"/><Relationship Id="rId1" Type="http://schemas.openxmlformats.org/officeDocument/2006/relationships/vmlDrawing" Target="../drawings/vmlDrawing32.vml"/><Relationship Id="rId6" Type="http://schemas.openxmlformats.org/officeDocument/2006/relationships/image" Target="../media/image141.wmf"/><Relationship Id="rId11" Type="http://schemas.openxmlformats.org/officeDocument/2006/relationships/oleObject" Target="../embeddings/oleObject187.bin"/><Relationship Id="rId5" Type="http://schemas.openxmlformats.org/officeDocument/2006/relationships/oleObject" Target="../embeddings/oleObject183.bin"/><Relationship Id="rId10" Type="http://schemas.openxmlformats.org/officeDocument/2006/relationships/oleObject" Target="../embeddings/oleObject186.bin"/><Relationship Id="rId4" Type="http://schemas.openxmlformats.org/officeDocument/2006/relationships/image" Target="../media/image140.wmf"/><Relationship Id="rId9" Type="http://schemas.openxmlformats.org/officeDocument/2006/relationships/image" Target="../media/image142.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88.bin"/><Relationship Id="rId2" Type="http://schemas.openxmlformats.org/officeDocument/2006/relationships/slideLayout" Target="../slideLayouts/slideLayout10.xml"/><Relationship Id="rId1" Type="http://schemas.openxmlformats.org/officeDocument/2006/relationships/vmlDrawing" Target="../drawings/vmlDrawing33.vml"/><Relationship Id="rId6" Type="http://schemas.openxmlformats.org/officeDocument/2006/relationships/image" Target="../media/image144.wmf"/><Relationship Id="rId5" Type="http://schemas.openxmlformats.org/officeDocument/2006/relationships/oleObject" Target="../embeddings/oleObject189.bin"/><Relationship Id="rId4" Type="http://schemas.openxmlformats.org/officeDocument/2006/relationships/image" Target="../media/image140.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90.bin"/><Relationship Id="rId2" Type="http://schemas.openxmlformats.org/officeDocument/2006/relationships/slideLayout" Target="../slideLayouts/slideLayout10.xml"/><Relationship Id="rId1" Type="http://schemas.openxmlformats.org/officeDocument/2006/relationships/vmlDrawing" Target="../drawings/vmlDrawing34.vml"/><Relationship Id="rId6" Type="http://schemas.openxmlformats.org/officeDocument/2006/relationships/image" Target="../media/image145.wmf"/><Relationship Id="rId5" Type="http://schemas.openxmlformats.org/officeDocument/2006/relationships/oleObject" Target="../embeddings/oleObject191.bin"/><Relationship Id="rId4" Type="http://schemas.openxmlformats.org/officeDocument/2006/relationships/image" Target="../media/image140.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92.bin"/><Relationship Id="rId7" Type="http://schemas.openxmlformats.org/officeDocument/2006/relationships/image" Target="../media/image146.png"/><Relationship Id="rId2" Type="http://schemas.openxmlformats.org/officeDocument/2006/relationships/slideLayout" Target="../slideLayouts/slideLayout10.xml"/><Relationship Id="rId1" Type="http://schemas.openxmlformats.org/officeDocument/2006/relationships/vmlDrawing" Target="../drawings/vmlDrawing35.vml"/><Relationship Id="rId6" Type="http://schemas.openxmlformats.org/officeDocument/2006/relationships/image" Target="../media/image141.wmf"/><Relationship Id="rId5" Type="http://schemas.openxmlformats.org/officeDocument/2006/relationships/oleObject" Target="../embeddings/oleObject193.bin"/><Relationship Id="rId4" Type="http://schemas.openxmlformats.org/officeDocument/2006/relationships/image" Target="../media/image140.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8" Type="http://schemas.openxmlformats.org/officeDocument/2006/relationships/image" Target="../media/image136.wmf"/><Relationship Id="rId13" Type="http://schemas.openxmlformats.org/officeDocument/2006/relationships/oleObject" Target="../embeddings/oleObject199.bin"/><Relationship Id="rId18" Type="http://schemas.openxmlformats.org/officeDocument/2006/relationships/image" Target="../media/image147.wmf"/><Relationship Id="rId3" Type="http://schemas.openxmlformats.org/officeDocument/2006/relationships/oleObject" Target="../embeddings/oleObject194.bin"/><Relationship Id="rId7" Type="http://schemas.openxmlformats.org/officeDocument/2006/relationships/oleObject" Target="../embeddings/oleObject196.bin"/><Relationship Id="rId12" Type="http://schemas.openxmlformats.org/officeDocument/2006/relationships/image" Target="../media/image138.wmf"/><Relationship Id="rId17" Type="http://schemas.openxmlformats.org/officeDocument/2006/relationships/oleObject" Target="../embeddings/oleObject201.bin"/><Relationship Id="rId2" Type="http://schemas.openxmlformats.org/officeDocument/2006/relationships/slideLayout" Target="../slideLayouts/slideLayout10.xml"/><Relationship Id="rId16" Type="http://schemas.openxmlformats.org/officeDocument/2006/relationships/image" Target="../media/image141.wmf"/><Relationship Id="rId1" Type="http://schemas.openxmlformats.org/officeDocument/2006/relationships/vmlDrawing" Target="../drawings/vmlDrawing36.vml"/><Relationship Id="rId6" Type="http://schemas.openxmlformats.org/officeDocument/2006/relationships/image" Target="../media/image135.wmf"/><Relationship Id="rId11" Type="http://schemas.openxmlformats.org/officeDocument/2006/relationships/oleObject" Target="../embeddings/oleObject198.bin"/><Relationship Id="rId5" Type="http://schemas.openxmlformats.org/officeDocument/2006/relationships/oleObject" Target="../embeddings/oleObject195.bin"/><Relationship Id="rId15" Type="http://schemas.openxmlformats.org/officeDocument/2006/relationships/oleObject" Target="../embeddings/oleObject200.bin"/><Relationship Id="rId10" Type="http://schemas.openxmlformats.org/officeDocument/2006/relationships/image" Target="../media/image137.wmf"/><Relationship Id="rId4" Type="http://schemas.openxmlformats.org/officeDocument/2006/relationships/image" Target="../media/image134.wmf"/><Relationship Id="rId9" Type="http://schemas.openxmlformats.org/officeDocument/2006/relationships/oleObject" Target="../embeddings/oleObject197.bin"/><Relationship Id="rId14" Type="http://schemas.openxmlformats.org/officeDocument/2006/relationships/image" Target="../media/image140.wmf"/></Relationships>
</file>

<file path=ppt/slides/_rels/slide51.xml.rels><?xml version="1.0" encoding="UTF-8" standalone="yes"?>
<Relationships xmlns="http://schemas.openxmlformats.org/package/2006/relationships"><Relationship Id="rId8" Type="http://schemas.openxmlformats.org/officeDocument/2006/relationships/image" Target="../media/image150.wmf"/><Relationship Id="rId3" Type="http://schemas.openxmlformats.org/officeDocument/2006/relationships/oleObject" Target="../embeddings/oleObject202.bin"/><Relationship Id="rId7" Type="http://schemas.openxmlformats.org/officeDocument/2006/relationships/oleObject" Target="../embeddings/oleObject204.bin"/><Relationship Id="rId12" Type="http://schemas.openxmlformats.org/officeDocument/2006/relationships/image" Target="../media/image152.wmf"/><Relationship Id="rId2" Type="http://schemas.openxmlformats.org/officeDocument/2006/relationships/slideLayout" Target="../slideLayouts/slideLayout10.xml"/><Relationship Id="rId1" Type="http://schemas.openxmlformats.org/officeDocument/2006/relationships/vmlDrawing" Target="../drawings/vmlDrawing37.vml"/><Relationship Id="rId6" Type="http://schemas.openxmlformats.org/officeDocument/2006/relationships/image" Target="../media/image149.wmf"/><Relationship Id="rId11" Type="http://schemas.openxmlformats.org/officeDocument/2006/relationships/oleObject" Target="../embeddings/oleObject206.bin"/><Relationship Id="rId5" Type="http://schemas.openxmlformats.org/officeDocument/2006/relationships/oleObject" Target="../embeddings/oleObject203.bin"/><Relationship Id="rId10" Type="http://schemas.openxmlformats.org/officeDocument/2006/relationships/image" Target="../media/image151.wmf"/><Relationship Id="rId4" Type="http://schemas.openxmlformats.org/officeDocument/2006/relationships/image" Target="../media/image148.wmf"/><Relationship Id="rId9" Type="http://schemas.openxmlformats.org/officeDocument/2006/relationships/oleObject" Target="../embeddings/oleObject205.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07.bin"/><Relationship Id="rId2" Type="http://schemas.openxmlformats.org/officeDocument/2006/relationships/slideLayout" Target="../slideLayouts/slideLayout10.xml"/><Relationship Id="rId1" Type="http://schemas.openxmlformats.org/officeDocument/2006/relationships/vmlDrawing" Target="../drawings/vmlDrawing38.vml"/><Relationship Id="rId6" Type="http://schemas.openxmlformats.org/officeDocument/2006/relationships/image" Target="../media/image153.wmf"/><Relationship Id="rId5" Type="http://schemas.openxmlformats.org/officeDocument/2006/relationships/oleObject" Target="../embeddings/oleObject208.bin"/><Relationship Id="rId4" Type="http://schemas.openxmlformats.org/officeDocument/2006/relationships/image" Target="../media/image148.wmf"/></Relationships>
</file>

<file path=ppt/slides/_rels/slide53.xml.rels><?xml version="1.0" encoding="UTF-8" standalone="yes"?>
<Relationships xmlns="http://schemas.openxmlformats.org/package/2006/relationships"><Relationship Id="rId8" Type="http://schemas.openxmlformats.org/officeDocument/2006/relationships/image" Target="../media/image154.wmf"/><Relationship Id="rId3" Type="http://schemas.openxmlformats.org/officeDocument/2006/relationships/oleObject" Target="../embeddings/oleObject209.bin"/><Relationship Id="rId7" Type="http://schemas.openxmlformats.org/officeDocument/2006/relationships/oleObject" Target="../embeddings/oleObject211.bin"/><Relationship Id="rId2" Type="http://schemas.openxmlformats.org/officeDocument/2006/relationships/slideLayout" Target="../slideLayouts/slideLayout10.xml"/><Relationship Id="rId1" Type="http://schemas.openxmlformats.org/officeDocument/2006/relationships/vmlDrawing" Target="../drawings/vmlDrawing39.vml"/><Relationship Id="rId6" Type="http://schemas.openxmlformats.org/officeDocument/2006/relationships/image" Target="../media/image150.wmf"/><Relationship Id="rId5" Type="http://schemas.openxmlformats.org/officeDocument/2006/relationships/oleObject" Target="../embeddings/oleObject210.bin"/><Relationship Id="rId10" Type="http://schemas.openxmlformats.org/officeDocument/2006/relationships/image" Target="../media/image155.png"/><Relationship Id="rId4" Type="http://schemas.openxmlformats.org/officeDocument/2006/relationships/image" Target="../media/image148.wmf"/><Relationship Id="rId9" Type="http://schemas.openxmlformats.org/officeDocument/2006/relationships/oleObject" Target="../embeddings/oleObject212.bin"/></Relationships>
</file>

<file path=ppt/slides/_rels/slide54.xml.rels><?xml version="1.0" encoding="UTF-8" standalone="yes"?>
<Relationships xmlns="http://schemas.openxmlformats.org/package/2006/relationships"><Relationship Id="rId8" Type="http://schemas.openxmlformats.org/officeDocument/2006/relationships/image" Target="../media/image150.wmf"/><Relationship Id="rId3" Type="http://schemas.openxmlformats.org/officeDocument/2006/relationships/oleObject" Target="../embeddings/oleObject213.bin"/><Relationship Id="rId7" Type="http://schemas.openxmlformats.org/officeDocument/2006/relationships/oleObject" Target="../embeddings/oleObject215.bin"/><Relationship Id="rId2" Type="http://schemas.openxmlformats.org/officeDocument/2006/relationships/slideLayout" Target="../slideLayouts/slideLayout10.xml"/><Relationship Id="rId1" Type="http://schemas.openxmlformats.org/officeDocument/2006/relationships/vmlDrawing" Target="../drawings/vmlDrawing40.vml"/><Relationship Id="rId6" Type="http://schemas.openxmlformats.org/officeDocument/2006/relationships/image" Target="../media/image156.wmf"/><Relationship Id="rId5" Type="http://schemas.openxmlformats.org/officeDocument/2006/relationships/oleObject" Target="../embeddings/oleObject214.bin"/><Relationship Id="rId4" Type="http://schemas.openxmlformats.org/officeDocument/2006/relationships/image" Target="../media/image148.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16.bin"/><Relationship Id="rId7" Type="http://schemas.openxmlformats.org/officeDocument/2006/relationships/image" Target="../media/image158.png"/><Relationship Id="rId2" Type="http://schemas.openxmlformats.org/officeDocument/2006/relationships/slideLayout" Target="../slideLayouts/slideLayout10.xml"/><Relationship Id="rId1" Type="http://schemas.openxmlformats.org/officeDocument/2006/relationships/vmlDrawing" Target="../drawings/vmlDrawing41.vml"/><Relationship Id="rId6" Type="http://schemas.openxmlformats.org/officeDocument/2006/relationships/image" Target="../media/image157.wmf"/><Relationship Id="rId5" Type="http://schemas.openxmlformats.org/officeDocument/2006/relationships/oleObject" Target="../embeddings/oleObject217.bin"/><Relationship Id="rId4" Type="http://schemas.openxmlformats.org/officeDocument/2006/relationships/image" Target="../media/image119.wmf"/></Relationships>
</file>

<file path=ppt/slides/_rels/slide56.xml.rels><?xml version="1.0" encoding="UTF-8" standalone="yes"?>
<Relationships xmlns="http://schemas.openxmlformats.org/package/2006/relationships"><Relationship Id="rId8" Type="http://schemas.openxmlformats.org/officeDocument/2006/relationships/image" Target="../media/image136.wmf"/><Relationship Id="rId13" Type="http://schemas.openxmlformats.org/officeDocument/2006/relationships/oleObject" Target="../embeddings/oleObject223.bin"/><Relationship Id="rId18" Type="http://schemas.openxmlformats.org/officeDocument/2006/relationships/image" Target="../media/image161.wmf"/><Relationship Id="rId3" Type="http://schemas.openxmlformats.org/officeDocument/2006/relationships/oleObject" Target="../embeddings/oleObject218.bin"/><Relationship Id="rId7" Type="http://schemas.openxmlformats.org/officeDocument/2006/relationships/oleObject" Target="../embeddings/oleObject220.bin"/><Relationship Id="rId12" Type="http://schemas.openxmlformats.org/officeDocument/2006/relationships/image" Target="../media/image138.wmf"/><Relationship Id="rId17" Type="http://schemas.openxmlformats.org/officeDocument/2006/relationships/oleObject" Target="../embeddings/oleObject225.bin"/><Relationship Id="rId2" Type="http://schemas.openxmlformats.org/officeDocument/2006/relationships/slideLayout" Target="../slideLayouts/slideLayout10.xml"/><Relationship Id="rId16" Type="http://schemas.openxmlformats.org/officeDocument/2006/relationships/image" Target="../media/image160.wmf"/><Relationship Id="rId1" Type="http://schemas.openxmlformats.org/officeDocument/2006/relationships/vmlDrawing" Target="../drawings/vmlDrawing42.vml"/><Relationship Id="rId6" Type="http://schemas.openxmlformats.org/officeDocument/2006/relationships/image" Target="../media/image135.wmf"/><Relationship Id="rId11" Type="http://schemas.openxmlformats.org/officeDocument/2006/relationships/oleObject" Target="../embeddings/oleObject222.bin"/><Relationship Id="rId5" Type="http://schemas.openxmlformats.org/officeDocument/2006/relationships/oleObject" Target="../embeddings/oleObject219.bin"/><Relationship Id="rId15" Type="http://schemas.openxmlformats.org/officeDocument/2006/relationships/oleObject" Target="../embeddings/oleObject224.bin"/><Relationship Id="rId10" Type="http://schemas.openxmlformats.org/officeDocument/2006/relationships/image" Target="../media/image137.wmf"/><Relationship Id="rId4" Type="http://schemas.openxmlformats.org/officeDocument/2006/relationships/image" Target="../media/image134.wmf"/><Relationship Id="rId9" Type="http://schemas.openxmlformats.org/officeDocument/2006/relationships/oleObject" Target="../embeddings/oleObject221.bin"/><Relationship Id="rId14" Type="http://schemas.openxmlformats.org/officeDocument/2006/relationships/image" Target="../media/image159.wmf"/></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228.bin"/><Relationship Id="rId13" Type="http://schemas.openxmlformats.org/officeDocument/2006/relationships/image" Target="../media/image166.wmf"/><Relationship Id="rId18" Type="http://schemas.openxmlformats.org/officeDocument/2006/relationships/oleObject" Target="../embeddings/oleObject233.bin"/><Relationship Id="rId26" Type="http://schemas.openxmlformats.org/officeDocument/2006/relationships/oleObject" Target="../embeddings/oleObject237.bin"/><Relationship Id="rId3" Type="http://schemas.openxmlformats.org/officeDocument/2006/relationships/slideLayout" Target="../slideLayouts/slideLayout10.xml"/><Relationship Id="rId21" Type="http://schemas.openxmlformats.org/officeDocument/2006/relationships/image" Target="../media/image170.wmf"/><Relationship Id="rId7" Type="http://schemas.openxmlformats.org/officeDocument/2006/relationships/image" Target="../media/image163.wmf"/><Relationship Id="rId12" Type="http://schemas.openxmlformats.org/officeDocument/2006/relationships/oleObject" Target="../embeddings/oleObject230.bin"/><Relationship Id="rId17" Type="http://schemas.openxmlformats.org/officeDocument/2006/relationships/image" Target="../media/image168.wmf"/><Relationship Id="rId25" Type="http://schemas.openxmlformats.org/officeDocument/2006/relationships/image" Target="../media/image172.wmf"/><Relationship Id="rId2" Type="http://schemas.openxmlformats.org/officeDocument/2006/relationships/tags" Target="../tags/tag10.xml"/><Relationship Id="rId16" Type="http://schemas.openxmlformats.org/officeDocument/2006/relationships/oleObject" Target="../embeddings/oleObject232.bin"/><Relationship Id="rId20" Type="http://schemas.openxmlformats.org/officeDocument/2006/relationships/oleObject" Target="../embeddings/oleObject234.bin"/><Relationship Id="rId1" Type="http://schemas.openxmlformats.org/officeDocument/2006/relationships/vmlDrawing" Target="../drawings/vmlDrawing43.vml"/><Relationship Id="rId6" Type="http://schemas.openxmlformats.org/officeDocument/2006/relationships/oleObject" Target="../embeddings/oleObject227.bin"/><Relationship Id="rId11" Type="http://schemas.openxmlformats.org/officeDocument/2006/relationships/image" Target="../media/image165.wmf"/><Relationship Id="rId24" Type="http://schemas.openxmlformats.org/officeDocument/2006/relationships/oleObject" Target="../embeddings/oleObject236.bin"/><Relationship Id="rId5" Type="http://schemas.openxmlformats.org/officeDocument/2006/relationships/image" Target="../media/image162.wmf"/><Relationship Id="rId15" Type="http://schemas.openxmlformats.org/officeDocument/2006/relationships/image" Target="../media/image167.wmf"/><Relationship Id="rId23" Type="http://schemas.openxmlformats.org/officeDocument/2006/relationships/image" Target="../media/image171.wmf"/><Relationship Id="rId10" Type="http://schemas.openxmlformats.org/officeDocument/2006/relationships/oleObject" Target="../embeddings/oleObject229.bin"/><Relationship Id="rId19" Type="http://schemas.openxmlformats.org/officeDocument/2006/relationships/image" Target="../media/image169.wmf"/><Relationship Id="rId4" Type="http://schemas.openxmlformats.org/officeDocument/2006/relationships/oleObject" Target="../embeddings/oleObject226.bin"/><Relationship Id="rId9" Type="http://schemas.openxmlformats.org/officeDocument/2006/relationships/image" Target="../media/image164.wmf"/><Relationship Id="rId14" Type="http://schemas.openxmlformats.org/officeDocument/2006/relationships/oleObject" Target="../embeddings/oleObject231.bin"/><Relationship Id="rId22" Type="http://schemas.openxmlformats.org/officeDocument/2006/relationships/oleObject" Target="../embeddings/oleObject235.bin"/><Relationship Id="rId27" Type="http://schemas.openxmlformats.org/officeDocument/2006/relationships/image" Target="../media/image173.wmf"/></Relationships>
</file>

<file path=ppt/slides/_rels/slide58.xml.rels><?xml version="1.0" encoding="UTF-8" standalone="yes"?>
<Relationships xmlns="http://schemas.openxmlformats.org/package/2006/relationships"><Relationship Id="rId8" Type="http://schemas.openxmlformats.org/officeDocument/2006/relationships/image" Target="../media/image175.wmf"/><Relationship Id="rId3" Type="http://schemas.openxmlformats.org/officeDocument/2006/relationships/oleObject" Target="../embeddings/oleObject238.bin"/><Relationship Id="rId7" Type="http://schemas.openxmlformats.org/officeDocument/2006/relationships/oleObject" Target="../embeddings/oleObject240.bin"/><Relationship Id="rId2" Type="http://schemas.openxmlformats.org/officeDocument/2006/relationships/slideLayout" Target="../slideLayouts/slideLayout10.xml"/><Relationship Id="rId1" Type="http://schemas.openxmlformats.org/officeDocument/2006/relationships/vmlDrawing" Target="../drawings/vmlDrawing44.vml"/><Relationship Id="rId6" Type="http://schemas.openxmlformats.org/officeDocument/2006/relationships/image" Target="../media/image174.wmf"/><Relationship Id="rId11" Type="http://schemas.openxmlformats.org/officeDocument/2006/relationships/oleObject" Target="../embeddings/oleObject242.bin"/><Relationship Id="rId5" Type="http://schemas.openxmlformats.org/officeDocument/2006/relationships/oleObject" Target="../embeddings/oleObject239.bin"/><Relationship Id="rId10" Type="http://schemas.openxmlformats.org/officeDocument/2006/relationships/image" Target="../media/image162.wmf"/><Relationship Id="rId4" Type="http://schemas.openxmlformats.org/officeDocument/2006/relationships/image" Target="../media/image168.wmf"/><Relationship Id="rId9" Type="http://schemas.openxmlformats.org/officeDocument/2006/relationships/oleObject" Target="../embeddings/oleObject241.bin"/></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246.bin"/><Relationship Id="rId13" Type="http://schemas.openxmlformats.org/officeDocument/2006/relationships/oleObject" Target="../embeddings/oleObject249.bin"/><Relationship Id="rId3" Type="http://schemas.openxmlformats.org/officeDocument/2006/relationships/oleObject" Target="../embeddings/oleObject243.bin"/><Relationship Id="rId7" Type="http://schemas.openxmlformats.org/officeDocument/2006/relationships/oleObject" Target="../embeddings/oleObject245.bin"/><Relationship Id="rId12" Type="http://schemas.openxmlformats.org/officeDocument/2006/relationships/oleObject" Target="../embeddings/oleObject248.bin"/><Relationship Id="rId2" Type="http://schemas.openxmlformats.org/officeDocument/2006/relationships/slideLayout" Target="../slideLayouts/slideLayout10.xml"/><Relationship Id="rId1" Type="http://schemas.openxmlformats.org/officeDocument/2006/relationships/vmlDrawing" Target="../drawings/vmlDrawing45.vml"/><Relationship Id="rId6" Type="http://schemas.openxmlformats.org/officeDocument/2006/relationships/image" Target="../media/image169.wmf"/><Relationship Id="rId11" Type="http://schemas.openxmlformats.org/officeDocument/2006/relationships/image" Target="../media/image163.wmf"/><Relationship Id="rId5" Type="http://schemas.openxmlformats.org/officeDocument/2006/relationships/oleObject" Target="../embeddings/oleObject244.bin"/><Relationship Id="rId15" Type="http://schemas.openxmlformats.org/officeDocument/2006/relationships/oleObject" Target="../embeddings/oleObject251.bin"/><Relationship Id="rId10" Type="http://schemas.openxmlformats.org/officeDocument/2006/relationships/oleObject" Target="../embeddings/oleObject247.bin"/><Relationship Id="rId4" Type="http://schemas.openxmlformats.org/officeDocument/2006/relationships/image" Target="../media/image174.wmf"/><Relationship Id="rId9" Type="http://schemas.openxmlformats.org/officeDocument/2006/relationships/image" Target="../media/image176.wmf"/><Relationship Id="rId14" Type="http://schemas.openxmlformats.org/officeDocument/2006/relationships/oleObject" Target="../embeddings/oleObject250.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255.bin"/><Relationship Id="rId13" Type="http://schemas.openxmlformats.org/officeDocument/2006/relationships/oleObject" Target="../embeddings/oleObject259.bin"/><Relationship Id="rId18" Type="http://schemas.openxmlformats.org/officeDocument/2006/relationships/oleObject" Target="../embeddings/oleObject262.bin"/><Relationship Id="rId3" Type="http://schemas.openxmlformats.org/officeDocument/2006/relationships/oleObject" Target="../embeddings/oleObject252.bin"/><Relationship Id="rId21" Type="http://schemas.openxmlformats.org/officeDocument/2006/relationships/oleObject" Target="../embeddings/oleObject264.bin"/><Relationship Id="rId7" Type="http://schemas.openxmlformats.org/officeDocument/2006/relationships/image" Target="../media/image170.wmf"/><Relationship Id="rId12" Type="http://schemas.openxmlformats.org/officeDocument/2006/relationships/oleObject" Target="../embeddings/oleObject258.bin"/><Relationship Id="rId17" Type="http://schemas.openxmlformats.org/officeDocument/2006/relationships/image" Target="../media/image178.wmf"/><Relationship Id="rId2" Type="http://schemas.openxmlformats.org/officeDocument/2006/relationships/slideLayout" Target="../slideLayouts/slideLayout10.xml"/><Relationship Id="rId16" Type="http://schemas.openxmlformats.org/officeDocument/2006/relationships/oleObject" Target="../embeddings/oleObject261.bin"/><Relationship Id="rId20" Type="http://schemas.openxmlformats.org/officeDocument/2006/relationships/oleObject" Target="../embeddings/oleObject263.bin"/><Relationship Id="rId1" Type="http://schemas.openxmlformats.org/officeDocument/2006/relationships/vmlDrawing" Target="../drawings/vmlDrawing46.vml"/><Relationship Id="rId6" Type="http://schemas.openxmlformats.org/officeDocument/2006/relationships/oleObject" Target="../embeddings/oleObject254.bin"/><Relationship Id="rId11" Type="http://schemas.openxmlformats.org/officeDocument/2006/relationships/oleObject" Target="../embeddings/oleObject257.bin"/><Relationship Id="rId24" Type="http://schemas.openxmlformats.org/officeDocument/2006/relationships/image" Target="../media/image180.wmf"/><Relationship Id="rId5" Type="http://schemas.openxmlformats.org/officeDocument/2006/relationships/oleObject" Target="../embeddings/oleObject253.bin"/><Relationship Id="rId15" Type="http://schemas.openxmlformats.org/officeDocument/2006/relationships/image" Target="../media/image177.wmf"/><Relationship Id="rId23" Type="http://schemas.openxmlformats.org/officeDocument/2006/relationships/oleObject" Target="../embeddings/oleObject266.bin"/><Relationship Id="rId10" Type="http://schemas.openxmlformats.org/officeDocument/2006/relationships/oleObject" Target="../embeddings/oleObject256.bin"/><Relationship Id="rId19" Type="http://schemas.openxmlformats.org/officeDocument/2006/relationships/image" Target="../media/image179.wmf"/><Relationship Id="rId4" Type="http://schemas.openxmlformats.org/officeDocument/2006/relationships/image" Target="../media/image174.wmf"/><Relationship Id="rId9" Type="http://schemas.openxmlformats.org/officeDocument/2006/relationships/image" Target="../media/image164.wmf"/><Relationship Id="rId14" Type="http://schemas.openxmlformats.org/officeDocument/2006/relationships/oleObject" Target="../embeddings/oleObject260.bin"/><Relationship Id="rId22" Type="http://schemas.openxmlformats.org/officeDocument/2006/relationships/oleObject" Target="../embeddings/oleObject265.bin"/></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270.bin"/><Relationship Id="rId13" Type="http://schemas.openxmlformats.org/officeDocument/2006/relationships/oleObject" Target="../embeddings/oleObject273.bin"/><Relationship Id="rId18" Type="http://schemas.openxmlformats.org/officeDocument/2006/relationships/oleObject" Target="../embeddings/oleObject276.bin"/><Relationship Id="rId3" Type="http://schemas.openxmlformats.org/officeDocument/2006/relationships/oleObject" Target="../embeddings/oleObject267.bin"/><Relationship Id="rId7" Type="http://schemas.openxmlformats.org/officeDocument/2006/relationships/oleObject" Target="../embeddings/oleObject269.bin"/><Relationship Id="rId12" Type="http://schemas.openxmlformats.org/officeDocument/2006/relationships/image" Target="../media/image181.wmf"/><Relationship Id="rId17" Type="http://schemas.openxmlformats.org/officeDocument/2006/relationships/image" Target="../media/image183.wmf"/><Relationship Id="rId2" Type="http://schemas.openxmlformats.org/officeDocument/2006/relationships/slideLayout" Target="../slideLayouts/slideLayout10.xml"/><Relationship Id="rId16" Type="http://schemas.openxmlformats.org/officeDocument/2006/relationships/oleObject" Target="../embeddings/oleObject275.bin"/><Relationship Id="rId1" Type="http://schemas.openxmlformats.org/officeDocument/2006/relationships/vmlDrawing" Target="../drawings/vmlDrawing47.vml"/><Relationship Id="rId6" Type="http://schemas.openxmlformats.org/officeDocument/2006/relationships/image" Target="../media/image170.wmf"/><Relationship Id="rId11" Type="http://schemas.openxmlformats.org/officeDocument/2006/relationships/oleObject" Target="../embeddings/oleObject272.bin"/><Relationship Id="rId5" Type="http://schemas.openxmlformats.org/officeDocument/2006/relationships/oleObject" Target="../embeddings/oleObject268.bin"/><Relationship Id="rId15" Type="http://schemas.openxmlformats.org/officeDocument/2006/relationships/image" Target="../media/image182.wmf"/><Relationship Id="rId10" Type="http://schemas.openxmlformats.org/officeDocument/2006/relationships/image" Target="../media/image176.wmf"/><Relationship Id="rId19" Type="http://schemas.openxmlformats.org/officeDocument/2006/relationships/image" Target="../media/image184.wmf"/><Relationship Id="rId4" Type="http://schemas.openxmlformats.org/officeDocument/2006/relationships/image" Target="../media/image174.wmf"/><Relationship Id="rId9" Type="http://schemas.openxmlformats.org/officeDocument/2006/relationships/oleObject" Target="../embeddings/oleObject271.bin"/><Relationship Id="rId14" Type="http://schemas.openxmlformats.org/officeDocument/2006/relationships/oleObject" Target="../embeddings/oleObject274.bin"/></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77.bin"/><Relationship Id="rId2" Type="http://schemas.openxmlformats.org/officeDocument/2006/relationships/slideLayout" Target="../slideLayouts/slideLayout10.xml"/><Relationship Id="rId1" Type="http://schemas.openxmlformats.org/officeDocument/2006/relationships/vmlDrawing" Target="../drawings/vmlDrawing48.vml"/><Relationship Id="rId5" Type="http://schemas.openxmlformats.org/officeDocument/2006/relationships/image" Target="../media/image185.png"/><Relationship Id="rId4" Type="http://schemas.openxmlformats.org/officeDocument/2006/relationships/image" Target="../media/image170.wmf"/></Relationships>
</file>

<file path=ppt/slides/_rels/slide63.xml.rels><?xml version="1.0" encoding="UTF-8" standalone="yes"?>
<Relationships xmlns="http://schemas.openxmlformats.org/package/2006/relationships"><Relationship Id="rId8" Type="http://schemas.openxmlformats.org/officeDocument/2006/relationships/image" Target="../media/image136.wmf"/><Relationship Id="rId13" Type="http://schemas.openxmlformats.org/officeDocument/2006/relationships/oleObject" Target="../embeddings/oleObject283.bin"/><Relationship Id="rId18" Type="http://schemas.openxmlformats.org/officeDocument/2006/relationships/image" Target="../media/image187.wmf"/><Relationship Id="rId26" Type="http://schemas.openxmlformats.org/officeDocument/2006/relationships/oleObject" Target="../embeddings/oleObject292.bin"/><Relationship Id="rId3" Type="http://schemas.openxmlformats.org/officeDocument/2006/relationships/oleObject" Target="../embeddings/oleObject278.bin"/><Relationship Id="rId21" Type="http://schemas.openxmlformats.org/officeDocument/2006/relationships/image" Target="../media/image174.wmf"/><Relationship Id="rId7" Type="http://schemas.openxmlformats.org/officeDocument/2006/relationships/oleObject" Target="../embeddings/oleObject280.bin"/><Relationship Id="rId12" Type="http://schemas.openxmlformats.org/officeDocument/2006/relationships/image" Target="../media/image138.wmf"/><Relationship Id="rId17" Type="http://schemas.openxmlformats.org/officeDocument/2006/relationships/oleObject" Target="../embeddings/oleObject285.bin"/><Relationship Id="rId25" Type="http://schemas.openxmlformats.org/officeDocument/2006/relationships/oleObject" Target="../embeddings/oleObject291.bin"/><Relationship Id="rId2" Type="http://schemas.openxmlformats.org/officeDocument/2006/relationships/slideLayout" Target="../slideLayouts/slideLayout10.xml"/><Relationship Id="rId16" Type="http://schemas.openxmlformats.org/officeDocument/2006/relationships/image" Target="../media/image186.wmf"/><Relationship Id="rId20" Type="http://schemas.openxmlformats.org/officeDocument/2006/relationships/oleObject" Target="../embeddings/oleObject287.bin"/><Relationship Id="rId29" Type="http://schemas.openxmlformats.org/officeDocument/2006/relationships/oleObject" Target="../embeddings/oleObject295.bin"/><Relationship Id="rId1" Type="http://schemas.openxmlformats.org/officeDocument/2006/relationships/vmlDrawing" Target="../drawings/vmlDrawing49.vml"/><Relationship Id="rId6" Type="http://schemas.openxmlformats.org/officeDocument/2006/relationships/image" Target="../media/image135.wmf"/><Relationship Id="rId11" Type="http://schemas.openxmlformats.org/officeDocument/2006/relationships/oleObject" Target="../embeddings/oleObject282.bin"/><Relationship Id="rId24" Type="http://schemas.openxmlformats.org/officeDocument/2006/relationships/oleObject" Target="../embeddings/oleObject290.bin"/><Relationship Id="rId5" Type="http://schemas.openxmlformats.org/officeDocument/2006/relationships/oleObject" Target="../embeddings/oleObject279.bin"/><Relationship Id="rId15" Type="http://schemas.openxmlformats.org/officeDocument/2006/relationships/oleObject" Target="../embeddings/oleObject284.bin"/><Relationship Id="rId23" Type="http://schemas.openxmlformats.org/officeDocument/2006/relationships/oleObject" Target="../embeddings/oleObject289.bin"/><Relationship Id="rId28" Type="http://schemas.openxmlformats.org/officeDocument/2006/relationships/oleObject" Target="../embeddings/oleObject294.bin"/><Relationship Id="rId10" Type="http://schemas.openxmlformats.org/officeDocument/2006/relationships/image" Target="../media/image137.wmf"/><Relationship Id="rId19" Type="http://schemas.openxmlformats.org/officeDocument/2006/relationships/oleObject" Target="../embeddings/oleObject286.bin"/><Relationship Id="rId4" Type="http://schemas.openxmlformats.org/officeDocument/2006/relationships/image" Target="../media/image134.wmf"/><Relationship Id="rId9" Type="http://schemas.openxmlformats.org/officeDocument/2006/relationships/oleObject" Target="../embeddings/oleObject281.bin"/><Relationship Id="rId14" Type="http://schemas.openxmlformats.org/officeDocument/2006/relationships/image" Target="../media/image170.wmf"/><Relationship Id="rId22" Type="http://schemas.openxmlformats.org/officeDocument/2006/relationships/oleObject" Target="../embeddings/oleObject288.bin"/><Relationship Id="rId27" Type="http://schemas.openxmlformats.org/officeDocument/2006/relationships/oleObject" Target="../embeddings/oleObject293.bin"/></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299.bin"/><Relationship Id="rId3" Type="http://schemas.openxmlformats.org/officeDocument/2006/relationships/oleObject" Target="../embeddings/oleObject296.bin"/><Relationship Id="rId7" Type="http://schemas.openxmlformats.org/officeDocument/2006/relationships/image" Target="../media/image188.wmf"/><Relationship Id="rId12" Type="http://schemas.openxmlformats.org/officeDocument/2006/relationships/oleObject" Target="../embeddings/oleObject301.bin"/><Relationship Id="rId2" Type="http://schemas.openxmlformats.org/officeDocument/2006/relationships/slideLayout" Target="../slideLayouts/slideLayout10.xml"/><Relationship Id="rId1" Type="http://schemas.openxmlformats.org/officeDocument/2006/relationships/vmlDrawing" Target="../drawings/vmlDrawing50.vml"/><Relationship Id="rId6" Type="http://schemas.openxmlformats.org/officeDocument/2006/relationships/oleObject" Target="../embeddings/oleObject298.bin"/><Relationship Id="rId11" Type="http://schemas.openxmlformats.org/officeDocument/2006/relationships/image" Target="../media/image189.wmf"/><Relationship Id="rId5" Type="http://schemas.openxmlformats.org/officeDocument/2006/relationships/oleObject" Target="../embeddings/oleObject297.bin"/><Relationship Id="rId10" Type="http://schemas.openxmlformats.org/officeDocument/2006/relationships/image" Target="../media/image165.wmf"/><Relationship Id="rId4" Type="http://schemas.openxmlformats.org/officeDocument/2006/relationships/image" Target="../media/image171.wmf"/><Relationship Id="rId9" Type="http://schemas.openxmlformats.org/officeDocument/2006/relationships/oleObject" Target="../embeddings/oleObject300.bin"/></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304.bin"/><Relationship Id="rId13" Type="http://schemas.openxmlformats.org/officeDocument/2006/relationships/oleObject" Target="../embeddings/oleObject308.bin"/><Relationship Id="rId18" Type="http://schemas.openxmlformats.org/officeDocument/2006/relationships/oleObject" Target="../embeddings/oleObject312.bin"/><Relationship Id="rId26" Type="http://schemas.openxmlformats.org/officeDocument/2006/relationships/oleObject" Target="../embeddings/oleObject317.bin"/><Relationship Id="rId3" Type="http://schemas.openxmlformats.org/officeDocument/2006/relationships/slideLayout" Target="../slideLayouts/slideLayout10.xml"/><Relationship Id="rId21" Type="http://schemas.openxmlformats.org/officeDocument/2006/relationships/oleObject" Target="../embeddings/oleObject314.bin"/><Relationship Id="rId7" Type="http://schemas.openxmlformats.org/officeDocument/2006/relationships/image" Target="../media/image170.wmf"/><Relationship Id="rId12" Type="http://schemas.openxmlformats.org/officeDocument/2006/relationships/image" Target="../media/image171.wmf"/><Relationship Id="rId17" Type="http://schemas.openxmlformats.org/officeDocument/2006/relationships/oleObject" Target="../embeddings/oleObject311.bin"/><Relationship Id="rId25" Type="http://schemas.openxmlformats.org/officeDocument/2006/relationships/oleObject" Target="../embeddings/oleObject316.bin"/><Relationship Id="rId2" Type="http://schemas.openxmlformats.org/officeDocument/2006/relationships/tags" Target="../tags/tag11.xml"/><Relationship Id="rId16" Type="http://schemas.openxmlformats.org/officeDocument/2006/relationships/oleObject" Target="../embeddings/oleObject310.bin"/><Relationship Id="rId20" Type="http://schemas.openxmlformats.org/officeDocument/2006/relationships/image" Target="../media/image191.wmf"/><Relationship Id="rId1" Type="http://schemas.openxmlformats.org/officeDocument/2006/relationships/vmlDrawing" Target="../drawings/vmlDrawing51.vml"/><Relationship Id="rId6" Type="http://schemas.openxmlformats.org/officeDocument/2006/relationships/oleObject" Target="../embeddings/oleObject303.bin"/><Relationship Id="rId11" Type="http://schemas.openxmlformats.org/officeDocument/2006/relationships/oleObject" Target="../embeddings/oleObject307.bin"/><Relationship Id="rId24" Type="http://schemas.openxmlformats.org/officeDocument/2006/relationships/image" Target="../media/image193.wmf"/><Relationship Id="rId5" Type="http://schemas.openxmlformats.org/officeDocument/2006/relationships/image" Target="../media/image174.wmf"/><Relationship Id="rId15" Type="http://schemas.openxmlformats.org/officeDocument/2006/relationships/oleObject" Target="../embeddings/oleObject309.bin"/><Relationship Id="rId23" Type="http://schemas.openxmlformats.org/officeDocument/2006/relationships/oleObject" Target="../embeddings/oleObject315.bin"/><Relationship Id="rId10" Type="http://schemas.openxmlformats.org/officeDocument/2006/relationships/oleObject" Target="../embeddings/oleObject306.bin"/><Relationship Id="rId19" Type="http://schemas.openxmlformats.org/officeDocument/2006/relationships/oleObject" Target="../embeddings/oleObject313.bin"/><Relationship Id="rId4" Type="http://schemas.openxmlformats.org/officeDocument/2006/relationships/oleObject" Target="../embeddings/oleObject302.bin"/><Relationship Id="rId9" Type="http://schemas.openxmlformats.org/officeDocument/2006/relationships/oleObject" Target="../embeddings/oleObject305.bin"/><Relationship Id="rId14" Type="http://schemas.openxmlformats.org/officeDocument/2006/relationships/image" Target="../media/image190.wmf"/><Relationship Id="rId22" Type="http://schemas.openxmlformats.org/officeDocument/2006/relationships/image" Target="../media/image192.wmf"/><Relationship Id="rId27" Type="http://schemas.openxmlformats.org/officeDocument/2006/relationships/oleObject" Target="../embeddings/oleObject318.bin"/></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322.bin"/><Relationship Id="rId3" Type="http://schemas.openxmlformats.org/officeDocument/2006/relationships/oleObject" Target="../embeddings/oleObject319.bin"/><Relationship Id="rId7" Type="http://schemas.openxmlformats.org/officeDocument/2006/relationships/oleObject" Target="../embeddings/oleObject321.bin"/><Relationship Id="rId2" Type="http://schemas.openxmlformats.org/officeDocument/2006/relationships/slideLayout" Target="../slideLayouts/slideLayout10.xml"/><Relationship Id="rId1" Type="http://schemas.openxmlformats.org/officeDocument/2006/relationships/vmlDrawing" Target="../drawings/vmlDrawing52.vml"/><Relationship Id="rId6" Type="http://schemas.openxmlformats.org/officeDocument/2006/relationships/image" Target="../media/image195.wmf"/><Relationship Id="rId5" Type="http://schemas.openxmlformats.org/officeDocument/2006/relationships/oleObject" Target="../embeddings/oleObject320.bin"/><Relationship Id="rId10" Type="http://schemas.openxmlformats.org/officeDocument/2006/relationships/image" Target="../media/image167.wmf"/><Relationship Id="rId4" Type="http://schemas.openxmlformats.org/officeDocument/2006/relationships/image" Target="../media/image194.wmf"/><Relationship Id="rId9" Type="http://schemas.openxmlformats.org/officeDocument/2006/relationships/oleObject" Target="../embeddings/oleObject323.bin"/></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326.bin"/><Relationship Id="rId13" Type="http://schemas.openxmlformats.org/officeDocument/2006/relationships/image" Target="../media/image200.wmf"/><Relationship Id="rId18" Type="http://schemas.openxmlformats.org/officeDocument/2006/relationships/oleObject" Target="../embeddings/oleObject331.bin"/><Relationship Id="rId3" Type="http://schemas.openxmlformats.org/officeDocument/2006/relationships/slideLayout" Target="../slideLayouts/slideLayout10.xml"/><Relationship Id="rId7" Type="http://schemas.openxmlformats.org/officeDocument/2006/relationships/image" Target="../media/image197.wmf"/><Relationship Id="rId12" Type="http://schemas.openxmlformats.org/officeDocument/2006/relationships/oleObject" Target="../embeddings/oleObject328.bin"/><Relationship Id="rId17" Type="http://schemas.openxmlformats.org/officeDocument/2006/relationships/image" Target="../media/image202.wmf"/><Relationship Id="rId2" Type="http://schemas.openxmlformats.org/officeDocument/2006/relationships/tags" Target="../tags/tag12.xml"/><Relationship Id="rId16" Type="http://schemas.openxmlformats.org/officeDocument/2006/relationships/oleObject" Target="../embeddings/oleObject330.bin"/><Relationship Id="rId1" Type="http://schemas.openxmlformats.org/officeDocument/2006/relationships/vmlDrawing" Target="../drawings/vmlDrawing53.vml"/><Relationship Id="rId6" Type="http://schemas.openxmlformats.org/officeDocument/2006/relationships/oleObject" Target="../embeddings/oleObject325.bin"/><Relationship Id="rId11" Type="http://schemas.openxmlformats.org/officeDocument/2006/relationships/image" Target="../media/image199.wmf"/><Relationship Id="rId5" Type="http://schemas.openxmlformats.org/officeDocument/2006/relationships/image" Target="../media/image196.wmf"/><Relationship Id="rId15" Type="http://schemas.openxmlformats.org/officeDocument/2006/relationships/image" Target="../media/image201.wmf"/><Relationship Id="rId10" Type="http://schemas.openxmlformats.org/officeDocument/2006/relationships/oleObject" Target="../embeddings/oleObject327.bin"/><Relationship Id="rId19" Type="http://schemas.openxmlformats.org/officeDocument/2006/relationships/image" Target="../media/image203.wmf"/><Relationship Id="rId4" Type="http://schemas.openxmlformats.org/officeDocument/2006/relationships/oleObject" Target="../embeddings/oleObject324.bin"/><Relationship Id="rId9" Type="http://schemas.openxmlformats.org/officeDocument/2006/relationships/image" Target="../media/image198.wmf"/><Relationship Id="rId14" Type="http://schemas.openxmlformats.org/officeDocument/2006/relationships/oleObject" Target="../embeddings/oleObject329.bin"/></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335.bin"/><Relationship Id="rId13" Type="http://schemas.openxmlformats.org/officeDocument/2006/relationships/oleObject" Target="../embeddings/oleObject339.bin"/><Relationship Id="rId3" Type="http://schemas.openxmlformats.org/officeDocument/2006/relationships/oleObject" Target="../embeddings/oleObject332.bin"/><Relationship Id="rId7" Type="http://schemas.openxmlformats.org/officeDocument/2006/relationships/oleObject" Target="../embeddings/oleObject334.bin"/><Relationship Id="rId12" Type="http://schemas.openxmlformats.org/officeDocument/2006/relationships/oleObject" Target="../embeddings/oleObject338.bin"/><Relationship Id="rId2" Type="http://schemas.openxmlformats.org/officeDocument/2006/relationships/slideLayout" Target="../slideLayouts/slideLayout10.xml"/><Relationship Id="rId1" Type="http://schemas.openxmlformats.org/officeDocument/2006/relationships/vmlDrawing" Target="../drawings/vmlDrawing54.vml"/><Relationship Id="rId6" Type="http://schemas.openxmlformats.org/officeDocument/2006/relationships/image" Target="../media/image170.wmf"/><Relationship Id="rId11" Type="http://schemas.openxmlformats.org/officeDocument/2006/relationships/oleObject" Target="../embeddings/oleObject337.bin"/><Relationship Id="rId5" Type="http://schemas.openxmlformats.org/officeDocument/2006/relationships/oleObject" Target="../embeddings/oleObject333.bin"/><Relationship Id="rId10" Type="http://schemas.openxmlformats.org/officeDocument/2006/relationships/image" Target="../media/image196.wmf"/><Relationship Id="rId4" Type="http://schemas.openxmlformats.org/officeDocument/2006/relationships/image" Target="../media/image200.wmf"/><Relationship Id="rId9" Type="http://schemas.openxmlformats.org/officeDocument/2006/relationships/oleObject" Target="../embeddings/oleObject336.bin"/><Relationship Id="rId14" Type="http://schemas.openxmlformats.org/officeDocument/2006/relationships/oleObject" Target="../embeddings/oleObject340.bin"/></Relationships>
</file>

<file path=ppt/slides/_rels/slide69.xml.rels><?xml version="1.0" encoding="UTF-8" standalone="yes"?>
<Relationships xmlns="http://schemas.openxmlformats.org/package/2006/relationships"><Relationship Id="rId8" Type="http://schemas.openxmlformats.org/officeDocument/2006/relationships/image" Target="../media/image201.wmf"/><Relationship Id="rId13" Type="http://schemas.openxmlformats.org/officeDocument/2006/relationships/image" Target="../media/image197.wmf"/><Relationship Id="rId18" Type="http://schemas.openxmlformats.org/officeDocument/2006/relationships/image" Target="../media/image204.wmf"/><Relationship Id="rId3" Type="http://schemas.openxmlformats.org/officeDocument/2006/relationships/oleObject" Target="../embeddings/oleObject341.bin"/><Relationship Id="rId7" Type="http://schemas.openxmlformats.org/officeDocument/2006/relationships/oleObject" Target="../embeddings/oleObject344.bin"/><Relationship Id="rId12" Type="http://schemas.openxmlformats.org/officeDocument/2006/relationships/oleObject" Target="../embeddings/oleObject348.bin"/><Relationship Id="rId17" Type="http://schemas.openxmlformats.org/officeDocument/2006/relationships/oleObject" Target="../embeddings/oleObject351.bin"/><Relationship Id="rId2" Type="http://schemas.openxmlformats.org/officeDocument/2006/relationships/slideLayout" Target="../slideLayouts/slideLayout10.xml"/><Relationship Id="rId16" Type="http://schemas.openxmlformats.org/officeDocument/2006/relationships/oleObject" Target="../embeddings/oleObject350.bin"/><Relationship Id="rId20" Type="http://schemas.openxmlformats.org/officeDocument/2006/relationships/image" Target="../media/image199.wmf"/><Relationship Id="rId1" Type="http://schemas.openxmlformats.org/officeDocument/2006/relationships/vmlDrawing" Target="../drawings/vmlDrawing55.vml"/><Relationship Id="rId6" Type="http://schemas.openxmlformats.org/officeDocument/2006/relationships/oleObject" Target="../embeddings/oleObject343.bin"/><Relationship Id="rId11" Type="http://schemas.openxmlformats.org/officeDocument/2006/relationships/oleObject" Target="../embeddings/oleObject347.bin"/><Relationship Id="rId5" Type="http://schemas.openxmlformats.org/officeDocument/2006/relationships/oleObject" Target="../embeddings/oleObject342.bin"/><Relationship Id="rId15" Type="http://schemas.openxmlformats.org/officeDocument/2006/relationships/image" Target="../media/image203.wmf"/><Relationship Id="rId10" Type="http://schemas.openxmlformats.org/officeDocument/2006/relationships/oleObject" Target="../embeddings/oleObject346.bin"/><Relationship Id="rId19" Type="http://schemas.openxmlformats.org/officeDocument/2006/relationships/oleObject" Target="../embeddings/oleObject352.bin"/><Relationship Id="rId4" Type="http://schemas.openxmlformats.org/officeDocument/2006/relationships/image" Target="../media/image170.wmf"/><Relationship Id="rId9" Type="http://schemas.openxmlformats.org/officeDocument/2006/relationships/oleObject" Target="../embeddings/oleObject345.bin"/><Relationship Id="rId14" Type="http://schemas.openxmlformats.org/officeDocument/2006/relationships/oleObject" Target="../embeddings/oleObject349.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356.bin"/><Relationship Id="rId3" Type="http://schemas.openxmlformats.org/officeDocument/2006/relationships/oleObject" Target="../embeddings/oleObject353.bin"/><Relationship Id="rId7" Type="http://schemas.openxmlformats.org/officeDocument/2006/relationships/image" Target="../media/image202.wmf"/><Relationship Id="rId12" Type="http://schemas.openxmlformats.org/officeDocument/2006/relationships/image" Target="../media/image198.wmf"/><Relationship Id="rId2" Type="http://schemas.openxmlformats.org/officeDocument/2006/relationships/slideLayout" Target="../slideLayouts/slideLayout10.xml"/><Relationship Id="rId1" Type="http://schemas.openxmlformats.org/officeDocument/2006/relationships/vmlDrawing" Target="../drawings/vmlDrawing56.vml"/><Relationship Id="rId6" Type="http://schemas.openxmlformats.org/officeDocument/2006/relationships/oleObject" Target="../embeddings/oleObject355.bin"/><Relationship Id="rId11" Type="http://schemas.openxmlformats.org/officeDocument/2006/relationships/oleObject" Target="../embeddings/oleObject359.bin"/><Relationship Id="rId5" Type="http://schemas.openxmlformats.org/officeDocument/2006/relationships/oleObject" Target="../embeddings/oleObject354.bin"/><Relationship Id="rId10" Type="http://schemas.openxmlformats.org/officeDocument/2006/relationships/oleObject" Target="../embeddings/oleObject358.bin"/><Relationship Id="rId4" Type="http://schemas.openxmlformats.org/officeDocument/2006/relationships/image" Target="../media/image170.wmf"/><Relationship Id="rId9" Type="http://schemas.openxmlformats.org/officeDocument/2006/relationships/oleObject" Target="../embeddings/oleObject357.bin"/></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8" Type="http://schemas.openxmlformats.org/officeDocument/2006/relationships/image" Target="../media/image207.wmf"/><Relationship Id="rId13" Type="http://schemas.openxmlformats.org/officeDocument/2006/relationships/oleObject" Target="../embeddings/oleObject365.bin"/><Relationship Id="rId3" Type="http://schemas.openxmlformats.org/officeDocument/2006/relationships/oleObject" Target="../embeddings/oleObject360.bin"/><Relationship Id="rId7" Type="http://schemas.openxmlformats.org/officeDocument/2006/relationships/oleObject" Target="../embeddings/oleObject362.bin"/><Relationship Id="rId12" Type="http://schemas.openxmlformats.org/officeDocument/2006/relationships/image" Target="../media/image209.wmf"/><Relationship Id="rId2" Type="http://schemas.openxmlformats.org/officeDocument/2006/relationships/slideLayout" Target="../slideLayouts/slideLayout10.xml"/><Relationship Id="rId16" Type="http://schemas.openxmlformats.org/officeDocument/2006/relationships/image" Target="../media/image211.wmf"/><Relationship Id="rId1" Type="http://schemas.openxmlformats.org/officeDocument/2006/relationships/vmlDrawing" Target="../drawings/vmlDrawing57.vml"/><Relationship Id="rId6" Type="http://schemas.openxmlformats.org/officeDocument/2006/relationships/image" Target="../media/image206.wmf"/><Relationship Id="rId11" Type="http://schemas.openxmlformats.org/officeDocument/2006/relationships/oleObject" Target="../embeddings/oleObject364.bin"/><Relationship Id="rId5" Type="http://schemas.openxmlformats.org/officeDocument/2006/relationships/oleObject" Target="../embeddings/oleObject361.bin"/><Relationship Id="rId15" Type="http://schemas.openxmlformats.org/officeDocument/2006/relationships/oleObject" Target="../embeddings/oleObject366.bin"/><Relationship Id="rId10" Type="http://schemas.openxmlformats.org/officeDocument/2006/relationships/image" Target="../media/image208.wmf"/><Relationship Id="rId4" Type="http://schemas.openxmlformats.org/officeDocument/2006/relationships/image" Target="../media/image205.wmf"/><Relationship Id="rId9" Type="http://schemas.openxmlformats.org/officeDocument/2006/relationships/oleObject" Target="../embeddings/oleObject363.bin"/><Relationship Id="rId14" Type="http://schemas.openxmlformats.org/officeDocument/2006/relationships/image" Target="../media/image210.wmf"/></Relationships>
</file>

<file path=ppt/slides/_rels/slide73.xml.rels><?xml version="1.0" encoding="UTF-8" standalone="yes"?>
<Relationships xmlns="http://schemas.openxmlformats.org/package/2006/relationships"><Relationship Id="rId8" Type="http://schemas.openxmlformats.org/officeDocument/2006/relationships/image" Target="../media/image214.wmf"/><Relationship Id="rId3" Type="http://schemas.openxmlformats.org/officeDocument/2006/relationships/oleObject" Target="../embeddings/oleObject367.bin"/><Relationship Id="rId7" Type="http://schemas.openxmlformats.org/officeDocument/2006/relationships/oleObject" Target="../embeddings/oleObject369.bin"/><Relationship Id="rId2" Type="http://schemas.openxmlformats.org/officeDocument/2006/relationships/slideLayout" Target="../slideLayouts/slideLayout10.xml"/><Relationship Id="rId1" Type="http://schemas.openxmlformats.org/officeDocument/2006/relationships/vmlDrawing" Target="../drawings/vmlDrawing58.vml"/><Relationship Id="rId6" Type="http://schemas.openxmlformats.org/officeDocument/2006/relationships/image" Target="../media/image213.wmf"/><Relationship Id="rId5" Type="http://schemas.openxmlformats.org/officeDocument/2006/relationships/oleObject" Target="../embeddings/oleObject368.bin"/><Relationship Id="rId4" Type="http://schemas.openxmlformats.org/officeDocument/2006/relationships/image" Target="../media/image212.w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8" Type="http://schemas.openxmlformats.org/officeDocument/2006/relationships/image" Target="../media/image217.wmf"/><Relationship Id="rId13" Type="http://schemas.openxmlformats.org/officeDocument/2006/relationships/oleObject" Target="../embeddings/oleObject375.bin"/><Relationship Id="rId18" Type="http://schemas.openxmlformats.org/officeDocument/2006/relationships/image" Target="../media/image222.wmf"/><Relationship Id="rId3" Type="http://schemas.openxmlformats.org/officeDocument/2006/relationships/oleObject" Target="../embeddings/oleObject370.bin"/><Relationship Id="rId7" Type="http://schemas.openxmlformats.org/officeDocument/2006/relationships/oleObject" Target="../embeddings/oleObject372.bin"/><Relationship Id="rId12" Type="http://schemas.openxmlformats.org/officeDocument/2006/relationships/image" Target="../media/image219.wmf"/><Relationship Id="rId17" Type="http://schemas.openxmlformats.org/officeDocument/2006/relationships/oleObject" Target="../embeddings/oleObject377.bin"/><Relationship Id="rId2" Type="http://schemas.openxmlformats.org/officeDocument/2006/relationships/slideLayout" Target="../slideLayouts/slideLayout10.xml"/><Relationship Id="rId16" Type="http://schemas.openxmlformats.org/officeDocument/2006/relationships/image" Target="../media/image221.wmf"/><Relationship Id="rId20" Type="http://schemas.openxmlformats.org/officeDocument/2006/relationships/oleObject" Target="../embeddings/oleObject379.bin"/><Relationship Id="rId1" Type="http://schemas.openxmlformats.org/officeDocument/2006/relationships/vmlDrawing" Target="../drawings/vmlDrawing59.vml"/><Relationship Id="rId6" Type="http://schemas.openxmlformats.org/officeDocument/2006/relationships/image" Target="../media/image216.wmf"/><Relationship Id="rId11" Type="http://schemas.openxmlformats.org/officeDocument/2006/relationships/oleObject" Target="../embeddings/oleObject374.bin"/><Relationship Id="rId5" Type="http://schemas.openxmlformats.org/officeDocument/2006/relationships/oleObject" Target="../embeddings/oleObject371.bin"/><Relationship Id="rId15" Type="http://schemas.openxmlformats.org/officeDocument/2006/relationships/oleObject" Target="../embeddings/oleObject376.bin"/><Relationship Id="rId10" Type="http://schemas.openxmlformats.org/officeDocument/2006/relationships/image" Target="../media/image218.wmf"/><Relationship Id="rId19" Type="http://schemas.openxmlformats.org/officeDocument/2006/relationships/oleObject" Target="../embeddings/oleObject378.bin"/><Relationship Id="rId4" Type="http://schemas.openxmlformats.org/officeDocument/2006/relationships/image" Target="../media/image215.wmf"/><Relationship Id="rId9" Type="http://schemas.openxmlformats.org/officeDocument/2006/relationships/oleObject" Target="../embeddings/oleObject373.bin"/><Relationship Id="rId14" Type="http://schemas.openxmlformats.org/officeDocument/2006/relationships/image" Target="../media/image220.wmf"/></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3.xml"/></Relationships>
</file>

<file path=ppt/slides/_rels/slide77.xml.rels><?xml version="1.0" encoding="UTF-8" standalone="yes"?>
<Relationships xmlns="http://schemas.openxmlformats.org/package/2006/relationships"><Relationship Id="rId8" Type="http://schemas.openxmlformats.org/officeDocument/2006/relationships/image" Target="../media/image225.wmf"/><Relationship Id="rId3" Type="http://schemas.openxmlformats.org/officeDocument/2006/relationships/oleObject" Target="../embeddings/oleObject380.bin"/><Relationship Id="rId7" Type="http://schemas.openxmlformats.org/officeDocument/2006/relationships/oleObject" Target="../embeddings/oleObject382.bin"/><Relationship Id="rId2" Type="http://schemas.openxmlformats.org/officeDocument/2006/relationships/slideLayout" Target="../slideLayouts/slideLayout10.xml"/><Relationship Id="rId1" Type="http://schemas.openxmlformats.org/officeDocument/2006/relationships/vmlDrawing" Target="../drawings/vmlDrawing60.vml"/><Relationship Id="rId6" Type="http://schemas.openxmlformats.org/officeDocument/2006/relationships/image" Target="../media/image224.wmf"/><Relationship Id="rId5" Type="http://schemas.openxmlformats.org/officeDocument/2006/relationships/oleObject" Target="../embeddings/oleObject381.bin"/><Relationship Id="rId10" Type="http://schemas.openxmlformats.org/officeDocument/2006/relationships/image" Target="../media/image226.wmf"/><Relationship Id="rId4" Type="http://schemas.openxmlformats.org/officeDocument/2006/relationships/image" Target="../media/image223.wmf"/><Relationship Id="rId9" Type="http://schemas.openxmlformats.org/officeDocument/2006/relationships/oleObject" Target="../embeddings/oleObject383.bin"/></Relationships>
</file>

<file path=ppt/slides/_rels/slide7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5.xm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7.xml"/><Relationship Id="rId1" Type="http://schemas.openxmlformats.org/officeDocument/2006/relationships/tags" Target="../tags/tag16.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8" Type="http://schemas.openxmlformats.org/officeDocument/2006/relationships/oleObject" Target="../embeddings/oleObject387.bin"/><Relationship Id="rId13" Type="http://schemas.openxmlformats.org/officeDocument/2006/relationships/oleObject" Target="../embeddings/oleObject392.bin"/><Relationship Id="rId18" Type="http://schemas.openxmlformats.org/officeDocument/2006/relationships/oleObject" Target="../embeddings/oleObject396.bin"/><Relationship Id="rId3" Type="http://schemas.openxmlformats.org/officeDocument/2006/relationships/oleObject" Target="../embeddings/oleObject384.bin"/><Relationship Id="rId21" Type="http://schemas.openxmlformats.org/officeDocument/2006/relationships/oleObject" Target="../embeddings/oleObject399.bin"/><Relationship Id="rId7" Type="http://schemas.openxmlformats.org/officeDocument/2006/relationships/oleObject" Target="../embeddings/oleObject386.bin"/><Relationship Id="rId12" Type="http://schemas.openxmlformats.org/officeDocument/2006/relationships/oleObject" Target="../embeddings/oleObject391.bin"/><Relationship Id="rId17" Type="http://schemas.openxmlformats.org/officeDocument/2006/relationships/image" Target="../media/image227.wmf"/><Relationship Id="rId2" Type="http://schemas.openxmlformats.org/officeDocument/2006/relationships/slideLayout" Target="../slideLayouts/slideLayout10.xml"/><Relationship Id="rId16" Type="http://schemas.openxmlformats.org/officeDocument/2006/relationships/oleObject" Target="../embeddings/oleObject395.bin"/><Relationship Id="rId20" Type="http://schemas.openxmlformats.org/officeDocument/2006/relationships/oleObject" Target="../embeddings/oleObject398.bin"/><Relationship Id="rId1" Type="http://schemas.openxmlformats.org/officeDocument/2006/relationships/vmlDrawing" Target="../drawings/vmlDrawing61.vml"/><Relationship Id="rId6" Type="http://schemas.openxmlformats.org/officeDocument/2006/relationships/image" Target="../media/image120.wmf"/><Relationship Id="rId11" Type="http://schemas.openxmlformats.org/officeDocument/2006/relationships/oleObject" Target="../embeddings/oleObject390.bin"/><Relationship Id="rId5" Type="http://schemas.openxmlformats.org/officeDocument/2006/relationships/oleObject" Target="../embeddings/oleObject385.bin"/><Relationship Id="rId15" Type="http://schemas.openxmlformats.org/officeDocument/2006/relationships/oleObject" Target="../embeddings/oleObject394.bin"/><Relationship Id="rId23" Type="http://schemas.openxmlformats.org/officeDocument/2006/relationships/oleObject" Target="../embeddings/oleObject401.bin"/><Relationship Id="rId10" Type="http://schemas.openxmlformats.org/officeDocument/2006/relationships/oleObject" Target="../embeddings/oleObject389.bin"/><Relationship Id="rId19" Type="http://schemas.openxmlformats.org/officeDocument/2006/relationships/oleObject" Target="../embeddings/oleObject397.bin"/><Relationship Id="rId4" Type="http://schemas.openxmlformats.org/officeDocument/2006/relationships/image" Target="../media/image170.wmf"/><Relationship Id="rId9" Type="http://schemas.openxmlformats.org/officeDocument/2006/relationships/oleObject" Target="../embeddings/oleObject388.bin"/><Relationship Id="rId14" Type="http://schemas.openxmlformats.org/officeDocument/2006/relationships/oleObject" Target="../embeddings/oleObject393.bin"/><Relationship Id="rId22" Type="http://schemas.openxmlformats.org/officeDocument/2006/relationships/oleObject" Target="../embeddings/oleObject400.bin"/></Relationships>
</file>

<file path=ppt/slides/_rels/slide85.xml.rels><?xml version="1.0" encoding="UTF-8" standalone="yes"?>
<Relationships xmlns="http://schemas.openxmlformats.org/package/2006/relationships"><Relationship Id="rId8" Type="http://schemas.openxmlformats.org/officeDocument/2006/relationships/image" Target="../media/image227.wmf"/><Relationship Id="rId13" Type="http://schemas.openxmlformats.org/officeDocument/2006/relationships/oleObject" Target="../embeddings/oleObject409.bin"/><Relationship Id="rId18" Type="http://schemas.openxmlformats.org/officeDocument/2006/relationships/image" Target="../media/image229.wmf"/><Relationship Id="rId26" Type="http://schemas.openxmlformats.org/officeDocument/2006/relationships/oleObject" Target="../embeddings/oleObject418.bin"/><Relationship Id="rId39" Type="http://schemas.openxmlformats.org/officeDocument/2006/relationships/oleObject" Target="../embeddings/oleObject426.bin"/><Relationship Id="rId3" Type="http://schemas.openxmlformats.org/officeDocument/2006/relationships/oleObject" Target="../embeddings/oleObject402.bin"/><Relationship Id="rId21" Type="http://schemas.openxmlformats.org/officeDocument/2006/relationships/oleObject" Target="../embeddings/oleObject414.bin"/><Relationship Id="rId34" Type="http://schemas.openxmlformats.org/officeDocument/2006/relationships/image" Target="../media/image234.wmf"/><Relationship Id="rId42" Type="http://schemas.openxmlformats.org/officeDocument/2006/relationships/image" Target="../media/image237.wmf"/><Relationship Id="rId7" Type="http://schemas.openxmlformats.org/officeDocument/2006/relationships/oleObject" Target="../embeddings/oleObject404.bin"/><Relationship Id="rId12" Type="http://schemas.openxmlformats.org/officeDocument/2006/relationships/oleObject" Target="../embeddings/oleObject408.bin"/><Relationship Id="rId17" Type="http://schemas.openxmlformats.org/officeDocument/2006/relationships/oleObject" Target="../embeddings/oleObject412.bin"/><Relationship Id="rId25" Type="http://schemas.openxmlformats.org/officeDocument/2006/relationships/image" Target="../media/image231.wmf"/><Relationship Id="rId33" Type="http://schemas.openxmlformats.org/officeDocument/2006/relationships/oleObject" Target="../embeddings/oleObject423.bin"/><Relationship Id="rId38" Type="http://schemas.openxmlformats.org/officeDocument/2006/relationships/image" Target="../media/image236.wmf"/><Relationship Id="rId2" Type="http://schemas.openxmlformats.org/officeDocument/2006/relationships/slideLayout" Target="../slideLayouts/slideLayout10.xml"/><Relationship Id="rId16" Type="http://schemas.openxmlformats.org/officeDocument/2006/relationships/image" Target="../media/image228.wmf"/><Relationship Id="rId20" Type="http://schemas.openxmlformats.org/officeDocument/2006/relationships/image" Target="../media/image230.wmf"/><Relationship Id="rId29" Type="http://schemas.openxmlformats.org/officeDocument/2006/relationships/image" Target="../media/image233.wmf"/><Relationship Id="rId41" Type="http://schemas.openxmlformats.org/officeDocument/2006/relationships/oleObject" Target="../embeddings/oleObject428.bin"/><Relationship Id="rId1" Type="http://schemas.openxmlformats.org/officeDocument/2006/relationships/vmlDrawing" Target="../drawings/vmlDrawing62.vml"/><Relationship Id="rId6" Type="http://schemas.openxmlformats.org/officeDocument/2006/relationships/image" Target="../media/image120.wmf"/><Relationship Id="rId11" Type="http://schemas.openxmlformats.org/officeDocument/2006/relationships/oleObject" Target="../embeddings/oleObject407.bin"/><Relationship Id="rId24" Type="http://schemas.openxmlformats.org/officeDocument/2006/relationships/oleObject" Target="../embeddings/oleObject417.bin"/><Relationship Id="rId32" Type="http://schemas.openxmlformats.org/officeDocument/2006/relationships/oleObject" Target="../embeddings/oleObject422.bin"/><Relationship Id="rId37" Type="http://schemas.openxmlformats.org/officeDocument/2006/relationships/oleObject" Target="../embeddings/oleObject425.bin"/><Relationship Id="rId40" Type="http://schemas.openxmlformats.org/officeDocument/2006/relationships/oleObject" Target="../embeddings/oleObject427.bin"/><Relationship Id="rId45" Type="http://schemas.openxmlformats.org/officeDocument/2006/relationships/oleObject" Target="../embeddings/oleObject430.bin"/><Relationship Id="rId5" Type="http://schemas.openxmlformats.org/officeDocument/2006/relationships/oleObject" Target="../embeddings/oleObject403.bin"/><Relationship Id="rId15" Type="http://schemas.openxmlformats.org/officeDocument/2006/relationships/oleObject" Target="../embeddings/oleObject411.bin"/><Relationship Id="rId23" Type="http://schemas.openxmlformats.org/officeDocument/2006/relationships/oleObject" Target="../embeddings/oleObject416.bin"/><Relationship Id="rId28" Type="http://schemas.openxmlformats.org/officeDocument/2006/relationships/oleObject" Target="../embeddings/oleObject419.bin"/><Relationship Id="rId36" Type="http://schemas.openxmlformats.org/officeDocument/2006/relationships/image" Target="../media/image235.wmf"/><Relationship Id="rId10" Type="http://schemas.openxmlformats.org/officeDocument/2006/relationships/oleObject" Target="../embeddings/oleObject406.bin"/><Relationship Id="rId19" Type="http://schemas.openxmlformats.org/officeDocument/2006/relationships/oleObject" Target="../embeddings/oleObject413.bin"/><Relationship Id="rId31" Type="http://schemas.openxmlformats.org/officeDocument/2006/relationships/oleObject" Target="../embeddings/oleObject421.bin"/><Relationship Id="rId44" Type="http://schemas.openxmlformats.org/officeDocument/2006/relationships/image" Target="../media/image238.wmf"/><Relationship Id="rId4" Type="http://schemas.openxmlformats.org/officeDocument/2006/relationships/image" Target="../media/image170.wmf"/><Relationship Id="rId9" Type="http://schemas.openxmlformats.org/officeDocument/2006/relationships/oleObject" Target="../embeddings/oleObject405.bin"/><Relationship Id="rId14" Type="http://schemas.openxmlformats.org/officeDocument/2006/relationships/oleObject" Target="../embeddings/oleObject410.bin"/><Relationship Id="rId22" Type="http://schemas.openxmlformats.org/officeDocument/2006/relationships/oleObject" Target="../embeddings/oleObject415.bin"/><Relationship Id="rId27" Type="http://schemas.openxmlformats.org/officeDocument/2006/relationships/image" Target="../media/image232.wmf"/><Relationship Id="rId30" Type="http://schemas.openxmlformats.org/officeDocument/2006/relationships/oleObject" Target="../embeddings/oleObject420.bin"/><Relationship Id="rId35" Type="http://schemas.openxmlformats.org/officeDocument/2006/relationships/oleObject" Target="../embeddings/oleObject424.bin"/><Relationship Id="rId43" Type="http://schemas.openxmlformats.org/officeDocument/2006/relationships/oleObject" Target="../embeddings/oleObject429.bin"/></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431.bin"/><Relationship Id="rId7" Type="http://schemas.openxmlformats.org/officeDocument/2006/relationships/image" Target="../media/image241.png"/><Relationship Id="rId2" Type="http://schemas.openxmlformats.org/officeDocument/2006/relationships/slideLayout" Target="../slideLayouts/slideLayout10.xml"/><Relationship Id="rId1" Type="http://schemas.openxmlformats.org/officeDocument/2006/relationships/vmlDrawing" Target="../drawings/vmlDrawing63.vml"/><Relationship Id="rId6" Type="http://schemas.openxmlformats.org/officeDocument/2006/relationships/image" Target="../media/image240.wmf"/><Relationship Id="rId5" Type="http://schemas.openxmlformats.org/officeDocument/2006/relationships/oleObject" Target="../embeddings/oleObject432.bin"/><Relationship Id="rId4" Type="http://schemas.openxmlformats.org/officeDocument/2006/relationships/image" Target="../media/image239.wmf"/></Relationships>
</file>

<file path=ppt/slides/_rels/slide87.xml.rels><?xml version="1.0" encoding="UTF-8" standalone="yes"?>
<Relationships xmlns="http://schemas.openxmlformats.org/package/2006/relationships"><Relationship Id="rId2" Type="http://schemas.openxmlformats.org/officeDocument/2006/relationships/image" Target="../media/image242.png"/><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8" Type="http://schemas.openxmlformats.org/officeDocument/2006/relationships/image" Target="../media/image227.wmf"/><Relationship Id="rId3" Type="http://schemas.openxmlformats.org/officeDocument/2006/relationships/oleObject" Target="../embeddings/oleObject433.bin"/><Relationship Id="rId7" Type="http://schemas.openxmlformats.org/officeDocument/2006/relationships/oleObject" Target="../embeddings/oleObject435.bin"/><Relationship Id="rId2" Type="http://schemas.openxmlformats.org/officeDocument/2006/relationships/slideLayout" Target="../slideLayouts/slideLayout10.xml"/><Relationship Id="rId1" Type="http://schemas.openxmlformats.org/officeDocument/2006/relationships/vmlDrawing" Target="../drawings/vmlDrawing64.vml"/><Relationship Id="rId6" Type="http://schemas.openxmlformats.org/officeDocument/2006/relationships/image" Target="../media/image120.wmf"/><Relationship Id="rId11" Type="http://schemas.openxmlformats.org/officeDocument/2006/relationships/image" Target="../media/image244.png"/><Relationship Id="rId5" Type="http://schemas.openxmlformats.org/officeDocument/2006/relationships/oleObject" Target="../embeddings/oleObject434.bin"/><Relationship Id="rId10" Type="http://schemas.openxmlformats.org/officeDocument/2006/relationships/image" Target="../media/image243.wmf"/><Relationship Id="rId4" Type="http://schemas.openxmlformats.org/officeDocument/2006/relationships/image" Target="../media/image170.wmf"/><Relationship Id="rId9" Type="http://schemas.openxmlformats.org/officeDocument/2006/relationships/oleObject" Target="../embeddings/oleObject436.bin"/></Relationships>
</file>

<file path=ppt/slides/_rels/slide89.xml.rels><?xml version="1.0" encoding="UTF-8" standalone="yes"?>
<Relationships xmlns="http://schemas.openxmlformats.org/package/2006/relationships"><Relationship Id="rId8" Type="http://schemas.openxmlformats.org/officeDocument/2006/relationships/image" Target="../media/image227.wmf"/><Relationship Id="rId3" Type="http://schemas.openxmlformats.org/officeDocument/2006/relationships/oleObject" Target="../embeddings/oleObject437.bin"/><Relationship Id="rId7" Type="http://schemas.openxmlformats.org/officeDocument/2006/relationships/oleObject" Target="../embeddings/oleObject439.bin"/><Relationship Id="rId12" Type="http://schemas.openxmlformats.org/officeDocument/2006/relationships/image" Target="../media/image245.png"/><Relationship Id="rId2" Type="http://schemas.openxmlformats.org/officeDocument/2006/relationships/slideLayout" Target="../slideLayouts/slideLayout10.xml"/><Relationship Id="rId1" Type="http://schemas.openxmlformats.org/officeDocument/2006/relationships/vmlDrawing" Target="../drawings/vmlDrawing65.vml"/><Relationship Id="rId6" Type="http://schemas.openxmlformats.org/officeDocument/2006/relationships/image" Target="../media/image120.wmf"/><Relationship Id="rId11" Type="http://schemas.openxmlformats.org/officeDocument/2006/relationships/oleObject" Target="../embeddings/oleObject442.bin"/><Relationship Id="rId5" Type="http://schemas.openxmlformats.org/officeDocument/2006/relationships/oleObject" Target="../embeddings/oleObject438.bin"/><Relationship Id="rId10" Type="http://schemas.openxmlformats.org/officeDocument/2006/relationships/oleObject" Target="../embeddings/oleObject441.bin"/><Relationship Id="rId4" Type="http://schemas.openxmlformats.org/officeDocument/2006/relationships/image" Target="../media/image170.wmf"/><Relationship Id="rId9" Type="http://schemas.openxmlformats.org/officeDocument/2006/relationships/oleObject" Target="../embeddings/oleObject440.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6.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8.emf"/><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8" Type="http://schemas.openxmlformats.org/officeDocument/2006/relationships/image" Target="../media/image170.wmf"/><Relationship Id="rId3" Type="http://schemas.openxmlformats.org/officeDocument/2006/relationships/oleObject" Target="../embeddings/oleObject443.bin"/><Relationship Id="rId7" Type="http://schemas.openxmlformats.org/officeDocument/2006/relationships/oleObject" Target="../embeddings/oleObject445.bin"/><Relationship Id="rId12" Type="http://schemas.openxmlformats.org/officeDocument/2006/relationships/image" Target="../media/image246.png"/><Relationship Id="rId2" Type="http://schemas.openxmlformats.org/officeDocument/2006/relationships/slideLayout" Target="../slideLayouts/slideLayout10.xml"/><Relationship Id="rId1" Type="http://schemas.openxmlformats.org/officeDocument/2006/relationships/vmlDrawing" Target="../drawings/vmlDrawing66.vml"/><Relationship Id="rId6" Type="http://schemas.openxmlformats.org/officeDocument/2006/relationships/image" Target="../media/image227.wmf"/><Relationship Id="rId11" Type="http://schemas.openxmlformats.org/officeDocument/2006/relationships/oleObject" Target="../embeddings/oleObject448.bin"/><Relationship Id="rId5" Type="http://schemas.openxmlformats.org/officeDocument/2006/relationships/oleObject" Target="../embeddings/oleObject444.bin"/><Relationship Id="rId10" Type="http://schemas.openxmlformats.org/officeDocument/2006/relationships/oleObject" Target="../embeddings/oleObject447.bin"/><Relationship Id="rId4" Type="http://schemas.openxmlformats.org/officeDocument/2006/relationships/image" Target="../media/image120.wmf"/><Relationship Id="rId9" Type="http://schemas.openxmlformats.org/officeDocument/2006/relationships/oleObject" Target="../embeddings/oleObject446.bin"/></Relationships>
</file>

<file path=ppt/slides/_rels/slide91.xml.rels><?xml version="1.0" encoding="UTF-8" standalone="yes"?>
<Relationships xmlns="http://schemas.openxmlformats.org/package/2006/relationships"><Relationship Id="rId8" Type="http://schemas.openxmlformats.org/officeDocument/2006/relationships/image" Target="../media/image227.wmf"/><Relationship Id="rId3" Type="http://schemas.openxmlformats.org/officeDocument/2006/relationships/oleObject" Target="../embeddings/oleObject449.bin"/><Relationship Id="rId7" Type="http://schemas.openxmlformats.org/officeDocument/2006/relationships/oleObject" Target="../embeddings/oleObject451.bin"/><Relationship Id="rId2" Type="http://schemas.openxmlformats.org/officeDocument/2006/relationships/slideLayout" Target="../slideLayouts/slideLayout10.xml"/><Relationship Id="rId1" Type="http://schemas.openxmlformats.org/officeDocument/2006/relationships/vmlDrawing" Target="../drawings/vmlDrawing67.vml"/><Relationship Id="rId6" Type="http://schemas.openxmlformats.org/officeDocument/2006/relationships/image" Target="../media/image120.wmf"/><Relationship Id="rId11" Type="http://schemas.openxmlformats.org/officeDocument/2006/relationships/image" Target="../media/image247.png"/><Relationship Id="rId5" Type="http://schemas.openxmlformats.org/officeDocument/2006/relationships/oleObject" Target="../embeddings/oleObject450.bin"/><Relationship Id="rId10" Type="http://schemas.openxmlformats.org/officeDocument/2006/relationships/oleObject" Target="../embeddings/oleObject453.bin"/><Relationship Id="rId4" Type="http://schemas.openxmlformats.org/officeDocument/2006/relationships/image" Target="../media/image170.wmf"/><Relationship Id="rId9" Type="http://schemas.openxmlformats.org/officeDocument/2006/relationships/oleObject" Target="../embeddings/oleObject452.bin"/></Relationships>
</file>

<file path=ppt/slides/_rels/slide92.xml.rels><?xml version="1.0" encoding="UTF-8" standalone="yes"?>
<Relationships xmlns="http://schemas.openxmlformats.org/package/2006/relationships"><Relationship Id="rId2" Type="http://schemas.openxmlformats.org/officeDocument/2006/relationships/image" Target="../media/image248.png"/><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8" Type="http://schemas.openxmlformats.org/officeDocument/2006/relationships/image" Target="../media/image227.wmf"/><Relationship Id="rId3" Type="http://schemas.openxmlformats.org/officeDocument/2006/relationships/oleObject" Target="../embeddings/oleObject454.bin"/><Relationship Id="rId7" Type="http://schemas.openxmlformats.org/officeDocument/2006/relationships/oleObject" Target="../embeddings/oleObject456.bin"/><Relationship Id="rId2" Type="http://schemas.openxmlformats.org/officeDocument/2006/relationships/slideLayout" Target="../slideLayouts/slideLayout10.xml"/><Relationship Id="rId1" Type="http://schemas.openxmlformats.org/officeDocument/2006/relationships/vmlDrawing" Target="../drawings/vmlDrawing68.vml"/><Relationship Id="rId6" Type="http://schemas.openxmlformats.org/officeDocument/2006/relationships/image" Target="../media/image120.wmf"/><Relationship Id="rId5" Type="http://schemas.openxmlformats.org/officeDocument/2006/relationships/oleObject" Target="../embeddings/oleObject455.bin"/><Relationship Id="rId10" Type="http://schemas.openxmlformats.org/officeDocument/2006/relationships/image" Target="../media/image249.png"/><Relationship Id="rId4" Type="http://schemas.openxmlformats.org/officeDocument/2006/relationships/image" Target="../media/image170.wmf"/><Relationship Id="rId9" Type="http://schemas.openxmlformats.org/officeDocument/2006/relationships/oleObject" Target="../embeddings/oleObject457.bin"/></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1.xml"/><Relationship Id="rId1" Type="http://schemas.openxmlformats.org/officeDocument/2006/relationships/tags" Target="../tags/tag20.xml"/></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3.xml"/><Relationship Id="rId1" Type="http://schemas.openxmlformats.org/officeDocument/2006/relationships/tags" Target="../tags/tag22.xml"/></Relationships>
</file>

<file path=ppt/slides/_rels/slide9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5.xml"/><Relationship Id="rId1" Type="http://schemas.openxmlformats.org/officeDocument/2006/relationships/tags" Target="../tags/tag24.xml"/></Relationships>
</file>

<file path=ppt/slides/_rels/slide9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7.xml"/><Relationship Id="rId1" Type="http://schemas.openxmlformats.org/officeDocument/2006/relationships/tags" Target="../tags/tag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311275" y="1628775"/>
            <a:ext cx="983869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kumimoji="0" lang="zh-CN" altLang="zh-CN" sz="6600" b="1" smtClean="0">
                <a:latin typeface="黑体" panose="02010609060101010101" pitchFamily="49" charset="-122"/>
                <a:ea typeface="黑体" panose="02010609060101010101" pitchFamily="49" charset="-122"/>
              </a:rPr>
              <a:t>第十</a:t>
            </a:r>
            <a:r>
              <a:rPr kumimoji="0" lang="zh-CN" altLang="en-US" sz="6600" b="1" smtClean="0">
                <a:latin typeface="黑体" panose="02010609060101010101" pitchFamily="49" charset="-122"/>
                <a:ea typeface="黑体" panose="02010609060101010101" pitchFamily="49" charset="-122"/>
              </a:rPr>
              <a:t>四</a:t>
            </a:r>
            <a:r>
              <a:rPr kumimoji="0" lang="zh-CN" altLang="zh-CN" sz="6600" b="1" smtClean="0">
                <a:latin typeface="黑体" panose="02010609060101010101" pitchFamily="49" charset="-122"/>
                <a:ea typeface="黑体" panose="02010609060101010101" pitchFamily="49" charset="-122"/>
              </a:rPr>
              <a:t>章 </a:t>
            </a:r>
            <a:r>
              <a:rPr kumimoji="0" lang="en-US" altLang="zh-CN" sz="6600" b="1" dirty="0">
                <a:latin typeface="黑体" panose="02010609060101010101" pitchFamily="49" charset="-122"/>
                <a:ea typeface="黑体" panose="02010609060101010101" pitchFamily="49" charset="-122"/>
              </a:rPr>
              <a:t/>
            </a:r>
            <a:br>
              <a:rPr kumimoji="0" lang="en-US" altLang="zh-CN" sz="6600" b="1" dirty="0">
                <a:latin typeface="黑体" panose="02010609060101010101" pitchFamily="49" charset="-122"/>
                <a:ea typeface="黑体" panose="02010609060101010101" pitchFamily="49" charset="-122"/>
              </a:rPr>
            </a:br>
            <a:r>
              <a:rPr kumimoji="0" lang="zh-CN" altLang="zh-CN" sz="6600" b="1" dirty="0">
                <a:latin typeface="黑体" panose="02010609060101010101" pitchFamily="49" charset="-122"/>
                <a:ea typeface="黑体" panose="02010609060101010101" pitchFamily="49" charset="-122"/>
              </a:rPr>
              <a:t>期权风险对冲理论与策略</a:t>
            </a:r>
          </a:p>
        </p:txBody>
      </p:sp>
      <p:sp>
        <p:nvSpPr>
          <p:cNvPr id="15366" name="Text Box 38"/>
          <p:cNvSpPr txBox="1">
            <a:spLocks noChangeArrowheads="1"/>
          </p:cNvSpPr>
          <p:nvPr/>
        </p:nvSpPr>
        <p:spPr bwMode="gray">
          <a:xfrm>
            <a:off x="293029" y="4358109"/>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anose="020F0502020204030204" pitchFamily="34" charset="0"/>
                <a:ea typeface="宋体" panose="02010600030101010101" pitchFamily="2" charset="-122"/>
              </a:defRPr>
            </a:lvl1pPr>
            <a:lvl2pPr defTabSz="685800">
              <a:defRPr kumimoji="1" sz="2800">
                <a:solidFill>
                  <a:schemeClr val="tx1"/>
                </a:solidFill>
                <a:latin typeface="Calibri" panose="020F0502020204030204" pitchFamily="34" charset="0"/>
                <a:ea typeface="宋体" panose="02010600030101010101" pitchFamily="2" charset="-122"/>
              </a:defRPr>
            </a:lvl2pPr>
            <a:lvl3pPr defTabSz="685800">
              <a:defRPr kumimoji="1" sz="2400">
                <a:solidFill>
                  <a:schemeClr val="tx1"/>
                </a:solidFill>
                <a:latin typeface="Calibri" panose="020F0502020204030204" pitchFamily="34" charset="0"/>
                <a:ea typeface="宋体" panose="02010600030101010101" pitchFamily="2" charset="-122"/>
              </a:defRPr>
            </a:lvl3pPr>
            <a:lvl4pPr defTabSz="685800">
              <a:defRPr kumimoji="1" sz="2000">
                <a:solidFill>
                  <a:schemeClr val="tx1"/>
                </a:solidFill>
                <a:latin typeface="Calibri" panose="020F0502020204030204" pitchFamily="34" charset="0"/>
                <a:ea typeface="宋体" panose="02010600030101010101" pitchFamily="2" charset="-122"/>
              </a:defRPr>
            </a:lvl4pPr>
            <a:lvl5pPr defTabSz="685800">
              <a:defRPr kumimoji="1" sz="2000">
                <a:solidFill>
                  <a:schemeClr val="tx1"/>
                </a:solidFill>
                <a:latin typeface="Calibri" panose="020F0502020204030204" pitchFamily="34" charset="0"/>
                <a:ea typeface="宋体" panose="02010600030101010101" pitchFamily="2" charset="-122"/>
              </a:defRPr>
            </a:lvl5pPr>
            <a:lvl6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lnSpc>
                <a:spcPct val="150000"/>
              </a:lnSpc>
            </a:pPr>
            <a:r>
              <a:rPr kumimoji="0" lang="zh-CN" altLang="en-US" b="1" dirty="0" smtClean="0">
                <a:latin typeface="黑体" panose="02010609060101010101" pitchFamily="49" charset="-122"/>
                <a:ea typeface="黑体" panose="02010609060101010101" pitchFamily="49" charset="-122"/>
              </a:rPr>
              <a:t>任课教师：</a:t>
            </a:r>
            <a:r>
              <a:rPr kumimoji="0" lang="zh-CN" altLang="en-US" b="1" dirty="0">
                <a:latin typeface="黑体" panose="02010609060101010101" pitchFamily="49" charset="-122"/>
                <a:ea typeface="黑体" panose="02010609060101010101" pitchFamily="49" charset="-122"/>
              </a:rPr>
              <a:t>陈创</a:t>
            </a:r>
            <a:r>
              <a:rPr kumimoji="0" lang="zh-CN" altLang="en-US" b="1" dirty="0" smtClean="0">
                <a:latin typeface="黑体" panose="02010609060101010101" pitchFamily="49" charset="-122"/>
                <a:ea typeface="黑体" panose="02010609060101010101" pitchFamily="49" charset="-122"/>
              </a:rPr>
              <a:t>练</a:t>
            </a:r>
            <a:endParaRPr kumimoji="0" lang="zh-CN" altLang="en-US" b="1" dirty="0">
              <a:latin typeface="黑体" panose="02010609060101010101" pitchFamily="49" charset="-122"/>
              <a:ea typeface="黑体" panose="02010609060101010101" pitchFamily="49" charset="-122"/>
            </a:endParaRPr>
          </a:p>
        </p:txBody>
      </p:sp>
    </p:spTree>
  </p:cSld>
  <p:clrMapOvr>
    <a:masterClrMapping/>
  </p:clrMapOvr>
  <p:transition spd="slow" advClick="0" advTm="15798">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3"/>
              <p:cNvSpPr txBox="1">
                <a:spLocks/>
              </p:cNvSpPr>
              <p:nvPr/>
            </p:nvSpPr>
            <p:spPr bwMode="auto">
              <a:xfrm>
                <a:off x="148913" y="548680"/>
                <a:ext cx="11887160" cy="61926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r>
                  <a:rPr kumimoji="1" lang="en-US" altLang="zh-CN" sz="2400" b="1" dirty="0">
                    <a:solidFill>
                      <a:srgbClr val="002060"/>
                    </a:solidFill>
                    <a:latin typeface="+mn-lt"/>
                    <a:ea typeface="+mn-ea"/>
                  </a:rPr>
                  <a:t>(</a:t>
                </a:r>
                <a:r>
                  <a:rPr kumimoji="1" lang="zh-CN" altLang="en-US" sz="2400" b="1" dirty="0">
                    <a:solidFill>
                      <a:srgbClr val="002060"/>
                    </a:solidFill>
                    <a:latin typeface="+mn-lt"/>
                    <a:ea typeface="+mn-ea"/>
                  </a:rPr>
                  <a:t>一</a:t>
                </a:r>
                <a:r>
                  <a:rPr kumimoji="1" lang="en-US" altLang="zh-CN" sz="2400" b="1" dirty="0">
                    <a:solidFill>
                      <a:srgbClr val="002060"/>
                    </a:solidFill>
                    <a:latin typeface="+mn-lt"/>
                    <a:ea typeface="+mn-ea"/>
                  </a:rPr>
                  <a:t>)</a:t>
                </a:r>
                <a:r>
                  <a:rPr kumimoji="1" lang="zh-CN" altLang="en-US" sz="2400" b="1" dirty="0">
                    <a:solidFill>
                      <a:srgbClr val="002060"/>
                    </a:solidFill>
                    <a:latin typeface="+mn-lt"/>
                    <a:ea typeface="+mn-ea"/>
                  </a:rPr>
                  <a:t>无套利定价</a:t>
                </a:r>
              </a:p>
              <a:p>
                <a:pPr marL="0" indent="0">
                  <a:spcBef>
                    <a:spcPct val="20000"/>
                  </a:spcBef>
                  <a:buClr>
                    <a:schemeClr val="accent1"/>
                  </a:buClr>
                  <a:buSzPct val="70000"/>
                </a:pPr>
                <a:r>
                  <a:rPr kumimoji="1" lang="en-US" altLang="zh-CN" sz="2000" dirty="0">
                    <a:latin typeface="+mn-lt"/>
                    <a:ea typeface="+mn-ea"/>
                  </a:rPr>
                  <a:t>•</a:t>
                </a:r>
                <a:r>
                  <a:rPr kumimoji="1" lang="zh-CN" altLang="en-US" sz="2400" dirty="0">
                    <a:latin typeface="+mn-lt"/>
                    <a:ea typeface="+mn-ea"/>
                  </a:rPr>
                  <a:t>假定现在套利者卖出一份股票期权，价格为</a:t>
                </a:r>
                <a:r>
                  <a:rPr kumimoji="1" lang="en-US" altLang="zh-CN" sz="2400" dirty="0">
                    <a:latin typeface="+mn-lt"/>
                    <a:ea typeface="+mn-ea"/>
                  </a:rPr>
                  <a:t>V</a:t>
                </a:r>
                <a:r>
                  <a:rPr kumimoji="1" lang="zh-CN" altLang="en-US" sz="2400" dirty="0">
                    <a:latin typeface="+mn-lt"/>
                    <a:ea typeface="+mn-ea"/>
                  </a:rPr>
                  <a:t>，再以价格</a:t>
                </a:r>
                <a:r>
                  <a:rPr kumimoji="1" lang="en-US" altLang="zh-CN" sz="2400" dirty="0">
                    <a:latin typeface="+mn-lt"/>
                    <a:ea typeface="+mn-ea"/>
                  </a:rPr>
                  <a:t>S</a:t>
                </a:r>
                <a:r>
                  <a:rPr kumimoji="1" lang="zh-CN" altLang="en-US" sz="2400" dirty="0">
                    <a:latin typeface="+mn-lt"/>
                    <a:ea typeface="+mn-ea"/>
                  </a:rPr>
                  <a:t>买进</a:t>
                </a:r>
                <a14:m>
                  <m:oMath xmlns:m="http://schemas.openxmlformats.org/officeDocument/2006/math">
                    <m:r>
                      <a:rPr lang="zh-CN" altLang="en-US" sz="2400" i="1" smtClean="0">
                        <a:latin typeface="Cambria Math" panose="02040503050406030204" pitchFamily="18" charset="0"/>
                      </a:rPr>
                      <m:t>𝛼</m:t>
                    </m:r>
                  </m:oMath>
                </a14:m>
                <a:r>
                  <a:rPr kumimoji="1" lang="zh-CN" altLang="en-US" sz="2400" dirty="0">
                    <a:latin typeface="+mn-lt"/>
                    <a:ea typeface="+mn-ea"/>
                  </a:rPr>
                  <a:t>份这种股票，那么该组合价格为：                    </a:t>
                </a:r>
                <a:r>
                  <a:rPr kumimoji="1" lang="en-US" altLang="zh-CN" sz="2400" dirty="0">
                    <a:latin typeface="+mn-lt"/>
                    <a:ea typeface="+mn-ea"/>
                  </a:rPr>
                  <a:t> </a:t>
                </a:r>
                <a:r>
                  <a:rPr kumimoji="1" lang="zh-CN" altLang="en-US" sz="2400" dirty="0">
                    <a:latin typeface="+mn-lt"/>
                    <a:ea typeface="+mn-ea"/>
                  </a:rPr>
                  <a:t>     ；组合的目的是使之不具有风险，从而可获得无风险利率（</a:t>
                </a:r>
                <a14:m>
                  <m:oMath xmlns:m="http://schemas.openxmlformats.org/officeDocument/2006/math">
                    <m:r>
                      <a:rPr kumimoji="1" lang="en-US" altLang="zh-CN" sz="2400" b="0" i="1" smtClean="0">
                        <a:latin typeface="Cambria Math" panose="02040503050406030204" pitchFamily="18" charset="0"/>
                        <a:ea typeface="+mn-ea"/>
                      </a:rPr>
                      <m:t>𝑟</m:t>
                    </m:r>
                  </m:oMath>
                </a14:m>
                <a:r>
                  <a:rPr kumimoji="1" lang="zh-CN" altLang="en-US" sz="2400" dirty="0">
                    <a:latin typeface="+mn-lt"/>
                    <a:ea typeface="+mn-ea"/>
                  </a:rPr>
                  <a:t>），那么在期权期满日，组合增值后的价值为：                                             ；假设股票价格 </a:t>
                </a:r>
                <a:r>
                  <a:rPr kumimoji="1" lang="en-US" altLang="zh-CN" sz="2400" dirty="0">
                    <a:latin typeface="+mn-lt"/>
                    <a:ea typeface="+mn-ea"/>
                  </a:rPr>
                  <a:t>S</a:t>
                </a:r>
                <a:r>
                  <a:rPr kumimoji="1" lang="zh-CN" altLang="en-US" sz="2400" dirty="0">
                    <a:latin typeface="+mn-lt"/>
                    <a:ea typeface="+mn-ea"/>
                  </a:rPr>
                  <a:t>在这段时期内会产生两种可能，上涨到</a:t>
                </a:r>
                <a:r>
                  <a:rPr kumimoji="1" lang="en-US" altLang="zh-CN" sz="2400" dirty="0" err="1">
                    <a:latin typeface="+mn-lt"/>
                    <a:ea typeface="+mn-ea"/>
                  </a:rPr>
                  <a:t>Su</a:t>
                </a:r>
                <a:r>
                  <a:rPr kumimoji="1" lang="en-US" altLang="zh-CN" sz="2400" dirty="0">
                    <a:latin typeface="+mn-lt"/>
                    <a:ea typeface="+mn-ea"/>
                  </a:rPr>
                  <a:t>,</a:t>
                </a:r>
                <a:r>
                  <a:rPr kumimoji="1" lang="zh-CN" altLang="en-US" sz="2400" dirty="0">
                    <a:latin typeface="+mn-lt"/>
                    <a:ea typeface="+mn-ea"/>
                  </a:rPr>
                  <a:t>或者下跌到</a:t>
                </a:r>
                <a:r>
                  <a:rPr kumimoji="1" lang="en-US" altLang="zh-CN" sz="2400" dirty="0">
                    <a:latin typeface="+mn-lt"/>
                    <a:ea typeface="+mn-ea"/>
                  </a:rPr>
                  <a:t>Sd,</a:t>
                </a:r>
                <a:r>
                  <a:rPr kumimoji="1" lang="zh-CN" altLang="en-US" sz="2400" dirty="0">
                    <a:latin typeface="+mn-lt"/>
                    <a:ea typeface="+mn-ea"/>
                  </a:rPr>
                  <a:t>股价上涨时的期权价格为 </a:t>
                </a:r>
                <a14:m>
                  <m:oMath xmlns:m="http://schemas.openxmlformats.org/officeDocument/2006/math">
                    <m:sSub>
                      <m:sSubPr>
                        <m:ctrlPr>
                          <a:rPr kumimoji="1" lang="en-US" altLang="zh-CN" sz="2400" i="1" smtClean="0">
                            <a:latin typeface="Cambria Math"/>
                            <a:ea typeface="+mn-ea"/>
                          </a:rPr>
                        </m:ctrlPr>
                      </m:sSubPr>
                      <m:e>
                        <m:r>
                          <a:rPr kumimoji="1" lang="en-US" altLang="zh-CN" sz="2400" b="0" i="1" smtClean="0">
                            <a:latin typeface="Cambria Math" panose="02040503050406030204" pitchFamily="18" charset="0"/>
                            <a:ea typeface="+mn-ea"/>
                          </a:rPr>
                          <m:t>𝑉</m:t>
                        </m:r>
                      </m:e>
                      <m:sub>
                        <m:r>
                          <a:rPr kumimoji="1" lang="en-US" altLang="zh-CN" sz="2400" b="0" i="1" smtClean="0">
                            <a:latin typeface="Cambria Math" panose="02040503050406030204" pitchFamily="18" charset="0"/>
                            <a:ea typeface="+mn-ea"/>
                          </a:rPr>
                          <m:t>𝑢</m:t>
                        </m:r>
                      </m:sub>
                    </m:sSub>
                    <m:r>
                      <a:rPr kumimoji="1" lang="zh-CN" altLang="en-US" sz="2400" i="1">
                        <a:latin typeface="Cambria Math" panose="02040503050406030204" pitchFamily="18" charset="0"/>
                        <a:ea typeface="+mn-ea"/>
                      </a:rPr>
                      <m:t>，</m:t>
                    </m:r>
                  </m:oMath>
                </a14:m>
                <a:r>
                  <a:rPr kumimoji="1" lang="zh-CN" altLang="en-US" sz="2400" dirty="0">
                    <a:latin typeface="+mn-lt"/>
                    <a:ea typeface="+mn-ea"/>
                  </a:rPr>
                  <a:t>下跌时的价格为</a:t>
                </a:r>
                <a14:m>
                  <m:oMath xmlns:m="http://schemas.openxmlformats.org/officeDocument/2006/math">
                    <m:sSub>
                      <m:sSubPr>
                        <m:ctrlPr>
                          <a:rPr kumimoji="1" lang="en-US" altLang="zh-CN" sz="2400" i="1" smtClean="0">
                            <a:latin typeface="Cambria Math"/>
                            <a:ea typeface="+mn-ea"/>
                          </a:rPr>
                        </m:ctrlPr>
                      </m:sSubPr>
                      <m:e>
                        <m:r>
                          <a:rPr kumimoji="1" lang="en-US" altLang="zh-CN" sz="2400" b="0" i="1" smtClean="0">
                            <a:latin typeface="Cambria Math" panose="02040503050406030204" pitchFamily="18" charset="0"/>
                            <a:ea typeface="+mn-ea"/>
                          </a:rPr>
                          <m:t> </m:t>
                        </m:r>
                        <m:r>
                          <a:rPr kumimoji="1" lang="en-US" altLang="zh-CN" sz="2400" b="0" i="1" smtClean="0">
                            <a:latin typeface="Cambria Math" panose="02040503050406030204" pitchFamily="18" charset="0"/>
                            <a:ea typeface="+mn-ea"/>
                          </a:rPr>
                          <m:t>𝑉</m:t>
                        </m:r>
                      </m:e>
                      <m:sub>
                        <m:r>
                          <a:rPr kumimoji="1" lang="en-US" altLang="zh-CN" sz="2400" b="0" i="1" smtClean="0">
                            <a:latin typeface="Cambria Math" panose="02040503050406030204" pitchFamily="18" charset="0"/>
                            <a:ea typeface="+mn-ea"/>
                          </a:rPr>
                          <m:t>𝑑</m:t>
                        </m:r>
                      </m:sub>
                    </m:sSub>
                  </m:oMath>
                </a14:m>
                <a:r>
                  <a:rPr kumimoji="1" lang="zh-CN" altLang="en-US" sz="2400" dirty="0">
                    <a:latin typeface="+mn-lt"/>
                    <a:ea typeface="+mn-ea"/>
                  </a:rPr>
                  <a:t> ，由于组合无风险，上涨和下跌收益将相等，则有：    </a:t>
                </a:r>
                <a:endParaRPr kumimoji="1" lang="en-US" altLang="zh-CN" sz="2400" dirty="0">
                  <a:latin typeface="+mn-lt"/>
                  <a:ea typeface="+mn-ea"/>
                </a:endParaRPr>
              </a:p>
              <a:p>
                <a:pPr marL="0" indent="0">
                  <a:spcBef>
                    <a:spcPct val="20000"/>
                  </a:spcBef>
                  <a:buClr>
                    <a:schemeClr val="accent1"/>
                  </a:buClr>
                  <a:buSzPct val="70000"/>
                </a:pPr>
                <a:endParaRPr kumimoji="1" lang="en-US" altLang="zh-CN" sz="2400" dirty="0">
                  <a:latin typeface="+mn-lt"/>
                  <a:ea typeface="+mn-ea"/>
                </a:endParaRPr>
              </a:p>
              <a:p>
                <a:pPr marL="0" indent="0">
                  <a:spcBef>
                    <a:spcPct val="20000"/>
                  </a:spcBef>
                  <a:buClr>
                    <a:schemeClr val="accent1"/>
                  </a:buClr>
                  <a:buSzPct val="70000"/>
                </a:pPr>
                <a:endParaRPr kumimoji="1" lang="en-US" altLang="zh-CN" sz="2400" dirty="0">
                  <a:latin typeface="+mn-lt"/>
                  <a:ea typeface="+mn-ea"/>
                </a:endParaRPr>
              </a:p>
              <a:p>
                <a:pPr marL="0" indent="0">
                  <a:spcBef>
                    <a:spcPct val="20000"/>
                  </a:spcBef>
                  <a:buClr>
                    <a:schemeClr val="accent1"/>
                  </a:buClr>
                  <a:buSzPct val="70000"/>
                </a:pPr>
                <a:endParaRPr kumimoji="1" lang="en-US" altLang="zh-CN" sz="2400" dirty="0">
                  <a:latin typeface="+mn-lt"/>
                  <a:ea typeface="+mn-ea"/>
                </a:endParaRPr>
              </a:p>
              <a:p>
                <a:pPr marL="0" indent="0">
                  <a:spcBef>
                    <a:spcPct val="20000"/>
                  </a:spcBef>
                  <a:buClr>
                    <a:schemeClr val="accent1"/>
                  </a:buClr>
                  <a:buSzPct val="70000"/>
                </a:pPr>
                <a:r>
                  <a:rPr kumimoji="1" lang="zh-CN" altLang="en-US" sz="2400" dirty="0">
                    <a:latin typeface="+mn-lt"/>
                    <a:ea typeface="+mn-ea"/>
                  </a:rPr>
                  <a:t>按照无套利定价思路，                                        ，我们可以求得                                    利用该组合去复制期权，在到期时该期权的价值可表示为：</a:t>
                </a:r>
                <a:endParaRPr kumimoji="1" lang="en-US" altLang="zh-CN" sz="2400" dirty="0">
                  <a:latin typeface="+mn-lt"/>
                  <a:ea typeface="+mn-ea"/>
                </a:endParaRPr>
              </a:p>
              <a:p>
                <a:pPr marL="0" indent="0">
                  <a:spcBef>
                    <a:spcPct val="20000"/>
                  </a:spcBef>
                  <a:buClr>
                    <a:schemeClr val="accent1"/>
                  </a:buClr>
                  <a:buSzPct val="70000"/>
                </a:pPr>
                <a:endParaRPr kumimoji="1" lang="en-US" altLang="zh-CN" sz="2400" dirty="0">
                  <a:latin typeface="+mn-lt"/>
                  <a:ea typeface="+mn-ea"/>
                </a:endParaRPr>
              </a:p>
              <a:p>
                <a:pPr marL="0" indent="0">
                  <a:spcBef>
                    <a:spcPct val="20000"/>
                  </a:spcBef>
                  <a:buClr>
                    <a:schemeClr val="accent1"/>
                  </a:buClr>
                  <a:buSzPct val="70000"/>
                </a:pPr>
                <a:r>
                  <a:rPr kumimoji="1" lang="zh-CN" altLang="en-US" sz="2400" dirty="0">
                    <a:latin typeface="+mn-lt"/>
                    <a:ea typeface="+mn-ea"/>
                  </a:rPr>
                  <a:t> 可求解出：</a:t>
                </a:r>
              </a:p>
              <a:p>
                <a:pPr marL="0" indent="0">
                  <a:spcBef>
                    <a:spcPct val="20000"/>
                  </a:spcBef>
                  <a:buClr>
                    <a:schemeClr val="accent1"/>
                  </a:buClr>
                  <a:buSzPct val="70000"/>
                </a:pPr>
                <a:r>
                  <a:rPr kumimoji="1" lang="zh-CN" altLang="en-US" sz="2400" dirty="0">
                    <a:latin typeface="+mn-lt"/>
                    <a:ea typeface="+mn-ea"/>
                  </a:rPr>
                  <a:t> </a:t>
                </a:r>
              </a:p>
            </p:txBody>
          </p:sp>
        </mc:Choice>
        <mc:Fallback xmlns="">
          <p:sp>
            <p:nvSpPr>
              <p:cNvPr id="2" name="Rectangle 3"/>
              <p:cNvSpPr txBox="1">
                <a:spLocks noRot="1" noChangeAspect="1" noMove="1" noResize="1" noEditPoints="1" noAdjustHandles="1" noChangeArrowheads="1" noChangeShapeType="1" noTextEdit="1"/>
              </p:cNvSpPr>
              <p:nvPr/>
            </p:nvSpPr>
            <p:spPr bwMode="auto">
              <a:xfrm>
                <a:off x="148913" y="548680"/>
                <a:ext cx="11887160" cy="6192688"/>
              </a:xfrm>
              <a:prstGeom prst="rect">
                <a:avLst/>
              </a:prstGeom>
              <a:blipFill>
                <a:blip r:embed="rId3"/>
                <a:stretch>
                  <a:fillRect l="-769" r="-61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3"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期权的定价</a:t>
            </a:r>
          </a:p>
        </p:txBody>
      </p:sp>
      <p:graphicFrame>
        <p:nvGraphicFramePr>
          <p:cNvPr id="6" name="对象 5">
            <a:extLst>
              <a:ext uri="{FF2B5EF4-FFF2-40B4-BE49-F238E27FC236}">
                <a16:creationId xmlns="" xmlns:a16="http://schemas.microsoft.com/office/drawing/2014/main" id="{D7A2CFC3-BEF1-481F-8D26-3E68BB873AAD}"/>
              </a:ext>
            </a:extLst>
          </p:cNvPr>
          <p:cNvGraphicFramePr>
            <a:graphicFrameLocks noChangeAspect="1"/>
          </p:cNvGraphicFramePr>
          <p:nvPr>
            <p:extLst>
              <p:ext uri="{D42A27DB-BD31-4B8C-83A1-F6EECF244321}">
                <p14:modId xmlns:p14="http://schemas.microsoft.com/office/powerpoint/2010/main" val="3266883591"/>
              </p:ext>
            </p:extLst>
          </p:nvPr>
        </p:nvGraphicFramePr>
        <p:xfrm>
          <a:off x="1686629" y="1594509"/>
          <a:ext cx="1792360" cy="351393"/>
        </p:xfrm>
        <a:graphic>
          <a:graphicData uri="http://schemas.openxmlformats.org/presentationml/2006/ole">
            <mc:AlternateContent xmlns:mc="http://schemas.openxmlformats.org/markup-compatibility/2006">
              <mc:Choice xmlns:v="urn:schemas-microsoft-com:vml" Requires="v">
                <p:oleObj spid="_x0000_s68631" name="Equation" r:id="rId4" imgW="749160" imgH="177480" progId="Equation.DSMT4">
                  <p:embed/>
                </p:oleObj>
              </mc:Choice>
              <mc:Fallback>
                <p:oleObj name="Equation" r:id="rId4" imgW="749160" imgH="177480" progId="Equation.DSMT4">
                  <p:embed/>
                  <p:pic>
                    <p:nvPicPr>
                      <p:cNvPr id="0" name=""/>
                      <p:cNvPicPr/>
                      <p:nvPr/>
                    </p:nvPicPr>
                    <p:blipFill>
                      <a:blip r:embed="rId5"/>
                      <a:stretch>
                        <a:fillRect/>
                      </a:stretch>
                    </p:blipFill>
                    <p:spPr>
                      <a:xfrm>
                        <a:off x="1686629" y="1594509"/>
                        <a:ext cx="1792360" cy="351393"/>
                      </a:xfrm>
                      <a:prstGeom prst="rect">
                        <a:avLst/>
                      </a:prstGeom>
                    </p:spPr>
                  </p:pic>
                </p:oleObj>
              </mc:Fallback>
            </mc:AlternateContent>
          </a:graphicData>
        </a:graphic>
      </p:graphicFrame>
      <p:graphicFrame>
        <p:nvGraphicFramePr>
          <p:cNvPr id="7" name="对象 6">
            <a:extLst>
              <a:ext uri="{FF2B5EF4-FFF2-40B4-BE49-F238E27FC236}">
                <a16:creationId xmlns="" xmlns:a16="http://schemas.microsoft.com/office/drawing/2014/main" id="{6629ADB1-1330-4F28-8325-208690DCCF84}"/>
              </a:ext>
            </a:extLst>
          </p:cNvPr>
          <p:cNvGraphicFramePr>
            <a:graphicFrameLocks noChangeAspect="1"/>
          </p:cNvGraphicFramePr>
          <p:nvPr>
            <p:extLst>
              <p:ext uri="{D42A27DB-BD31-4B8C-83A1-F6EECF244321}">
                <p14:modId xmlns:p14="http://schemas.microsoft.com/office/powerpoint/2010/main" val="4270495448"/>
              </p:ext>
            </p:extLst>
          </p:nvPr>
        </p:nvGraphicFramePr>
        <p:xfrm>
          <a:off x="6390863" y="1907112"/>
          <a:ext cx="2774311" cy="475295"/>
        </p:xfrm>
        <a:graphic>
          <a:graphicData uri="http://schemas.openxmlformats.org/presentationml/2006/ole">
            <mc:AlternateContent xmlns:mc="http://schemas.openxmlformats.org/markup-compatibility/2006">
              <mc:Choice xmlns:v="urn:schemas-microsoft-com:vml" Requires="v">
                <p:oleObj spid="_x0000_s68632" name="Equation" r:id="rId6" imgW="1498320" imgH="241200" progId="Equation.DSMT4">
                  <p:embed/>
                </p:oleObj>
              </mc:Choice>
              <mc:Fallback>
                <p:oleObj name="Equation" r:id="rId6" imgW="1498320" imgH="241200" progId="Equation.DSMT4">
                  <p:embed/>
                  <p:pic>
                    <p:nvPicPr>
                      <p:cNvPr id="0" name=""/>
                      <p:cNvPicPr/>
                      <p:nvPr/>
                    </p:nvPicPr>
                    <p:blipFill>
                      <a:blip r:embed="rId7"/>
                      <a:stretch>
                        <a:fillRect/>
                      </a:stretch>
                    </p:blipFill>
                    <p:spPr>
                      <a:xfrm>
                        <a:off x="6390863" y="1907112"/>
                        <a:ext cx="2774311" cy="475295"/>
                      </a:xfrm>
                      <a:prstGeom prst="rect">
                        <a:avLst/>
                      </a:prstGeom>
                    </p:spPr>
                  </p:pic>
                </p:oleObj>
              </mc:Fallback>
            </mc:AlternateContent>
          </a:graphicData>
        </a:graphic>
      </p:graphicFrame>
      <p:graphicFrame>
        <p:nvGraphicFramePr>
          <p:cNvPr id="8" name="对象 7">
            <a:extLst>
              <a:ext uri="{FF2B5EF4-FFF2-40B4-BE49-F238E27FC236}">
                <a16:creationId xmlns="" xmlns:a16="http://schemas.microsoft.com/office/drawing/2014/main" id="{46ED7860-574B-46ED-99FA-ED0413135A7E}"/>
              </a:ext>
            </a:extLst>
          </p:cNvPr>
          <p:cNvGraphicFramePr>
            <a:graphicFrameLocks noChangeAspect="1"/>
          </p:cNvGraphicFramePr>
          <p:nvPr>
            <p:extLst>
              <p:ext uri="{D42A27DB-BD31-4B8C-83A1-F6EECF244321}">
                <p14:modId xmlns:p14="http://schemas.microsoft.com/office/powerpoint/2010/main" val="2078977005"/>
              </p:ext>
            </p:extLst>
          </p:nvPr>
        </p:nvGraphicFramePr>
        <p:xfrm>
          <a:off x="2683520" y="3165425"/>
          <a:ext cx="6125633" cy="1060275"/>
        </p:xfrm>
        <a:graphic>
          <a:graphicData uri="http://schemas.openxmlformats.org/presentationml/2006/ole">
            <mc:AlternateContent xmlns:mc="http://schemas.openxmlformats.org/markup-compatibility/2006">
              <mc:Choice xmlns:v="urn:schemas-microsoft-com:vml" Requires="v">
                <p:oleObj spid="_x0000_s68633" name="Equation" r:id="rId8" imgW="2577960" imgH="482400" progId="Equation.DSMT4">
                  <p:embed/>
                </p:oleObj>
              </mc:Choice>
              <mc:Fallback>
                <p:oleObj name="Equation" r:id="rId8" imgW="2577960" imgH="482400" progId="Equation.DSMT4">
                  <p:embed/>
                  <p:pic>
                    <p:nvPicPr>
                      <p:cNvPr id="0" name=""/>
                      <p:cNvPicPr/>
                      <p:nvPr/>
                    </p:nvPicPr>
                    <p:blipFill>
                      <a:blip r:embed="rId9"/>
                      <a:stretch>
                        <a:fillRect/>
                      </a:stretch>
                    </p:blipFill>
                    <p:spPr>
                      <a:xfrm>
                        <a:off x="2683520" y="3165425"/>
                        <a:ext cx="6125633" cy="1060275"/>
                      </a:xfrm>
                      <a:prstGeom prst="rect">
                        <a:avLst/>
                      </a:prstGeom>
                    </p:spPr>
                  </p:pic>
                </p:oleObj>
              </mc:Fallback>
            </mc:AlternateContent>
          </a:graphicData>
        </a:graphic>
      </p:graphicFrame>
      <p:graphicFrame>
        <p:nvGraphicFramePr>
          <p:cNvPr id="9" name="对象 8">
            <a:extLst>
              <a:ext uri="{FF2B5EF4-FFF2-40B4-BE49-F238E27FC236}">
                <a16:creationId xmlns="" xmlns:a16="http://schemas.microsoft.com/office/drawing/2014/main" id="{4C41305B-5106-4011-9FC7-E68EB7BF34FD}"/>
              </a:ext>
            </a:extLst>
          </p:cNvPr>
          <p:cNvGraphicFramePr>
            <a:graphicFrameLocks noChangeAspect="1"/>
          </p:cNvGraphicFramePr>
          <p:nvPr>
            <p:extLst>
              <p:ext uri="{D42A27DB-BD31-4B8C-83A1-F6EECF244321}">
                <p14:modId xmlns:p14="http://schemas.microsoft.com/office/powerpoint/2010/main" val="4152712394"/>
              </p:ext>
            </p:extLst>
          </p:nvPr>
        </p:nvGraphicFramePr>
        <p:xfrm>
          <a:off x="3357315" y="4366082"/>
          <a:ext cx="2592288" cy="469380"/>
        </p:xfrm>
        <a:graphic>
          <a:graphicData uri="http://schemas.openxmlformats.org/presentationml/2006/ole">
            <mc:AlternateContent xmlns:mc="http://schemas.openxmlformats.org/markup-compatibility/2006">
              <mc:Choice xmlns:v="urn:schemas-microsoft-com:vml" Requires="v">
                <p:oleObj spid="_x0000_s68634" name="Equation" r:id="rId10" imgW="1269720" imgH="228600" progId="Equation.DSMT4">
                  <p:embed/>
                </p:oleObj>
              </mc:Choice>
              <mc:Fallback>
                <p:oleObj name="Equation" r:id="rId10" imgW="1269720" imgH="228600" progId="Equation.DSMT4">
                  <p:embed/>
                  <p:pic>
                    <p:nvPicPr>
                      <p:cNvPr id="0" name=""/>
                      <p:cNvPicPr/>
                      <p:nvPr/>
                    </p:nvPicPr>
                    <p:blipFill>
                      <a:blip r:embed="rId11"/>
                      <a:stretch>
                        <a:fillRect/>
                      </a:stretch>
                    </p:blipFill>
                    <p:spPr>
                      <a:xfrm>
                        <a:off x="3357315" y="4366082"/>
                        <a:ext cx="2592288" cy="469380"/>
                      </a:xfrm>
                      <a:prstGeom prst="rect">
                        <a:avLst/>
                      </a:prstGeom>
                    </p:spPr>
                  </p:pic>
                </p:oleObj>
              </mc:Fallback>
            </mc:AlternateContent>
          </a:graphicData>
        </a:graphic>
      </p:graphicFrame>
      <p:graphicFrame>
        <p:nvGraphicFramePr>
          <p:cNvPr id="10" name="对象 9">
            <a:extLst>
              <a:ext uri="{FF2B5EF4-FFF2-40B4-BE49-F238E27FC236}">
                <a16:creationId xmlns="" xmlns:a16="http://schemas.microsoft.com/office/drawing/2014/main" id="{3F61CA9B-C010-4A9C-9430-8E7A26F81F2B}"/>
              </a:ext>
            </a:extLst>
          </p:cNvPr>
          <p:cNvGraphicFramePr>
            <a:graphicFrameLocks noChangeAspect="1"/>
          </p:cNvGraphicFramePr>
          <p:nvPr>
            <p:extLst>
              <p:ext uri="{D42A27DB-BD31-4B8C-83A1-F6EECF244321}">
                <p14:modId xmlns:p14="http://schemas.microsoft.com/office/powerpoint/2010/main" val="991091463"/>
              </p:ext>
            </p:extLst>
          </p:nvPr>
        </p:nvGraphicFramePr>
        <p:xfrm>
          <a:off x="8349719" y="4146886"/>
          <a:ext cx="2150334" cy="881260"/>
        </p:xfrm>
        <a:graphic>
          <a:graphicData uri="http://schemas.openxmlformats.org/presentationml/2006/ole">
            <mc:AlternateContent xmlns:mc="http://schemas.openxmlformats.org/markup-compatibility/2006">
              <mc:Choice xmlns:v="urn:schemas-microsoft-com:vml" Requires="v">
                <p:oleObj spid="_x0000_s68635" name="Equation" r:id="rId12" imgW="825480" imgH="419040" progId="Equation.DSMT4">
                  <p:embed/>
                </p:oleObj>
              </mc:Choice>
              <mc:Fallback>
                <p:oleObj name="Equation" r:id="rId12" imgW="825480" imgH="419040" progId="Equation.DSMT4">
                  <p:embed/>
                  <p:pic>
                    <p:nvPicPr>
                      <p:cNvPr id="0" name=""/>
                      <p:cNvPicPr/>
                      <p:nvPr/>
                    </p:nvPicPr>
                    <p:blipFill>
                      <a:blip r:embed="rId13"/>
                      <a:stretch>
                        <a:fillRect/>
                      </a:stretch>
                    </p:blipFill>
                    <p:spPr>
                      <a:xfrm>
                        <a:off x="8349719" y="4146886"/>
                        <a:ext cx="2150334" cy="881260"/>
                      </a:xfrm>
                      <a:prstGeom prst="rect">
                        <a:avLst/>
                      </a:prstGeom>
                    </p:spPr>
                  </p:pic>
                </p:oleObj>
              </mc:Fallback>
            </mc:AlternateContent>
          </a:graphicData>
        </a:graphic>
      </p:graphicFrame>
      <p:graphicFrame>
        <p:nvGraphicFramePr>
          <p:cNvPr id="11" name="对象 10">
            <a:extLst>
              <a:ext uri="{FF2B5EF4-FFF2-40B4-BE49-F238E27FC236}">
                <a16:creationId xmlns="" xmlns:a16="http://schemas.microsoft.com/office/drawing/2014/main" id="{7D40C614-DFEF-4DFD-AB98-E7FD1DE0D3D5}"/>
              </a:ext>
            </a:extLst>
          </p:cNvPr>
          <p:cNvGraphicFramePr>
            <a:graphicFrameLocks noChangeAspect="1"/>
          </p:cNvGraphicFramePr>
          <p:nvPr>
            <p:extLst>
              <p:ext uri="{D42A27DB-BD31-4B8C-83A1-F6EECF244321}">
                <p14:modId xmlns:p14="http://schemas.microsoft.com/office/powerpoint/2010/main" val="1452472961"/>
              </p:ext>
            </p:extLst>
          </p:nvPr>
        </p:nvGraphicFramePr>
        <p:xfrm>
          <a:off x="6900941" y="4835462"/>
          <a:ext cx="3903666" cy="970273"/>
        </p:xfrm>
        <a:graphic>
          <a:graphicData uri="http://schemas.openxmlformats.org/presentationml/2006/ole">
            <mc:AlternateContent xmlns:mc="http://schemas.openxmlformats.org/markup-compatibility/2006">
              <mc:Choice xmlns:v="urn:schemas-microsoft-com:vml" Requires="v">
                <p:oleObj spid="_x0000_s68636" name="Equation" r:id="rId14" imgW="1498320" imgH="393480" progId="Equation.DSMT4">
                  <p:embed/>
                </p:oleObj>
              </mc:Choice>
              <mc:Fallback>
                <p:oleObj name="Equation" r:id="rId14" imgW="1498320" imgH="393480" progId="Equation.DSMT4">
                  <p:embed/>
                  <p:pic>
                    <p:nvPicPr>
                      <p:cNvPr id="0" name=""/>
                      <p:cNvPicPr/>
                      <p:nvPr/>
                    </p:nvPicPr>
                    <p:blipFill>
                      <a:blip r:embed="rId15"/>
                      <a:stretch>
                        <a:fillRect/>
                      </a:stretch>
                    </p:blipFill>
                    <p:spPr>
                      <a:xfrm>
                        <a:off x="6900941" y="4835462"/>
                        <a:ext cx="3903666" cy="970273"/>
                      </a:xfrm>
                      <a:prstGeom prst="rect">
                        <a:avLst/>
                      </a:prstGeom>
                    </p:spPr>
                  </p:pic>
                </p:oleObj>
              </mc:Fallback>
            </mc:AlternateContent>
          </a:graphicData>
        </a:graphic>
      </p:graphicFrame>
      <p:graphicFrame>
        <p:nvGraphicFramePr>
          <p:cNvPr id="12" name="对象 11">
            <a:extLst>
              <a:ext uri="{FF2B5EF4-FFF2-40B4-BE49-F238E27FC236}">
                <a16:creationId xmlns="" xmlns:a16="http://schemas.microsoft.com/office/drawing/2014/main" id="{56F7AB7A-9FC5-4F9C-BF57-CAC225E2E1B7}"/>
              </a:ext>
            </a:extLst>
          </p:cNvPr>
          <p:cNvGraphicFramePr>
            <a:graphicFrameLocks noChangeAspect="1"/>
          </p:cNvGraphicFramePr>
          <p:nvPr>
            <p:extLst>
              <p:ext uri="{D42A27DB-BD31-4B8C-83A1-F6EECF244321}">
                <p14:modId xmlns:p14="http://schemas.microsoft.com/office/powerpoint/2010/main" val="2420836318"/>
              </p:ext>
            </p:extLst>
          </p:nvPr>
        </p:nvGraphicFramePr>
        <p:xfrm>
          <a:off x="1917155" y="5320598"/>
          <a:ext cx="4658784" cy="1060275"/>
        </p:xfrm>
        <a:graphic>
          <a:graphicData uri="http://schemas.openxmlformats.org/presentationml/2006/ole">
            <mc:AlternateContent xmlns:mc="http://schemas.openxmlformats.org/markup-compatibility/2006">
              <mc:Choice xmlns:v="urn:schemas-microsoft-com:vml" Requires="v">
                <p:oleObj spid="_x0000_s68637" name="Equation" r:id="rId16" imgW="1841400" imgH="419040" progId="Equation.DSMT4">
                  <p:embed/>
                </p:oleObj>
              </mc:Choice>
              <mc:Fallback>
                <p:oleObj name="Equation" r:id="rId16" imgW="1841400" imgH="419040" progId="Equation.DSMT4">
                  <p:embed/>
                  <p:pic>
                    <p:nvPicPr>
                      <p:cNvPr id="0" name=""/>
                      <p:cNvPicPr/>
                      <p:nvPr/>
                    </p:nvPicPr>
                    <p:blipFill>
                      <a:blip r:embed="rId17"/>
                      <a:stretch>
                        <a:fillRect/>
                      </a:stretch>
                    </p:blipFill>
                    <p:spPr>
                      <a:xfrm>
                        <a:off x="1917155" y="5320598"/>
                        <a:ext cx="4658784" cy="1060275"/>
                      </a:xfrm>
                      <a:prstGeom prst="rect">
                        <a:avLst/>
                      </a:prstGeom>
                    </p:spPr>
                  </p:pic>
                </p:oleObj>
              </mc:Fallback>
            </mc:AlternateContent>
          </a:graphicData>
        </a:graphic>
      </p:graphicFrame>
      <p:sp>
        <p:nvSpPr>
          <p:cNvPr id="4" name="矩形 3">
            <a:extLst>
              <a:ext uri="{FF2B5EF4-FFF2-40B4-BE49-F238E27FC236}">
                <a16:creationId xmlns="" xmlns:a16="http://schemas.microsoft.com/office/drawing/2014/main" id="{86C2750F-1F8C-4148-BDB7-A78026DEF8FE}"/>
              </a:ext>
            </a:extLst>
          </p:cNvPr>
          <p:cNvSpPr/>
          <p:nvPr/>
        </p:nvSpPr>
        <p:spPr>
          <a:xfrm>
            <a:off x="1845147" y="5373216"/>
            <a:ext cx="4968552" cy="10602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0482847"/>
      </p:ext>
    </p:extLst>
  </p:cSld>
  <p:clrMapOvr>
    <a:masterClrMapping/>
  </p:clrMapOvr>
  <p:transition>
    <p:wip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fld id="{228EFD97-1859-43C3-BDAB-1B0F00206538}" type="slidenum">
              <a:rPr lang="en-US" altLang="zh-CN" smtClean="0">
                <a:latin typeface="Times New Roman" panose="02020603050405020304" pitchFamily="18" charset="0"/>
                <a:ea typeface="隶书" panose="02010509060101010101" pitchFamily="49" charset="-122"/>
              </a:rPr>
              <a:t>100</a:t>
            </a:fld>
            <a:endParaRPr lang="en-US" altLang="zh-CN" smtClean="0">
              <a:latin typeface="Times New Roman" panose="02020603050405020304" pitchFamily="18" charset="0"/>
              <a:ea typeface="隶书" panose="02010509060101010101"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rPr>
              <a:t>谢谢！</a:t>
            </a: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spid="_x0000_s2088" name="剪辑" r:id="rId3" imgW="4961255" imgH="2811780" progId="">
                  <p:embed/>
                </p:oleObj>
              </mc:Choice>
              <mc:Fallback>
                <p:oleObj name="剪辑" r:id="rId3" imgW="4961255" imgH="2811780" progId="">
                  <p:embed/>
                  <p:pic>
                    <p:nvPicPr>
                      <p:cNvPr id="0" name="图片 20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3"/>
              <p:cNvSpPr txBox="1">
                <a:spLocks/>
              </p:cNvSpPr>
              <p:nvPr/>
            </p:nvSpPr>
            <p:spPr bwMode="auto">
              <a:xfrm>
                <a:off x="150039" y="570470"/>
                <a:ext cx="11936786" cy="5975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r>
                  <a:rPr kumimoji="1" lang="en-US" altLang="zh-CN" sz="2200" dirty="0">
                    <a:latin typeface="+mn-lt"/>
                    <a:ea typeface="+mn-ea"/>
                  </a:rPr>
                  <a:t>•</a:t>
                </a:r>
                <a:r>
                  <a:rPr kumimoji="1" lang="zh-CN" altLang="en-US" sz="2200" dirty="0">
                    <a:latin typeface="+mn-lt"/>
                    <a:ea typeface="+mn-ea"/>
                  </a:rPr>
                  <a:t>事实上，除上述逻辑分析求解外，对于无套利定价证明还可采用如下严密的</a:t>
                </a:r>
                <a:r>
                  <a:rPr kumimoji="1" lang="zh-CN" altLang="en-US" sz="2200" u="sng" dirty="0">
                    <a:latin typeface="+mn-lt"/>
                    <a:ea typeface="+mn-ea"/>
                  </a:rPr>
                  <a:t>数学证明</a:t>
                </a:r>
                <a:r>
                  <a:rPr kumimoji="1" lang="en-US" altLang="zh-CN" sz="2200" dirty="0">
                    <a:latin typeface="+mn-lt"/>
                    <a:ea typeface="+mn-ea"/>
                  </a:rPr>
                  <a:t>:</a:t>
                </a:r>
              </a:p>
              <a:p>
                <a:pPr marL="0" indent="0">
                  <a:lnSpc>
                    <a:spcPct val="150000"/>
                  </a:lnSpc>
                  <a:spcBef>
                    <a:spcPct val="20000"/>
                  </a:spcBef>
                  <a:buClr>
                    <a:schemeClr val="accent1"/>
                  </a:buClr>
                  <a:buSzPct val="70000"/>
                </a:pPr>
                <a:r>
                  <a:rPr kumimoji="1" lang="zh-CN" altLang="en-US" sz="2200" dirty="0">
                    <a:latin typeface="+mn-lt"/>
                    <a:ea typeface="+mn-ea"/>
                  </a:rPr>
                  <a:t>构造投资组合包括 </a:t>
                </a:r>
                <a:r>
                  <a:rPr kumimoji="1" lang="zh-CN" altLang="en-US" sz="2200" b="1" dirty="0">
                    <a:solidFill>
                      <a:srgbClr val="7030A0"/>
                    </a:solidFill>
                    <a:latin typeface="+mn-lt"/>
                    <a:ea typeface="+mn-ea"/>
                  </a:rPr>
                  <a:t>𝛥 份股票多头</a:t>
                </a:r>
                <a:r>
                  <a:rPr kumimoji="1" lang="zh-CN" altLang="en-US" sz="2200" b="1" dirty="0">
                    <a:latin typeface="+mn-lt"/>
                    <a:ea typeface="+mn-ea"/>
                  </a:rPr>
                  <a:t>和 </a:t>
                </a:r>
                <a:r>
                  <a:rPr kumimoji="1" lang="en-US" altLang="zh-CN" sz="2200" b="1" dirty="0">
                    <a:solidFill>
                      <a:srgbClr val="7030A0"/>
                    </a:solidFill>
                    <a:latin typeface="+mn-lt"/>
                    <a:ea typeface="+mn-ea"/>
                  </a:rPr>
                  <a:t>1 </a:t>
                </a:r>
                <a:r>
                  <a:rPr kumimoji="1" lang="zh-CN" altLang="en-US" sz="2200" b="1" dirty="0">
                    <a:solidFill>
                      <a:srgbClr val="7030A0"/>
                    </a:solidFill>
                    <a:latin typeface="+mn-lt"/>
                    <a:ea typeface="+mn-ea"/>
                  </a:rPr>
                  <a:t>份看涨期权空头</a:t>
                </a:r>
                <a:r>
                  <a:rPr kumimoji="1" lang="zh-CN" altLang="en-US" sz="2200" dirty="0">
                    <a:latin typeface="+mn-lt"/>
                    <a:ea typeface="+mn-ea"/>
                  </a:rPr>
                  <a:t>，</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当                                          时，股票价格变动对组合无影响则组合为无风险组合，</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此时                             </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因为是无风险组合，可用无风险利率贴现得                                                        </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将                           代入上式，并令                              </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可得期权定价公式：</a:t>
                </a:r>
              </a:p>
              <a:p>
                <a:pPr marL="0" indent="0">
                  <a:lnSpc>
                    <a:spcPct val="150000"/>
                  </a:lnSpc>
                  <a:spcBef>
                    <a:spcPct val="20000"/>
                  </a:spcBef>
                  <a:buClr>
                    <a:schemeClr val="accent1"/>
                  </a:buClr>
                  <a:buSzPct val="70000"/>
                </a:pPr>
                <a:r>
                  <a:rPr kumimoji="1" lang="zh-CN" altLang="en-US" sz="2200" dirty="0">
                    <a:latin typeface="+mn-lt"/>
                    <a:ea typeface="+mn-ea"/>
                  </a:rPr>
                  <a:t> </a:t>
                </a:r>
                <a:r>
                  <a:rPr kumimoji="1" lang="en-US" altLang="zh-CN" sz="2800" b="1" dirty="0">
                    <a:solidFill>
                      <a:srgbClr val="215968"/>
                    </a:solidFill>
                    <a:latin typeface="Times New Roman" panose="02020603050405020304" pitchFamily="18" charset="0"/>
                    <a:ea typeface="+mn-ea"/>
                    <a:cs typeface="Times New Roman" panose="02020603050405020304" pitchFamily="18" charset="0"/>
                  </a:rPr>
                  <a:t>⁜</a:t>
                </a:r>
                <a:r>
                  <a:rPr kumimoji="1" lang="zh-CN" altLang="en-US" sz="2200" dirty="0">
                    <a:latin typeface="+mn-lt"/>
                    <a:ea typeface="+mn-ea"/>
                  </a:rPr>
                  <a:t>对于</a:t>
                </a:r>
                <a:r>
                  <a:rPr kumimoji="1" lang="en-US" altLang="zh-CN" sz="2200" dirty="0">
                    <a:latin typeface="+mn-lt"/>
                    <a:ea typeface="+mn-ea"/>
                  </a:rPr>
                  <a:t>【</a:t>
                </a:r>
                <a:r>
                  <a:rPr kumimoji="1" lang="zh-CN" altLang="en-US" sz="2200" dirty="0" smtClean="0">
                    <a:latin typeface="+mn-lt"/>
                    <a:ea typeface="+mn-ea"/>
                  </a:rPr>
                  <a:t>例</a:t>
                </a:r>
                <a:r>
                  <a:rPr kumimoji="1" lang="en-US" altLang="zh-CN" sz="2200" dirty="0" smtClean="0">
                    <a:latin typeface="+mn-lt"/>
                    <a:ea typeface="+mn-ea"/>
                  </a:rPr>
                  <a:t>14-2】</a:t>
                </a:r>
                <a:r>
                  <a:rPr kumimoji="1" lang="zh-CN" altLang="en-US" sz="2200" dirty="0">
                    <a:latin typeface="+mn-lt"/>
                    <a:ea typeface="+mn-ea"/>
                  </a:rPr>
                  <a:t>的求解：可知 </a:t>
                </a:r>
                <a14:m>
                  <m:oMath xmlns:m="http://schemas.openxmlformats.org/officeDocument/2006/math">
                    <m:r>
                      <a:rPr kumimoji="1" lang="en-US" altLang="zh-CN" sz="2200" b="0" i="1" smtClean="0">
                        <a:latin typeface="Cambria Math" panose="02040503050406030204" pitchFamily="18" charset="0"/>
                        <a:ea typeface="+mn-ea"/>
                      </a:rPr>
                      <m:t>𝑢</m:t>
                    </m:r>
                    <m:r>
                      <a:rPr kumimoji="1" lang="en-US" altLang="zh-CN" sz="2200" b="0" i="1" smtClean="0">
                        <a:latin typeface="Cambria Math" panose="02040503050406030204" pitchFamily="18" charset="0"/>
                        <a:ea typeface="+mn-ea"/>
                      </a:rPr>
                      <m:t>=1.1</m:t>
                    </m:r>
                  </m:oMath>
                </a14:m>
                <a:r>
                  <a:rPr kumimoji="1" lang="zh-CN" altLang="en-US" sz="2200" dirty="0">
                    <a:latin typeface="+mn-lt"/>
                    <a:ea typeface="+mn-ea"/>
                  </a:rPr>
                  <a:t>，</a:t>
                </a:r>
                <a14:m>
                  <m:oMath xmlns:m="http://schemas.openxmlformats.org/officeDocument/2006/math">
                    <m:r>
                      <a:rPr kumimoji="1" lang="en-US" altLang="zh-CN" sz="2200" b="0" i="1" dirty="0" smtClean="0">
                        <a:latin typeface="Cambria Math" panose="02040503050406030204" pitchFamily="18" charset="0"/>
                        <a:ea typeface="+mn-ea"/>
                      </a:rPr>
                      <m:t>𝑑</m:t>
                    </m:r>
                    <m:r>
                      <a:rPr kumimoji="1" lang="en-US" altLang="zh-CN" sz="2200" b="0" i="1" dirty="0" smtClean="0">
                        <a:latin typeface="Cambria Math" panose="02040503050406030204" pitchFamily="18" charset="0"/>
                        <a:ea typeface="+mn-ea"/>
                      </a:rPr>
                      <m:t>=0.9</m:t>
                    </m:r>
                  </m:oMath>
                </a14:m>
                <a:r>
                  <a:rPr kumimoji="1" lang="zh-CN" altLang="en-US" sz="2200" dirty="0">
                    <a:latin typeface="+mn-lt"/>
                    <a:ea typeface="+mn-ea"/>
                  </a:rPr>
                  <a:t> ，</a:t>
                </a:r>
                <a14:m>
                  <m:oMath xmlns:m="http://schemas.openxmlformats.org/officeDocument/2006/math">
                    <m:r>
                      <a:rPr kumimoji="1" lang="en-US" altLang="zh-CN" sz="2200" b="0" i="1" dirty="0" smtClean="0">
                        <a:latin typeface="Cambria Math" panose="02040503050406030204" pitchFamily="18" charset="0"/>
                        <a:ea typeface="+mn-ea"/>
                      </a:rPr>
                      <m:t>𝑟</m:t>
                    </m:r>
                    <m:r>
                      <a:rPr kumimoji="1" lang="en-US" altLang="zh-CN" sz="2200" b="0" i="1" dirty="0" smtClean="0">
                        <a:latin typeface="Cambria Math" panose="02040503050406030204" pitchFamily="18" charset="0"/>
                        <a:ea typeface="+mn-ea"/>
                      </a:rPr>
                      <m:t>=0.05</m:t>
                    </m:r>
                  </m:oMath>
                </a14:m>
                <a:r>
                  <a:rPr kumimoji="1" lang="zh-CN" altLang="en-US" sz="2200" dirty="0">
                    <a:latin typeface="+mn-lt"/>
                    <a:ea typeface="+mn-ea"/>
                  </a:rPr>
                  <a:t> ，</a:t>
                </a:r>
                <a14:m>
                  <m:oMath xmlns:m="http://schemas.openxmlformats.org/officeDocument/2006/math">
                    <m:r>
                      <a:rPr kumimoji="1" lang="en-US" altLang="zh-CN" sz="2200" b="0" i="1" dirty="0" smtClean="0">
                        <a:latin typeface="Cambria Math" panose="02040503050406030204" pitchFamily="18" charset="0"/>
                        <a:ea typeface="+mn-ea"/>
                      </a:rPr>
                      <m:t>𝑡</m:t>
                    </m:r>
                    <m:r>
                      <a:rPr kumimoji="1" lang="en-US" altLang="zh-CN" sz="2200" b="0" i="1" dirty="0" smtClean="0">
                        <a:latin typeface="Cambria Math" panose="02040503050406030204" pitchFamily="18" charset="0"/>
                        <a:ea typeface="+mn-ea"/>
                      </a:rPr>
                      <m:t>=0.5</m:t>
                    </m:r>
                  </m:oMath>
                </a14:m>
                <a:r>
                  <a:rPr kumimoji="1" lang="zh-CN" altLang="en-US" sz="2200" dirty="0">
                    <a:latin typeface="+mn-lt"/>
                    <a:ea typeface="+mn-ea"/>
                  </a:rPr>
                  <a:t> ，可得：</a:t>
                </a: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zh-CN" altLang="en-US"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 </a:t>
                </a:r>
              </a:p>
              <a:p>
                <a:pPr marL="0" indent="0">
                  <a:lnSpc>
                    <a:spcPct val="150000"/>
                  </a:lnSpc>
                  <a:spcBef>
                    <a:spcPct val="20000"/>
                  </a:spcBef>
                  <a:buClr>
                    <a:schemeClr val="accent1"/>
                  </a:buClr>
                  <a:buSzPct val="70000"/>
                </a:pPr>
                <a:endParaRPr kumimoji="1" lang="zh-CN" altLang="en-US" sz="2200" dirty="0">
                  <a:latin typeface="+mn-lt"/>
                  <a:ea typeface="+mn-ea"/>
                </a:endParaRPr>
              </a:p>
            </p:txBody>
          </p:sp>
        </mc:Choice>
        <mc:Fallback>
          <p:sp>
            <p:nvSpPr>
              <p:cNvPr id="2" name="Rectangle 3"/>
              <p:cNvSpPr txBox="1">
                <a:spLocks noRot="1" noChangeAspect="1" noMove="1" noResize="1" noEditPoints="1" noAdjustHandles="1" noChangeArrowheads="1" noChangeShapeType="1" noTextEdit="1"/>
              </p:cNvSpPr>
              <p:nvPr/>
            </p:nvSpPr>
            <p:spPr bwMode="auto">
              <a:xfrm>
                <a:off x="150039" y="570470"/>
                <a:ext cx="11936786" cy="5975920"/>
              </a:xfrm>
              <a:prstGeom prst="rect">
                <a:avLst/>
              </a:prstGeom>
              <a:blipFill rotWithShape="1">
                <a:blip r:embed="rId3"/>
                <a:stretch>
                  <a:fillRect l="-66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3"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期权的定价</a:t>
            </a:r>
          </a:p>
        </p:txBody>
      </p:sp>
      <p:graphicFrame>
        <p:nvGraphicFramePr>
          <p:cNvPr id="10" name="对象 9">
            <a:extLst>
              <a:ext uri="{FF2B5EF4-FFF2-40B4-BE49-F238E27FC236}">
                <a16:creationId xmlns="" xmlns:a16="http://schemas.microsoft.com/office/drawing/2014/main" id="{8649549A-1632-4EFE-832D-14D7E91DF1C9}"/>
              </a:ext>
            </a:extLst>
          </p:cNvPr>
          <p:cNvGraphicFramePr>
            <a:graphicFrameLocks noChangeAspect="1"/>
          </p:cNvGraphicFramePr>
          <p:nvPr>
            <p:extLst>
              <p:ext uri="{D42A27DB-BD31-4B8C-83A1-F6EECF244321}">
                <p14:modId xmlns:p14="http://schemas.microsoft.com/office/powerpoint/2010/main" val="1093494764"/>
              </p:ext>
            </p:extLst>
          </p:nvPr>
        </p:nvGraphicFramePr>
        <p:xfrm>
          <a:off x="589229" y="1833622"/>
          <a:ext cx="2592288" cy="471325"/>
        </p:xfrm>
        <a:graphic>
          <a:graphicData uri="http://schemas.openxmlformats.org/presentationml/2006/ole">
            <mc:AlternateContent xmlns:mc="http://schemas.openxmlformats.org/markup-compatibility/2006">
              <mc:Choice xmlns:v="urn:schemas-microsoft-com:vml" Requires="v">
                <p:oleObj spid="_x0000_s69655" name="Equation" r:id="rId4" imgW="1257120" imgH="228600" progId="Equation.DSMT4">
                  <p:embed/>
                </p:oleObj>
              </mc:Choice>
              <mc:Fallback>
                <p:oleObj name="Equation" r:id="rId4" imgW="1257120" imgH="228600" progId="Equation.DSMT4">
                  <p:embed/>
                  <p:pic>
                    <p:nvPicPr>
                      <p:cNvPr id="0" name=""/>
                      <p:cNvPicPr/>
                      <p:nvPr/>
                    </p:nvPicPr>
                    <p:blipFill>
                      <a:blip r:embed="rId5"/>
                      <a:stretch>
                        <a:fillRect/>
                      </a:stretch>
                    </p:blipFill>
                    <p:spPr>
                      <a:xfrm>
                        <a:off x="589229" y="1833622"/>
                        <a:ext cx="2592288" cy="471325"/>
                      </a:xfrm>
                      <a:prstGeom prst="rect">
                        <a:avLst/>
                      </a:prstGeom>
                    </p:spPr>
                  </p:pic>
                </p:oleObj>
              </mc:Fallback>
            </mc:AlternateContent>
          </a:graphicData>
        </a:graphic>
      </p:graphicFrame>
      <p:graphicFrame>
        <p:nvGraphicFramePr>
          <p:cNvPr id="11" name="对象 10">
            <a:extLst>
              <a:ext uri="{FF2B5EF4-FFF2-40B4-BE49-F238E27FC236}">
                <a16:creationId xmlns="" xmlns:a16="http://schemas.microsoft.com/office/drawing/2014/main" id="{DB4FC55C-0B20-4BD3-A7B5-A969825F81F2}"/>
              </a:ext>
            </a:extLst>
          </p:cNvPr>
          <p:cNvGraphicFramePr>
            <a:graphicFrameLocks noChangeAspect="1"/>
          </p:cNvGraphicFramePr>
          <p:nvPr>
            <p:extLst>
              <p:ext uri="{D42A27DB-BD31-4B8C-83A1-F6EECF244321}">
                <p14:modId xmlns:p14="http://schemas.microsoft.com/office/powerpoint/2010/main" val="127576583"/>
              </p:ext>
            </p:extLst>
          </p:nvPr>
        </p:nvGraphicFramePr>
        <p:xfrm>
          <a:off x="1197075" y="2232336"/>
          <a:ext cx="1800200" cy="736030"/>
        </p:xfrm>
        <a:graphic>
          <a:graphicData uri="http://schemas.openxmlformats.org/presentationml/2006/ole">
            <mc:AlternateContent xmlns:mc="http://schemas.openxmlformats.org/markup-compatibility/2006">
              <mc:Choice xmlns:v="urn:schemas-microsoft-com:vml" Requires="v">
                <p:oleObj spid="_x0000_s69656" name="Equation" r:id="rId6" imgW="787320" imgH="393480" progId="Equation.DSMT4">
                  <p:embed/>
                </p:oleObj>
              </mc:Choice>
              <mc:Fallback>
                <p:oleObj name="Equation" r:id="rId6" imgW="787320" imgH="393480" progId="Equation.DSMT4">
                  <p:embed/>
                  <p:pic>
                    <p:nvPicPr>
                      <p:cNvPr id="0" name=""/>
                      <p:cNvPicPr/>
                      <p:nvPr/>
                    </p:nvPicPr>
                    <p:blipFill>
                      <a:blip r:embed="rId7"/>
                      <a:stretch>
                        <a:fillRect/>
                      </a:stretch>
                    </p:blipFill>
                    <p:spPr>
                      <a:xfrm>
                        <a:off x="1197075" y="2232336"/>
                        <a:ext cx="1800200" cy="736030"/>
                      </a:xfrm>
                      <a:prstGeom prst="rect">
                        <a:avLst/>
                      </a:prstGeom>
                    </p:spPr>
                  </p:pic>
                </p:oleObj>
              </mc:Fallback>
            </mc:AlternateContent>
          </a:graphicData>
        </a:graphic>
      </p:graphicFrame>
      <p:graphicFrame>
        <p:nvGraphicFramePr>
          <p:cNvPr id="12" name="对象 11">
            <a:extLst>
              <a:ext uri="{FF2B5EF4-FFF2-40B4-BE49-F238E27FC236}">
                <a16:creationId xmlns="" xmlns:a16="http://schemas.microsoft.com/office/drawing/2014/main" id="{F25B9B7C-B468-4F21-B4A4-F74615244157}"/>
              </a:ext>
            </a:extLst>
          </p:cNvPr>
          <p:cNvGraphicFramePr>
            <a:graphicFrameLocks noChangeAspect="1"/>
          </p:cNvGraphicFramePr>
          <p:nvPr>
            <p:extLst>
              <p:ext uri="{D42A27DB-BD31-4B8C-83A1-F6EECF244321}">
                <p14:modId xmlns:p14="http://schemas.microsoft.com/office/powerpoint/2010/main" val="1551993741"/>
              </p:ext>
            </p:extLst>
          </p:nvPr>
        </p:nvGraphicFramePr>
        <p:xfrm>
          <a:off x="5640214" y="2916999"/>
          <a:ext cx="4032448" cy="615379"/>
        </p:xfrm>
        <a:graphic>
          <a:graphicData uri="http://schemas.openxmlformats.org/presentationml/2006/ole">
            <mc:AlternateContent xmlns:mc="http://schemas.openxmlformats.org/markup-compatibility/2006">
              <mc:Choice xmlns:v="urn:schemas-microsoft-com:vml" Requires="v">
                <p:oleObj spid="_x0000_s69657" name="Equation" r:id="rId8" imgW="1536480" imgH="253800" progId="Equation.DSMT4">
                  <p:embed/>
                </p:oleObj>
              </mc:Choice>
              <mc:Fallback>
                <p:oleObj name="Equation" r:id="rId8" imgW="1536480" imgH="253800" progId="Equation.DSMT4">
                  <p:embed/>
                  <p:pic>
                    <p:nvPicPr>
                      <p:cNvPr id="0" name=""/>
                      <p:cNvPicPr/>
                      <p:nvPr/>
                    </p:nvPicPr>
                    <p:blipFill>
                      <a:blip r:embed="rId9"/>
                      <a:stretch>
                        <a:fillRect/>
                      </a:stretch>
                    </p:blipFill>
                    <p:spPr>
                      <a:xfrm>
                        <a:off x="5640214" y="2916999"/>
                        <a:ext cx="4032448" cy="615379"/>
                      </a:xfrm>
                      <a:prstGeom prst="rect">
                        <a:avLst/>
                      </a:prstGeom>
                    </p:spPr>
                  </p:pic>
                </p:oleObj>
              </mc:Fallback>
            </mc:AlternateContent>
          </a:graphicData>
        </a:graphic>
      </p:graphicFrame>
      <p:graphicFrame>
        <p:nvGraphicFramePr>
          <p:cNvPr id="13" name="对象 12">
            <a:extLst>
              <a:ext uri="{FF2B5EF4-FFF2-40B4-BE49-F238E27FC236}">
                <a16:creationId xmlns="" xmlns:a16="http://schemas.microsoft.com/office/drawing/2014/main" id="{84203621-9D4E-4BA3-AE99-FA543F7EDA7B}"/>
              </a:ext>
            </a:extLst>
          </p:cNvPr>
          <p:cNvGraphicFramePr>
            <a:graphicFrameLocks noChangeAspect="1"/>
          </p:cNvGraphicFramePr>
          <p:nvPr>
            <p:extLst>
              <p:ext uri="{D42A27DB-BD31-4B8C-83A1-F6EECF244321}">
                <p14:modId xmlns:p14="http://schemas.microsoft.com/office/powerpoint/2010/main" val="3328266697"/>
              </p:ext>
            </p:extLst>
          </p:nvPr>
        </p:nvGraphicFramePr>
        <p:xfrm>
          <a:off x="589229" y="3415504"/>
          <a:ext cx="1442193" cy="721097"/>
        </p:xfrm>
        <a:graphic>
          <a:graphicData uri="http://schemas.openxmlformats.org/presentationml/2006/ole">
            <mc:AlternateContent xmlns:mc="http://schemas.openxmlformats.org/markup-compatibility/2006">
              <mc:Choice xmlns:v="urn:schemas-microsoft-com:vml" Requires="v">
                <p:oleObj spid="_x0000_s69658" name="Equation" r:id="rId10" imgW="787320" imgH="393480" progId="Equation.DSMT4">
                  <p:embed/>
                </p:oleObj>
              </mc:Choice>
              <mc:Fallback>
                <p:oleObj name="Equation" r:id="rId10" imgW="787320" imgH="393480" progId="Equation.DSMT4">
                  <p:embed/>
                  <p:pic>
                    <p:nvPicPr>
                      <p:cNvPr id="0" name=""/>
                      <p:cNvPicPr/>
                      <p:nvPr/>
                    </p:nvPicPr>
                    <p:blipFill>
                      <a:blip r:embed="rId11"/>
                      <a:stretch>
                        <a:fillRect/>
                      </a:stretch>
                    </p:blipFill>
                    <p:spPr>
                      <a:xfrm>
                        <a:off x="589229" y="3415504"/>
                        <a:ext cx="1442193" cy="721097"/>
                      </a:xfrm>
                      <a:prstGeom prst="rect">
                        <a:avLst/>
                      </a:prstGeom>
                    </p:spPr>
                  </p:pic>
                </p:oleObj>
              </mc:Fallback>
            </mc:AlternateContent>
          </a:graphicData>
        </a:graphic>
      </p:graphicFrame>
      <p:graphicFrame>
        <p:nvGraphicFramePr>
          <p:cNvPr id="14" name="对象 13">
            <a:extLst>
              <a:ext uri="{FF2B5EF4-FFF2-40B4-BE49-F238E27FC236}">
                <a16:creationId xmlns="" xmlns:a16="http://schemas.microsoft.com/office/drawing/2014/main" id="{2854AC89-B495-42C2-A5F3-5EBF2605F233}"/>
              </a:ext>
            </a:extLst>
          </p:cNvPr>
          <p:cNvGraphicFramePr>
            <a:graphicFrameLocks noChangeAspect="1"/>
          </p:cNvGraphicFramePr>
          <p:nvPr>
            <p:extLst>
              <p:ext uri="{D42A27DB-BD31-4B8C-83A1-F6EECF244321}">
                <p14:modId xmlns:p14="http://schemas.microsoft.com/office/powerpoint/2010/main" val="634819191"/>
              </p:ext>
            </p:extLst>
          </p:nvPr>
        </p:nvGraphicFramePr>
        <p:xfrm>
          <a:off x="4365427" y="3285453"/>
          <a:ext cx="1656184" cy="851148"/>
        </p:xfrm>
        <a:graphic>
          <a:graphicData uri="http://schemas.openxmlformats.org/presentationml/2006/ole">
            <mc:AlternateContent xmlns:mc="http://schemas.openxmlformats.org/markup-compatibility/2006">
              <mc:Choice xmlns:v="urn:schemas-microsoft-com:vml" Requires="v">
                <p:oleObj spid="_x0000_s69659" name="Equation" r:id="rId12" imgW="761760" imgH="419040" progId="Equation.DSMT4">
                  <p:embed/>
                </p:oleObj>
              </mc:Choice>
              <mc:Fallback>
                <p:oleObj name="Equation" r:id="rId12" imgW="761760" imgH="419040" progId="Equation.DSMT4">
                  <p:embed/>
                  <p:pic>
                    <p:nvPicPr>
                      <p:cNvPr id="0" name=""/>
                      <p:cNvPicPr/>
                      <p:nvPr/>
                    </p:nvPicPr>
                    <p:blipFill>
                      <a:blip r:embed="rId13"/>
                      <a:stretch>
                        <a:fillRect/>
                      </a:stretch>
                    </p:blipFill>
                    <p:spPr>
                      <a:xfrm>
                        <a:off x="4365427" y="3285453"/>
                        <a:ext cx="1656184" cy="851148"/>
                      </a:xfrm>
                      <a:prstGeom prst="rect">
                        <a:avLst/>
                      </a:prstGeom>
                    </p:spPr>
                  </p:pic>
                </p:oleObj>
              </mc:Fallback>
            </mc:AlternateContent>
          </a:graphicData>
        </a:graphic>
      </p:graphicFrame>
      <p:graphicFrame>
        <p:nvGraphicFramePr>
          <p:cNvPr id="15" name="对象 14">
            <a:extLst>
              <a:ext uri="{FF2B5EF4-FFF2-40B4-BE49-F238E27FC236}">
                <a16:creationId xmlns="" xmlns:a16="http://schemas.microsoft.com/office/drawing/2014/main" id="{98D8FDAE-1CD7-4A2E-B30B-BC22A7EE5A6B}"/>
              </a:ext>
            </a:extLst>
          </p:cNvPr>
          <p:cNvGraphicFramePr>
            <a:graphicFrameLocks noChangeAspect="1"/>
          </p:cNvGraphicFramePr>
          <p:nvPr>
            <p:extLst>
              <p:ext uri="{D42A27DB-BD31-4B8C-83A1-F6EECF244321}">
                <p14:modId xmlns:p14="http://schemas.microsoft.com/office/powerpoint/2010/main" val="1542019093"/>
              </p:ext>
            </p:extLst>
          </p:nvPr>
        </p:nvGraphicFramePr>
        <p:xfrm>
          <a:off x="2709243" y="4180556"/>
          <a:ext cx="4248472" cy="678193"/>
        </p:xfrm>
        <a:graphic>
          <a:graphicData uri="http://schemas.openxmlformats.org/presentationml/2006/ole">
            <mc:AlternateContent xmlns:mc="http://schemas.openxmlformats.org/markup-compatibility/2006">
              <mc:Choice xmlns:v="urn:schemas-microsoft-com:vml" Requires="v">
                <p:oleObj spid="_x0000_s69660" name="Equation" r:id="rId14" imgW="1663560" imgH="279360" progId="Equation.DSMT4">
                  <p:embed/>
                </p:oleObj>
              </mc:Choice>
              <mc:Fallback>
                <p:oleObj name="Equation" r:id="rId14" imgW="1663560" imgH="279360" progId="Equation.DSMT4">
                  <p:embed/>
                  <p:pic>
                    <p:nvPicPr>
                      <p:cNvPr id="0" name=""/>
                      <p:cNvPicPr/>
                      <p:nvPr/>
                    </p:nvPicPr>
                    <p:blipFill>
                      <a:blip r:embed="rId15"/>
                      <a:stretch>
                        <a:fillRect/>
                      </a:stretch>
                    </p:blipFill>
                    <p:spPr>
                      <a:xfrm>
                        <a:off x="2709243" y="4180556"/>
                        <a:ext cx="4248472" cy="678193"/>
                      </a:xfrm>
                      <a:prstGeom prst="rect">
                        <a:avLst/>
                      </a:prstGeom>
                    </p:spPr>
                  </p:pic>
                </p:oleObj>
              </mc:Fallback>
            </mc:AlternateContent>
          </a:graphicData>
        </a:graphic>
      </p:graphicFrame>
      <p:graphicFrame>
        <p:nvGraphicFramePr>
          <p:cNvPr id="17" name="对象 16">
            <a:extLst>
              <a:ext uri="{FF2B5EF4-FFF2-40B4-BE49-F238E27FC236}">
                <a16:creationId xmlns="" xmlns:a16="http://schemas.microsoft.com/office/drawing/2014/main" id="{51D14FF9-E751-429C-98F7-0F8DF7222815}"/>
              </a:ext>
            </a:extLst>
          </p:cNvPr>
          <p:cNvGraphicFramePr>
            <a:graphicFrameLocks noChangeAspect="1"/>
          </p:cNvGraphicFramePr>
          <p:nvPr>
            <p:extLst>
              <p:ext uri="{D42A27DB-BD31-4B8C-83A1-F6EECF244321}">
                <p14:modId xmlns:p14="http://schemas.microsoft.com/office/powerpoint/2010/main" val="2016512415"/>
              </p:ext>
            </p:extLst>
          </p:nvPr>
        </p:nvGraphicFramePr>
        <p:xfrm>
          <a:off x="988566" y="5432956"/>
          <a:ext cx="8684096" cy="842489"/>
        </p:xfrm>
        <a:graphic>
          <a:graphicData uri="http://schemas.openxmlformats.org/presentationml/2006/ole">
            <mc:AlternateContent xmlns:mc="http://schemas.openxmlformats.org/markup-compatibility/2006">
              <mc:Choice xmlns:v="urn:schemas-microsoft-com:vml" Requires="v">
                <p:oleObj spid="_x0000_s69661" name="Equation" r:id="rId16" imgW="4927320" imgH="419040" progId="Equation.DSMT4">
                  <p:embed/>
                </p:oleObj>
              </mc:Choice>
              <mc:Fallback>
                <p:oleObj name="Equation" r:id="rId16" imgW="4927320" imgH="419040" progId="Equation.DSMT4">
                  <p:embed/>
                  <p:pic>
                    <p:nvPicPr>
                      <p:cNvPr id="0" name=""/>
                      <p:cNvPicPr/>
                      <p:nvPr/>
                    </p:nvPicPr>
                    <p:blipFill>
                      <a:blip r:embed="rId17"/>
                      <a:stretch>
                        <a:fillRect/>
                      </a:stretch>
                    </p:blipFill>
                    <p:spPr>
                      <a:xfrm>
                        <a:off x="988566" y="5432956"/>
                        <a:ext cx="8684096" cy="842489"/>
                      </a:xfrm>
                      <a:prstGeom prst="rect">
                        <a:avLst/>
                      </a:prstGeom>
                    </p:spPr>
                  </p:pic>
                </p:oleObj>
              </mc:Fallback>
            </mc:AlternateContent>
          </a:graphicData>
        </a:graphic>
      </p:graphicFrame>
      <p:sp>
        <p:nvSpPr>
          <p:cNvPr id="4" name="矩形 3">
            <a:extLst>
              <a:ext uri="{FF2B5EF4-FFF2-40B4-BE49-F238E27FC236}">
                <a16:creationId xmlns="" xmlns:a16="http://schemas.microsoft.com/office/drawing/2014/main" id="{20C091F5-2C68-4315-8ED1-A7671781752E}"/>
              </a:ext>
            </a:extLst>
          </p:cNvPr>
          <p:cNvSpPr/>
          <p:nvPr/>
        </p:nvSpPr>
        <p:spPr>
          <a:xfrm>
            <a:off x="2637235" y="4180556"/>
            <a:ext cx="4464496" cy="6203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2989926"/>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44947" y="600690"/>
            <a:ext cx="11787836" cy="5759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r>
              <a:rPr kumimoji="1" lang="en-US" altLang="zh-CN" sz="2400" dirty="0">
                <a:solidFill>
                  <a:srgbClr val="002060"/>
                </a:solidFill>
                <a:latin typeface="+mn-lt"/>
                <a:ea typeface="+mn-ea"/>
              </a:rPr>
              <a:t>(</a:t>
            </a:r>
            <a:r>
              <a:rPr kumimoji="1" lang="zh-CN" altLang="en-US" sz="2400" dirty="0">
                <a:solidFill>
                  <a:srgbClr val="002060"/>
                </a:solidFill>
                <a:latin typeface="+mn-lt"/>
                <a:ea typeface="+mn-ea"/>
              </a:rPr>
              <a:t>二</a:t>
            </a:r>
            <a:r>
              <a:rPr kumimoji="1" lang="en-US" altLang="zh-CN" sz="2400" dirty="0">
                <a:solidFill>
                  <a:srgbClr val="002060"/>
                </a:solidFill>
                <a:latin typeface="+mn-lt"/>
                <a:ea typeface="+mn-ea"/>
              </a:rPr>
              <a:t>)</a:t>
            </a:r>
            <a:r>
              <a:rPr kumimoji="1" lang="zh-CN" altLang="en-US" sz="2400" dirty="0">
                <a:solidFill>
                  <a:srgbClr val="002060"/>
                </a:solidFill>
                <a:latin typeface="+mn-lt"/>
                <a:ea typeface="+mn-ea"/>
              </a:rPr>
              <a:t>风险中性定价</a:t>
            </a:r>
            <a:endParaRPr kumimoji="1" lang="en-US" altLang="zh-CN" sz="2300" dirty="0">
              <a:solidFill>
                <a:srgbClr val="002060"/>
              </a:solidFill>
              <a:latin typeface="+mn-lt"/>
              <a:ea typeface="+mn-ea"/>
            </a:endParaRPr>
          </a:p>
          <a:p>
            <a:pPr marL="0" indent="0"/>
            <a:r>
              <a:rPr kumimoji="1" lang="en-US" altLang="zh-CN" sz="2300" dirty="0" smtClean="0">
                <a:latin typeface="+mn-lt"/>
                <a:ea typeface="+mn-ea"/>
              </a:rPr>
              <a:t>•</a:t>
            </a:r>
            <a:r>
              <a:rPr lang="zh-CN" altLang="en-US" sz="2400" noProof="1">
                <a:latin typeface="STSong" pitchFamily="2" charset="-122"/>
                <a:ea typeface="STSong" pitchFamily="2" charset="-122"/>
              </a:rPr>
              <a:t>在风险中性世界里：</a:t>
            </a:r>
            <a:endParaRPr lang="zh-CN" altLang="zh-CN" sz="2400" noProof="1">
              <a:latin typeface="STSong" pitchFamily="2" charset="-122"/>
              <a:ea typeface="STSong" pitchFamily="2" charset="-122"/>
            </a:endParaRPr>
          </a:p>
          <a:p>
            <a:r>
              <a:rPr lang="zh-CN" altLang="en-US" sz="2400" noProof="1">
                <a:latin typeface="STSong" pitchFamily="2" charset="-122"/>
                <a:ea typeface="STSong" pitchFamily="2" charset="-122"/>
              </a:rPr>
              <a:t>（</a:t>
            </a:r>
            <a:r>
              <a:rPr lang="zh-CN" altLang="zh-CN" sz="2400" noProof="1">
                <a:latin typeface="STSong" pitchFamily="2" charset="-122"/>
                <a:ea typeface="STSong" pitchFamily="2" charset="-122"/>
              </a:rPr>
              <a:t>1</a:t>
            </a:r>
            <a:r>
              <a:rPr lang="zh-CN" altLang="en-US" sz="2400" noProof="1">
                <a:latin typeface="STSong" pitchFamily="2" charset="-122"/>
                <a:ea typeface="STSong" pitchFamily="2" charset="-122"/>
              </a:rPr>
              <a:t>）所有可交易证券的期望收益都是无风险利率；</a:t>
            </a:r>
          </a:p>
          <a:p>
            <a:r>
              <a:rPr lang="zh-CN" altLang="en-US" sz="2400" noProof="1">
                <a:latin typeface="STSong" pitchFamily="2" charset="-122"/>
                <a:ea typeface="STSong" pitchFamily="2" charset="-122"/>
              </a:rPr>
              <a:t>（</a:t>
            </a:r>
            <a:r>
              <a:rPr lang="zh-CN" altLang="zh-CN" sz="2400" noProof="1">
                <a:latin typeface="STSong" pitchFamily="2" charset="-122"/>
                <a:ea typeface="STSong" pitchFamily="2" charset="-122"/>
              </a:rPr>
              <a:t>2</a:t>
            </a:r>
            <a:r>
              <a:rPr lang="zh-CN" altLang="en-US" sz="2400" noProof="1">
                <a:latin typeface="STSong" pitchFamily="2" charset="-122"/>
                <a:ea typeface="STSong" pitchFamily="2" charset="-122"/>
              </a:rPr>
              <a:t>）未来现金流可以用其期望值按无风险利率贴现</a:t>
            </a:r>
            <a:r>
              <a:rPr lang="zh-CN" altLang="en-US" sz="2400" noProof="1" smtClean="0">
                <a:latin typeface="STSong" pitchFamily="2" charset="-122"/>
                <a:ea typeface="STSong" pitchFamily="2" charset="-122"/>
              </a:rPr>
              <a:t>。</a:t>
            </a:r>
            <a:endParaRPr lang="en-US" altLang="zh-CN" sz="2400" noProof="1" smtClean="0">
              <a:latin typeface="STSong" pitchFamily="2" charset="-122"/>
              <a:ea typeface="STSong" pitchFamily="2" charset="-122"/>
            </a:endParaRPr>
          </a:p>
          <a:p>
            <a:endParaRPr kumimoji="1" lang="en-US" altLang="zh-CN" sz="2300" dirty="0">
              <a:latin typeface="+mn-lt"/>
              <a:ea typeface="+mn-ea"/>
            </a:endParaRPr>
          </a:p>
          <a:p>
            <a:pPr marL="0" indent="0">
              <a:lnSpc>
                <a:spcPct val="150000"/>
              </a:lnSpc>
              <a:spcBef>
                <a:spcPct val="20000"/>
              </a:spcBef>
              <a:buClr>
                <a:schemeClr val="accent1"/>
              </a:buClr>
              <a:buSzPct val="70000"/>
            </a:pPr>
            <a:r>
              <a:rPr kumimoji="1" lang="zh-CN" altLang="en-US" sz="2300" dirty="0" smtClean="0">
                <a:latin typeface="+mn-lt"/>
                <a:ea typeface="+mn-ea"/>
              </a:rPr>
              <a:t> 股票</a:t>
            </a:r>
            <a:r>
              <a:rPr kumimoji="1" lang="zh-CN" altLang="en-US" sz="2300" dirty="0">
                <a:latin typeface="+mn-lt"/>
                <a:ea typeface="+mn-ea"/>
              </a:rPr>
              <a:t>的期望价格一般可表示为： </a:t>
            </a:r>
            <a:endParaRPr kumimoji="1" lang="en-US" altLang="zh-CN" sz="2300" dirty="0">
              <a:latin typeface="+mn-lt"/>
              <a:ea typeface="+mn-ea"/>
            </a:endParaRPr>
          </a:p>
          <a:p>
            <a:pPr marL="0" indent="0">
              <a:lnSpc>
                <a:spcPct val="150000"/>
              </a:lnSpc>
              <a:spcBef>
                <a:spcPct val="20000"/>
              </a:spcBef>
              <a:buClr>
                <a:schemeClr val="accent1"/>
              </a:buClr>
              <a:buSzPct val="70000"/>
            </a:pPr>
            <a:r>
              <a:rPr kumimoji="1" lang="zh-CN" altLang="en-US" sz="2300" dirty="0">
                <a:latin typeface="+mn-lt"/>
                <a:ea typeface="+mn-ea"/>
              </a:rPr>
              <a:t>  假定投资者对有无风险无偏好差异，则                                </a:t>
            </a:r>
            <a:endParaRPr kumimoji="1" lang="en-US" altLang="zh-CN" sz="2300" dirty="0">
              <a:latin typeface="+mn-lt"/>
              <a:ea typeface="+mn-ea"/>
            </a:endParaRPr>
          </a:p>
          <a:p>
            <a:pPr marL="0" indent="0">
              <a:lnSpc>
                <a:spcPct val="150000"/>
              </a:lnSpc>
              <a:spcBef>
                <a:spcPct val="20000"/>
              </a:spcBef>
              <a:buClr>
                <a:schemeClr val="accent1"/>
              </a:buClr>
              <a:buSzPct val="70000"/>
            </a:pPr>
            <a:r>
              <a:rPr kumimoji="1" lang="zh-CN" altLang="en-US" sz="2300" dirty="0">
                <a:latin typeface="+mn-lt"/>
                <a:ea typeface="+mn-ea"/>
              </a:rPr>
              <a:t>   由此，可解出风险中性概率：</a:t>
            </a:r>
            <a:endParaRPr kumimoji="1" lang="en-US" altLang="zh-CN" sz="2300" dirty="0">
              <a:latin typeface="+mn-lt"/>
              <a:ea typeface="+mn-ea"/>
            </a:endParaRPr>
          </a:p>
          <a:p>
            <a:pPr marL="0" indent="0">
              <a:lnSpc>
                <a:spcPct val="150000"/>
              </a:lnSpc>
              <a:spcBef>
                <a:spcPct val="20000"/>
              </a:spcBef>
              <a:buClr>
                <a:schemeClr val="accent1"/>
              </a:buClr>
              <a:buSzPct val="70000"/>
            </a:pPr>
            <a:r>
              <a:rPr kumimoji="1" lang="zh-CN" altLang="en-US" sz="2300" dirty="0">
                <a:latin typeface="+mn-lt"/>
                <a:ea typeface="+mn-ea"/>
              </a:rPr>
              <a:t>   故此，期权价格：</a:t>
            </a:r>
          </a:p>
        </p:txBody>
      </p:sp>
      <p:sp>
        <p:nvSpPr>
          <p:cNvPr id="3"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期权的定价</a:t>
            </a:r>
          </a:p>
        </p:txBody>
      </p:sp>
      <p:graphicFrame>
        <p:nvGraphicFramePr>
          <p:cNvPr id="4" name="对象 3">
            <a:extLst>
              <a:ext uri="{FF2B5EF4-FFF2-40B4-BE49-F238E27FC236}">
                <a16:creationId xmlns="" xmlns:a16="http://schemas.microsoft.com/office/drawing/2014/main" id="{48B80C65-8093-44B8-8C26-F02567BCC8A6}"/>
              </a:ext>
            </a:extLst>
          </p:cNvPr>
          <p:cNvGraphicFramePr>
            <a:graphicFrameLocks noChangeAspect="1"/>
          </p:cNvGraphicFramePr>
          <p:nvPr>
            <p:extLst>
              <p:ext uri="{D42A27DB-BD31-4B8C-83A1-F6EECF244321}">
                <p14:modId xmlns:p14="http://schemas.microsoft.com/office/powerpoint/2010/main" val="1500202488"/>
              </p:ext>
            </p:extLst>
          </p:nvPr>
        </p:nvGraphicFramePr>
        <p:xfrm>
          <a:off x="4437435" y="2785837"/>
          <a:ext cx="3564396" cy="451319"/>
        </p:xfrm>
        <a:graphic>
          <a:graphicData uri="http://schemas.openxmlformats.org/presentationml/2006/ole">
            <mc:AlternateContent xmlns:mc="http://schemas.openxmlformats.org/markup-compatibility/2006">
              <mc:Choice xmlns:v="urn:schemas-microsoft-com:vml" Requires="v">
                <p:oleObj spid="_x0000_s70670" name="Equation" r:id="rId3" imgW="1765080" imgH="228600" progId="Equation.DSMT4">
                  <p:embed/>
                </p:oleObj>
              </mc:Choice>
              <mc:Fallback>
                <p:oleObj name="Equation" r:id="rId3" imgW="1765080" imgH="228600" progId="Equation.DSMT4">
                  <p:embed/>
                  <p:pic>
                    <p:nvPicPr>
                      <p:cNvPr id="0" name=""/>
                      <p:cNvPicPr/>
                      <p:nvPr/>
                    </p:nvPicPr>
                    <p:blipFill>
                      <a:blip r:embed="rId4"/>
                      <a:stretch>
                        <a:fillRect/>
                      </a:stretch>
                    </p:blipFill>
                    <p:spPr>
                      <a:xfrm>
                        <a:off x="4437435" y="2785837"/>
                        <a:ext cx="3564396" cy="451319"/>
                      </a:xfrm>
                      <a:prstGeom prst="rect">
                        <a:avLst/>
                      </a:prstGeom>
                    </p:spPr>
                  </p:pic>
                </p:oleObj>
              </mc:Fallback>
            </mc:AlternateContent>
          </a:graphicData>
        </a:graphic>
      </p:graphicFrame>
      <p:graphicFrame>
        <p:nvGraphicFramePr>
          <p:cNvPr id="5" name="对象 4">
            <a:extLst>
              <a:ext uri="{FF2B5EF4-FFF2-40B4-BE49-F238E27FC236}">
                <a16:creationId xmlns="" xmlns:a16="http://schemas.microsoft.com/office/drawing/2014/main" id="{E207201A-721B-4618-B2D9-684473053E47}"/>
              </a:ext>
            </a:extLst>
          </p:cNvPr>
          <p:cNvGraphicFramePr>
            <a:graphicFrameLocks noChangeAspect="1"/>
          </p:cNvGraphicFramePr>
          <p:nvPr>
            <p:extLst>
              <p:ext uri="{D42A27DB-BD31-4B8C-83A1-F6EECF244321}">
                <p14:modId xmlns:p14="http://schemas.microsoft.com/office/powerpoint/2010/main" val="2959137789"/>
              </p:ext>
            </p:extLst>
          </p:nvPr>
        </p:nvGraphicFramePr>
        <p:xfrm>
          <a:off x="5589563" y="3367446"/>
          <a:ext cx="1753458" cy="516153"/>
        </p:xfrm>
        <a:graphic>
          <a:graphicData uri="http://schemas.openxmlformats.org/presentationml/2006/ole">
            <mc:AlternateContent xmlns:mc="http://schemas.openxmlformats.org/markup-compatibility/2006">
              <mc:Choice xmlns:v="urn:schemas-microsoft-com:vml" Requires="v">
                <p:oleObj spid="_x0000_s70671" name="Equation" r:id="rId5" imgW="787320" imgH="241200" progId="Equation.DSMT4">
                  <p:embed/>
                </p:oleObj>
              </mc:Choice>
              <mc:Fallback>
                <p:oleObj name="Equation" r:id="rId5" imgW="787320" imgH="241200" progId="Equation.DSMT4">
                  <p:embed/>
                  <p:pic>
                    <p:nvPicPr>
                      <p:cNvPr id="0" name=""/>
                      <p:cNvPicPr/>
                      <p:nvPr/>
                    </p:nvPicPr>
                    <p:blipFill>
                      <a:blip r:embed="rId6"/>
                      <a:stretch>
                        <a:fillRect/>
                      </a:stretch>
                    </p:blipFill>
                    <p:spPr>
                      <a:xfrm>
                        <a:off x="5589563" y="3367446"/>
                        <a:ext cx="1753458" cy="516153"/>
                      </a:xfrm>
                      <a:prstGeom prst="rect">
                        <a:avLst/>
                      </a:prstGeom>
                    </p:spPr>
                  </p:pic>
                </p:oleObj>
              </mc:Fallback>
            </mc:AlternateContent>
          </a:graphicData>
        </a:graphic>
      </p:graphicFrame>
      <p:graphicFrame>
        <p:nvGraphicFramePr>
          <p:cNvPr id="6" name="对象 5">
            <a:extLst>
              <a:ext uri="{FF2B5EF4-FFF2-40B4-BE49-F238E27FC236}">
                <a16:creationId xmlns="" xmlns:a16="http://schemas.microsoft.com/office/drawing/2014/main" id="{A24A9FAD-92B3-4B50-8F18-C0CC1DD61B84}"/>
              </a:ext>
            </a:extLst>
          </p:cNvPr>
          <p:cNvGraphicFramePr>
            <a:graphicFrameLocks noChangeAspect="1"/>
          </p:cNvGraphicFramePr>
          <p:nvPr>
            <p:extLst>
              <p:ext uri="{D42A27DB-BD31-4B8C-83A1-F6EECF244321}">
                <p14:modId xmlns:p14="http://schemas.microsoft.com/office/powerpoint/2010/main" val="3474547662"/>
              </p:ext>
            </p:extLst>
          </p:nvPr>
        </p:nvGraphicFramePr>
        <p:xfrm>
          <a:off x="4725467" y="3918760"/>
          <a:ext cx="1584176" cy="905243"/>
        </p:xfrm>
        <a:graphic>
          <a:graphicData uri="http://schemas.openxmlformats.org/presentationml/2006/ole">
            <mc:AlternateContent xmlns:mc="http://schemas.openxmlformats.org/markup-compatibility/2006">
              <mc:Choice xmlns:v="urn:schemas-microsoft-com:vml" Requires="v">
                <p:oleObj spid="_x0000_s70672" name="Equation" r:id="rId7" imgW="698400" imgH="419040" progId="Equation.DSMT4">
                  <p:embed/>
                </p:oleObj>
              </mc:Choice>
              <mc:Fallback>
                <p:oleObj name="Equation" r:id="rId7" imgW="698400" imgH="419040" progId="Equation.DSMT4">
                  <p:embed/>
                  <p:pic>
                    <p:nvPicPr>
                      <p:cNvPr id="0" name=""/>
                      <p:cNvPicPr/>
                      <p:nvPr/>
                    </p:nvPicPr>
                    <p:blipFill>
                      <a:blip r:embed="rId8"/>
                      <a:stretch>
                        <a:fillRect/>
                      </a:stretch>
                    </p:blipFill>
                    <p:spPr>
                      <a:xfrm>
                        <a:off x="4725467" y="3918760"/>
                        <a:ext cx="1584176" cy="905243"/>
                      </a:xfrm>
                      <a:prstGeom prst="rect">
                        <a:avLst/>
                      </a:prstGeom>
                    </p:spPr>
                  </p:pic>
                </p:oleObj>
              </mc:Fallback>
            </mc:AlternateContent>
          </a:graphicData>
        </a:graphic>
      </p:graphicFrame>
      <p:graphicFrame>
        <p:nvGraphicFramePr>
          <p:cNvPr id="7" name="对象 6">
            <a:extLst>
              <a:ext uri="{FF2B5EF4-FFF2-40B4-BE49-F238E27FC236}">
                <a16:creationId xmlns="" xmlns:a16="http://schemas.microsoft.com/office/drawing/2014/main" id="{7FD3292B-6FD5-4C32-8A62-1DA71D455E97}"/>
              </a:ext>
            </a:extLst>
          </p:cNvPr>
          <p:cNvGraphicFramePr>
            <a:graphicFrameLocks noChangeAspect="1"/>
          </p:cNvGraphicFramePr>
          <p:nvPr>
            <p:extLst>
              <p:ext uri="{D42A27DB-BD31-4B8C-83A1-F6EECF244321}">
                <p14:modId xmlns:p14="http://schemas.microsoft.com/office/powerpoint/2010/main" val="48157158"/>
              </p:ext>
            </p:extLst>
          </p:nvPr>
        </p:nvGraphicFramePr>
        <p:xfrm>
          <a:off x="2697163" y="5516563"/>
          <a:ext cx="5856287" cy="720725"/>
        </p:xfrm>
        <a:graphic>
          <a:graphicData uri="http://schemas.openxmlformats.org/presentationml/2006/ole">
            <mc:AlternateContent xmlns:mc="http://schemas.openxmlformats.org/markup-compatibility/2006">
              <mc:Choice xmlns:v="urn:schemas-microsoft-com:vml" Requires="v">
                <p:oleObj spid="_x0000_s70673" name="Equation" r:id="rId9" imgW="2476440" imgH="253800" progId="Equation.DSMT4">
                  <p:embed/>
                </p:oleObj>
              </mc:Choice>
              <mc:Fallback>
                <p:oleObj name="Equation" r:id="rId9" imgW="2476440" imgH="253800" progId="Equation.DSMT4">
                  <p:embed/>
                  <p:pic>
                    <p:nvPicPr>
                      <p:cNvPr id="0" name=""/>
                      <p:cNvPicPr/>
                      <p:nvPr/>
                    </p:nvPicPr>
                    <p:blipFill>
                      <a:blip r:embed="rId10"/>
                      <a:stretch>
                        <a:fillRect/>
                      </a:stretch>
                    </p:blipFill>
                    <p:spPr>
                      <a:xfrm>
                        <a:off x="2697163" y="5516563"/>
                        <a:ext cx="5856287" cy="720725"/>
                      </a:xfrm>
                      <a:prstGeom prst="rect">
                        <a:avLst/>
                      </a:prstGeom>
                    </p:spPr>
                  </p:pic>
                </p:oleObj>
              </mc:Fallback>
            </mc:AlternateContent>
          </a:graphicData>
        </a:graphic>
      </p:graphicFrame>
      <p:sp>
        <p:nvSpPr>
          <p:cNvPr id="8" name="矩形 7">
            <a:extLst>
              <a:ext uri="{FF2B5EF4-FFF2-40B4-BE49-F238E27FC236}">
                <a16:creationId xmlns="" xmlns:a16="http://schemas.microsoft.com/office/drawing/2014/main" id="{FD459702-28AC-4818-A727-66483EC355C9}"/>
              </a:ext>
            </a:extLst>
          </p:cNvPr>
          <p:cNvSpPr/>
          <p:nvPr/>
        </p:nvSpPr>
        <p:spPr>
          <a:xfrm>
            <a:off x="2565227" y="5445224"/>
            <a:ext cx="6192688" cy="8157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Group 11"/>
          <p:cNvGrpSpPr>
            <a:grpSpLocks/>
          </p:cNvGrpSpPr>
          <p:nvPr/>
        </p:nvGrpSpPr>
        <p:grpSpPr bwMode="auto">
          <a:xfrm>
            <a:off x="8614742" y="2861866"/>
            <a:ext cx="3311525" cy="1719262"/>
            <a:chOff x="263" y="1842"/>
            <a:chExt cx="1484" cy="875"/>
          </a:xfrm>
        </p:grpSpPr>
        <p:sp>
          <p:nvSpPr>
            <p:cNvPr id="32" name="Text Box 12"/>
            <p:cNvSpPr txBox="1">
              <a:spLocks noChangeArrowheads="1"/>
            </p:cNvSpPr>
            <p:nvPr/>
          </p:nvSpPr>
          <p:spPr bwMode="auto">
            <a:xfrm>
              <a:off x="1366" y="1842"/>
              <a:ext cx="38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en-US" altLang="zh-CN" b="1" i="1">
                  <a:latin typeface="Book Antiqua" pitchFamily="18" charset="0"/>
                  <a:ea typeface="楷体_GB2312" pitchFamily="1" charset="-122"/>
                </a:rPr>
                <a:t>Su</a:t>
              </a:r>
            </a:p>
            <a:p>
              <a:pPr eaLnBrk="1" hangingPunct="1"/>
              <a:r>
                <a:rPr lang="en-US" altLang="zh-CN" b="1" i="1">
                  <a:latin typeface="Book Antiqua" pitchFamily="18" charset="0"/>
                  <a:ea typeface="楷体_GB2312" pitchFamily="1" charset="-122"/>
                </a:rPr>
                <a:t>V</a:t>
              </a:r>
              <a:r>
                <a:rPr lang="en-US" altLang="zh-CN" b="1" i="1" baseline="-25000">
                  <a:latin typeface="Book Antiqua" pitchFamily="18" charset="0"/>
                  <a:ea typeface="楷体_GB2312" pitchFamily="1" charset="-122"/>
                </a:rPr>
                <a:t>u</a:t>
              </a:r>
            </a:p>
          </p:txBody>
        </p:sp>
        <p:sp>
          <p:nvSpPr>
            <p:cNvPr id="33" name="Text Box 13"/>
            <p:cNvSpPr txBox="1">
              <a:spLocks noChangeArrowheads="1"/>
            </p:cNvSpPr>
            <p:nvPr/>
          </p:nvSpPr>
          <p:spPr bwMode="auto">
            <a:xfrm>
              <a:off x="263" y="2268"/>
              <a:ext cx="36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en-US" altLang="zh-CN" b="1" i="1">
                  <a:latin typeface="Book Antiqua" pitchFamily="18" charset="0"/>
                  <a:ea typeface="楷体_GB2312" pitchFamily="1" charset="-122"/>
                </a:rPr>
                <a:t>SV ?</a:t>
              </a:r>
            </a:p>
          </p:txBody>
        </p:sp>
        <p:sp>
          <p:nvSpPr>
            <p:cNvPr id="34" name="AutoShape 14"/>
            <p:cNvSpPr>
              <a:spLocks noChangeArrowheads="1"/>
            </p:cNvSpPr>
            <p:nvPr/>
          </p:nvSpPr>
          <p:spPr bwMode="auto">
            <a:xfrm>
              <a:off x="533" y="2305"/>
              <a:ext cx="48" cy="91"/>
            </a:xfrm>
            <a:prstGeom prst="flowChartConnector">
              <a:avLst/>
            </a:prstGeom>
            <a:solidFill>
              <a:schemeClr val="accent1"/>
            </a:solidFill>
            <a:ln w="9525">
              <a:solidFill>
                <a:schemeClr val="tx1"/>
              </a:solidFill>
              <a:round/>
              <a:headEnd/>
              <a:tailEnd/>
            </a:ln>
          </p:spPr>
          <p:txBody>
            <a:bodyPr wrap="none" anchor="ctr"/>
            <a:lstStyle/>
            <a:p>
              <a:endParaRPr lang="zh-CN" altLang="en-US">
                <a:ea typeface="等线" pitchFamily="2" charset="-122"/>
              </a:endParaRPr>
            </a:p>
          </p:txBody>
        </p:sp>
        <p:sp>
          <p:nvSpPr>
            <p:cNvPr id="35" name="Line 15"/>
            <p:cNvSpPr>
              <a:spLocks noChangeShapeType="1"/>
            </p:cNvSpPr>
            <p:nvPr/>
          </p:nvSpPr>
          <p:spPr bwMode="auto">
            <a:xfrm flipV="1">
              <a:off x="581" y="2073"/>
              <a:ext cx="785" cy="27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6" name="Line 16"/>
            <p:cNvSpPr>
              <a:spLocks noChangeShapeType="1"/>
            </p:cNvSpPr>
            <p:nvPr/>
          </p:nvSpPr>
          <p:spPr bwMode="auto">
            <a:xfrm>
              <a:off x="580" y="2346"/>
              <a:ext cx="786" cy="22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7" name="AutoShape 17"/>
            <p:cNvSpPr>
              <a:spLocks noChangeArrowheads="1"/>
            </p:cNvSpPr>
            <p:nvPr/>
          </p:nvSpPr>
          <p:spPr bwMode="auto">
            <a:xfrm>
              <a:off x="1367" y="2033"/>
              <a:ext cx="47" cy="91"/>
            </a:xfrm>
            <a:prstGeom prst="flowChartConnector">
              <a:avLst/>
            </a:prstGeom>
            <a:solidFill>
              <a:schemeClr val="accent1"/>
            </a:solidFill>
            <a:ln w="9525">
              <a:solidFill>
                <a:schemeClr val="tx1"/>
              </a:solidFill>
              <a:round/>
              <a:headEnd/>
              <a:tailEnd/>
            </a:ln>
          </p:spPr>
          <p:txBody>
            <a:bodyPr wrap="none" anchor="ctr"/>
            <a:lstStyle/>
            <a:p>
              <a:endParaRPr lang="zh-CN" altLang="en-US">
                <a:ea typeface="等线" pitchFamily="2" charset="-122"/>
              </a:endParaRPr>
            </a:p>
          </p:txBody>
        </p:sp>
        <p:sp>
          <p:nvSpPr>
            <p:cNvPr id="38" name="AutoShape 18"/>
            <p:cNvSpPr>
              <a:spLocks noChangeArrowheads="1"/>
            </p:cNvSpPr>
            <p:nvPr/>
          </p:nvSpPr>
          <p:spPr bwMode="auto">
            <a:xfrm>
              <a:off x="1366" y="2532"/>
              <a:ext cx="48" cy="91"/>
            </a:xfrm>
            <a:prstGeom prst="flowChartConnector">
              <a:avLst/>
            </a:prstGeom>
            <a:solidFill>
              <a:schemeClr val="accent1"/>
            </a:solidFill>
            <a:ln w="9525">
              <a:solidFill>
                <a:schemeClr val="tx1"/>
              </a:solidFill>
              <a:round/>
              <a:headEnd/>
              <a:tailEnd/>
            </a:ln>
          </p:spPr>
          <p:txBody>
            <a:bodyPr wrap="none" anchor="ctr"/>
            <a:lstStyle/>
            <a:p>
              <a:endParaRPr lang="zh-CN" altLang="en-US">
                <a:ea typeface="等线" pitchFamily="2" charset="-122"/>
              </a:endParaRPr>
            </a:p>
          </p:txBody>
        </p:sp>
        <p:sp>
          <p:nvSpPr>
            <p:cNvPr id="39" name="Text Box 19"/>
            <p:cNvSpPr txBox="1">
              <a:spLocks noChangeArrowheads="1"/>
            </p:cNvSpPr>
            <p:nvPr/>
          </p:nvSpPr>
          <p:spPr bwMode="auto">
            <a:xfrm>
              <a:off x="1366" y="2391"/>
              <a:ext cx="38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en-US" altLang="zh-CN" b="1" i="1">
                  <a:latin typeface="Book Antiqua" pitchFamily="18" charset="0"/>
                  <a:ea typeface="楷体_GB2312" pitchFamily="1" charset="-122"/>
                </a:rPr>
                <a:t>Sd</a:t>
              </a:r>
            </a:p>
            <a:p>
              <a:pPr eaLnBrk="1" hangingPunct="1"/>
              <a:r>
                <a:rPr lang="en-US" altLang="zh-CN" b="1" i="1">
                  <a:latin typeface="Book Antiqua" pitchFamily="18" charset="0"/>
                  <a:ea typeface="楷体_GB2312" pitchFamily="1" charset="-122"/>
                </a:rPr>
                <a:t>V</a:t>
              </a:r>
              <a:r>
                <a:rPr lang="en-US" altLang="zh-CN" b="1" i="1" baseline="-25000">
                  <a:latin typeface="Book Antiqua" pitchFamily="18" charset="0"/>
                  <a:ea typeface="楷体_GB2312" pitchFamily="1" charset="-122"/>
                </a:rPr>
                <a:t>d</a:t>
              </a:r>
            </a:p>
          </p:txBody>
        </p:sp>
        <p:sp>
          <p:nvSpPr>
            <p:cNvPr id="40" name="Text Box 20"/>
            <p:cNvSpPr txBox="1">
              <a:spLocks noChangeArrowheads="1"/>
            </p:cNvSpPr>
            <p:nvPr/>
          </p:nvSpPr>
          <p:spPr bwMode="auto">
            <a:xfrm>
              <a:off x="793" y="1979"/>
              <a:ext cx="333"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en-US" altLang="zh-CN" b="1" i="1">
                  <a:latin typeface="Book Antiqua" pitchFamily="18" charset="0"/>
                  <a:ea typeface="楷体_GB2312" pitchFamily="1" charset="-122"/>
                </a:rPr>
                <a:t>p</a:t>
              </a:r>
            </a:p>
          </p:txBody>
        </p:sp>
        <p:sp>
          <p:nvSpPr>
            <p:cNvPr id="41" name="Text Box 21"/>
            <p:cNvSpPr txBox="1">
              <a:spLocks noChangeArrowheads="1"/>
            </p:cNvSpPr>
            <p:nvPr/>
          </p:nvSpPr>
          <p:spPr bwMode="auto">
            <a:xfrm>
              <a:off x="703" y="2478"/>
              <a:ext cx="453"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en-US" altLang="zh-CN" b="1" i="1">
                  <a:latin typeface="Book Antiqua" pitchFamily="18" charset="0"/>
                  <a:ea typeface="楷体_GB2312" pitchFamily="1" charset="-122"/>
                </a:rPr>
                <a:t>1-p</a:t>
              </a:r>
            </a:p>
          </p:txBody>
        </p:sp>
      </p:grpSp>
    </p:spTree>
    <p:extLst>
      <p:ext uri="{BB962C8B-B14F-4D97-AF65-F5344CB8AC3E}">
        <p14:creationId xmlns:p14="http://schemas.microsoft.com/office/powerpoint/2010/main" val="688752829"/>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1" y="621432"/>
            <a:ext cx="12045496" cy="597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r>
              <a:rPr kumimoji="1" lang="en-US" altLang="zh-CN" sz="2200" dirty="0">
                <a:latin typeface="+mn-lt"/>
                <a:ea typeface="+mn-ea"/>
              </a:rPr>
              <a:t>•</a:t>
            </a:r>
            <a:r>
              <a:rPr kumimoji="1" lang="zh-CN" altLang="en-US" sz="2200" dirty="0">
                <a:latin typeface="+mn-lt"/>
                <a:ea typeface="+mn-ea"/>
              </a:rPr>
              <a:t>除上述从期望收益角度推导外，事实上，在风险中性的条件下，参数值满足</a:t>
            </a:r>
            <a:r>
              <a:rPr kumimoji="1" lang="zh-CN" altLang="en-US" sz="2200" dirty="0" smtClean="0">
                <a:latin typeface="+mn-lt"/>
                <a:ea typeface="+mn-ea"/>
              </a:rPr>
              <a:t>条件</a:t>
            </a:r>
            <a:r>
              <a:rPr kumimoji="1" lang="en-US" altLang="zh-CN" sz="2200" dirty="0" smtClean="0">
                <a:latin typeface="+mn-lt"/>
                <a:ea typeface="+mn-ea"/>
              </a:rPr>
              <a:t>(</a:t>
            </a:r>
            <a:r>
              <a:rPr kumimoji="1" lang="zh-CN" altLang="en-US" sz="2200" dirty="0" smtClean="0">
                <a:latin typeface="+mn-lt"/>
                <a:ea typeface="+mn-ea"/>
              </a:rPr>
              <a:t>不作要求</a:t>
            </a:r>
            <a:r>
              <a:rPr kumimoji="1" lang="en-US" altLang="zh-CN" sz="2200" dirty="0" smtClean="0">
                <a:latin typeface="+mn-lt"/>
                <a:ea typeface="+mn-ea"/>
              </a:rPr>
              <a:t>)</a:t>
            </a:r>
            <a:r>
              <a:rPr kumimoji="1" lang="zh-CN" altLang="en-US" sz="2200" dirty="0" smtClean="0">
                <a:latin typeface="+mn-lt"/>
                <a:ea typeface="+mn-ea"/>
              </a:rPr>
              <a:t>：</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en-US" altLang="zh-CN" sz="2200" dirty="0">
                <a:latin typeface="+mn-lt"/>
                <a:ea typeface="+mn-ea"/>
              </a:rPr>
              <a:t>                                                                                 </a:t>
            </a:r>
            <a:r>
              <a:rPr kumimoji="1" lang="zh-CN" altLang="en-US" sz="2200" dirty="0">
                <a:latin typeface="+mn-lt"/>
                <a:ea typeface="+mn-ea"/>
              </a:rPr>
              <a:t>，即</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  假设证券价格遵循几何布朗运动，则：</a:t>
            </a: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  再设定：𝑢</a:t>
            </a:r>
            <a:r>
              <a:rPr kumimoji="1" lang="en-US" altLang="zh-CN" sz="2200" dirty="0">
                <a:latin typeface="+mn-lt"/>
                <a:ea typeface="+mn-ea"/>
              </a:rPr>
              <a:t>=1∕</a:t>
            </a:r>
            <a:r>
              <a:rPr kumimoji="1" lang="zh-CN" altLang="en-US" sz="2200" dirty="0">
                <a:latin typeface="+mn-lt"/>
                <a:ea typeface="+mn-ea"/>
              </a:rPr>
              <a:t>𝑑 </a:t>
            </a:r>
            <a:r>
              <a:rPr kumimoji="1" lang="en-US" altLang="zh-CN" sz="2200" dirty="0">
                <a:latin typeface="+mn-lt"/>
                <a:ea typeface="+mn-ea"/>
              </a:rPr>
              <a:t>(</a:t>
            </a:r>
            <a:r>
              <a:rPr kumimoji="1" lang="zh-CN" altLang="en-US" sz="2200" dirty="0">
                <a:latin typeface="+mn-lt"/>
                <a:ea typeface="+mn-ea"/>
              </a:rPr>
              <a:t>第三个条件的设定则可以有所不同，这是</a:t>
            </a:r>
            <a:r>
              <a:rPr kumimoji="1" lang="en-US" altLang="zh-CN" sz="2200" dirty="0">
                <a:latin typeface="+mn-lt"/>
                <a:ea typeface="+mn-ea"/>
              </a:rPr>
              <a:t>Cox</a:t>
            </a:r>
            <a:r>
              <a:rPr kumimoji="1" lang="zh-CN" altLang="en-US" sz="2200" dirty="0">
                <a:latin typeface="+mn-lt"/>
                <a:ea typeface="+mn-ea"/>
              </a:rPr>
              <a:t>、</a:t>
            </a:r>
            <a:r>
              <a:rPr kumimoji="1" lang="en-US" altLang="zh-CN" sz="2200" dirty="0">
                <a:latin typeface="+mn-lt"/>
                <a:ea typeface="+mn-ea"/>
              </a:rPr>
              <a:t>Ross</a:t>
            </a:r>
            <a:r>
              <a:rPr kumimoji="1" lang="zh-CN" altLang="en-US" sz="2200" dirty="0">
                <a:latin typeface="+mn-lt"/>
                <a:ea typeface="+mn-ea"/>
              </a:rPr>
              <a:t>和</a:t>
            </a:r>
            <a:r>
              <a:rPr kumimoji="1" lang="en-US" altLang="zh-CN" sz="2200" dirty="0">
                <a:latin typeface="+mn-lt"/>
                <a:ea typeface="+mn-ea"/>
              </a:rPr>
              <a:t>Rubinstein</a:t>
            </a:r>
            <a:r>
              <a:rPr kumimoji="1" lang="zh-CN" altLang="en-US" sz="2200" dirty="0">
                <a:latin typeface="+mn-lt"/>
                <a:ea typeface="+mn-ea"/>
              </a:rPr>
              <a:t>所用的条件</a:t>
            </a:r>
            <a:r>
              <a:rPr kumimoji="1" lang="en-US" altLang="zh-CN" sz="2200" dirty="0">
                <a:latin typeface="+mn-lt"/>
                <a:ea typeface="+mn-ea"/>
              </a:rPr>
              <a:t>)</a:t>
            </a:r>
            <a:r>
              <a:rPr kumimoji="1" lang="zh-CN" altLang="en-US" sz="2200" dirty="0">
                <a:latin typeface="+mn-lt"/>
                <a:ea typeface="+mn-ea"/>
              </a:rPr>
              <a:t>，</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  由以上三式可得，当 𝛥𝑡 很小时：</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  其中，                                       ，故此，可得期权定价公式：</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en-US" altLang="zh-CN" sz="2800" b="1" i="0" u="none" strike="noStrike" kern="1200" cap="none" spc="0" normalizeH="0" baseline="0" noProof="0" dirty="0">
                <a:ln>
                  <a:noFill/>
                </a:ln>
                <a:solidFill>
                  <a:srgbClr val="215968"/>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1" lang="zh-CN" altLang="en-US" sz="2200" dirty="0">
                <a:latin typeface="+mn-lt"/>
                <a:ea typeface="+mn-ea"/>
              </a:rPr>
              <a:t>对于</a:t>
            </a:r>
            <a:r>
              <a:rPr kumimoji="1" lang="en-US" altLang="zh-CN" sz="2200" dirty="0">
                <a:latin typeface="+mn-lt"/>
                <a:ea typeface="+mn-ea"/>
              </a:rPr>
              <a:t>【</a:t>
            </a:r>
            <a:r>
              <a:rPr kumimoji="1" lang="zh-CN" altLang="en-US" sz="2200" dirty="0" smtClean="0">
                <a:latin typeface="+mn-lt"/>
                <a:ea typeface="+mn-ea"/>
              </a:rPr>
              <a:t>例</a:t>
            </a:r>
            <a:r>
              <a:rPr kumimoji="1" lang="en-US" altLang="zh-CN" sz="2200" dirty="0" smtClean="0">
                <a:latin typeface="+mn-lt"/>
                <a:ea typeface="+mn-ea"/>
              </a:rPr>
              <a:t>14-2】</a:t>
            </a:r>
            <a:r>
              <a:rPr kumimoji="1" lang="zh-CN" altLang="en-US" sz="2200" dirty="0">
                <a:latin typeface="+mn-lt"/>
                <a:ea typeface="+mn-ea"/>
              </a:rPr>
              <a:t>的求解：投资者是风险中性意味着：</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    从而期权的即期价格为：</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    </a:t>
            </a:r>
            <a:endParaRPr kumimoji="1" lang="en-US" altLang="zh-CN" sz="2200" dirty="0">
              <a:latin typeface="+mn-lt"/>
              <a:ea typeface="+mn-ea"/>
            </a:endParaRPr>
          </a:p>
        </p:txBody>
      </p:sp>
      <p:sp>
        <p:nvSpPr>
          <p:cNvPr id="3" name="Rectangle 2"/>
          <p:cNvSpPr txBox="1">
            <a:spLocks/>
          </p:cNvSpPr>
          <p:nvPr/>
        </p:nvSpPr>
        <p:spPr>
          <a:xfrm>
            <a:off x="141743"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期权的定价</a:t>
            </a:r>
          </a:p>
        </p:txBody>
      </p:sp>
      <p:graphicFrame>
        <p:nvGraphicFramePr>
          <p:cNvPr id="4" name="对象 3">
            <a:extLst>
              <a:ext uri="{FF2B5EF4-FFF2-40B4-BE49-F238E27FC236}">
                <a16:creationId xmlns="" xmlns:a16="http://schemas.microsoft.com/office/drawing/2014/main" id="{84BAA14E-87CC-4553-9140-87A2EE09A269}"/>
              </a:ext>
            </a:extLst>
          </p:cNvPr>
          <p:cNvGraphicFramePr>
            <a:graphicFrameLocks noChangeAspect="1"/>
          </p:cNvGraphicFramePr>
          <p:nvPr>
            <p:extLst>
              <p:ext uri="{D42A27DB-BD31-4B8C-83A1-F6EECF244321}">
                <p14:modId xmlns:p14="http://schemas.microsoft.com/office/powerpoint/2010/main" val="457585143"/>
              </p:ext>
            </p:extLst>
          </p:nvPr>
        </p:nvGraphicFramePr>
        <p:xfrm>
          <a:off x="1341091" y="1196752"/>
          <a:ext cx="3807475" cy="504056"/>
        </p:xfrm>
        <a:graphic>
          <a:graphicData uri="http://schemas.openxmlformats.org/presentationml/2006/ole">
            <mc:AlternateContent xmlns:mc="http://schemas.openxmlformats.org/markup-compatibility/2006">
              <mc:Choice xmlns:v="urn:schemas-microsoft-com:vml" Requires="v">
                <p:oleObj spid="_x0000_s71709" name="Equation" r:id="rId3" imgW="1434960" imgH="228600" progId="Equation.DSMT4">
                  <p:embed/>
                </p:oleObj>
              </mc:Choice>
              <mc:Fallback>
                <p:oleObj name="Equation" r:id="rId3" imgW="1434960" imgH="228600" progId="Equation.DSMT4">
                  <p:embed/>
                  <p:pic>
                    <p:nvPicPr>
                      <p:cNvPr id="0" name=""/>
                      <p:cNvPicPr/>
                      <p:nvPr/>
                    </p:nvPicPr>
                    <p:blipFill>
                      <a:blip r:embed="rId4"/>
                      <a:stretch>
                        <a:fillRect/>
                      </a:stretch>
                    </p:blipFill>
                    <p:spPr>
                      <a:xfrm>
                        <a:off x="1341091" y="1196752"/>
                        <a:ext cx="3807475" cy="504056"/>
                      </a:xfrm>
                      <a:prstGeom prst="rect">
                        <a:avLst/>
                      </a:prstGeom>
                    </p:spPr>
                  </p:pic>
                </p:oleObj>
              </mc:Fallback>
            </mc:AlternateContent>
          </a:graphicData>
        </a:graphic>
      </p:graphicFrame>
      <p:graphicFrame>
        <p:nvGraphicFramePr>
          <p:cNvPr id="5" name="对象 4">
            <a:extLst>
              <a:ext uri="{FF2B5EF4-FFF2-40B4-BE49-F238E27FC236}">
                <a16:creationId xmlns="" xmlns:a16="http://schemas.microsoft.com/office/drawing/2014/main" id="{7C19F7E5-5D59-40AD-A5AC-22D20070D6C3}"/>
              </a:ext>
            </a:extLst>
          </p:cNvPr>
          <p:cNvGraphicFramePr>
            <a:graphicFrameLocks noChangeAspect="1"/>
          </p:cNvGraphicFramePr>
          <p:nvPr>
            <p:extLst>
              <p:ext uri="{D42A27DB-BD31-4B8C-83A1-F6EECF244321}">
                <p14:modId xmlns:p14="http://schemas.microsoft.com/office/powerpoint/2010/main" val="2515405102"/>
              </p:ext>
            </p:extLst>
          </p:nvPr>
        </p:nvGraphicFramePr>
        <p:xfrm>
          <a:off x="6101968" y="1191256"/>
          <a:ext cx="3807474" cy="564716"/>
        </p:xfrm>
        <a:graphic>
          <a:graphicData uri="http://schemas.openxmlformats.org/presentationml/2006/ole">
            <mc:AlternateContent xmlns:mc="http://schemas.openxmlformats.org/markup-compatibility/2006">
              <mc:Choice xmlns:v="urn:schemas-microsoft-com:vml" Requires="v">
                <p:oleObj spid="_x0000_s71710" name="Equation" r:id="rId5" imgW="1206360" imgH="228600" progId="Equation.DSMT4">
                  <p:embed/>
                </p:oleObj>
              </mc:Choice>
              <mc:Fallback>
                <p:oleObj name="Equation" r:id="rId5" imgW="1206360" imgH="228600" progId="Equation.DSMT4">
                  <p:embed/>
                  <p:pic>
                    <p:nvPicPr>
                      <p:cNvPr id="0" name=""/>
                      <p:cNvPicPr/>
                      <p:nvPr/>
                    </p:nvPicPr>
                    <p:blipFill>
                      <a:blip r:embed="rId6"/>
                      <a:stretch>
                        <a:fillRect/>
                      </a:stretch>
                    </p:blipFill>
                    <p:spPr>
                      <a:xfrm>
                        <a:off x="6101968" y="1191256"/>
                        <a:ext cx="3807474" cy="564716"/>
                      </a:xfrm>
                      <a:prstGeom prst="rect">
                        <a:avLst/>
                      </a:prstGeom>
                    </p:spPr>
                  </p:pic>
                </p:oleObj>
              </mc:Fallback>
            </mc:AlternateContent>
          </a:graphicData>
        </a:graphic>
      </p:graphicFrame>
      <p:graphicFrame>
        <p:nvGraphicFramePr>
          <p:cNvPr id="6" name="对象 5">
            <a:extLst>
              <a:ext uri="{FF2B5EF4-FFF2-40B4-BE49-F238E27FC236}">
                <a16:creationId xmlns="" xmlns:a16="http://schemas.microsoft.com/office/drawing/2014/main" id="{C4929D9B-D763-4E29-AA02-5C14DA59D6DD}"/>
              </a:ext>
            </a:extLst>
          </p:cNvPr>
          <p:cNvGraphicFramePr>
            <a:graphicFrameLocks noChangeAspect="1"/>
          </p:cNvGraphicFramePr>
          <p:nvPr>
            <p:extLst>
              <p:ext uri="{D42A27DB-BD31-4B8C-83A1-F6EECF244321}">
                <p14:modId xmlns:p14="http://schemas.microsoft.com/office/powerpoint/2010/main" val="2464726536"/>
              </p:ext>
            </p:extLst>
          </p:nvPr>
        </p:nvGraphicFramePr>
        <p:xfrm>
          <a:off x="4941491" y="1874397"/>
          <a:ext cx="6368834" cy="1125105"/>
        </p:xfrm>
        <a:graphic>
          <a:graphicData uri="http://schemas.openxmlformats.org/presentationml/2006/ole">
            <mc:AlternateContent xmlns:mc="http://schemas.openxmlformats.org/markup-compatibility/2006">
              <mc:Choice xmlns:v="urn:schemas-microsoft-com:vml" Requires="v">
                <p:oleObj spid="_x0000_s71711" name="Equation" r:id="rId7" imgW="3098520" imgH="533160" progId="Equation.DSMT4">
                  <p:embed/>
                </p:oleObj>
              </mc:Choice>
              <mc:Fallback>
                <p:oleObj name="Equation" r:id="rId7" imgW="3098520" imgH="533160" progId="Equation.DSMT4">
                  <p:embed/>
                  <p:pic>
                    <p:nvPicPr>
                      <p:cNvPr id="0" name=""/>
                      <p:cNvPicPr/>
                      <p:nvPr/>
                    </p:nvPicPr>
                    <p:blipFill>
                      <a:blip r:embed="rId8"/>
                      <a:stretch>
                        <a:fillRect/>
                      </a:stretch>
                    </p:blipFill>
                    <p:spPr>
                      <a:xfrm>
                        <a:off x="4941491" y="1874397"/>
                        <a:ext cx="6368834" cy="1125105"/>
                      </a:xfrm>
                      <a:prstGeom prst="rect">
                        <a:avLst/>
                      </a:prstGeom>
                    </p:spPr>
                  </p:pic>
                </p:oleObj>
              </mc:Fallback>
            </mc:AlternateContent>
          </a:graphicData>
        </a:graphic>
      </p:graphicFrame>
      <p:graphicFrame>
        <p:nvGraphicFramePr>
          <p:cNvPr id="11" name="对象 10">
            <a:extLst>
              <a:ext uri="{FF2B5EF4-FFF2-40B4-BE49-F238E27FC236}">
                <a16:creationId xmlns="" xmlns:a16="http://schemas.microsoft.com/office/drawing/2014/main" id="{5E50F740-D5F8-4E1F-88C6-D20A28F7F2B1}"/>
              </a:ext>
            </a:extLst>
          </p:cNvPr>
          <p:cNvGraphicFramePr>
            <a:graphicFrameLocks noChangeAspect="1"/>
          </p:cNvGraphicFramePr>
          <p:nvPr>
            <p:extLst>
              <p:ext uri="{D42A27DB-BD31-4B8C-83A1-F6EECF244321}">
                <p14:modId xmlns:p14="http://schemas.microsoft.com/office/powerpoint/2010/main" val="2087526536"/>
              </p:ext>
            </p:extLst>
          </p:nvPr>
        </p:nvGraphicFramePr>
        <p:xfrm>
          <a:off x="4334079" y="3356976"/>
          <a:ext cx="1656184" cy="820066"/>
        </p:xfrm>
        <a:graphic>
          <a:graphicData uri="http://schemas.openxmlformats.org/presentationml/2006/ole">
            <mc:AlternateContent xmlns:mc="http://schemas.openxmlformats.org/markup-compatibility/2006">
              <mc:Choice xmlns:v="urn:schemas-microsoft-com:vml" Requires="v">
                <p:oleObj spid="_x0000_s71712" name="Equation" r:id="rId9" imgW="761760" imgH="419040" progId="Equation.DSMT4">
                  <p:embed/>
                </p:oleObj>
              </mc:Choice>
              <mc:Fallback>
                <p:oleObj name="Equation" r:id="rId9" imgW="761760" imgH="419040" progId="Equation.DSMT4">
                  <p:embed/>
                  <p:pic>
                    <p:nvPicPr>
                      <p:cNvPr id="0" name=""/>
                      <p:cNvPicPr/>
                      <p:nvPr/>
                    </p:nvPicPr>
                    <p:blipFill>
                      <a:blip r:embed="rId10"/>
                      <a:stretch>
                        <a:fillRect/>
                      </a:stretch>
                    </p:blipFill>
                    <p:spPr>
                      <a:xfrm>
                        <a:off x="4334079" y="3356976"/>
                        <a:ext cx="1656184" cy="820066"/>
                      </a:xfrm>
                      <a:prstGeom prst="rect">
                        <a:avLst/>
                      </a:prstGeom>
                    </p:spPr>
                  </p:pic>
                </p:oleObj>
              </mc:Fallback>
            </mc:AlternateContent>
          </a:graphicData>
        </a:graphic>
      </p:graphicFrame>
      <p:graphicFrame>
        <p:nvGraphicFramePr>
          <p:cNvPr id="14" name="对象 13">
            <a:extLst>
              <a:ext uri="{FF2B5EF4-FFF2-40B4-BE49-F238E27FC236}">
                <a16:creationId xmlns="" xmlns:a16="http://schemas.microsoft.com/office/drawing/2014/main" id="{0935469F-67A4-4268-B4CE-AD0A41A8D0AF}"/>
              </a:ext>
            </a:extLst>
          </p:cNvPr>
          <p:cNvGraphicFramePr>
            <a:graphicFrameLocks noChangeAspect="1"/>
          </p:cNvGraphicFramePr>
          <p:nvPr>
            <p:extLst>
              <p:ext uri="{D42A27DB-BD31-4B8C-83A1-F6EECF244321}">
                <p14:modId xmlns:p14="http://schemas.microsoft.com/office/powerpoint/2010/main" val="4247662522"/>
              </p:ext>
            </p:extLst>
          </p:nvPr>
        </p:nvGraphicFramePr>
        <p:xfrm>
          <a:off x="909043" y="4077072"/>
          <a:ext cx="1296144" cy="529038"/>
        </p:xfrm>
        <a:graphic>
          <a:graphicData uri="http://schemas.openxmlformats.org/presentationml/2006/ole">
            <mc:AlternateContent xmlns:mc="http://schemas.openxmlformats.org/markup-compatibility/2006">
              <mc:Choice xmlns:v="urn:schemas-microsoft-com:vml" Requires="v">
                <p:oleObj spid="_x0000_s71713" name="Equation" r:id="rId11" imgW="622080" imgH="253800" progId="Equation.DSMT4">
                  <p:embed/>
                </p:oleObj>
              </mc:Choice>
              <mc:Fallback>
                <p:oleObj name="Equation" r:id="rId11" imgW="622080" imgH="253800" progId="Equation.DSMT4">
                  <p:embed/>
                  <p:pic>
                    <p:nvPicPr>
                      <p:cNvPr id="0" name=""/>
                      <p:cNvPicPr/>
                      <p:nvPr/>
                    </p:nvPicPr>
                    <p:blipFill>
                      <a:blip r:embed="rId12"/>
                      <a:stretch>
                        <a:fillRect/>
                      </a:stretch>
                    </p:blipFill>
                    <p:spPr>
                      <a:xfrm>
                        <a:off x="909043" y="4077072"/>
                        <a:ext cx="1296144" cy="529038"/>
                      </a:xfrm>
                      <a:prstGeom prst="rect">
                        <a:avLst/>
                      </a:prstGeom>
                    </p:spPr>
                  </p:pic>
                </p:oleObj>
              </mc:Fallback>
            </mc:AlternateContent>
          </a:graphicData>
        </a:graphic>
      </p:graphicFrame>
      <p:graphicFrame>
        <p:nvGraphicFramePr>
          <p:cNvPr id="15" name="对象 14">
            <a:extLst>
              <a:ext uri="{FF2B5EF4-FFF2-40B4-BE49-F238E27FC236}">
                <a16:creationId xmlns="" xmlns:a16="http://schemas.microsoft.com/office/drawing/2014/main" id="{ADADE6FE-765A-4C09-A380-57CE332686F7}"/>
              </a:ext>
            </a:extLst>
          </p:cNvPr>
          <p:cNvGraphicFramePr>
            <a:graphicFrameLocks noChangeAspect="1"/>
          </p:cNvGraphicFramePr>
          <p:nvPr>
            <p:extLst>
              <p:ext uri="{D42A27DB-BD31-4B8C-83A1-F6EECF244321}">
                <p14:modId xmlns:p14="http://schemas.microsoft.com/office/powerpoint/2010/main" val="1478763646"/>
              </p:ext>
            </p:extLst>
          </p:nvPr>
        </p:nvGraphicFramePr>
        <p:xfrm>
          <a:off x="2205187" y="4077072"/>
          <a:ext cx="1368152" cy="492535"/>
        </p:xfrm>
        <a:graphic>
          <a:graphicData uri="http://schemas.openxmlformats.org/presentationml/2006/ole">
            <mc:AlternateContent xmlns:mc="http://schemas.openxmlformats.org/markup-compatibility/2006">
              <mc:Choice xmlns:v="urn:schemas-microsoft-com:vml" Requires="v">
                <p:oleObj spid="_x0000_s71714" name="Equation" r:id="rId13" imgW="634680" imgH="228600" progId="Equation.DSMT4">
                  <p:embed/>
                </p:oleObj>
              </mc:Choice>
              <mc:Fallback>
                <p:oleObj name="Equation" r:id="rId13" imgW="634680" imgH="228600" progId="Equation.DSMT4">
                  <p:embed/>
                  <p:pic>
                    <p:nvPicPr>
                      <p:cNvPr id="0" name=""/>
                      <p:cNvPicPr/>
                      <p:nvPr/>
                    </p:nvPicPr>
                    <p:blipFill>
                      <a:blip r:embed="rId14"/>
                      <a:stretch>
                        <a:fillRect/>
                      </a:stretch>
                    </p:blipFill>
                    <p:spPr>
                      <a:xfrm>
                        <a:off x="2205187" y="4077072"/>
                        <a:ext cx="1368152" cy="492535"/>
                      </a:xfrm>
                      <a:prstGeom prst="rect">
                        <a:avLst/>
                      </a:prstGeom>
                    </p:spPr>
                  </p:pic>
                </p:oleObj>
              </mc:Fallback>
            </mc:AlternateContent>
          </a:graphicData>
        </a:graphic>
      </p:graphicFrame>
      <p:graphicFrame>
        <p:nvGraphicFramePr>
          <p:cNvPr id="16" name="对象 15">
            <a:extLst>
              <a:ext uri="{FF2B5EF4-FFF2-40B4-BE49-F238E27FC236}">
                <a16:creationId xmlns="" xmlns:a16="http://schemas.microsoft.com/office/drawing/2014/main" id="{A62302EA-105E-4994-ABF7-76666FEDF04A}"/>
              </a:ext>
            </a:extLst>
          </p:cNvPr>
          <p:cNvGraphicFramePr>
            <a:graphicFrameLocks noChangeAspect="1"/>
          </p:cNvGraphicFramePr>
          <p:nvPr>
            <p:extLst>
              <p:ext uri="{D42A27DB-BD31-4B8C-83A1-F6EECF244321}">
                <p14:modId xmlns:p14="http://schemas.microsoft.com/office/powerpoint/2010/main" val="2474136181"/>
              </p:ext>
            </p:extLst>
          </p:nvPr>
        </p:nvGraphicFramePr>
        <p:xfrm>
          <a:off x="7078606" y="4054854"/>
          <a:ext cx="3767541" cy="660003"/>
        </p:xfrm>
        <a:graphic>
          <a:graphicData uri="http://schemas.openxmlformats.org/presentationml/2006/ole">
            <mc:AlternateContent xmlns:mc="http://schemas.openxmlformats.org/markup-compatibility/2006">
              <mc:Choice xmlns:v="urn:schemas-microsoft-com:vml" Requires="v">
                <p:oleObj spid="_x0000_s71715" name="Equation" r:id="rId15" imgW="1663560" imgH="279360" progId="Equation.DSMT4">
                  <p:embed/>
                </p:oleObj>
              </mc:Choice>
              <mc:Fallback>
                <p:oleObj name="Equation" r:id="rId15" imgW="1663560" imgH="279360" progId="Equation.DSMT4">
                  <p:embed/>
                  <p:pic>
                    <p:nvPicPr>
                      <p:cNvPr id="0" name=""/>
                      <p:cNvPicPr/>
                      <p:nvPr/>
                    </p:nvPicPr>
                    <p:blipFill>
                      <a:blip r:embed="rId16"/>
                      <a:stretch>
                        <a:fillRect/>
                      </a:stretch>
                    </p:blipFill>
                    <p:spPr>
                      <a:xfrm>
                        <a:off x="7078606" y="4054854"/>
                        <a:ext cx="3767541" cy="660003"/>
                      </a:xfrm>
                      <a:prstGeom prst="rect">
                        <a:avLst/>
                      </a:prstGeom>
                    </p:spPr>
                  </p:pic>
                </p:oleObj>
              </mc:Fallback>
            </mc:AlternateContent>
          </a:graphicData>
        </a:graphic>
      </p:graphicFrame>
      <p:graphicFrame>
        <p:nvGraphicFramePr>
          <p:cNvPr id="17" name="对象 16">
            <a:extLst>
              <a:ext uri="{FF2B5EF4-FFF2-40B4-BE49-F238E27FC236}">
                <a16:creationId xmlns="" xmlns:a16="http://schemas.microsoft.com/office/drawing/2014/main" id="{92B4216E-CC12-4AE8-9346-EC761E2E59A0}"/>
              </a:ext>
            </a:extLst>
          </p:cNvPr>
          <p:cNvGraphicFramePr>
            <a:graphicFrameLocks noChangeAspect="1"/>
          </p:cNvGraphicFramePr>
          <p:nvPr>
            <p:extLst>
              <p:ext uri="{D42A27DB-BD31-4B8C-83A1-F6EECF244321}">
                <p14:modId xmlns:p14="http://schemas.microsoft.com/office/powerpoint/2010/main" val="2148728766"/>
              </p:ext>
            </p:extLst>
          </p:nvPr>
        </p:nvGraphicFramePr>
        <p:xfrm>
          <a:off x="6504384" y="4852297"/>
          <a:ext cx="4333559" cy="847736"/>
        </p:xfrm>
        <a:graphic>
          <a:graphicData uri="http://schemas.openxmlformats.org/presentationml/2006/ole">
            <mc:AlternateContent xmlns:mc="http://schemas.openxmlformats.org/markup-compatibility/2006">
              <mc:Choice xmlns:v="urn:schemas-microsoft-com:vml" Requires="v">
                <p:oleObj spid="_x0000_s71716" name="Equation" r:id="rId17" imgW="2095200" imgH="419040" progId="Equation.DSMT4">
                  <p:embed/>
                </p:oleObj>
              </mc:Choice>
              <mc:Fallback>
                <p:oleObj name="Equation" r:id="rId17" imgW="2095200" imgH="419040" progId="Equation.DSMT4">
                  <p:embed/>
                  <p:pic>
                    <p:nvPicPr>
                      <p:cNvPr id="0" name=""/>
                      <p:cNvPicPr/>
                      <p:nvPr/>
                    </p:nvPicPr>
                    <p:blipFill>
                      <a:blip r:embed="rId18"/>
                      <a:stretch>
                        <a:fillRect/>
                      </a:stretch>
                    </p:blipFill>
                    <p:spPr>
                      <a:xfrm>
                        <a:off x="6504384" y="4852297"/>
                        <a:ext cx="4333559" cy="847736"/>
                      </a:xfrm>
                      <a:prstGeom prst="rect">
                        <a:avLst/>
                      </a:prstGeom>
                    </p:spPr>
                  </p:pic>
                </p:oleObj>
              </mc:Fallback>
            </mc:AlternateContent>
          </a:graphicData>
        </a:graphic>
      </p:graphicFrame>
      <p:graphicFrame>
        <p:nvGraphicFramePr>
          <p:cNvPr id="18" name="对象 17">
            <a:extLst>
              <a:ext uri="{FF2B5EF4-FFF2-40B4-BE49-F238E27FC236}">
                <a16:creationId xmlns="" xmlns:a16="http://schemas.microsoft.com/office/drawing/2014/main" id="{321390AF-B7E7-4039-9443-44D5271C5028}"/>
              </a:ext>
            </a:extLst>
          </p:cNvPr>
          <p:cNvGraphicFramePr>
            <a:graphicFrameLocks noChangeAspect="1"/>
          </p:cNvGraphicFramePr>
          <p:nvPr>
            <p:extLst>
              <p:ext uri="{D42A27DB-BD31-4B8C-83A1-F6EECF244321}">
                <p14:modId xmlns:p14="http://schemas.microsoft.com/office/powerpoint/2010/main" val="1389104098"/>
              </p:ext>
            </p:extLst>
          </p:nvPr>
        </p:nvGraphicFramePr>
        <p:xfrm>
          <a:off x="1618743" y="5893580"/>
          <a:ext cx="8362101" cy="554313"/>
        </p:xfrm>
        <a:graphic>
          <a:graphicData uri="http://schemas.openxmlformats.org/presentationml/2006/ole">
            <mc:AlternateContent xmlns:mc="http://schemas.openxmlformats.org/markup-compatibility/2006">
              <mc:Choice xmlns:v="urn:schemas-microsoft-com:vml" Requires="v">
                <p:oleObj spid="_x0000_s71717" name="Equation" r:id="rId19" imgW="4343400" imgH="279360" progId="Equation.DSMT4">
                  <p:embed/>
                </p:oleObj>
              </mc:Choice>
              <mc:Fallback>
                <p:oleObj name="Equation" r:id="rId19" imgW="4343400" imgH="279360" progId="Equation.DSMT4">
                  <p:embed/>
                  <p:pic>
                    <p:nvPicPr>
                      <p:cNvPr id="0" name=""/>
                      <p:cNvPicPr/>
                      <p:nvPr/>
                    </p:nvPicPr>
                    <p:blipFill>
                      <a:blip r:embed="rId20"/>
                      <a:stretch>
                        <a:fillRect/>
                      </a:stretch>
                    </p:blipFill>
                    <p:spPr>
                      <a:xfrm>
                        <a:off x="1618743" y="5893580"/>
                        <a:ext cx="8362101" cy="554313"/>
                      </a:xfrm>
                      <a:prstGeom prst="rect">
                        <a:avLst/>
                      </a:prstGeom>
                    </p:spPr>
                  </p:pic>
                </p:oleObj>
              </mc:Fallback>
            </mc:AlternateContent>
          </a:graphicData>
        </a:graphic>
      </p:graphicFrame>
      <p:sp>
        <p:nvSpPr>
          <p:cNvPr id="7" name="矩形 6">
            <a:extLst>
              <a:ext uri="{FF2B5EF4-FFF2-40B4-BE49-F238E27FC236}">
                <a16:creationId xmlns="" xmlns:a16="http://schemas.microsoft.com/office/drawing/2014/main" id="{CC2A923B-AD51-43FA-AEA7-09A9D38DC536}"/>
              </a:ext>
            </a:extLst>
          </p:cNvPr>
          <p:cNvSpPr/>
          <p:nvPr/>
        </p:nvSpPr>
        <p:spPr>
          <a:xfrm>
            <a:off x="7078606" y="4054854"/>
            <a:ext cx="3839549" cy="6283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11530177"/>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3"/>
              <p:cNvSpPr txBox="1">
                <a:spLocks/>
              </p:cNvSpPr>
              <p:nvPr/>
            </p:nvSpPr>
            <p:spPr bwMode="auto">
              <a:xfrm>
                <a:off x="150039" y="503998"/>
                <a:ext cx="11316362" cy="6106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r>
                  <a:rPr kumimoji="1" lang="en-US" altLang="zh-CN" sz="2400" b="1" dirty="0">
                    <a:solidFill>
                      <a:srgbClr val="002060"/>
                    </a:solidFill>
                    <a:latin typeface="+mn-lt"/>
                    <a:ea typeface="+mn-ea"/>
                  </a:rPr>
                  <a:t>(</a:t>
                </a:r>
                <a:r>
                  <a:rPr kumimoji="1" lang="zh-CN" altLang="en-US" sz="2400" b="1" dirty="0">
                    <a:solidFill>
                      <a:srgbClr val="002060"/>
                    </a:solidFill>
                    <a:latin typeface="+mn-lt"/>
                    <a:ea typeface="+mn-ea"/>
                  </a:rPr>
                  <a:t>三</a:t>
                </a:r>
                <a:r>
                  <a:rPr kumimoji="1" lang="en-US" altLang="zh-CN" sz="2400" b="1" dirty="0">
                    <a:solidFill>
                      <a:srgbClr val="002060"/>
                    </a:solidFill>
                    <a:latin typeface="+mn-lt"/>
                    <a:ea typeface="+mn-ea"/>
                  </a:rPr>
                  <a:t>)</a:t>
                </a:r>
                <a:r>
                  <a:rPr kumimoji="1" lang="zh-CN" altLang="en-US" sz="2400" b="1" dirty="0">
                    <a:solidFill>
                      <a:srgbClr val="002060"/>
                    </a:solidFill>
                    <a:latin typeface="+mn-lt"/>
                    <a:ea typeface="+mn-ea"/>
                  </a:rPr>
                  <a:t>多期二叉树模型</a:t>
                </a:r>
                <a:endParaRPr kumimoji="1" lang="en-US" altLang="zh-CN" sz="2400" b="1" dirty="0">
                  <a:solidFill>
                    <a:srgbClr val="002060"/>
                  </a:solidFill>
                  <a:latin typeface="+mn-lt"/>
                  <a:ea typeface="+mn-ea"/>
                </a:endParaRPr>
              </a:p>
              <a:p>
                <a:pPr marL="0" indent="0">
                  <a:lnSpc>
                    <a:spcPct val="130000"/>
                  </a:lnSpc>
                  <a:spcBef>
                    <a:spcPct val="20000"/>
                  </a:spcBef>
                  <a:buClr>
                    <a:schemeClr val="accent1"/>
                  </a:buClr>
                  <a:buSzPct val="70000"/>
                </a:pPr>
                <a:r>
                  <a:rPr kumimoji="1" lang="en-US" altLang="zh-CN" sz="2200" dirty="0">
                    <a:latin typeface="+mn-lt"/>
                    <a:ea typeface="+mn-ea"/>
                  </a:rPr>
                  <a:t>•</a:t>
                </a:r>
                <a:r>
                  <a:rPr kumimoji="1" lang="zh-CN" altLang="en-US" sz="2300" dirty="0">
                    <a:latin typeface="+mn-lt"/>
                    <a:ea typeface="+mn-ea"/>
                  </a:rPr>
                  <a:t>时间</a:t>
                </a:r>
                <a:r>
                  <a:rPr kumimoji="1" lang="en-US" altLang="zh-CN" sz="2300" dirty="0">
                    <a:latin typeface="+mn-lt"/>
                    <a:ea typeface="+mn-ea"/>
                  </a:rPr>
                  <a:t>T</a:t>
                </a:r>
                <a:r>
                  <a:rPr kumimoji="1" lang="zh-CN" altLang="en-US" sz="2300" dirty="0">
                    <a:latin typeface="+mn-lt"/>
                    <a:ea typeface="+mn-ea"/>
                  </a:rPr>
                  <a:t>分为很多小的时间间隔△</a:t>
                </a:r>
                <a:r>
                  <a:rPr kumimoji="1" lang="en-US" altLang="zh-CN" sz="2300" dirty="0">
                    <a:latin typeface="+mn-lt"/>
                    <a:ea typeface="+mn-ea"/>
                  </a:rPr>
                  <a:t>t</a:t>
                </a:r>
                <a:r>
                  <a:rPr kumimoji="1" lang="zh-CN" altLang="en-US" sz="2300" dirty="0">
                    <a:latin typeface="+mn-lt"/>
                    <a:ea typeface="+mn-ea"/>
                  </a:rPr>
                  <a:t>，在每一个△</a:t>
                </a:r>
                <a:r>
                  <a:rPr kumimoji="1" lang="en-US" altLang="zh-CN" sz="2300" dirty="0">
                    <a:latin typeface="+mn-lt"/>
                    <a:ea typeface="+mn-ea"/>
                  </a:rPr>
                  <a:t>t</a:t>
                </a:r>
                <a:r>
                  <a:rPr kumimoji="1" lang="zh-CN" altLang="en-US" sz="2300" dirty="0">
                    <a:latin typeface="+mn-lt"/>
                    <a:ea typeface="+mn-ea"/>
                  </a:rPr>
                  <a:t>，股票价格变化由</a:t>
                </a:r>
                <a:r>
                  <a:rPr kumimoji="1" lang="en-US" altLang="zh-CN" sz="2300" dirty="0">
                    <a:latin typeface="+mn-lt"/>
                    <a:ea typeface="+mn-ea"/>
                  </a:rPr>
                  <a:t>S</a:t>
                </a:r>
                <a:r>
                  <a:rPr kumimoji="1" lang="zh-CN" altLang="en-US" sz="2300" dirty="0">
                    <a:latin typeface="+mn-lt"/>
                    <a:ea typeface="+mn-ea"/>
                  </a:rPr>
                  <a:t>到 </a:t>
                </a:r>
                <a:r>
                  <a:rPr kumimoji="1" lang="en-US" altLang="zh-CN" sz="2300" dirty="0" err="1">
                    <a:latin typeface="+mn-lt"/>
                    <a:ea typeface="+mn-ea"/>
                  </a:rPr>
                  <a:t>Su</a:t>
                </a:r>
                <a:r>
                  <a:rPr kumimoji="1" lang="en-US" altLang="zh-CN" sz="2300" dirty="0">
                    <a:latin typeface="+mn-lt"/>
                    <a:ea typeface="+mn-ea"/>
                  </a:rPr>
                  <a:t> </a:t>
                </a:r>
                <a:r>
                  <a:rPr kumimoji="1" lang="zh-CN" altLang="en-US" sz="2300" dirty="0">
                    <a:latin typeface="+mn-lt"/>
                    <a:ea typeface="+mn-ea"/>
                  </a:rPr>
                  <a:t>或 </a:t>
                </a:r>
                <a:r>
                  <a:rPr kumimoji="1" lang="en-US" altLang="zh-CN" sz="2300" dirty="0">
                    <a:latin typeface="+mn-lt"/>
                    <a:ea typeface="+mn-ea"/>
                  </a:rPr>
                  <a:t>Sd</a:t>
                </a:r>
                <a:r>
                  <a:rPr kumimoji="1" lang="zh-CN" altLang="en-US" sz="2300" dirty="0">
                    <a:latin typeface="+mn-lt"/>
                    <a:ea typeface="+mn-ea"/>
                  </a:rPr>
                  <a:t>。若价格上扬的概率为 </a:t>
                </a:r>
                <a:r>
                  <a:rPr kumimoji="1" lang="en-US" altLang="zh-CN" sz="2300" dirty="0">
                    <a:latin typeface="+mn-lt"/>
                    <a:ea typeface="+mn-ea"/>
                  </a:rPr>
                  <a:t>p</a:t>
                </a:r>
                <a:r>
                  <a:rPr kumimoji="1" lang="zh-CN" altLang="en-US" sz="2300" dirty="0">
                    <a:latin typeface="+mn-lt"/>
                    <a:ea typeface="+mn-ea"/>
                  </a:rPr>
                  <a:t>，那么下跌的概率为</a:t>
                </a:r>
                <a:r>
                  <a:rPr kumimoji="1" lang="en-US" altLang="zh-CN" sz="2300" dirty="0">
                    <a:latin typeface="+mn-lt"/>
                    <a:ea typeface="+mn-ea"/>
                  </a:rPr>
                  <a:t>1- p</a:t>
                </a:r>
                <a:r>
                  <a:rPr kumimoji="1" lang="zh-CN" altLang="en-US" sz="2300" dirty="0">
                    <a:latin typeface="+mn-lt"/>
                    <a:ea typeface="+mn-ea"/>
                  </a:rPr>
                  <a:t>，与上述设定相一致，我们假定股票预期收益率等于无风险利率，则：</a:t>
                </a:r>
                <a:endParaRPr kumimoji="1" lang="en-US" altLang="zh-CN" sz="2300" dirty="0">
                  <a:latin typeface="+mn-lt"/>
                  <a:ea typeface="+mn-ea"/>
                </a:endParaRPr>
              </a:p>
              <a:p>
                <a:pPr marL="0" indent="0">
                  <a:lnSpc>
                    <a:spcPct val="130000"/>
                  </a:lnSpc>
                  <a:spcBef>
                    <a:spcPct val="20000"/>
                  </a:spcBef>
                  <a:buClr>
                    <a:schemeClr val="accent1"/>
                  </a:buClr>
                  <a:buSzPct val="70000"/>
                </a:pPr>
                <a:r>
                  <a:rPr kumimoji="1" lang="zh-CN" altLang="en-US" sz="2300" dirty="0">
                    <a:latin typeface="+mn-lt"/>
                    <a:ea typeface="+mn-ea"/>
                  </a:rPr>
                  <a:t>通过求解，可得股票上涨的概率为：</a:t>
                </a:r>
                <a:endParaRPr kumimoji="1" lang="en-US" altLang="zh-CN" sz="2300" dirty="0">
                  <a:latin typeface="+mn-lt"/>
                  <a:ea typeface="+mn-ea"/>
                </a:endParaRPr>
              </a:p>
              <a:p>
                <a:pPr marL="0" indent="0">
                  <a:lnSpc>
                    <a:spcPct val="130000"/>
                  </a:lnSpc>
                  <a:spcBef>
                    <a:spcPct val="20000"/>
                  </a:spcBef>
                  <a:buClr>
                    <a:schemeClr val="accent1"/>
                  </a:buClr>
                  <a:buSzPct val="70000"/>
                </a:pPr>
                <a:endParaRPr kumimoji="1" lang="en-US" altLang="zh-CN" sz="2300" dirty="0">
                  <a:latin typeface="+mn-lt"/>
                  <a:ea typeface="+mn-ea"/>
                </a:endParaRPr>
              </a:p>
              <a:p>
                <a:pPr marL="0" indent="0">
                  <a:lnSpc>
                    <a:spcPct val="130000"/>
                  </a:lnSpc>
                  <a:spcBef>
                    <a:spcPct val="20000"/>
                  </a:spcBef>
                  <a:buClr>
                    <a:schemeClr val="accent1"/>
                  </a:buClr>
                  <a:buSzPct val="70000"/>
                </a:pPr>
                <a:r>
                  <a:rPr kumimoji="1" lang="zh-CN" altLang="en-US" sz="2300" dirty="0">
                    <a:latin typeface="+mn-lt"/>
                    <a:ea typeface="+mn-ea"/>
                  </a:rPr>
                  <a:t>期权计算将从树图的末端</a:t>
                </a:r>
                <a:r>
                  <a:rPr kumimoji="1" lang="en-US" altLang="zh-CN" sz="2300" dirty="0">
                    <a:latin typeface="+mn-lt"/>
                    <a:ea typeface="+mn-ea"/>
                  </a:rPr>
                  <a:t>(</a:t>
                </a:r>
                <a14:m>
                  <m:oMath xmlns:m="http://schemas.openxmlformats.org/officeDocument/2006/math">
                    <m:r>
                      <a:rPr kumimoji="1" lang="en-US" altLang="zh-CN" sz="2300" b="0" i="1" smtClean="0">
                        <a:latin typeface="Cambria Math" panose="02040503050406030204" pitchFamily="18" charset="0"/>
                        <a:ea typeface="+mn-ea"/>
                      </a:rPr>
                      <m:t>𝑇</m:t>
                    </m:r>
                  </m:oMath>
                </a14:m>
                <a:r>
                  <a:rPr kumimoji="1" lang="zh-CN" altLang="en-US" sz="2300" dirty="0">
                    <a:latin typeface="+mn-lt"/>
                    <a:ea typeface="+mn-ea"/>
                  </a:rPr>
                  <a:t>时刻</a:t>
                </a:r>
                <a:r>
                  <a:rPr kumimoji="1" lang="en-US" altLang="zh-CN" sz="2300" dirty="0">
                    <a:latin typeface="+mn-lt"/>
                    <a:ea typeface="+mn-ea"/>
                  </a:rPr>
                  <a:t>)</a:t>
                </a:r>
                <a:r>
                  <a:rPr kumimoji="1" lang="zh-CN" altLang="en-US" sz="2300" dirty="0">
                    <a:latin typeface="+mn-lt"/>
                    <a:ea typeface="+mn-ea"/>
                  </a:rPr>
                  <a:t>开始向后倒推进行，后时刻的期权价值是已知的，可倒推出前一个时刻的期权价格。同时，因为期权预期收益率也应该等于无风险利率，</a:t>
                </a:r>
                <a:endParaRPr kumimoji="1" lang="en-US" altLang="zh-CN" sz="2300" dirty="0">
                  <a:latin typeface="+mn-lt"/>
                  <a:ea typeface="+mn-ea"/>
                </a:endParaRPr>
              </a:p>
              <a:p>
                <a:pPr marL="0" indent="0">
                  <a:lnSpc>
                    <a:spcPct val="130000"/>
                  </a:lnSpc>
                  <a:spcBef>
                    <a:spcPct val="20000"/>
                  </a:spcBef>
                  <a:buClr>
                    <a:schemeClr val="accent1"/>
                  </a:buClr>
                  <a:buSzPct val="70000"/>
                </a:pPr>
                <a:r>
                  <a:rPr kumimoji="1" lang="zh-CN" altLang="en-US" sz="2300" dirty="0">
                    <a:latin typeface="+mn-lt"/>
                    <a:ea typeface="+mn-ea"/>
                  </a:rPr>
                  <a:t>故此，可得                                                      </a:t>
                </a:r>
                <a:endParaRPr kumimoji="1" lang="en-US" altLang="zh-CN" sz="2300" dirty="0">
                  <a:latin typeface="+mn-lt"/>
                  <a:ea typeface="+mn-ea"/>
                </a:endParaRPr>
              </a:p>
              <a:p>
                <a:pPr marL="0" indent="0">
                  <a:lnSpc>
                    <a:spcPct val="150000"/>
                  </a:lnSpc>
                  <a:spcBef>
                    <a:spcPct val="20000"/>
                  </a:spcBef>
                  <a:buClr>
                    <a:schemeClr val="accent1"/>
                  </a:buClr>
                  <a:buSzPct val="70000"/>
                </a:pPr>
                <a:r>
                  <a:rPr kumimoji="1" lang="zh-CN" altLang="en-US" sz="2300" dirty="0">
                    <a:latin typeface="+mn-lt"/>
                    <a:ea typeface="+mn-ea"/>
                  </a:rPr>
                  <a:t>反推可得期权的价格为</a:t>
                </a:r>
                <a:r>
                  <a:rPr kumimoji="1" lang="zh-CN" altLang="en-US" sz="2200" dirty="0">
                    <a:latin typeface="+mn-lt"/>
                    <a:ea typeface="+mn-ea"/>
                  </a:rPr>
                  <a:t>：</a:t>
                </a: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zh-CN" altLang="en-US" sz="2200" dirty="0">
                  <a:latin typeface="+mn-lt"/>
                  <a:ea typeface="+mn-ea"/>
                </a:endParaRPr>
              </a:p>
            </p:txBody>
          </p:sp>
        </mc:Choice>
        <mc:Fallback xmlns="">
          <p:sp>
            <p:nvSpPr>
              <p:cNvPr id="2" name="Rectangle 3"/>
              <p:cNvSpPr txBox="1">
                <a:spLocks noRot="1" noChangeAspect="1" noMove="1" noResize="1" noEditPoints="1" noAdjustHandles="1" noChangeArrowheads="1" noChangeShapeType="1" noTextEdit="1"/>
              </p:cNvSpPr>
              <p:nvPr/>
            </p:nvSpPr>
            <p:spPr bwMode="auto">
              <a:xfrm>
                <a:off x="150039" y="503998"/>
                <a:ext cx="11316362" cy="6106456"/>
              </a:xfrm>
              <a:prstGeom prst="rect">
                <a:avLst/>
              </a:prstGeom>
              <a:blipFill>
                <a:blip r:embed="rId3"/>
                <a:stretch>
                  <a:fillRect l="-86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3"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期权的定价</a:t>
            </a:r>
          </a:p>
        </p:txBody>
      </p:sp>
      <p:graphicFrame>
        <p:nvGraphicFramePr>
          <p:cNvPr id="4" name="对象 3">
            <a:extLst>
              <a:ext uri="{FF2B5EF4-FFF2-40B4-BE49-F238E27FC236}">
                <a16:creationId xmlns="" xmlns:a16="http://schemas.microsoft.com/office/drawing/2014/main" id="{C467E6B5-8386-4404-B4AF-52AE70109B6A}"/>
              </a:ext>
            </a:extLst>
          </p:cNvPr>
          <p:cNvGraphicFramePr>
            <a:graphicFrameLocks noChangeAspect="1"/>
          </p:cNvGraphicFramePr>
          <p:nvPr>
            <p:extLst>
              <p:ext uri="{D42A27DB-BD31-4B8C-83A1-F6EECF244321}">
                <p14:modId xmlns:p14="http://schemas.microsoft.com/office/powerpoint/2010/main" val="221830880"/>
              </p:ext>
            </p:extLst>
          </p:nvPr>
        </p:nvGraphicFramePr>
        <p:xfrm>
          <a:off x="3357315" y="2062870"/>
          <a:ext cx="3384376" cy="511942"/>
        </p:xfrm>
        <a:graphic>
          <a:graphicData uri="http://schemas.openxmlformats.org/presentationml/2006/ole">
            <mc:AlternateContent xmlns:mc="http://schemas.openxmlformats.org/markup-compatibility/2006">
              <mc:Choice xmlns:v="urn:schemas-microsoft-com:vml" Requires="v">
                <p:oleObj spid="_x0000_s72718" name="Equation" r:id="rId4" imgW="1460160" imgH="228600" progId="Equation.DSMT4">
                  <p:embed/>
                </p:oleObj>
              </mc:Choice>
              <mc:Fallback>
                <p:oleObj name="Equation" r:id="rId4" imgW="1460160" imgH="228600" progId="Equation.DSMT4">
                  <p:embed/>
                  <p:pic>
                    <p:nvPicPr>
                      <p:cNvPr id="0" name=""/>
                      <p:cNvPicPr/>
                      <p:nvPr/>
                    </p:nvPicPr>
                    <p:blipFill>
                      <a:blip r:embed="rId5"/>
                      <a:stretch>
                        <a:fillRect/>
                      </a:stretch>
                    </p:blipFill>
                    <p:spPr>
                      <a:xfrm>
                        <a:off x="3357315" y="2062870"/>
                        <a:ext cx="3384376" cy="511942"/>
                      </a:xfrm>
                      <a:prstGeom prst="rect">
                        <a:avLst/>
                      </a:prstGeom>
                    </p:spPr>
                  </p:pic>
                </p:oleObj>
              </mc:Fallback>
            </mc:AlternateContent>
          </a:graphicData>
        </a:graphic>
      </p:graphicFrame>
      <p:graphicFrame>
        <p:nvGraphicFramePr>
          <p:cNvPr id="5" name="对象 4">
            <a:extLst>
              <a:ext uri="{FF2B5EF4-FFF2-40B4-BE49-F238E27FC236}">
                <a16:creationId xmlns="" xmlns:a16="http://schemas.microsoft.com/office/drawing/2014/main" id="{9EB6B5A0-114F-435B-86DD-130C05B818D9}"/>
              </a:ext>
            </a:extLst>
          </p:cNvPr>
          <p:cNvGraphicFramePr>
            <a:graphicFrameLocks noChangeAspect="1"/>
          </p:cNvGraphicFramePr>
          <p:nvPr>
            <p:extLst>
              <p:ext uri="{D42A27DB-BD31-4B8C-83A1-F6EECF244321}">
                <p14:modId xmlns:p14="http://schemas.microsoft.com/office/powerpoint/2010/main" val="1482069152"/>
              </p:ext>
            </p:extLst>
          </p:nvPr>
        </p:nvGraphicFramePr>
        <p:xfrm>
          <a:off x="4851481" y="2492896"/>
          <a:ext cx="2484276" cy="1159730"/>
        </p:xfrm>
        <a:graphic>
          <a:graphicData uri="http://schemas.openxmlformats.org/presentationml/2006/ole">
            <mc:AlternateContent xmlns:mc="http://schemas.openxmlformats.org/markup-compatibility/2006">
              <mc:Choice xmlns:v="urn:schemas-microsoft-com:vml" Requires="v">
                <p:oleObj spid="_x0000_s72719" name="Equation" r:id="rId6" imgW="774360" imgH="419040" progId="Equation.DSMT4">
                  <p:embed/>
                </p:oleObj>
              </mc:Choice>
              <mc:Fallback>
                <p:oleObj name="Equation" r:id="rId6" imgW="774360" imgH="419040" progId="Equation.DSMT4">
                  <p:embed/>
                  <p:pic>
                    <p:nvPicPr>
                      <p:cNvPr id="0" name=""/>
                      <p:cNvPicPr/>
                      <p:nvPr/>
                    </p:nvPicPr>
                    <p:blipFill>
                      <a:blip r:embed="rId7"/>
                      <a:stretch>
                        <a:fillRect/>
                      </a:stretch>
                    </p:blipFill>
                    <p:spPr>
                      <a:xfrm>
                        <a:off x="4851481" y="2492896"/>
                        <a:ext cx="2484276" cy="1159730"/>
                      </a:xfrm>
                      <a:prstGeom prst="rect">
                        <a:avLst/>
                      </a:prstGeom>
                    </p:spPr>
                  </p:pic>
                </p:oleObj>
              </mc:Fallback>
            </mc:AlternateContent>
          </a:graphicData>
        </a:graphic>
      </p:graphicFrame>
      <p:graphicFrame>
        <p:nvGraphicFramePr>
          <p:cNvPr id="6" name="对象 5">
            <a:extLst>
              <a:ext uri="{FF2B5EF4-FFF2-40B4-BE49-F238E27FC236}">
                <a16:creationId xmlns="" xmlns:a16="http://schemas.microsoft.com/office/drawing/2014/main" id="{45116ACF-A958-4D80-BBAC-0F0D914CC964}"/>
              </a:ext>
            </a:extLst>
          </p:cNvPr>
          <p:cNvGraphicFramePr>
            <a:graphicFrameLocks noChangeAspect="1"/>
          </p:cNvGraphicFramePr>
          <p:nvPr>
            <p:extLst>
              <p:ext uri="{D42A27DB-BD31-4B8C-83A1-F6EECF244321}">
                <p14:modId xmlns:p14="http://schemas.microsoft.com/office/powerpoint/2010/main" val="3489683812"/>
              </p:ext>
            </p:extLst>
          </p:nvPr>
        </p:nvGraphicFramePr>
        <p:xfrm>
          <a:off x="1953159" y="4632025"/>
          <a:ext cx="3276364" cy="565917"/>
        </p:xfrm>
        <a:graphic>
          <a:graphicData uri="http://schemas.openxmlformats.org/presentationml/2006/ole">
            <mc:AlternateContent xmlns:mc="http://schemas.openxmlformats.org/markup-compatibility/2006">
              <mc:Choice xmlns:v="urn:schemas-microsoft-com:vml" Requires="v">
                <p:oleObj spid="_x0000_s72720" name="Equation" r:id="rId8" imgW="1396800" imgH="241200" progId="Equation.DSMT4">
                  <p:embed/>
                </p:oleObj>
              </mc:Choice>
              <mc:Fallback>
                <p:oleObj name="Equation" r:id="rId8" imgW="1396800" imgH="241200" progId="Equation.DSMT4">
                  <p:embed/>
                  <p:pic>
                    <p:nvPicPr>
                      <p:cNvPr id="0" name=""/>
                      <p:cNvPicPr/>
                      <p:nvPr/>
                    </p:nvPicPr>
                    <p:blipFill>
                      <a:blip r:embed="rId9"/>
                      <a:stretch>
                        <a:fillRect/>
                      </a:stretch>
                    </p:blipFill>
                    <p:spPr>
                      <a:xfrm>
                        <a:off x="1953159" y="4632025"/>
                        <a:ext cx="3276364" cy="565917"/>
                      </a:xfrm>
                      <a:prstGeom prst="rect">
                        <a:avLst/>
                      </a:prstGeom>
                    </p:spPr>
                  </p:pic>
                </p:oleObj>
              </mc:Fallback>
            </mc:AlternateContent>
          </a:graphicData>
        </a:graphic>
      </p:graphicFrame>
      <p:graphicFrame>
        <p:nvGraphicFramePr>
          <p:cNvPr id="7" name="对象 6">
            <a:extLst>
              <a:ext uri="{FF2B5EF4-FFF2-40B4-BE49-F238E27FC236}">
                <a16:creationId xmlns="" xmlns:a16="http://schemas.microsoft.com/office/drawing/2014/main" id="{AE9E5201-54F3-46BC-93ED-8EA4FDBE75F6}"/>
              </a:ext>
            </a:extLst>
          </p:cNvPr>
          <p:cNvGraphicFramePr>
            <a:graphicFrameLocks noChangeAspect="1"/>
          </p:cNvGraphicFramePr>
          <p:nvPr>
            <p:extLst>
              <p:ext uri="{D42A27DB-BD31-4B8C-83A1-F6EECF244321}">
                <p14:modId xmlns:p14="http://schemas.microsoft.com/office/powerpoint/2010/main" val="1740735835"/>
              </p:ext>
            </p:extLst>
          </p:nvPr>
        </p:nvGraphicFramePr>
        <p:xfrm>
          <a:off x="3645347" y="5479141"/>
          <a:ext cx="4002102" cy="613225"/>
        </p:xfrm>
        <a:graphic>
          <a:graphicData uri="http://schemas.openxmlformats.org/presentationml/2006/ole">
            <mc:AlternateContent xmlns:mc="http://schemas.openxmlformats.org/markup-compatibility/2006">
              <mc:Choice xmlns:v="urn:schemas-microsoft-com:vml" Requires="v">
                <p:oleObj spid="_x0000_s72721" name="Equation" r:id="rId10" imgW="1574640" imgH="241200" progId="Equation.DSMT4">
                  <p:embed/>
                </p:oleObj>
              </mc:Choice>
              <mc:Fallback>
                <p:oleObj name="Equation" r:id="rId10" imgW="1574640" imgH="241200" progId="Equation.DSMT4">
                  <p:embed/>
                  <p:pic>
                    <p:nvPicPr>
                      <p:cNvPr id="0" name=""/>
                      <p:cNvPicPr/>
                      <p:nvPr/>
                    </p:nvPicPr>
                    <p:blipFill>
                      <a:blip r:embed="rId11"/>
                      <a:stretch>
                        <a:fillRect/>
                      </a:stretch>
                    </p:blipFill>
                    <p:spPr>
                      <a:xfrm>
                        <a:off x="3645347" y="5479141"/>
                        <a:ext cx="4002102" cy="613225"/>
                      </a:xfrm>
                      <a:prstGeom prst="rect">
                        <a:avLst/>
                      </a:prstGeom>
                    </p:spPr>
                  </p:pic>
                </p:oleObj>
              </mc:Fallback>
            </mc:AlternateContent>
          </a:graphicData>
        </a:graphic>
      </p:graphicFrame>
      <p:sp>
        <p:nvSpPr>
          <p:cNvPr id="8" name="矩形 7">
            <a:extLst>
              <a:ext uri="{FF2B5EF4-FFF2-40B4-BE49-F238E27FC236}">
                <a16:creationId xmlns="" xmlns:a16="http://schemas.microsoft.com/office/drawing/2014/main" id="{751B3BE3-29E6-44FF-9CF3-814F5EB7E11B}"/>
              </a:ext>
            </a:extLst>
          </p:cNvPr>
          <p:cNvSpPr/>
          <p:nvPr/>
        </p:nvSpPr>
        <p:spPr>
          <a:xfrm>
            <a:off x="3573339" y="5373216"/>
            <a:ext cx="4176464" cy="804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5110358"/>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期权的定价</a:t>
            </a:r>
          </a:p>
        </p:txBody>
      </p:sp>
      <p:sp>
        <p:nvSpPr>
          <p:cNvPr id="3" name="Rectangle 3"/>
          <p:cNvSpPr txBox="1">
            <a:spLocks/>
          </p:cNvSpPr>
          <p:nvPr/>
        </p:nvSpPr>
        <p:spPr bwMode="auto">
          <a:xfrm>
            <a:off x="150039" y="503998"/>
            <a:ext cx="11316362" cy="610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r>
              <a:rPr kumimoji="1" lang="en-US" altLang="zh-CN" sz="2400" b="1" dirty="0">
                <a:solidFill>
                  <a:srgbClr val="002060"/>
                </a:solidFill>
                <a:latin typeface="+mn-lt"/>
                <a:ea typeface="+mn-ea"/>
              </a:rPr>
              <a:t>(</a:t>
            </a:r>
            <a:r>
              <a:rPr kumimoji="1" lang="zh-CN" altLang="en-US" sz="2400" b="1" dirty="0">
                <a:solidFill>
                  <a:srgbClr val="002060"/>
                </a:solidFill>
                <a:latin typeface="+mn-lt"/>
                <a:ea typeface="+mn-ea"/>
              </a:rPr>
              <a:t>三</a:t>
            </a:r>
            <a:r>
              <a:rPr kumimoji="1" lang="en-US" altLang="zh-CN" sz="2400" b="1" dirty="0">
                <a:solidFill>
                  <a:srgbClr val="002060"/>
                </a:solidFill>
                <a:latin typeface="+mn-lt"/>
                <a:ea typeface="+mn-ea"/>
              </a:rPr>
              <a:t>)</a:t>
            </a:r>
            <a:r>
              <a:rPr kumimoji="1" lang="zh-CN" altLang="en-US" sz="2400" b="1" dirty="0">
                <a:solidFill>
                  <a:srgbClr val="002060"/>
                </a:solidFill>
                <a:latin typeface="+mn-lt"/>
                <a:ea typeface="+mn-ea"/>
              </a:rPr>
              <a:t>多期二叉树模型</a:t>
            </a:r>
            <a:endParaRPr kumimoji="1" lang="en-US" altLang="zh-CN" sz="2400" b="1" dirty="0">
              <a:solidFill>
                <a:srgbClr val="002060"/>
              </a:solidFill>
              <a:latin typeface="+mn-lt"/>
              <a:ea typeface="+mn-ea"/>
            </a:endParaRPr>
          </a:p>
          <a:p>
            <a:pPr marL="0" indent="0">
              <a:lnSpc>
                <a:spcPct val="130000"/>
              </a:lnSpc>
              <a:spcBef>
                <a:spcPct val="20000"/>
              </a:spcBef>
              <a:buClr>
                <a:schemeClr val="accent1"/>
              </a:buClr>
              <a:buSzPct val="70000"/>
            </a:pPr>
            <a:endParaRPr kumimoji="1" lang="zh-CN" altLang="en-US" sz="2200" dirty="0">
              <a:latin typeface="+mn-lt"/>
              <a:ea typeface="+mn-ea"/>
            </a:endParaRPr>
          </a:p>
        </p:txBody>
      </p:sp>
      <p:grpSp>
        <p:nvGrpSpPr>
          <p:cNvPr id="4" name="Group 28"/>
          <p:cNvGrpSpPr>
            <a:grpSpLocks/>
          </p:cNvGrpSpPr>
          <p:nvPr/>
        </p:nvGrpSpPr>
        <p:grpSpPr bwMode="auto">
          <a:xfrm>
            <a:off x="404987" y="1408113"/>
            <a:ext cx="7315200" cy="4800600"/>
            <a:chOff x="720" y="1104"/>
            <a:chExt cx="4608" cy="3024"/>
          </a:xfrm>
        </p:grpSpPr>
        <p:sp>
          <p:nvSpPr>
            <p:cNvPr id="5" name="Text Box 5"/>
            <p:cNvSpPr txBox="1">
              <a:spLocks noChangeArrowheads="1"/>
            </p:cNvSpPr>
            <p:nvPr/>
          </p:nvSpPr>
          <p:spPr bwMode="auto">
            <a:xfrm>
              <a:off x="720" y="1104"/>
              <a:ext cx="4608" cy="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algn="just">
                <a:lnSpc>
                  <a:spcPct val="75000"/>
                </a:lnSpc>
              </a:pPr>
              <a:endParaRPr lang="en-US" altLang="zh-CN" sz="2800" dirty="0">
                <a:ea typeface="楷体" pitchFamily="49" charset="-122"/>
              </a:endParaRPr>
            </a:p>
            <a:p>
              <a:pPr algn="just">
                <a:lnSpc>
                  <a:spcPct val="95000"/>
                </a:lnSpc>
              </a:pPr>
              <a:r>
                <a:rPr lang="en-US" altLang="zh-CN" sz="2800" i="1" dirty="0">
                  <a:ea typeface="等线" pitchFamily="2" charset="-122"/>
                </a:rPr>
                <a:t>                                        Su</a:t>
              </a:r>
              <a:r>
                <a:rPr lang="en-US" altLang="zh-CN" sz="2800" baseline="30000" dirty="0">
                  <a:ea typeface="等线" pitchFamily="2" charset="-122"/>
                </a:rPr>
                <a:t>4</a:t>
              </a:r>
              <a:endParaRPr lang="en-US" altLang="zh-CN" sz="2800" dirty="0">
                <a:ea typeface="楷体" pitchFamily="49" charset="-122"/>
              </a:endParaRPr>
            </a:p>
            <a:p>
              <a:pPr algn="just">
                <a:lnSpc>
                  <a:spcPct val="95000"/>
                </a:lnSpc>
              </a:pPr>
              <a:r>
                <a:rPr lang="en-US" altLang="zh-CN" sz="2800" dirty="0">
                  <a:ea typeface="等线" pitchFamily="2" charset="-122"/>
                </a:rPr>
                <a:t>                                  </a:t>
              </a:r>
              <a:r>
                <a:rPr lang="en-US" altLang="zh-CN" sz="2800" i="1" dirty="0">
                  <a:ea typeface="等线" pitchFamily="2" charset="-122"/>
                </a:rPr>
                <a:t>Su</a:t>
              </a:r>
              <a:r>
                <a:rPr lang="en-US" altLang="zh-CN" sz="2800" baseline="30000" dirty="0">
                  <a:ea typeface="等线" pitchFamily="2" charset="-122"/>
                </a:rPr>
                <a:t>3</a:t>
              </a:r>
              <a:endParaRPr lang="en-US" altLang="zh-CN" sz="2800" i="1" dirty="0">
                <a:ea typeface="等线" pitchFamily="2" charset="-122"/>
              </a:endParaRPr>
            </a:p>
            <a:p>
              <a:pPr algn="just">
                <a:lnSpc>
                  <a:spcPct val="95000"/>
                </a:lnSpc>
              </a:pPr>
              <a:r>
                <a:rPr lang="en-US" altLang="zh-CN" sz="2800" i="1" dirty="0">
                  <a:ea typeface="等线" pitchFamily="2" charset="-122"/>
                </a:rPr>
                <a:t>                     Su</a:t>
              </a:r>
              <a:r>
                <a:rPr lang="en-US" altLang="zh-CN" sz="2800" baseline="30000" dirty="0">
                  <a:ea typeface="等线" pitchFamily="2" charset="-122"/>
                </a:rPr>
                <a:t>2</a:t>
              </a:r>
              <a:r>
                <a:rPr lang="en-US" altLang="zh-CN" sz="2800" i="1" dirty="0">
                  <a:ea typeface="等线" pitchFamily="2" charset="-122"/>
                </a:rPr>
                <a:t>               </a:t>
              </a:r>
              <a:r>
                <a:rPr lang="en-US" altLang="zh-CN" sz="2800" i="1" dirty="0" err="1">
                  <a:ea typeface="等线" pitchFamily="2" charset="-122"/>
                </a:rPr>
                <a:t>Su</a:t>
              </a:r>
              <a:r>
                <a:rPr lang="en-US" altLang="zh-CN" sz="2800" baseline="30000" dirty="0" err="1">
                  <a:ea typeface="等线" pitchFamily="2" charset="-122"/>
                </a:rPr>
                <a:t>2</a:t>
              </a:r>
              <a:r>
                <a:rPr lang="en-US" altLang="zh-CN" sz="2800" i="1" dirty="0">
                  <a:ea typeface="等线" pitchFamily="2" charset="-122"/>
                </a:rPr>
                <a:t> </a:t>
              </a:r>
              <a:endParaRPr lang="en-US" altLang="zh-CN" sz="2800" i="1" baseline="30000" dirty="0">
                <a:ea typeface="等线" pitchFamily="2" charset="-122"/>
              </a:endParaRPr>
            </a:p>
            <a:p>
              <a:pPr algn="just">
                <a:lnSpc>
                  <a:spcPct val="95000"/>
                </a:lnSpc>
              </a:pPr>
              <a:r>
                <a:rPr lang="en-US" altLang="zh-CN" sz="2800" i="1" dirty="0">
                  <a:ea typeface="等线" pitchFamily="2" charset="-122"/>
                </a:rPr>
                <a:t>           Su                   </a:t>
              </a:r>
              <a:r>
                <a:rPr lang="en-US" altLang="zh-CN" sz="2800" i="1" dirty="0" err="1">
                  <a:ea typeface="等线" pitchFamily="2" charset="-122"/>
                </a:rPr>
                <a:t>Su</a:t>
              </a:r>
              <a:endParaRPr lang="en-US" altLang="zh-CN" sz="2800" i="1" dirty="0">
                <a:ea typeface="等线" pitchFamily="2" charset="-122"/>
              </a:endParaRPr>
            </a:p>
            <a:p>
              <a:pPr algn="just">
                <a:lnSpc>
                  <a:spcPct val="95000"/>
                </a:lnSpc>
              </a:pPr>
              <a:r>
                <a:rPr lang="en-US" altLang="zh-CN" sz="2800" i="1" dirty="0">
                  <a:ea typeface="等线" pitchFamily="2" charset="-122"/>
                </a:rPr>
                <a:t> S                   </a:t>
              </a:r>
              <a:r>
                <a:rPr lang="en-US" altLang="zh-CN" sz="2800" i="1" dirty="0" err="1">
                  <a:ea typeface="等线" pitchFamily="2" charset="-122"/>
                </a:rPr>
                <a:t>S</a:t>
              </a:r>
              <a:r>
                <a:rPr lang="en-US" altLang="zh-CN" sz="2800" i="1" dirty="0">
                  <a:ea typeface="等线" pitchFamily="2" charset="-122"/>
                </a:rPr>
                <a:t>                  </a:t>
              </a:r>
              <a:r>
                <a:rPr lang="en-US" altLang="zh-CN" sz="2800" i="1" dirty="0" err="1">
                  <a:ea typeface="等线" pitchFamily="2" charset="-122"/>
                </a:rPr>
                <a:t>S</a:t>
              </a:r>
              <a:r>
                <a:rPr lang="en-US" altLang="zh-CN" sz="2800" i="1" dirty="0">
                  <a:ea typeface="等线" pitchFamily="2" charset="-122"/>
                </a:rPr>
                <a:t> </a:t>
              </a:r>
            </a:p>
            <a:p>
              <a:pPr algn="just">
                <a:lnSpc>
                  <a:spcPct val="95000"/>
                </a:lnSpc>
              </a:pPr>
              <a:r>
                <a:rPr lang="en-US" altLang="zh-CN" sz="2800" i="1" dirty="0">
                  <a:ea typeface="等线" pitchFamily="2" charset="-122"/>
                </a:rPr>
                <a:t>           </a:t>
              </a:r>
              <a:r>
                <a:rPr lang="en-US" altLang="zh-CN" sz="2800" i="1" dirty="0" err="1">
                  <a:ea typeface="等线" pitchFamily="2" charset="-122"/>
                </a:rPr>
                <a:t>Sd</a:t>
              </a:r>
              <a:r>
                <a:rPr lang="en-US" altLang="zh-CN" sz="2800" i="1" dirty="0">
                  <a:ea typeface="等线" pitchFamily="2" charset="-122"/>
                </a:rPr>
                <a:t>                   </a:t>
              </a:r>
              <a:r>
                <a:rPr lang="en-US" altLang="zh-CN" sz="2800" i="1" dirty="0" err="1">
                  <a:ea typeface="等线" pitchFamily="2" charset="-122"/>
                </a:rPr>
                <a:t>Sd</a:t>
              </a:r>
              <a:endParaRPr lang="en-US" altLang="zh-CN" sz="2800" i="1" dirty="0">
                <a:ea typeface="等线" pitchFamily="2" charset="-122"/>
              </a:endParaRPr>
            </a:p>
            <a:p>
              <a:pPr algn="just">
                <a:lnSpc>
                  <a:spcPct val="95000"/>
                </a:lnSpc>
              </a:pPr>
              <a:r>
                <a:rPr lang="en-US" altLang="zh-CN" sz="2800" i="1" dirty="0">
                  <a:ea typeface="等线" pitchFamily="2" charset="-122"/>
                </a:rPr>
                <a:t>                     Sd</a:t>
              </a:r>
              <a:r>
                <a:rPr lang="en-US" altLang="zh-CN" sz="2800" baseline="30000" dirty="0">
                  <a:ea typeface="等线" pitchFamily="2" charset="-122"/>
                </a:rPr>
                <a:t>2</a:t>
              </a:r>
              <a:r>
                <a:rPr lang="en-US" altLang="zh-CN" sz="2800" i="1" dirty="0">
                  <a:ea typeface="等线" pitchFamily="2" charset="-122"/>
                </a:rPr>
                <a:t>               </a:t>
              </a:r>
              <a:r>
                <a:rPr lang="en-US" altLang="zh-CN" sz="2800" i="1" dirty="0" err="1">
                  <a:ea typeface="等线" pitchFamily="2" charset="-122"/>
                </a:rPr>
                <a:t>Sd</a:t>
              </a:r>
              <a:r>
                <a:rPr lang="en-US" altLang="zh-CN" sz="2800" baseline="30000" dirty="0" err="1">
                  <a:ea typeface="等线" pitchFamily="2" charset="-122"/>
                </a:rPr>
                <a:t>2</a:t>
              </a:r>
              <a:endParaRPr lang="en-US" altLang="zh-CN" sz="2800" i="1" dirty="0">
                <a:ea typeface="等线" pitchFamily="2" charset="-122"/>
              </a:endParaRPr>
            </a:p>
            <a:p>
              <a:pPr algn="just">
                <a:lnSpc>
                  <a:spcPct val="95000"/>
                </a:lnSpc>
              </a:pPr>
              <a:r>
                <a:rPr lang="en-US" altLang="zh-CN" sz="2800" i="1" dirty="0">
                  <a:ea typeface="等线" pitchFamily="2" charset="-122"/>
                </a:rPr>
                <a:t>                             Sd</a:t>
              </a:r>
              <a:r>
                <a:rPr lang="en-US" altLang="zh-CN" sz="2800" baseline="30000" dirty="0">
                  <a:ea typeface="等线" pitchFamily="2" charset="-122"/>
                </a:rPr>
                <a:t>3</a:t>
              </a:r>
              <a:r>
                <a:rPr lang="en-US" altLang="zh-CN" sz="2800" dirty="0">
                  <a:ea typeface="等线" pitchFamily="2" charset="-122"/>
                </a:rPr>
                <a:t>  </a:t>
              </a:r>
            </a:p>
            <a:p>
              <a:pPr>
                <a:lnSpc>
                  <a:spcPct val="95000"/>
                </a:lnSpc>
              </a:pPr>
              <a:r>
                <a:rPr lang="en-US" altLang="zh-CN" sz="2800" i="1" dirty="0">
                  <a:ea typeface="等线" pitchFamily="2" charset="-122"/>
                </a:rPr>
                <a:t>                                        Sd</a:t>
              </a:r>
              <a:r>
                <a:rPr lang="en-US" altLang="zh-CN" sz="2800" baseline="30000" dirty="0">
                  <a:ea typeface="等线" pitchFamily="2" charset="-122"/>
                </a:rPr>
                <a:t>4</a:t>
              </a:r>
              <a:endParaRPr lang="en-US" altLang="zh-CN" sz="2800" dirty="0">
                <a:ea typeface="等线" pitchFamily="2" charset="-122"/>
              </a:endParaRPr>
            </a:p>
            <a:p>
              <a:pPr>
                <a:lnSpc>
                  <a:spcPct val="90000"/>
                </a:lnSpc>
              </a:pPr>
              <a:endParaRPr lang="en-US" altLang="zh-CN" sz="2800" dirty="0">
                <a:ea typeface="等线" pitchFamily="2" charset="-122"/>
              </a:endParaRPr>
            </a:p>
            <a:p>
              <a:pPr>
                <a:lnSpc>
                  <a:spcPct val="80000"/>
                </a:lnSpc>
              </a:pPr>
              <a:endParaRPr lang="en-US" altLang="zh-CN" sz="2400" dirty="0">
                <a:ea typeface="等线" pitchFamily="2" charset="-122"/>
              </a:endParaRPr>
            </a:p>
          </p:txBody>
        </p:sp>
        <p:grpSp>
          <p:nvGrpSpPr>
            <p:cNvPr id="6" name="Group 27"/>
            <p:cNvGrpSpPr>
              <a:grpSpLocks/>
            </p:cNvGrpSpPr>
            <p:nvPr/>
          </p:nvGrpSpPr>
          <p:grpSpPr bwMode="auto">
            <a:xfrm>
              <a:off x="960" y="1584"/>
              <a:ext cx="3072" cy="2393"/>
              <a:chOff x="960" y="1584"/>
              <a:chExt cx="3072" cy="2393"/>
            </a:xfrm>
          </p:grpSpPr>
          <p:sp>
            <p:nvSpPr>
              <p:cNvPr id="7" name="Line 6"/>
              <p:cNvSpPr>
                <a:spLocks noChangeShapeType="1"/>
              </p:cNvSpPr>
              <p:nvPr/>
            </p:nvSpPr>
            <p:spPr bwMode="auto">
              <a:xfrm flipV="1">
                <a:off x="1056" y="2304"/>
                <a:ext cx="624" cy="240"/>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8" name="Line 7"/>
              <p:cNvSpPr>
                <a:spLocks noChangeShapeType="1"/>
              </p:cNvSpPr>
              <p:nvPr/>
            </p:nvSpPr>
            <p:spPr bwMode="auto">
              <a:xfrm>
                <a:off x="1056" y="2544"/>
                <a:ext cx="624" cy="192"/>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9" name="Line 8"/>
              <p:cNvSpPr>
                <a:spLocks noChangeShapeType="1"/>
              </p:cNvSpPr>
              <p:nvPr/>
            </p:nvSpPr>
            <p:spPr bwMode="auto">
              <a:xfrm>
                <a:off x="1680" y="2736"/>
                <a:ext cx="624" cy="192"/>
              </a:xfrm>
              <a:prstGeom prst="line">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10" name="Line 9"/>
              <p:cNvSpPr>
                <a:spLocks noChangeShapeType="1"/>
              </p:cNvSpPr>
              <p:nvPr/>
            </p:nvSpPr>
            <p:spPr bwMode="auto">
              <a:xfrm>
                <a:off x="2304" y="2928"/>
                <a:ext cx="624" cy="192"/>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11" name="Line 10"/>
              <p:cNvSpPr>
                <a:spLocks noChangeShapeType="1"/>
              </p:cNvSpPr>
              <p:nvPr/>
            </p:nvSpPr>
            <p:spPr bwMode="auto">
              <a:xfrm>
                <a:off x="2928" y="3120"/>
                <a:ext cx="624" cy="192"/>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12" name="Line 11"/>
              <p:cNvSpPr>
                <a:spLocks noChangeShapeType="1"/>
              </p:cNvSpPr>
              <p:nvPr/>
            </p:nvSpPr>
            <p:spPr bwMode="auto">
              <a:xfrm flipV="1">
                <a:off x="1680" y="2064"/>
                <a:ext cx="624" cy="240"/>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13" name="Line 12"/>
              <p:cNvSpPr>
                <a:spLocks noChangeShapeType="1"/>
              </p:cNvSpPr>
              <p:nvPr/>
            </p:nvSpPr>
            <p:spPr bwMode="auto">
              <a:xfrm flipV="1">
                <a:off x="2304" y="1824"/>
                <a:ext cx="624" cy="240"/>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14" name="Line 13"/>
              <p:cNvSpPr>
                <a:spLocks noChangeShapeType="1"/>
              </p:cNvSpPr>
              <p:nvPr/>
            </p:nvSpPr>
            <p:spPr bwMode="auto">
              <a:xfrm flipV="1">
                <a:off x="2928" y="1584"/>
                <a:ext cx="624" cy="240"/>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15" name="Line 14"/>
              <p:cNvSpPr>
                <a:spLocks noChangeShapeType="1"/>
              </p:cNvSpPr>
              <p:nvPr/>
            </p:nvSpPr>
            <p:spPr bwMode="auto">
              <a:xfrm flipV="1">
                <a:off x="2976" y="2016"/>
                <a:ext cx="624" cy="240"/>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16" name="Line 15"/>
              <p:cNvSpPr>
                <a:spLocks noChangeShapeType="1"/>
              </p:cNvSpPr>
              <p:nvPr/>
            </p:nvSpPr>
            <p:spPr bwMode="auto">
              <a:xfrm flipV="1">
                <a:off x="2352" y="2256"/>
                <a:ext cx="624" cy="240"/>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17" name="Line 16"/>
              <p:cNvSpPr>
                <a:spLocks noChangeShapeType="1"/>
              </p:cNvSpPr>
              <p:nvPr/>
            </p:nvSpPr>
            <p:spPr bwMode="auto">
              <a:xfrm flipV="1">
                <a:off x="1680" y="2496"/>
                <a:ext cx="624" cy="240"/>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18" name="Line 17"/>
              <p:cNvSpPr>
                <a:spLocks noChangeShapeType="1"/>
              </p:cNvSpPr>
              <p:nvPr/>
            </p:nvSpPr>
            <p:spPr bwMode="auto">
              <a:xfrm flipV="1">
                <a:off x="2976" y="2448"/>
                <a:ext cx="624" cy="240"/>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19" name="Line 18"/>
              <p:cNvSpPr>
                <a:spLocks noChangeShapeType="1"/>
              </p:cNvSpPr>
              <p:nvPr/>
            </p:nvSpPr>
            <p:spPr bwMode="auto">
              <a:xfrm flipV="1">
                <a:off x="2352" y="2688"/>
                <a:ext cx="624" cy="240"/>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20" name="Line 19"/>
              <p:cNvSpPr>
                <a:spLocks noChangeShapeType="1"/>
              </p:cNvSpPr>
              <p:nvPr/>
            </p:nvSpPr>
            <p:spPr bwMode="auto">
              <a:xfrm flipV="1">
                <a:off x="2928" y="2880"/>
                <a:ext cx="624" cy="240"/>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21" name="Line 20"/>
              <p:cNvSpPr>
                <a:spLocks noChangeShapeType="1"/>
              </p:cNvSpPr>
              <p:nvPr/>
            </p:nvSpPr>
            <p:spPr bwMode="auto">
              <a:xfrm>
                <a:off x="2928" y="2688"/>
                <a:ext cx="624" cy="192"/>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22" name="Line 21"/>
              <p:cNvSpPr>
                <a:spLocks noChangeShapeType="1"/>
              </p:cNvSpPr>
              <p:nvPr/>
            </p:nvSpPr>
            <p:spPr bwMode="auto">
              <a:xfrm>
                <a:off x="2304" y="2496"/>
                <a:ext cx="624" cy="192"/>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23" name="Line 22"/>
              <p:cNvSpPr>
                <a:spLocks noChangeShapeType="1"/>
              </p:cNvSpPr>
              <p:nvPr/>
            </p:nvSpPr>
            <p:spPr bwMode="auto">
              <a:xfrm>
                <a:off x="2304" y="2064"/>
                <a:ext cx="624" cy="192"/>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24" name="Line 23"/>
              <p:cNvSpPr>
                <a:spLocks noChangeShapeType="1"/>
              </p:cNvSpPr>
              <p:nvPr/>
            </p:nvSpPr>
            <p:spPr bwMode="auto">
              <a:xfrm>
                <a:off x="1680" y="2304"/>
                <a:ext cx="624" cy="192"/>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25" name="Line 24"/>
              <p:cNvSpPr>
                <a:spLocks noChangeShapeType="1"/>
              </p:cNvSpPr>
              <p:nvPr/>
            </p:nvSpPr>
            <p:spPr bwMode="auto">
              <a:xfrm>
                <a:off x="2976" y="2256"/>
                <a:ext cx="624" cy="192"/>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26" name="Line 25"/>
              <p:cNvSpPr>
                <a:spLocks noChangeShapeType="1"/>
              </p:cNvSpPr>
              <p:nvPr/>
            </p:nvSpPr>
            <p:spPr bwMode="auto">
              <a:xfrm>
                <a:off x="2928" y="1824"/>
                <a:ext cx="624" cy="192"/>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27" name="Text Box 26"/>
              <p:cNvSpPr txBox="1">
                <a:spLocks noChangeArrowheads="1"/>
              </p:cNvSpPr>
              <p:nvPr/>
            </p:nvSpPr>
            <p:spPr bwMode="auto">
              <a:xfrm>
                <a:off x="960" y="3648"/>
                <a:ext cx="3072"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spcBef>
                    <a:spcPct val="50000"/>
                  </a:spcBef>
                </a:pPr>
                <a:r>
                  <a:rPr lang="zh-CN" altLang="en-US" sz="2800">
                    <a:latin typeface="STSong" pitchFamily="2" charset="-122"/>
                    <a:ea typeface="STSong" pitchFamily="2" charset="-122"/>
                  </a:rPr>
                  <a:t>一个</a:t>
                </a:r>
                <a:r>
                  <a:rPr lang="en-US" altLang="zh-CN" sz="2800">
                    <a:latin typeface="STSong" pitchFamily="2" charset="-122"/>
                    <a:ea typeface="STSong" pitchFamily="2" charset="-122"/>
                  </a:rPr>
                  <a:t>T = 4 </a:t>
                </a:r>
                <a:r>
                  <a:rPr lang="en-US" altLang="zh-CN" sz="2800">
                    <a:latin typeface="STSong" pitchFamily="2" charset="-122"/>
                    <a:ea typeface="STSong" pitchFamily="2" charset="-122"/>
                    <a:sym typeface="Symbol" pitchFamily="18" charset="2"/>
                  </a:rPr>
                  <a:t></a:t>
                </a:r>
                <a:r>
                  <a:rPr lang="en-US" altLang="zh-CN" sz="2800" i="1">
                    <a:latin typeface="STSong" pitchFamily="2" charset="-122"/>
                    <a:ea typeface="STSong" pitchFamily="2" charset="-122"/>
                  </a:rPr>
                  <a:t>t </a:t>
                </a:r>
                <a:r>
                  <a:rPr lang="zh-CN" altLang="en-US" sz="2800">
                    <a:latin typeface="STSong" pitchFamily="2" charset="-122"/>
                    <a:ea typeface="STSong" pitchFamily="2" charset="-122"/>
                  </a:rPr>
                  <a:t>的二叉树图</a:t>
                </a:r>
              </a:p>
            </p:txBody>
          </p:sp>
        </p:grpSp>
      </p:grpSp>
      <p:grpSp>
        <p:nvGrpSpPr>
          <p:cNvPr id="28" name="Group 38"/>
          <p:cNvGrpSpPr>
            <a:grpSpLocks/>
          </p:cNvGrpSpPr>
          <p:nvPr/>
        </p:nvGrpSpPr>
        <p:grpSpPr bwMode="auto">
          <a:xfrm>
            <a:off x="8030037" y="1594645"/>
            <a:ext cx="3492500" cy="4113212"/>
            <a:chOff x="3560" y="1117"/>
            <a:chExt cx="2200" cy="2591"/>
          </a:xfrm>
        </p:grpSpPr>
        <p:sp>
          <p:nvSpPr>
            <p:cNvPr id="29" name="Text Box 31"/>
            <p:cNvSpPr txBox="1">
              <a:spLocks noChangeArrowheads="1"/>
            </p:cNvSpPr>
            <p:nvPr/>
          </p:nvSpPr>
          <p:spPr bwMode="auto">
            <a:xfrm>
              <a:off x="3560" y="1570"/>
              <a:ext cx="2200"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spcBef>
                  <a:spcPct val="50000"/>
                </a:spcBef>
              </a:pPr>
              <a:r>
                <a:rPr lang="zh-CN" altLang="en-US" sz="2800" dirty="0">
                  <a:latin typeface="STSong" pitchFamily="2" charset="-122"/>
                  <a:ea typeface="STSong" pitchFamily="2" charset="-122"/>
                </a:rPr>
                <a:t>利用概率论的知识，可以导出</a:t>
              </a:r>
            </a:p>
          </p:txBody>
        </p:sp>
        <p:graphicFrame>
          <p:nvGraphicFramePr>
            <p:cNvPr id="30" name="Object 33"/>
            <p:cNvGraphicFramePr>
              <a:graphicFrameLocks noChangeAspect="1"/>
            </p:cNvGraphicFramePr>
            <p:nvPr/>
          </p:nvGraphicFramePr>
          <p:xfrm>
            <a:off x="3969" y="2251"/>
            <a:ext cx="499" cy="247"/>
          </p:xfrm>
          <a:graphic>
            <a:graphicData uri="http://schemas.openxmlformats.org/presentationml/2006/ole">
              <mc:AlternateContent xmlns:mc="http://schemas.openxmlformats.org/markup-compatibility/2006">
                <mc:Choice xmlns:v="urn:schemas-microsoft-com:vml" Requires="v">
                  <p:oleObj spid="_x0000_s73742" r:id="rId3" imgW="12992040" imgH="5685840" progId="Equation.3">
                    <p:embed/>
                  </p:oleObj>
                </mc:Choice>
                <mc:Fallback>
                  <p:oleObj r:id="rId3" imgW="12992040" imgH="56858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9" y="2251"/>
                          <a:ext cx="499"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31" name="Object 34"/>
            <p:cNvGraphicFramePr>
              <a:graphicFrameLocks noChangeAspect="1"/>
            </p:cNvGraphicFramePr>
            <p:nvPr/>
          </p:nvGraphicFramePr>
          <p:xfrm>
            <a:off x="3923" y="2614"/>
            <a:ext cx="765" cy="342"/>
          </p:xfrm>
          <a:graphic>
            <a:graphicData uri="http://schemas.openxmlformats.org/presentationml/2006/ole">
              <mc:AlternateContent xmlns:mc="http://schemas.openxmlformats.org/markup-compatibility/2006">
                <mc:Choice xmlns:v="urn:schemas-microsoft-com:vml" Requires="v">
                  <p:oleObj spid="_x0000_s73743" r:id="rId5" imgW="18681840" imgH="7314120" progId="Equation.3">
                    <p:embed/>
                  </p:oleObj>
                </mc:Choice>
                <mc:Fallback>
                  <p:oleObj r:id="rId5" imgW="18681840" imgH="73141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 y="2614"/>
                          <a:ext cx="765"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32" name="Object 35"/>
            <p:cNvGraphicFramePr>
              <a:graphicFrameLocks noChangeAspect="1"/>
            </p:cNvGraphicFramePr>
            <p:nvPr/>
          </p:nvGraphicFramePr>
          <p:xfrm>
            <a:off x="4830" y="2614"/>
            <a:ext cx="765" cy="302"/>
          </p:xfrm>
          <a:graphic>
            <a:graphicData uri="http://schemas.openxmlformats.org/presentationml/2006/ole">
              <mc:AlternateContent xmlns:mc="http://schemas.openxmlformats.org/markup-compatibility/2006">
                <mc:Choice xmlns:v="urn:schemas-microsoft-com:vml" Requires="v">
                  <p:oleObj spid="_x0000_s73744" r:id="rId7" imgW="21120120" imgH="7314120" progId="Equation.3">
                    <p:embed/>
                  </p:oleObj>
                </mc:Choice>
                <mc:Fallback>
                  <p:oleObj r:id="rId7" imgW="21120120" imgH="73141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30" y="2614"/>
                          <a:ext cx="765"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33" name="Object 36"/>
            <p:cNvGraphicFramePr>
              <a:graphicFrameLocks noChangeAspect="1"/>
            </p:cNvGraphicFramePr>
            <p:nvPr/>
          </p:nvGraphicFramePr>
          <p:xfrm>
            <a:off x="3923" y="3158"/>
            <a:ext cx="804" cy="550"/>
          </p:xfrm>
          <a:graphic>
            <a:graphicData uri="http://schemas.openxmlformats.org/presentationml/2006/ole">
              <mc:AlternateContent xmlns:mc="http://schemas.openxmlformats.org/markup-compatibility/2006">
                <mc:Choice xmlns:v="urn:schemas-microsoft-com:vml" Requires="v">
                  <p:oleObj spid="_x0000_s73745" r:id="rId9" imgW="22339440" imgH="13419720" progId="Equation.DSMT4">
                    <p:embed/>
                  </p:oleObj>
                </mc:Choice>
                <mc:Fallback>
                  <p:oleObj r:id="rId9" imgW="22339440" imgH="1341972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23" y="3158"/>
                          <a:ext cx="804"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34" name="Text Box 37"/>
            <p:cNvSpPr txBox="1">
              <a:spLocks noChangeArrowheads="1"/>
            </p:cNvSpPr>
            <p:nvPr/>
          </p:nvSpPr>
          <p:spPr bwMode="auto">
            <a:xfrm>
              <a:off x="3787" y="1117"/>
              <a:ext cx="181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spcBef>
                  <a:spcPct val="50000"/>
                </a:spcBef>
              </a:pPr>
              <a:r>
                <a:rPr lang="zh-CN" altLang="en-US" sz="3200">
                  <a:solidFill>
                    <a:srgbClr val="333399"/>
                  </a:solidFill>
                  <a:latin typeface="STSong" pitchFamily="2" charset="-122"/>
                  <a:ea typeface="STSong" pitchFamily="2" charset="-122"/>
                </a:rPr>
                <a:t>确定有关常数</a:t>
              </a:r>
            </a:p>
          </p:txBody>
        </p:sp>
      </p:grpSp>
    </p:spTree>
    <p:extLst>
      <p:ext uri="{BB962C8B-B14F-4D97-AF65-F5344CB8AC3E}">
        <p14:creationId xmlns:p14="http://schemas.microsoft.com/office/powerpoint/2010/main" val="3213622216"/>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188963" y="836712"/>
            <a:ext cx="4752528"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r>
              <a:rPr kumimoji="1" lang="en-US" altLang="zh-CN" sz="2200" dirty="0">
                <a:latin typeface="+mn-lt"/>
                <a:ea typeface="+mn-ea"/>
              </a:rPr>
              <a:t>•</a:t>
            </a:r>
            <a:r>
              <a:rPr kumimoji="1" lang="zh-CN" altLang="en-US" sz="2200" dirty="0">
                <a:latin typeface="+mn-lt"/>
                <a:ea typeface="+mn-ea"/>
              </a:rPr>
              <a:t>对于</a:t>
            </a:r>
            <a:r>
              <a:rPr kumimoji="1" lang="en-US" altLang="zh-CN" sz="2200" dirty="0">
                <a:latin typeface="+mn-lt"/>
                <a:ea typeface="+mn-ea"/>
              </a:rPr>
              <a:t>【</a:t>
            </a:r>
            <a:r>
              <a:rPr kumimoji="1" lang="zh-CN" altLang="en-US" sz="2200" dirty="0" smtClean="0">
                <a:latin typeface="+mn-lt"/>
                <a:ea typeface="+mn-ea"/>
              </a:rPr>
              <a:t>例</a:t>
            </a:r>
            <a:r>
              <a:rPr kumimoji="1" lang="en-US" altLang="zh-CN" sz="2200" dirty="0" smtClean="0">
                <a:latin typeface="+mn-lt"/>
                <a:ea typeface="+mn-ea"/>
              </a:rPr>
              <a:t>14-2】</a:t>
            </a:r>
            <a:r>
              <a:rPr kumimoji="1" lang="zh-CN" altLang="en-US" sz="2200" dirty="0">
                <a:latin typeface="+mn-lt"/>
                <a:ea typeface="+mn-ea"/>
              </a:rPr>
              <a:t>的求解：考虑一个五期的二叉树定价模型，通过上述的定价思路，通过不断逆推可得在五期二叉树定价模型中（见右图），该期权的价格为</a:t>
            </a:r>
            <a:r>
              <a:rPr kumimoji="1" lang="en-US" altLang="zh-CN" sz="2200" dirty="0">
                <a:latin typeface="+mn-lt"/>
                <a:ea typeface="+mn-ea"/>
              </a:rPr>
              <a:t>2.08</a:t>
            </a:r>
            <a:r>
              <a:rPr kumimoji="1" lang="zh-CN" altLang="en-US" sz="2200" dirty="0">
                <a:latin typeface="+mn-lt"/>
                <a:ea typeface="+mn-ea"/>
              </a:rPr>
              <a:t>。</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en-US" altLang="zh-CN" sz="2200" dirty="0">
                <a:latin typeface="+mn-lt"/>
                <a:ea typeface="+mn-ea"/>
              </a:rPr>
              <a:t>•</a:t>
            </a:r>
            <a:r>
              <a:rPr kumimoji="1" lang="zh-CN" altLang="en-US" sz="2200" dirty="0">
                <a:latin typeface="+mn-lt"/>
                <a:ea typeface="+mn-ea"/>
              </a:rPr>
              <a:t>从估计结果看低于风险中性定价和无套利定价结果。</a:t>
            </a: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zh-CN" altLang="en-US" sz="2200" dirty="0">
              <a:latin typeface="+mn-lt"/>
              <a:ea typeface="+mn-ea"/>
            </a:endParaRPr>
          </a:p>
        </p:txBody>
      </p:sp>
      <p:sp>
        <p:nvSpPr>
          <p:cNvPr id="3"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期权的定价</a:t>
            </a:r>
          </a:p>
        </p:txBody>
      </p:sp>
      <p:pic>
        <p:nvPicPr>
          <p:cNvPr id="9" name="图片 8">
            <a:extLst>
              <a:ext uri="{FF2B5EF4-FFF2-40B4-BE49-F238E27FC236}">
                <a16:creationId xmlns="" xmlns:a16="http://schemas.microsoft.com/office/drawing/2014/main" id="{A1F088CB-AD43-4024-9027-035B5E9BD625}"/>
              </a:ext>
            </a:extLst>
          </p:cNvPr>
          <p:cNvPicPr>
            <a:picLocks noChangeAspect="1"/>
          </p:cNvPicPr>
          <p:nvPr/>
        </p:nvPicPr>
        <p:blipFill>
          <a:blip r:embed="rId2"/>
          <a:stretch>
            <a:fillRect/>
          </a:stretch>
        </p:blipFill>
        <p:spPr>
          <a:xfrm>
            <a:off x="4916827" y="752456"/>
            <a:ext cx="7093790" cy="5816221"/>
          </a:xfrm>
          <a:prstGeom prst="rect">
            <a:avLst/>
          </a:prstGeom>
        </p:spPr>
      </p:pic>
      <p:cxnSp>
        <p:nvCxnSpPr>
          <p:cNvPr id="11" name="直接连接符 10">
            <a:extLst>
              <a:ext uri="{FF2B5EF4-FFF2-40B4-BE49-F238E27FC236}">
                <a16:creationId xmlns="" xmlns:a16="http://schemas.microsoft.com/office/drawing/2014/main" id="{CEB7D4B3-B9A2-451A-8F76-B6229892DA96}"/>
              </a:ext>
            </a:extLst>
          </p:cNvPr>
          <p:cNvCxnSpPr>
            <a:cxnSpLocks/>
          </p:cNvCxnSpPr>
          <p:nvPr/>
        </p:nvCxnSpPr>
        <p:spPr>
          <a:xfrm>
            <a:off x="4941491" y="621432"/>
            <a:ext cx="0" cy="604792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78557579"/>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期权的定价</a:t>
            </a:r>
          </a:p>
        </p:txBody>
      </p:sp>
      <p:sp>
        <p:nvSpPr>
          <p:cNvPr id="3" name="Rectangle 3"/>
          <p:cNvSpPr txBox="1">
            <a:spLocks/>
          </p:cNvSpPr>
          <p:nvPr/>
        </p:nvSpPr>
        <p:spPr bwMode="auto">
          <a:xfrm>
            <a:off x="116955" y="476672"/>
            <a:ext cx="11809312" cy="545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r>
              <a:rPr kumimoji="1" lang="en-US" altLang="zh-CN" sz="2400" b="1" dirty="0">
                <a:solidFill>
                  <a:srgbClr val="002060"/>
                </a:solidFill>
                <a:latin typeface="+mn-lt"/>
                <a:ea typeface="+mn-ea"/>
              </a:rPr>
              <a:t>(</a:t>
            </a:r>
            <a:r>
              <a:rPr kumimoji="1" lang="zh-CN" altLang="en-US" sz="2400" b="1" dirty="0">
                <a:solidFill>
                  <a:srgbClr val="002060"/>
                </a:solidFill>
                <a:latin typeface="+mn-lt"/>
                <a:ea typeface="+mn-ea"/>
              </a:rPr>
              <a:t>四</a:t>
            </a:r>
            <a:r>
              <a:rPr kumimoji="1" lang="en-US" altLang="zh-CN" sz="2400" b="1" dirty="0">
                <a:solidFill>
                  <a:srgbClr val="002060"/>
                </a:solidFill>
                <a:latin typeface="+mn-lt"/>
                <a:ea typeface="+mn-ea"/>
              </a:rPr>
              <a:t>)Black-Scholes</a:t>
            </a:r>
            <a:r>
              <a:rPr kumimoji="1" lang="zh-CN" altLang="en-US" sz="2400" b="1" dirty="0">
                <a:solidFill>
                  <a:srgbClr val="002060"/>
                </a:solidFill>
                <a:latin typeface="+mn-lt"/>
                <a:ea typeface="+mn-ea"/>
              </a:rPr>
              <a:t>定价模型</a:t>
            </a:r>
            <a:endParaRPr kumimoji="1" lang="en-US" altLang="zh-CN" sz="2400" b="1" dirty="0">
              <a:solidFill>
                <a:srgbClr val="002060"/>
              </a:solidFill>
              <a:latin typeface="+mn-lt"/>
              <a:ea typeface="+mn-ea"/>
            </a:endParaRPr>
          </a:p>
          <a:p>
            <a:pPr marL="342900" indent="-342900" eaLnBrk="1" hangingPunct="1">
              <a:spcBef>
                <a:spcPct val="50000"/>
              </a:spcBef>
              <a:buClr>
                <a:schemeClr val="tx1"/>
              </a:buClr>
              <a:buFont typeface="Arial" pitchFamily="34" charset="0"/>
              <a:buChar char="•"/>
            </a:pPr>
            <a:r>
              <a:rPr lang="en-US" altLang="zh-CN" sz="2400" dirty="0">
                <a:latin typeface="STSong" pitchFamily="2" charset="-122"/>
                <a:ea typeface="STSong" pitchFamily="2" charset="-122"/>
              </a:rPr>
              <a:t>1973</a:t>
            </a:r>
            <a:r>
              <a:rPr lang="zh-CN" altLang="zh-CN" sz="2400" dirty="0">
                <a:latin typeface="STSong" pitchFamily="2" charset="-122"/>
                <a:ea typeface="STSong" pitchFamily="2" charset="-122"/>
              </a:rPr>
              <a:t>年，美国芝加哥大学教授</a:t>
            </a:r>
            <a:r>
              <a:rPr lang="en-US" altLang="zh-CN" sz="2400" dirty="0">
                <a:latin typeface="STSong" pitchFamily="2" charset="-122"/>
                <a:ea typeface="STSong" pitchFamily="2" charset="-122"/>
              </a:rPr>
              <a:t> Fischer Black&amp; Myron Scholes</a:t>
            </a:r>
            <a:r>
              <a:rPr lang="zh-CN" altLang="zh-CN" sz="2400" dirty="0">
                <a:latin typeface="STSong" pitchFamily="2" charset="-122"/>
                <a:ea typeface="STSong" pitchFamily="2" charset="-122"/>
              </a:rPr>
              <a:t>提出了著名的</a:t>
            </a:r>
            <a:r>
              <a:rPr lang="en-US" altLang="zh-CN" sz="2400" dirty="0">
                <a:latin typeface="STSong" pitchFamily="2" charset="-122"/>
                <a:ea typeface="STSong" pitchFamily="2" charset="-122"/>
              </a:rPr>
              <a:t>B-S</a:t>
            </a:r>
            <a:r>
              <a:rPr lang="zh-CN" altLang="zh-CN" sz="2400" dirty="0">
                <a:latin typeface="STSong" pitchFamily="2" charset="-122"/>
                <a:ea typeface="STSong" pitchFamily="2" charset="-122"/>
              </a:rPr>
              <a:t>定价模型，用于确定欧式股票期权价格，在学术界和实务界引起了强烈反响</a:t>
            </a:r>
            <a:r>
              <a:rPr lang="zh-CN" altLang="en-US" sz="2400" dirty="0">
                <a:latin typeface="STSong" pitchFamily="2" charset="-122"/>
                <a:ea typeface="STSong" pitchFamily="2" charset="-122"/>
              </a:rPr>
              <a:t>。</a:t>
            </a:r>
            <a:endParaRPr lang="en-US" altLang="zh-CN" sz="2400" dirty="0">
              <a:latin typeface="STSong" pitchFamily="2" charset="-122"/>
              <a:ea typeface="STSong" pitchFamily="2" charset="-122"/>
            </a:endParaRPr>
          </a:p>
          <a:p>
            <a:pPr marL="342900" indent="-342900" eaLnBrk="1" hangingPunct="1">
              <a:spcBef>
                <a:spcPct val="50000"/>
              </a:spcBef>
              <a:buClr>
                <a:schemeClr val="tx1"/>
              </a:buClr>
              <a:buFont typeface="Arial" pitchFamily="34" charset="0"/>
              <a:buChar char="•"/>
            </a:pPr>
            <a:r>
              <a:rPr lang="zh-CN" altLang="zh-CN" sz="2400" dirty="0">
                <a:latin typeface="STSong" pitchFamily="2" charset="-122"/>
                <a:ea typeface="STSong" pitchFamily="2" charset="-122"/>
              </a:rPr>
              <a:t>同年，</a:t>
            </a:r>
            <a:r>
              <a:rPr lang="en-US" altLang="zh-CN" sz="2400" dirty="0">
                <a:latin typeface="STSong" pitchFamily="2" charset="-122"/>
                <a:ea typeface="STSong" pitchFamily="2" charset="-122"/>
              </a:rPr>
              <a:t>Robert C. Merton</a:t>
            </a:r>
            <a:r>
              <a:rPr lang="zh-CN" altLang="zh-CN" sz="2400" dirty="0">
                <a:latin typeface="STSong" pitchFamily="2" charset="-122"/>
                <a:ea typeface="STSong" pitchFamily="2" charset="-122"/>
              </a:rPr>
              <a:t>独立地提出了一个更为一般化的模型。舒尔斯和默顿由此获得了</a:t>
            </a:r>
            <a:r>
              <a:rPr lang="en-US" altLang="zh-CN" sz="2400" dirty="0">
                <a:latin typeface="STSong" pitchFamily="2" charset="-122"/>
                <a:ea typeface="STSong" pitchFamily="2" charset="-122"/>
              </a:rPr>
              <a:t>1997</a:t>
            </a:r>
            <a:r>
              <a:rPr lang="zh-CN" altLang="zh-CN" sz="2400" dirty="0">
                <a:latin typeface="STSong" pitchFamily="2" charset="-122"/>
                <a:ea typeface="STSong" pitchFamily="2" charset="-122"/>
              </a:rPr>
              <a:t>年的诺贝尔经济学奖。</a:t>
            </a:r>
            <a:endParaRPr lang="en-US" altLang="zh-CN" sz="2400" dirty="0">
              <a:latin typeface="STSong" pitchFamily="2" charset="-122"/>
              <a:ea typeface="STSong" pitchFamily="2" charset="-122"/>
            </a:endParaRPr>
          </a:p>
          <a:p>
            <a:pPr marL="342900" indent="-342900" eaLnBrk="1" hangingPunct="1">
              <a:spcBef>
                <a:spcPct val="50000"/>
              </a:spcBef>
              <a:buClr>
                <a:schemeClr val="tx1"/>
              </a:buClr>
              <a:buFont typeface="Arial" pitchFamily="34" charset="0"/>
              <a:buChar char="•"/>
            </a:pPr>
            <a:r>
              <a:rPr lang="zh-CN" altLang="zh-CN" sz="2400" dirty="0">
                <a:latin typeface="STSong" pitchFamily="2" charset="-122"/>
                <a:ea typeface="STSong" pitchFamily="2" charset="-122"/>
              </a:rPr>
              <a:t>在</a:t>
            </a:r>
            <a:r>
              <a:rPr lang="zh-CN" altLang="en-US" sz="2400" dirty="0">
                <a:latin typeface="STSong" pitchFamily="2" charset="-122"/>
                <a:ea typeface="STSong" pitchFamily="2" charset="-122"/>
              </a:rPr>
              <a:t>部分</a:t>
            </a:r>
            <a:r>
              <a:rPr lang="zh-CN" altLang="zh-CN" sz="2400" dirty="0">
                <a:latin typeface="STSong" pitchFamily="2" charset="-122"/>
                <a:ea typeface="STSong" pitchFamily="2" charset="-122"/>
              </a:rPr>
              <a:t>我们将循序渐进，尽量深入浅出地介绍布莱克</a:t>
            </a:r>
            <a:r>
              <a:rPr lang="en-US" altLang="zh-CN" sz="2400" dirty="0">
                <a:latin typeface="STSong" pitchFamily="2" charset="-122"/>
                <a:ea typeface="STSong" pitchFamily="2" charset="-122"/>
              </a:rPr>
              <a:t>-</a:t>
            </a:r>
            <a:r>
              <a:rPr lang="zh-CN" altLang="zh-CN" sz="2400" dirty="0">
                <a:latin typeface="STSong" pitchFamily="2" charset="-122"/>
                <a:ea typeface="STSong" pitchFamily="2" charset="-122"/>
              </a:rPr>
              <a:t>舒尔斯</a:t>
            </a:r>
            <a:r>
              <a:rPr lang="en-US" altLang="zh-CN" sz="2400" dirty="0">
                <a:latin typeface="STSong" pitchFamily="2" charset="-122"/>
                <a:ea typeface="STSong" pitchFamily="2" charset="-122"/>
              </a:rPr>
              <a:t>-</a:t>
            </a:r>
            <a:r>
              <a:rPr lang="zh-CN" altLang="zh-CN" sz="2400" dirty="0">
                <a:latin typeface="STSong" pitchFamily="2" charset="-122"/>
                <a:ea typeface="STSong" pitchFamily="2" charset="-122"/>
              </a:rPr>
              <a:t>默顿期权定价模型（下文简称</a:t>
            </a:r>
            <a:r>
              <a:rPr lang="en-US" altLang="zh-CN" sz="2400" dirty="0">
                <a:latin typeface="STSong" pitchFamily="2" charset="-122"/>
                <a:ea typeface="STSong" pitchFamily="2" charset="-122"/>
              </a:rPr>
              <a:t>B-S-M</a:t>
            </a:r>
            <a:r>
              <a:rPr lang="zh-CN" altLang="zh-CN" sz="2400" dirty="0">
                <a:latin typeface="STSong" pitchFamily="2" charset="-122"/>
                <a:ea typeface="STSong" pitchFamily="2" charset="-122"/>
              </a:rPr>
              <a:t>模型），并由此导出衍生证券定价的一般方法</a:t>
            </a:r>
            <a:r>
              <a:rPr lang="zh-CN" altLang="zh-CN" sz="2400" dirty="0" smtClean="0">
                <a:latin typeface="STSong" pitchFamily="2" charset="-122"/>
                <a:ea typeface="STSong" pitchFamily="2" charset="-122"/>
              </a:rPr>
              <a:t>。</a:t>
            </a:r>
            <a:endParaRPr lang="en-US" altLang="zh-CN" sz="2400" dirty="0" smtClean="0">
              <a:latin typeface="STSong" pitchFamily="2" charset="-122"/>
              <a:ea typeface="STSong" pitchFamily="2" charset="-122"/>
            </a:endParaRPr>
          </a:p>
          <a:p>
            <a:pPr marL="342900" indent="-342900" eaLnBrk="1" hangingPunct="1">
              <a:spcBef>
                <a:spcPct val="50000"/>
              </a:spcBef>
              <a:buClr>
                <a:schemeClr val="tx1"/>
              </a:buClr>
              <a:buFont typeface="Arial" pitchFamily="34" charset="0"/>
              <a:buChar char="•"/>
            </a:pPr>
            <a:r>
              <a:rPr lang="en-US" altLang="zh-CN" sz="2400" dirty="0">
                <a:latin typeface="STSong" pitchFamily="2" charset="-122"/>
                <a:ea typeface="STSong" pitchFamily="2" charset="-122"/>
              </a:rPr>
              <a:t>BS</a:t>
            </a:r>
            <a:r>
              <a:rPr lang="zh-CN" altLang="en-US" sz="2400" dirty="0">
                <a:latin typeface="STSong" pitchFamily="2" charset="-122"/>
                <a:ea typeface="STSong" pitchFamily="2" charset="-122"/>
              </a:rPr>
              <a:t>发表（</a:t>
            </a:r>
            <a:r>
              <a:rPr lang="en-US" altLang="zh-CN" sz="2400" dirty="0">
                <a:latin typeface="STSong" pitchFamily="2" charset="-122"/>
                <a:ea typeface="STSong" pitchFamily="2" charset="-122"/>
              </a:rPr>
              <a:t>1973</a:t>
            </a:r>
            <a:r>
              <a:rPr lang="zh-CN" altLang="en-US" sz="2400" dirty="0">
                <a:latin typeface="STSong" pitchFamily="2" charset="-122"/>
                <a:ea typeface="STSong" pitchFamily="2" charset="-122"/>
              </a:rPr>
              <a:t>年</a:t>
            </a:r>
            <a:r>
              <a:rPr lang="en-US" altLang="zh-CN" sz="2400" dirty="0">
                <a:latin typeface="STSong" pitchFamily="2" charset="-122"/>
                <a:ea typeface="STSong" pitchFamily="2" charset="-122"/>
              </a:rPr>
              <a:t>5-6</a:t>
            </a:r>
            <a:r>
              <a:rPr lang="zh-CN" altLang="en-US" sz="2400" dirty="0">
                <a:latin typeface="STSong" pitchFamily="2" charset="-122"/>
                <a:ea typeface="STSong" pitchFamily="2" charset="-122"/>
              </a:rPr>
              <a:t>月）略晚于芝加哥期权交易所</a:t>
            </a:r>
            <a:r>
              <a:rPr lang="en-US" altLang="zh-CN" sz="2400" dirty="0">
                <a:latin typeface="STSong" pitchFamily="2" charset="-122"/>
                <a:ea typeface="STSong" pitchFamily="2" charset="-122"/>
              </a:rPr>
              <a:t>1973</a:t>
            </a:r>
            <a:r>
              <a:rPr lang="zh-CN" altLang="en-US" sz="2400" dirty="0">
                <a:latin typeface="STSong" pitchFamily="2" charset="-122"/>
                <a:ea typeface="STSong" pitchFamily="2" charset="-122"/>
              </a:rPr>
              <a:t>年</a:t>
            </a:r>
            <a:r>
              <a:rPr lang="en-US" altLang="zh-CN" sz="2400" dirty="0">
                <a:latin typeface="STSong" pitchFamily="2" charset="-122"/>
                <a:ea typeface="STSong" pitchFamily="2" charset="-122"/>
              </a:rPr>
              <a:t>4</a:t>
            </a:r>
            <a:r>
              <a:rPr lang="zh-CN" altLang="en-US" sz="2400" dirty="0">
                <a:latin typeface="STSong" pitchFamily="2" charset="-122"/>
                <a:ea typeface="STSong" pitchFamily="2" charset="-122"/>
              </a:rPr>
              <a:t>月挂牌。</a:t>
            </a:r>
            <a:endParaRPr lang="en-US" altLang="zh-CN" sz="2400" dirty="0">
              <a:latin typeface="STSong" pitchFamily="2" charset="-122"/>
              <a:ea typeface="STSong" pitchFamily="2" charset="-122"/>
            </a:endParaRPr>
          </a:p>
          <a:p>
            <a:pPr marL="342900" indent="-342900" eaLnBrk="1" hangingPunct="1">
              <a:spcBef>
                <a:spcPct val="50000"/>
              </a:spcBef>
              <a:buClr>
                <a:schemeClr val="tx1"/>
              </a:buClr>
              <a:buFont typeface="Arial" pitchFamily="34" charset="0"/>
              <a:buChar char="•"/>
            </a:pPr>
            <a:r>
              <a:rPr lang="zh-CN" altLang="en-US" sz="2400" dirty="0">
                <a:latin typeface="STSong" pitchFamily="2" charset="-122"/>
                <a:ea typeface="STSong" pitchFamily="2" charset="-122"/>
              </a:rPr>
              <a:t>两位作者先投稿</a:t>
            </a:r>
            <a:r>
              <a:rPr lang="en-US" altLang="zh-CN" sz="2400" dirty="0">
                <a:latin typeface="STSong" pitchFamily="2" charset="-122"/>
                <a:ea typeface="STSong" pitchFamily="2" charset="-122"/>
              </a:rPr>
              <a:t>Journal of Political Economy</a:t>
            </a:r>
            <a:r>
              <a:rPr lang="zh-CN" altLang="en-US" sz="2400" dirty="0">
                <a:latin typeface="STSong" pitchFamily="2" charset="-122"/>
                <a:ea typeface="STSong" pitchFamily="2" charset="-122"/>
              </a:rPr>
              <a:t>，拒稿原因：金融太多经济学太少。后来投稿给</a:t>
            </a:r>
            <a:r>
              <a:rPr lang="en-US" altLang="zh-CN" sz="2400" dirty="0">
                <a:latin typeface="STSong" pitchFamily="2" charset="-122"/>
                <a:ea typeface="STSong" pitchFamily="2" charset="-122"/>
              </a:rPr>
              <a:t>Review of Economics and Statistics</a:t>
            </a:r>
            <a:r>
              <a:rPr lang="zh-CN" altLang="en-US" sz="2400" dirty="0">
                <a:latin typeface="STSong" pitchFamily="2" charset="-122"/>
                <a:ea typeface="STSong" pitchFamily="2" charset="-122"/>
              </a:rPr>
              <a:t>，也遭到拒稿。最后在</a:t>
            </a:r>
            <a:r>
              <a:rPr lang="en-US" altLang="zh-CN" sz="2400" dirty="0" err="1">
                <a:latin typeface="STSong" pitchFamily="2" charset="-122"/>
                <a:ea typeface="STSong" pitchFamily="2" charset="-122"/>
              </a:rPr>
              <a:t>Fama</a:t>
            </a:r>
            <a:r>
              <a:rPr lang="zh-CN" altLang="en-US" sz="2400" dirty="0">
                <a:latin typeface="STSong" pitchFamily="2" charset="-122"/>
                <a:ea typeface="STSong" pitchFamily="2" charset="-122"/>
              </a:rPr>
              <a:t>和</a:t>
            </a:r>
            <a:r>
              <a:rPr lang="en-US" altLang="zh-CN" sz="2400" dirty="0">
                <a:latin typeface="STSong" pitchFamily="2" charset="-122"/>
                <a:ea typeface="STSong" pitchFamily="2" charset="-122"/>
              </a:rPr>
              <a:t>Miller</a:t>
            </a:r>
            <a:r>
              <a:rPr lang="zh-CN" altLang="en-US" sz="2400" dirty="0">
                <a:latin typeface="STSong" pitchFamily="2" charset="-122"/>
                <a:ea typeface="STSong" pitchFamily="2" charset="-122"/>
              </a:rPr>
              <a:t>与</a:t>
            </a:r>
            <a:r>
              <a:rPr lang="en-US" altLang="zh-CN" sz="2400" dirty="0">
                <a:latin typeface="STSong" pitchFamily="2" charset="-122"/>
                <a:ea typeface="STSong" pitchFamily="2" charset="-122"/>
              </a:rPr>
              <a:t>JPE</a:t>
            </a:r>
            <a:r>
              <a:rPr lang="zh-CN" altLang="en-US" sz="2400" dirty="0">
                <a:latin typeface="STSong" pitchFamily="2" charset="-122"/>
                <a:ea typeface="STSong" pitchFamily="2" charset="-122"/>
              </a:rPr>
              <a:t>杂志编辑打招呼后才得以发表</a:t>
            </a:r>
            <a:r>
              <a:rPr lang="en-US" altLang="zh-CN" sz="2400" dirty="0">
                <a:latin typeface="STSong" pitchFamily="2" charset="-122"/>
                <a:ea typeface="STSong" pitchFamily="2" charset="-122"/>
              </a:rPr>
              <a:t>JPE</a:t>
            </a:r>
            <a:r>
              <a:rPr lang="zh-CN" altLang="zh-CN" sz="2400" dirty="0" smtClean="0">
                <a:latin typeface="STSong" pitchFamily="2" charset="-122"/>
                <a:ea typeface="STSong" pitchFamily="2" charset="-122"/>
              </a:rPr>
              <a:t> </a:t>
            </a:r>
            <a:endParaRPr lang="en-US" altLang="zh-CN" sz="2400" dirty="0">
              <a:latin typeface="STSong" pitchFamily="2" charset="-122"/>
              <a:ea typeface="STSong" pitchFamily="2" charset="-122"/>
            </a:endParaRPr>
          </a:p>
          <a:p>
            <a:pPr marL="0" indent="0">
              <a:lnSpc>
                <a:spcPct val="150000"/>
              </a:lnSpc>
              <a:spcBef>
                <a:spcPct val="20000"/>
              </a:spcBef>
              <a:buClr>
                <a:schemeClr val="accent1"/>
              </a:buClr>
              <a:buSzPct val="70000"/>
            </a:pPr>
            <a:endParaRPr kumimoji="1" lang="en-US" altLang="zh-CN" sz="2400" b="1" dirty="0">
              <a:latin typeface="+mn-lt"/>
              <a:ea typeface="+mn-ea"/>
            </a:endParaRPr>
          </a:p>
          <a:p>
            <a:pPr marL="0" indent="0">
              <a:lnSpc>
                <a:spcPct val="150000"/>
              </a:lnSpc>
              <a:spcBef>
                <a:spcPct val="20000"/>
              </a:spcBef>
              <a:buClr>
                <a:schemeClr val="accent1"/>
              </a:buClr>
              <a:buSzPct val="70000"/>
            </a:pPr>
            <a:endParaRPr kumimoji="1" lang="en-US" altLang="zh-CN" sz="2400" b="1" dirty="0">
              <a:latin typeface="+mn-lt"/>
              <a:ea typeface="+mn-ea"/>
            </a:endParaRPr>
          </a:p>
          <a:p>
            <a:pPr marL="0" indent="0">
              <a:lnSpc>
                <a:spcPct val="150000"/>
              </a:lnSpc>
              <a:spcBef>
                <a:spcPct val="20000"/>
              </a:spcBef>
              <a:buClr>
                <a:schemeClr val="accent1"/>
              </a:buClr>
              <a:buSzPct val="70000"/>
            </a:pPr>
            <a:endParaRPr kumimoji="1" lang="en-US" altLang="zh-CN" sz="2400" b="1" dirty="0">
              <a:latin typeface="+mn-lt"/>
              <a:ea typeface="+mn-ea"/>
            </a:endParaRPr>
          </a:p>
        </p:txBody>
      </p:sp>
    </p:spTree>
    <p:extLst>
      <p:ext uri="{BB962C8B-B14F-4D97-AF65-F5344CB8AC3E}">
        <p14:creationId xmlns:p14="http://schemas.microsoft.com/office/powerpoint/2010/main" val="26893242"/>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期权的定价</a:t>
            </a:r>
          </a:p>
        </p:txBody>
      </p:sp>
      <p:sp>
        <p:nvSpPr>
          <p:cNvPr id="3" name="Rectangle 3"/>
          <p:cNvSpPr txBox="1">
            <a:spLocks/>
          </p:cNvSpPr>
          <p:nvPr/>
        </p:nvSpPr>
        <p:spPr bwMode="auto">
          <a:xfrm>
            <a:off x="116955" y="476672"/>
            <a:ext cx="11809312" cy="545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r>
              <a:rPr kumimoji="1" lang="en-US" altLang="zh-CN" sz="2400" b="1" dirty="0">
                <a:solidFill>
                  <a:srgbClr val="002060"/>
                </a:solidFill>
                <a:latin typeface="+mn-lt"/>
                <a:ea typeface="+mn-ea"/>
              </a:rPr>
              <a:t>(</a:t>
            </a:r>
            <a:r>
              <a:rPr kumimoji="1" lang="zh-CN" altLang="en-US" sz="2400" b="1" dirty="0">
                <a:solidFill>
                  <a:srgbClr val="002060"/>
                </a:solidFill>
                <a:latin typeface="+mn-lt"/>
                <a:ea typeface="+mn-ea"/>
              </a:rPr>
              <a:t>四</a:t>
            </a:r>
            <a:r>
              <a:rPr kumimoji="1" lang="en-US" altLang="zh-CN" sz="2400" b="1" dirty="0">
                <a:solidFill>
                  <a:srgbClr val="002060"/>
                </a:solidFill>
                <a:latin typeface="+mn-lt"/>
                <a:ea typeface="+mn-ea"/>
              </a:rPr>
              <a:t>)Black-Scholes</a:t>
            </a:r>
            <a:r>
              <a:rPr kumimoji="1" lang="zh-CN" altLang="en-US" sz="2400" b="1" dirty="0">
                <a:solidFill>
                  <a:srgbClr val="002060"/>
                </a:solidFill>
                <a:latin typeface="+mn-lt"/>
                <a:ea typeface="+mn-ea"/>
              </a:rPr>
              <a:t>定价模型</a:t>
            </a:r>
            <a:endParaRPr kumimoji="1" lang="en-US" altLang="zh-CN" sz="2400" b="1" dirty="0">
              <a:solidFill>
                <a:srgbClr val="002060"/>
              </a:solidFill>
              <a:latin typeface="+mn-lt"/>
              <a:ea typeface="+mn-ea"/>
            </a:endParaRPr>
          </a:p>
          <a:p>
            <a:pPr marL="342900" indent="-342900">
              <a:lnSpc>
                <a:spcPct val="150000"/>
              </a:lnSpc>
              <a:spcBef>
                <a:spcPct val="20000"/>
              </a:spcBef>
              <a:buClr>
                <a:schemeClr val="tx1"/>
              </a:buClr>
              <a:buSzPct val="70000"/>
              <a:buFont typeface="Arial" pitchFamily="34" charset="0"/>
              <a:buChar char="•"/>
            </a:pPr>
            <a:r>
              <a:rPr lang="en-US" altLang="zh-CN" sz="2400" b="1" dirty="0">
                <a:solidFill>
                  <a:srgbClr val="FF0000"/>
                </a:solidFill>
                <a:latin typeface="STSong" pitchFamily="2" charset="-122"/>
                <a:ea typeface="STSong" pitchFamily="2" charset="-122"/>
              </a:rPr>
              <a:t>BS</a:t>
            </a:r>
            <a:r>
              <a:rPr lang="zh-CN" altLang="en-US" sz="2400" b="1" dirty="0">
                <a:solidFill>
                  <a:srgbClr val="FF0000"/>
                </a:solidFill>
                <a:latin typeface="STSong" pitchFamily="2" charset="-122"/>
                <a:ea typeface="STSong" pitchFamily="2" charset="-122"/>
              </a:rPr>
              <a:t>假设</a:t>
            </a:r>
            <a:r>
              <a:rPr lang="zh-CN" altLang="en-US" sz="2400" b="1" dirty="0">
                <a:solidFill>
                  <a:srgbClr val="FF0000"/>
                </a:solidFill>
                <a:latin typeface="STSong" pitchFamily="2" charset="-122"/>
                <a:ea typeface="STSong" pitchFamily="2" charset="-122"/>
                <a:sym typeface="Wingdings" pitchFamily="2" charset="2"/>
              </a:rPr>
              <a:t>：</a:t>
            </a:r>
            <a:r>
              <a:rPr lang="en-US" altLang="zh-CN" sz="2400" dirty="0">
                <a:latin typeface="STSong" pitchFamily="2" charset="-122"/>
                <a:ea typeface="STSong" pitchFamily="2" charset="-122"/>
                <a:sym typeface="Wingdings" pitchFamily="2" charset="2"/>
              </a:rPr>
              <a:t>(1)</a:t>
            </a:r>
            <a:r>
              <a:rPr lang="zh-CN" altLang="en-US" sz="2400" dirty="0">
                <a:latin typeface="STSong" pitchFamily="2" charset="-122"/>
                <a:ea typeface="STSong" pitchFamily="2" charset="-122"/>
                <a:sym typeface="Wingdings" pitchFamily="2" charset="2"/>
              </a:rPr>
              <a:t>证券价格服从伊藤过程；（</a:t>
            </a:r>
            <a:r>
              <a:rPr lang="en-US" altLang="zh-CN" sz="2400" dirty="0">
                <a:latin typeface="STSong" pitchFamily="2" charset="-122"/>
                <a:ea typeface="STSong" pitchFamily="2" charset="-122"/>
                <a:sym typeface="Wingdings" pitchFamily="2" charset="2"/>
              </a:rPr>
              <a:t>2</a:t>
            </a:r>
            <a:r>
              <a:rPr lang="zh-CN" altLang="en-US" sz="2400" dirty="0">
                <a:latin typeface="STSong" pitchFamily="2" charset="-122"/>
                <a:ea typeface="STSong" pitchFamily="2" charset="-122"/>
                <a:sym typeface="Wingdings" pitchFamily="2" charset="2"/>
              </a:rPr>
              <a:t>）没有卖空限制；（</a:t>
            </a:r>
            <a:r>
              <a:rPr lang="en-US" altLang="zh-CN" sz="2400" dirty="0">
                <a:latin typeface="STSong" pitchFamily="2" charset="-122"/>
                <a:ea typeface="STSong" pitchFamily="2" charset="-122"/>
                <a:sym typeface="Wingdings" pitchFamily="2" charset="2"/>
              </a:rPr>
              <a:t>3</a:t>
            </a:r>
            <a:r>
              <a:rPr lang="zh-CN" altLang="en-US" sz="2400" dirty="0">
                <a:latin typeface="STSong" pitchFamily="2" charset="-122"/>
                <a:ea typeface="STSong" pitchFamily="2" charset="-122"/>
                <a:sym typeface="Wingdings" pitchFamily="2" charset="2"/>
              </a:rPr>
              <a:t>）没有交易成本和税收；（</a:t>
            </a:r>
            <a:r>
              <a:rPr lang="en-US" altLang="zh-CN" sz="2400" dirty="0">
                <a:latin typeface="STSong" pitchFamily="2" charset="-122"/>
                <a:ea typeface="STSong" pitchFamily="2" charset="-122"/>
                <a:sym typeface="Wingdings" pitchFamily="2" charset="2"/>
              </a:rPr>
              <a:t>4</a:t>
            </a:r>
            <a:r>
              <a:rPr lang="zh-CN" altLang="en-US" sz="2400" dirty="0">
                <a:latin typeface="STSong" pitchFamily="2" charset="-122"/>
                <a:ea typeface="STSong" pitchFamily="2" charset="-122"/>
                <a:sym typeface="Wingdings" pitchFamily="2" charset="2"/>
              </a:rPr>
              <a:t>）衍生工具在到期前不发放红利；（</a:t>
            </a:r>
            <a:r>
              <a:rPr lang="en-US" altLang="zh-CN" sz="2400" dirty="0">
                <a:latin typeface="STSong" pitchFamily="2" charset="-122"/>
                <a:ea typeface="STSong" pitchFamily="2" charset="-122"/>
                <a:sym typeface="Wingdings" pitchFamily="2" charset="2"/>
              </a:rPr>
              <a:t>5</a:t>
            </a:r>
            <a:r>
              <a:rPr lang="zh-CN" altLang="en-US" sz="2400" dirty="0">
                <a:latin typeface="STSong" pitchFamily="2" charset="-122"/>
                <a:ea typeface="STSong" pitchFamily="2" charset="-122"/>
                <a:sym typeface="Wingdings" pitchFamily="2" charset="2"/>
              </a:rPr>
              <a:t>）套利机会均已消除；（</a:t>
            </a:r>
            <a:r>
              <a:rPr lang="en-US" altLang="zh-CN" sz="2400" dirty="0">
                <a:latin typeface="STSong" pitchFamily="2" charset="-122"/>
                <a:ea typeface="STSong" pitchFamily="2" charset="-122"/>
                <a:sym typeface="Wingdings" pitchFamily="2" charset="2"/>
              </a:rPr>
              <a:t>6</a:t>
            </a:r>
            <a:r>
              <a:rPr lang="zh-CN" altLang="en-US" sz="2400" dirty="0">
                <a:latin typeface="STSong" pitchFamily="2" charset="-122"/>
                <a:ea typeface="STSong" pitchFamily="2" charset="-122"/>
                <a:sym typeface="Wingdings" pitchFamily="2" charset="2"/>
              </a:rPr>
              <a:t>）证券可以连续交易；（</a:t>
            </a:r>
            <a:r>
              <a:rPr lang="en-US" altLang="zh-CN" sz="2400" dirty="0">
                <a:latin typeface="STSong" pitchFamily="2" charset="-122"/>
                <a:ea typeface="STSong" pitchFamily="2" charset="-122"/>
                <a:sym typeface="Wingdings" pitchFamily="2" charset="2"/>
              </a:rPr>
              <a:t>7</a:t>
            </a:r>
            <a:r>
              <a:rPr lang="zh-CN" altLang="en-US" sz="2400" dirty="0">
                <a:latin typeface="STSong" pitchFamily="2" charset="-122"/>
                <a:ea typeface="STSong" pitchFamily="2" charset="-122"/>
                <a:sym typeface="Wingdings" pitchFamily="2" charset="2"/>
              </a:rPr>
              <a:t>）期权有效期内，无风险收益率保持不变为常数</a:t>
            </a:r>
            <a:r>
              <a:rPr lang="zh-CN" altLang="en-US" sz="2400" dirty="0" smtClean="0">
                <a:latin typeface="STSong" pitchFamily="2" charset="-122"/>
                <a:ea typeface="STSong" pitchFamily="2" charset="-122"/>
                <a:sym typeface="Wingdings" pitchFamily="2" charset="2"/>
              </a:rPr>
              <a:t>。</a:t>
            </a:r>
            <a:endParaRPr lang="en-US" altLang="zh-CN" sz="2400" dirty="0" smtClean="0">
              <a:latin typeface="STSong" pitchFamily="2" charset="-122"/>
              <a:ea typeface="STSong" pitchFamily="2" charset="-122"/>
              <a:sym typeface="Wingdings" pitchFamily="2" charset="2"/>
            </a:endParaRPr>
          </a:p>
          <a:p>
            <a:pPr marL="342900" indent="-342900">
              <a:lnSpc>
                <a:spcPct val="150000"/>
              </a:lnSpc>
              <a:spcBef>
                <a:spcPct val="20000"/>
              </a:spcBef>
              <a:buClr>
                <a:schemeClr val="tx1"/>
              </a:buClr>
              <a:buSzPct val="70000"/>
              <a:buFont typeface="Arial" pitchFamily="34" charset="0"/>
              <a:buChar char="•"/>
            </a:pPr>
            <a:r>
              <a:rPr lang="zh-CN" altLang="en-US" sz="2400" b="1" dirty="0" smtClean="0">
                <a:solidFill>
                  <a:srgbClr val="FF0000"/>
                </a:solidFill>
                <a:latin typeface="STSong" pitchFamily="2" charset="-122"/>
                <a:ea typeface="STSong" pitchFamily="2" charset="-122"/>
              </a:rPr>
              <a:t>标准</a:t>
            </a:r>
            <a:r>
              <a:rPr lang="zh-CN" altLang="en-US" sz="2400" b="1" dirty="0">
                <a:solidFill>
                  <a:srgbClr val="FF0000"/>
                </a:solidFill>
                <a:latin typeface="STSong" pitchFamily="2" charset="-122"/>
                <a:ea typeface="STSong" pitchFamily="2" charset="-122"/>
              </a:rPr>
              <a:t>布朗运动</a:t>
            </a:r>
            <a:r>
              <a:rPr lang="zh-CN" altLang="en-US" sz="2400" dirty="0" smtClean="0">
                <a:latin typeface="STSong" pitchFamily="2" charset="-122"/>
                <a:ea typeface="STSong" pitchFamily="2" charset="-122"/>
              </a:rPr>
              <a:t>：</a:t>
            </a:r>
            <a:endParaRPr lang="en-US" altLang="zh-CN" sz="2400" dirty="0" smtClean="0">
              <a:latin typeface="STSong" pitchFamily="2" charset="-122"/>
              <a:ea typeface="STSong" pitchFamily="2" charset="-122"/>
            </a:endParaRPr>
          </a:p>
          <a:p>
            <a:pPr marL="342900" indent="-342900">
              <a:lnSpc>
                <a:spcPct val="150000"/>
              </a:lnSpc>
              <a:spcBef>
                <a:spcPct val="20000"/>
              </a:spcBef>
              <a:buClr>
                <a:schemeClr val="tx1"/>
              </a:buClr>
              <a:buSzPct val="70000"/>
              <a:buFont typeface="Arial" pitchFamily="34" charset="0"/>
              <a:buChar char="•"/>
            </a:pPr>
            <a:r>
              <a:rPr lang="zh-CN" altLang="en-US" sz="2400" b="1" dirty="0" smtClean="0">
                <a:solidFill>
                  <a:srgbClr val="FF0000"/>
                </a:solidFill>
                <a:latin typeface="STSong" pitchFamily="2" charset="-122"/>
                <a:ea typeface="STSong" pitchFamily="2" charset="-122"/>
              </a:rPr>
              <a:t>普通</a:t>
            </a:r>
            <a:r>
              <a:rPr lang="zh-CN" altLang="en-US" sz="2400" b="1" dirty="0">
                <a:solidFill>
                  <a:srgbClr val="FF0000"/>
                </a:solidFill>
                <a:latin typeface="STSong" pitchFamily="2" charset="-122"/>
                <a:ea typeface="STSong" pitchFamily="2" charset="-122"/>
              </a:rPr>
              <a:t>布朗运动</a:t>
            </a:r>
            <a:r>
              <a:rPr lang="zh-CN" altLang="en-US" sz="2400" dirty="0">
                <a:latin typeface="STSong" pitchFamily="2" charset="-122"/>
                <a:ea typeface="STSong" pitchFamily="2" charset="-122"/>
              </a:rPr>
              <a:t>：引入漂移率和方差率，标准布朗运动漂移率为</a:t>
            </a:r>
            <a:r>
              <a:rPr lang="en-US" altLang="zh-CN" sz="2400" dirty="0">
                <a:latin typeface="STSong" pitchFamily="2" charset="-122"/>
                <a:ea typeface="STSong" pitchFamily="2" charset="-122"/>
              </a:rPr>
              <a:t>0</a:t>
            </a:r>
            <a:r>
              <a:rPr lang="zh-CN" altLang="en-US" sz="2400" dirty="0">
                <a:latin typeface="STSong" pitchFamily="2" charset="-122"/>
                <a:ea typeface="STSong" pitchFamily="2" charset="-122"/>
              </a:rPr>
              <a:t>，方差</a:t>
            </a:r>
            <a:r>
              <a:rPr lang="zh-CN" altLang="en-US" sz="2400" dirty="0" smtClean="0">
                <a:latin typeface="STSong" pitchFamily="2" charset="-122"/>
                <a:ea typeface="STSong" pitchFamily="2" charset="-122"/>
              </a:rPr>
              <a:t>为</a:t>
            </a:r>
            <a:r>
              <a:rPr lang="en-US" altLang="zh-CN" sz="2400" dirty="0" err="1" smtClean="0">
                <a:latin typeface="STSong" pitchFamily="2" charset="-122"/>
                <a:ea typeface="STSong" pitchFamily="2" charset="-122"/>
              </a:rPr>
              <a:t>dt</a:t>
            </a:r>
            <a:r>
              <a:rPr lang="zh-CN" altLang="en-US" sz="2400" dirty="0" smtClean="0">
                <a:latin typeface="STSong" pitchFamily="2" charset="-122"/>
                <a:ea typeface="STSong" pitchFamily="2" charset="-122"/>
              </a:rPr>
              <a:t>。</a:t>
            </a:r>
            <a:r>
              <a:rPr lang="zh-CN" altLang="en-US" sz="2400" dirty="0">
                <a:latin typeface="STSong" pitchFamily="2" charset="-122"/>
                <a:ea typeface="STSong" pitchFamily="2" charset="-122"/>
              </a:rPr>
              <a:t>令漂移率期望为</a:t>
            </a:r>
            <a:r>
              <a:rPr lang="en-US" altLang="zh-CN" sz="2400" dirty="0">
                <a:latin typeface="STSong" pitchFamily="2" charset="-122"/>
                <a:ea typeface="STSong" pitchFamily="2" charset="-122"/>
              </a:rPr>
              <a:t>a</a:t>
            </a:r>
            <a:r>
              <a:rPr lang="zh-CN" altLang="en-US" sz="2400" dirty="0">
                <a:latin typeface="STSong" pitchFamily="2" charset="-122"/>
                <a:ea typeface="STSong" pitchFamily="2" charset="-122"/>
              </a:rPr>
              <a:t>，方差率的期望值为</a:t>
            </a:r>
            <a:r>
              <a:rPr lang="en-US" altLang="zh-CN" sz="2400" dirty="0">
                <a:latin typeface="STSong" pitchFamily="2" charset="-122"/>
                <a:ea typeface="STSong" pitchFamily="2" charset="-122"/>
              </a:rPr>
              <a:t>b</a:t>
            </a:r>
            <a:r>
              <a:rPr lang="en-US" altLang="zh-CN" sz="2400" baseline="30000" dirty="0">
                <a:latin typeface="STSong" pitchFamily="2" charset="-122"/>
                <a:ea typeface="STSong" pitchFamily="2" charset="-122"/>
              </a:rPr>
              <a:t>2</a:t>
            </a:r>
            <a:r>
              <a:rPr lang="en-US" altLang="zh-CN" sz="2400" dirty="0">
                <a:latin typeface="STSong" pitchFamily="2" charset="-122"/>
                <a:ea typeface="STSong" pitchFamily="2" charset="-122"/>
              </a:rPr>
              <a:t>,</a:t>
            </a:r>
            <a:r>
              <a:rPr lang="zh-CN" altLang="en-US" sz="2400" dirty="0">
                <a:latin typeface="STSong" pitchFamily="2" charset="-122"/>
                <a:ea typeface="STSong" pitchFamily="2" charset="-122"/>
              </a:rPr>
              <a:t>则可得到变量</a:t>
            </a:r>
            <a:r>
              <a:rPr lang="en-US" altLang="zh-CN" sz="2400" dirty="0">
                <a:latin typeface="STSong" pitchFamily="2" charset="-122"/>
                <a:ea typeface="STSong" pitchFamily="2" charset="-122"/>
              </a:rPr>
              <a:t>x</a:t>
            </a:r>
            <a:r>
              <a:rPr lang="zh-CN" altLang="en-US" sz="2400" dirty="0">
                <a:latin typeface="STSong" pitchFamily="2" charset="-122"/>
                <a:ea typeface="STSong" pitchFamily="2" charset="-122"/>
              </a:rPr>
              <a:t>的普通布朗运动</a:t>
            </a:r>
            <a:r>
              <a:rPr lang="zh-CN" altLang="en-US" sz="2400" dirty="0" smtClean="0">
                <a:latin typeface="STSong" pitchFamily="2" charset="-122"/>
                <a:ea typeface="STSong" pitchFamily="2" charset="-122"/>
              </a:rPr>
              <a:t>：</a:t>
            </a:r>
            <a:endParaRPr lang="en-US" altLang="zh-CN" sz="2400" dirty="0" smtClean="0">
              <a:latin typeface="STSong" pitchFamily="2" charset="-122"/>
              <a:ea typeface="STSong" pitchFamily="2" charset="-122"/>
            </a:endParaRPr>
          </a:p>
          <a:p>
            <a:pPr marL="0" indent="0">
              <a:lnSpc>
                <a:spcPct val="150000"/>
              </a:lnSpc>
              <a:spcBef>
                <a:spcPct val="20000"/>
              </a:spcBef>
              <a:buClr>
                <a:schemeClr val="tx1"/>
              </a:buClr>
              <a:buSzPct val="70000"/>
            </a:pPr>
            <a:endParaRPr lang="en-US" altLang="zh-CN" sz="2400" dirty="0">
              <a:latin typeface="STSong" pitchFamily="2" charset="-122"/>
              <a:ea typeface="STSong" pitchFamily="2" charset="-122"/>
            </a:endParaRPr>
          </a:p>
          <a:p>
            <a:pPr marL="0" indent="0">
              <a:lnSpc>
                <a:spcPct val="150000"/>
              </a:lnSpc>
              <a:spcBef>
                <a:spcPct val="20000"/>
              </a:spcBef>
              <a:buClr>
                <a:schemeClr val="tx1"/>
              </a:buClr>
              <a:buSzPct val="70000"/>
            </a:pPr>
            <a:r>
              <a:rPr lang="en-US" altLang="zh-CN" sz="2400" dirty="0" smtClean="0">
                <a:latin typeface="STSong" pitchFamily="2" charset="-122"/>
                <a:ea typeface="STSong" pitchFamily="2" charset="-122"/>
              </a:rPr>
              <a:t>     </a:t>
            </a:r>
            <a:r>
              <a:rPr lang="zh-CN" altLang="en-US" sz="2400" dirty="0" smtClean="0">
                <a:latin typeface="STSong" pitchFamily="2" charset="-122"/>
                <a:ea typeface="STSong" pitchFamily="2" charset="-122"/>
              </a:rPr>
              <a:t>注</a:t>
            </a:r>
            <a:r>
              <a:rPr lang="zh-CN" altLang="en-US" sz="2400" dirty="0">
                <a:latin typeface="STSong" pitchFamily="2" charset="-122"/>
                <a:ea typeface="STSong" pitchFamily="2" charset="-122"/>
              </a:rPr>
              <a:t>：普通布朗运动随时间增加，需要加上一个飘移项，表示离开起始位置的程度，同时，运动是正态规律。总体走势是一个叠加的运动过程。</a:t>
            </a:r>
            <a:endParaRPr lang="en-US" altLang="zh-CN" sz="2400" dirty="0">
              <a:latin typeface="STSong" pitchFamily="2" charset="-122"/>
              <a:ea typeface="STSong" pitchFamily="2" charset="-122"/>
            </a:endParaRPr>
          </a:p>
          <a:p>
            <a:pPr marL="0" indent="0">
              <a:lnSpc>
                <a:spcPct val="150000"/>
              </a:lnSpc>
              <a:spcBef>
                <a:spcPct val="20000"/>
              </a:spcBef>
              <a:buClr>
                <a:schemeClr val="accent1"/>
              </a:buClr>
              <a:buSzPct val="70000"/>
            </a:pPr>
            <a:endParaRPr kumimoji="1" lang="en-US" altLang="zh-CN" sz="2400" b="1" dirty="0">
              <a:latin typeface="+mn-lt"/>
              <a:ea typeface="+mn-ea"/>
            </a:endParaRPr>
          </a:p>
          <a:p>
            <a:pPr marL="0" indent="0">
              <a:lnSpc>
                <a:spcPct val="150000"/>
              </a:lnSpc>
              <a:spcBef>
                <a:spcPct val="20000"/>
              </a:spcBef>
              <a:buClr>
                <a:schemeClr val="accent1"/>
              </a:buClr>
              <a:buSzPct val="70000"/>
            </a:pPr>
            <a:endParaRPr kumimoji="1" lang="en-US" altLang="zh-CN" sz="2400" b="1" dirty="0">
              <a:latin typeface="+mn-lt"/>
              <a:ea typeface="+mn-ea"/>
            </a:endParaRPr>
          </a:p>
          <a:p>
            <a:pPr marL="0" indent="0">
              <a:lnSpc>
                <a:spcPct val="150000"/>
              </a:lnSpc>
              <a:spcBef>
                <a:spcPct val="20000"/>
              </a:spcBef>
              <a:buClr>
                <a:schemeClr val="accent1"/>
              </a:buClr>
              <a:buSzPct val="70000"/>
            </a:pPr>
            <a:endParaRPr kumimoji="1" lang="en-US" altLang="zh-CN" sz="2400" b="1" dirty="0">
              <a:latin typeface="+mn-lt"/>
              <a:ea typeface="+mn-ea"/>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3150544628"/>
              </p:ext>
            </p:extLst>
          </p:nvPr>
        </p:nvGraphicFramePr>
        <p:xfrm>
          <a:off x="2686273" y="2928051"/>
          <a:ext cx="3335338" cy="555625"/>
        </p:xfrm>
        <a:graphic>
          <a:graphicData uri="http://schemas.openxmlformats.org/presentationml/2006/ole">
            <mc:AlternateContent xmlns:mc="http://schemas.openxmlformats.org/markup-compatibility/2006">
              <mc:Choice xmlns:v="urn:schemas-microsoft-com:vml" Requires="v">
                <p:oleObj spid="_x0000_s74760" name="Equation" r:id="rId3" imgW="1371600" imgH="241300" progId="Equation.DSMT4">
                  <p:embed/>
                </p:oleObj>
              </mc:Choice>
              <mc:Fallback>
                <p:oleObj name="Equation" r:id="rId3" imgW="1371600" imgH="241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6273" y="2928051"/>
                        <a:ext cx="3335338"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2732563618"/>
              </p:ext>
            </p:extLst>
          </p:nvPr>
        </p:nvGraphicFramePr>
        <p:xfrm>
          <a:off x="4653459" y="4725144"/>
          <a:ext cx="2192338" cy="409575"/>
        </p:xfrm>
        <a:graphic>
          <a:graphicData uri="http://schemas.openxmlformats.org/presentationml/2006/ole">
            <mc:AlternateContent xmlns:mc="http://schemas.openxmlformats.org/markup-compatibility/2006">
              <mc:Choice xmlns:v="urn:schemas-microsoft-com:vml" Requires="v">
                <p:oleObj spid="_x0000_s74761" name="Equation" r:id="rId5" imgW="901309" imgH="177723" progId="Equation.DSMT4">
                  <p:embed/>
                </p:oleObj>
              </mc:Choice>
              <mc:Fallback>
                <p:oleObj name="Equation" r:id="rId5" imgW="901309" imgH="177723"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3459" y="4725144"/>
                        <a:ext cx="21923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79210188"/>
      </p:ext>
    </p:extLst>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116955" y="476672"/>
            <a:ext cx="11022777" cy="545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r>
              <a:rPr kumimoji="1" lang="en-US" altLang="zh-CN" sz="2400" b="1" dirty="0">
                <a:solidFill>
                  <a:srgbClr val="002060"/>
                </a:solidFill>
                <a:latin typeface="+mn-lt"/>
                <a:ea typeface="+mn-ea"/>
              </a:rPr>
              <a:t>(</a:t>
            </a:r>
            <a:r>
              <a:rPr kumimoji="1" lang="zh-CN" altLang="en-US" sz="2400" b="1" dirty="0">
                <a:solidFill>
                  <a:srgbClr val="002060"/>
                </a:solidFill>
                <a:latin typeface="+mn-lt"/>
                <a:ea typeface="+mn-ea"/>
              </a:rPr>
              <a:t>四</a:t>
            </a:r>
            <a:r>
              <a:rPr kumimoji="1" lang="en-US" altLang="zh-CN" sz="2400" b="1" dirty="0">
                <a:solidFill>
                  <a:srgbClr val="002060"/>
                </a:solidFill>
                <a:latin typeface="+mn-lt"/>
                <a:ea typeface="+mn-ea"/>
              </a:rPr>
              <a:t>)Black-Scholes</a:t>
            </a:r>
            <a:r>
              <a:rPr kumimoji="1" lang="zh-CN" altLang="en-US" sz="2400" b="1" dirty="0">
                <a:solidFill>
                  <a:srgbClr val="002060"/>
                </a:solidFill>
                <a:latin typeface="+mn-lt"/>
                <a:ea typeface="+mn-ea"/>
              </a:rPr>
              <a:t>定价模型</a:t>
            </a:r>
            <a:endParaRPr kumimoji="1" lang="en-US" altLang="zh-CN" sz="2400" b="1" dirty="0">
              <a:solidFill>
                <a:srgbClr val="002060"/>
              </a:solidFill>
              <a:latin typeface="+mn-lt"/>
              <a:ea typeface="+mn-ea"/>
            </a:endParaRPr>
          </a:p>
          <a:p>
            <a:pPr marL="0" indent="0">
              <a:lnSpc>
                <a:spcPct val="150000"/>
              </a:lnSpc>
              <a:spcBef>
                <a:spcPct val="20000"/>
              </a:spcBef>
              <a:buClr>
                <a:schemeClr val="accent1"/>
              </a:buClr>
              <a:buSzPct val="70000"/>
            </a:pPr>
            <a:endParaRPr kumimoji="1" lang="en-US" altLang="zh-CN" sz="2400" b="1" dirty="0">
              <a:latin typeface="+mn-lt"/>
              <a:ea typeface="+mn-ea"/>
            </a:endParaRPr>
          </a:p>
          <a:p>
            <a:pPr marL="0" indent="0">
              <a:lnSpc>
                <a:spcPct val="150000"/>
              </a:lnSpc>
              <a:spcBef>
                <a:spcPct val="20000"/>
              </a:spcBef>
              <a:buClr>
                <a:schemeClr val="accent1"/>
              </a:buClr>
              <a:buSzPct val="70000"/>
            </a:pPr>
            <a:endParaRPr kumimoji="1" lang="en-US" altLang="zh-CN" sz="2400" b="1" dirty="0">
              <a:latin typeface="+mn-lt"/>
              <a:ea typeface="+mn-ea"/>
            </a:endParaRPr>
          </a:p>
          <a:p>
            <a:pPr marL="0" indent="0">
              <a:lnSpc>
                <a:spcPct val="150000"/>
              </a:lnSpc>
              <a:spcBef>
                <a:spcPct val="20000"/>
              </a:spcBef>
              <a:buClr>
                <a:schemeClr val="accent1"/>
              </a:buClr>
              <a:buSzPct val="70000"/>
            </a:pPr>
            <a:endParaRPr kumimoji="1" lang="en-US" altLang="zh-CN" sz="2400" b="1" dirty="0">
              <a:latin typeface="+mn-lt"/>
              <a:ea typeface="+mn-ea"/>
            </a:endParaRPr>
          </a:p>
        </p:txBody>
      </p:sp>
      <p:sp>
        <p:nvSpPr>
          <p:cNvPr id="3"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期权的定价</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 xmlns:a16="http://schemas.microsoft.com/office/drawing/2014/main" id="{7313A2F3-52B6-46AF-9C40-ACC8CC9DFBA0}"/>
                  </a:ext>
                </a:extLst>
              </p:cNvPr>
              <p:cNvSpPr txBox="1">
                <a:spLocks/>
              </p:cNvSpPr>
              <p:nvPr/>
            </p:nvSpPr>
            <p:spPr bwMode="auto">
              <a:xfrm>
                <a:off x="108288" y="998875"/>
                <a:ext cx="12037199" cy="6106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40000"/>
                  </a:lnSpc>
                  <a:spcBef>
                    <a:spcPct val="20000"/>
                  </a:spcBef>
                  <a:buClr>
                    <a:schemeClr val="accent1"/>
                  </a:buClr>
                  <a:buSzPct val="70000"/>
                </a:pPr>
                <a:r>
                  <a:rPr kumimoji="1" lang="zh-CN" altLang="en-US" sz="2200" dirty="0">
                    <a:latin typeface="+mn-lt"/>
                    <a:ea typeface="+mn-ea"/>
                  </a:rPr>
                  <a:t>为了清楚讲解</a:t>
                </a:r>
                <a:r>
                  <a:rPr kumimoji="1" lang="en-US" altLang="zh-CN" sz="2200" dirty="0">
                    <a:latin typeface="+mn-lt"/>
                    <a:ea typeface="+mn-ea"/>
                  </a:rPr>
                  <a:t>Black-Scholes</a:t>
                </a:r>
                <a:r>
                  <a:rPr kumimoji="1" lang="zh-CN" altLang="en-US" sz="2200" dirty="0">
                    <a:latin typeface="+mn-lt"/>
                    <a:ea typeface="+mn-ea"/>
                  </a:rPr>
                  <a:t>定价公式，我们需要引入伊藤（</a:t>
                </a:r>
                <a:r>
                  <a:rPr kumimoji="1" lang="en-US" altLang="zh-CN" sz="2200" b="1" dirty="0">
                    <a:latin typeface="+mn-lt"/>
                    <a:ea typeface="+mn-ea"/>
                  </a:rPr>
                  <a:t>Ito</a:t>
                </a:r>
                <a:r>
                  <a:rPr kumimoji="1" lang="zh-CN" altLang="en-US" sz="2200" dirty="0">
                    <a:latin typeface="+mn-lt"/>
                    <a:ea typeface="+mn-ea"/>
                  </a:rPr>
                  <a:t>）引理，即把变量</a:t>
                </a:r>
                <a14:m>
                  <m:oMath xmlns:m="http://schemas.openxmlformats.org/officeDocument/2006/math">
                    <m:r>
                      <a:rPr kumimoji="1" lang="en-US" altLang="zh-CN" sz="2200" b="0" i="1" smtClean="0">
                        <a:latin typeface="Cambria Math" panose="02040503050406030204" pitchFamily="18" charset="0"/>
                        <a:ea typeface="+mn-ea"/>
                      </a:rPr>
                      <m:t>𝑥</m:t>
                    </m:r>
                  </m:oMath>
                </a14:m>
                <a:r>
                  <a:rPr kumimoji="1" lang="zh-CN" altLang="en-US" sz="2200" dirty="0">
                    <a:latin typeface="+mn-lt"/>
                    <a:ea typeface="+mn-ea"/>
                  </a:rPr>
                  <a:t>的漂移率和方差率设定为变量</a:t>
                </a:r>
                <a14:m>
                  <m:oMath xmlns:m="http://schemas.openxmlformats.org/officeDocument/2006/math">
                    <m:r>
                      <a:rPr kumimoji="1" lang="en-US" altLang="zh-CN" sz="2200" b="0" i="1" smtClean="0">
                        <a:latin typeface="Cambria Math" panose="02040503050406030204" pitchFamily="18" charset="0"/>
                        <a:ea typeface="+mn-ea"/>
                      </a:rPr>
                      <m:t>𝑥</m:t>
                    </m:r>
                  </m:oMath>
                </a14:m>
                <a:r>
                  <a:rPr kumimoji="1" lang="zh-CN" altLang="en-US" sz="2200" dirty="0">
                    <a:latin typeface="+mn-lt"/>
                    <a:ea typeface="+mn-ea"/>
                  </a:rPr>
                  <a:t>和时间</a:t>
                </a:r>
                <a14:m>
                  <m:oMath xmlns:m="http://schemas.openxmlformats.org/officeDocument/2006/math">
                    <m:r>
                      <a:rPr kumimoji="1" lang="en-US" altLang="zh-CN" sz="2200" b="0" i="1" smtClean="0">
                        <a:latin typeface="Cambria Math" panose="02040503050406030204" pitchFamily="18" charset="0"/>
                        <a:ea typeface="+mn-ea"/>
                      </a:rPr>
                      <m:t>𝑡</m:t>
                    </m:r>
                  </m:oMath>
                </a14:m>
                <a:r>
                  <a:rPr kumimoji="1" lang="zh-CN" altLang="en-US" sz="2200" dirty="0">
                    <a:latin typeface="+mn-lt"/>
                    <a:ea typeface="+mn-ea"/>
                  </a:rPr>
                  <a:t>的函数，则伊藤过程为：</a:t>
                </a:r>
                <a:endParaRPr kumimoji="1" lang="en-US" altLang="zh-CN" sz="2200" dirty="0">
                  <a:latin typeface="+mn-lt"/>
                  <a:ea typeface="+mn-ea"/>
                </a:endParaRPr>
              </a:p>
              <a:p>
                <a:pPr marL="0" indent="0">
                  <a:lnSpc>
                    <a:spcPct val="140000"/>
                  </a:lnSpc>
                  <a:spcBef>
                    <a:spcPct val="20000"/>
                  </a:spcBef>
                  <a:buClr>
                    <a:schemeClr val="accent1"/>
                  </a:buClr>
                  <a:buSzPct val="70000"/>
                </a:pPr>
                <a:r>
                  <a:rPr kumimoji="1" lang="zh-CN" altLang="en-US" sz="2200" dirty="0">
                    <a:latin typeface="+mn-lt"/>
                    <a:ea typeface="+mn-ea"/>
                  </a:rPr>
                  <a:t>股票价格的变化可以用漂移率𝜇𝑆，方差为          的伊藤过程来表示：</a:t>
                </a:r>
                <a:endParaRPr kumimoji="1" lang="en-US" altLang="zh-CN" sz="2200" dirty="0">
                  <a:latin typeface="+mn-lt"/>
                  <a:ea typeface="+mn-ea"/>
                </a:endParaRPr>
              </a:p>
              <a:p>
                <a:pPr marL="0" indent="0">
                  <a:lnSpc>
                    <a:spcPct val="140000"/>
                  </a:lnSpc>
                  <a:spcBef>
                    <a:spcPct val="20000"/>
                  </a:spcBef>
                  <a:buClr>
                    <a:schemeClr val="accent1"/>
                  </a:buClr>
                  <a:buSzPct val="70000"/>
                </a:pPr>
                <a:r>
                  <a:rPr kumimoji="1" lang="zh-CN" altLang="en-US" sz="2200" dirty="0">
                    <a:latin typeface="+mn-lt"/>
                    <a:ea typeface="+mn-ea"/>
                  </a:rPr>
                  <a:t>两边除以</a:t>
                </a:r>
                <a14:m>
                  <m:oMath xmlns:m="http://schemas.openxmlformats.org/officeDocument/2006/math">
                    <m:r>
                      <a:rPr kumimoji="1" lang="en-US" altLang="zh-CN" sz="2200" b="0" i="0" smtClean="0">
                        <a:latin typeface="Cambria Math" panose="02040503050406030204" pitchFamily="18" charset="0"/>
                        <a:ea typeface="+mn-ea"/>
                      </a:rPr>
                      <m:t> </m:t>
                    </m:r>
                    <m:r>
                      <a:rPr kumimoji="1" lang="en-US" altLang="zh-CN" sz="2200" b="0" i="1" smtClean="0">
                        <a:latin typeface="Cambria Math" panose="02040503050406030204" pitchFamily="18" charset="0"/>
                        <a:ea typeface="+mn-ea"/>
                      </a:rPr>
                      <m:t>𝑆</m:t>
                    </m:r>
                  </m:oMath>
                </a14:m>
                <a:r>
                  <a:rPr kumimoji="1" lang="zh-CN" altLang="en-US" sz="2200" dirty="0">
                    <a:latin typeface="+mn-lt"/>
                    <a:ea typeface="+mn-ea"/>
                  </a:rPr>
                  <a:t> ，可得：</a:t>
                </a:r>
                <a:endParaRPr kumimoji="1" lang="en-US" altLang="zh-CN" sz="2200" dirty="0">
                  <a:latin typeface="+mn-lt"/>
                  <a:ea typeface="+mn-ea"/>
                </a:endParaRPr>
              </a:p>
              <a:p>
                <a:pPr marL="0" indent="0">
                  <a:lnSpc>
                    <a:spcPct val="140000"/>
                  </a:lnSpc>
                  <a:spcBef>
                    <a:spcPct val="20000"/>
                  </a:spcBef>
                  <a:buClr>
                    <a:schemeClr val="accent1"/>
                  </a:buClr>
                  <a:buSzPct val="70000"/>
                </a:pPr>
                <a:r>
                  <a:rPr kumimoji="1" lang="zh-CN" altLang="en-US" sz="2200" dirty="0">
                    <a:latin typeface="+mn-lt"/>
                    <a:ea typeface="+mn-ea"/>
                  </a:rPr>
                  <a:t>从上述可以看出未来股票价格的变化率符合普通布朗运动。</a:t>
                </a:r>
                <a:endParaRPr kumimoji="1" lang="en-US" altLang="zh-CN" sz="2200" dirty="0">
                  <a:latin typeface="+mn-lt"/>
                  <a:ea typeface="+mn-ea"/>
                </a:endParaRPr>
              </a:p>
              <a:p>
                <a:pPr marL="0" indent="0">
                  <a:lnSpc>
                    <a:spcPct val="140000"/>
                  </a:lnSpc>
                  <a:spcBef>
                    <a:spcPct val="20000"/>
                  </a:spcBef>
                  <a:buClr>
                    <a:schemeClr val="accent1"/>
                  </a:buClr>
                  <a:buSzPct val="70000"/>
                </a:pPr>
                <a:r>
                  <a:rPr kumimoji="1" lang="zh-CN" altLang="en-US" sz="2200" dirty="0">
                    <a:latin typeface="+mn-lt"/>
                    <a:ea typeface="+mn-ea"/>
                  </a:rPr>
                  <a:t>当时间取值很短时，结合标准布朗运动                         ，其中，                      ，我们可以得到： </a:t>
                </a:r>
                <a:endParaRPr kumimoji="1" lang="en-US" altLang="zh-CN" sz="2200" dirty="0">
                  <a:latin typeface="+mn-lt"/>
                  <a:ea typeface="+mn-ea"/>
                </a:endParaRPr>
              </a:p>
              <a:p>
                <a:pPr marL="0" indent="0">
                  <a:lnSpc>
                    <a:spcPct val="140000"/>
                  </a:lnSpc>
                  <a:spcBef>
                    <a:spcPct val="20000"/>
                  </a:spcBef>
                  <a:buClr>
                    <a:schemeClr val="accent1"/>
                  </a:buClr>
                  <a:buSzPct val="70000"/>
                </a:pPr>
                <a:r>
                  <a:rPr kumimoji="1" lang="en-US" altLang="zh-CN" sz="2200" dirty="0">
                    <a:latin typeface="+mn-lt"/>
                    <a:ea typeface="+mn-ea"/>
                  </a:rPr>
                  <a:t>                                      </a:t>
                </a:r>
                <a:r>
                  <a:rPr kumimoji="1" lang="zh-CN" altLang="en-US" sz="2200" dirty="0">
                    <a:latin typeface="+mn-lt"/>
                    <a:ea typeface="+mn-ea"/>
                  </a:rPr>
                  <a:t>，可见，     服从正态分布特征；</a:t>
                </a:r>
                <a:endParaRPr kumimoji="1" lang="en-US" altLang="zh-CN" sz="2200" dirty="0">
                  <a:latin typeface="+mn-lt"/>
                  <a:ea typeface="+mn-ea"/>
                </a:endParaRPr>
              </a:p>
              <a:p>
                <a:pPr marL="0" indent="0">
                  <a:lnSpc>
                    <a:spcPct val="140000"/>
                  </a:lnSpc>
                  <a:spcBef>
                    <a:spcPct val="20000"/>
                  </a:spcBef>
                  <a:buClr>
                    <a:schemeClr val="accent1"/>
                  </a:buClr>
                  <a:buSzPct val="70000"/>
                </a:pPr>
                <a:r>
                  <a:rPr kumimoji="1" lang="zh-CN" altLang="en-US" sz="2200" dirty="0">
                    <a:latin typeface="+mn-lt"/>
                    <a:ea typeface="+mn-ea"/>
                  </a:rPr>
                  <a:t>此时，证券价格的收益率</a:t>
                </a:r>
                <a:r>
                  <a:rPr kumimoji="1" lang="en-US" altLang="zh-CN" sz="2200" dirty="0">
                    <a:latin typeface="+mn-lt"/>
                    <a:ea typeface="+mn-ea"/>
                  </a:rPr>
                  <a:t>: </a:t>
                </a:r>
              </a:p>
              <a:p>
                <a:pPr marL="0" indent="0">
                  <a:lnSpc>
                    <a:spcPct val="140000"/>
                  </a:lnSpc>
                  <a:spcBef>
                    <a:spcPct val="20000"/>
                  </a:spcBef>
                  <a:buClr>
                    <a:schemeClr val="accent1"/>
                  </a:buClr>
                  <a:buSzPct val="70000"/>
                </a:pPr>
                <a:r>
                  <a:rPr kumimoji="1" lang="zh-CN" altLang="en-US" sz="2200" dirty="0">
                    <a:latin typeface="+mn-lt"/>
                    <a:ea typeface="+mn-ea"/>
                  </a:rPr>
                  <a:t>故此，衍生产品价格的对数形式</a:t>
                </a:r>
                <a14:m>
                  <m:oMath xmlns:m="http://schemas.openxmlformats.org/officeDocument/2006/math">
                    <m:r>
                      <a:rPr kumimoji="1" lang="en-US" altLang="zh-CN" sz="2200" b="0" i="1" smtClean="0">
                        <a:latin typeface="Cambria Math" panose="02040503050406030204" pitchFamily="18" charset="0"/>
                        <a:ea typeface="+mn-ea"/>
                      </a:rPr>
                      <m:t>𝑓</m:t>
                    </m:r>
                  </m:oMath>
                </a14:m>
                <a:r>
                  <a:rPr kumimoji="1" lang="zh-CN" altLang="en-US" sz="2200" dirty="0">
                    <a:latin typeface="+mn-lt"/>
                    <a:ea typeface="+mn-ea"/>
                  </a:rPr>
                  <a:t>遵循如下伊藤过程：</a:t>
                </a: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 </a:t>
                </a:r>
              </a:p>
            </p:txBody>
          </p:sp>
        </mc:Choice>
        <mc:Fallback xmlns="">
          <p:sp>
            <p:nvSpPr>
              <p:cNvPr id="4" name="Rectangle 3">
                <a:extLst>
                  <a:ext uri="{FF2B5EF4-FFF2-40B4-BE49-F238E27FC236}">
                    <a16:creationId xmlns:a16="http://schemas.microsoft.com/office/drawing/2014/main" id="{7313A2F3-52B6-46AF-9C40-ACC8CC9DFBA0}"/>
                  </a:ext>
                </a:extLst>
              </p:cNvPr>
              <p:cNvSpPr txBox="1">
                <a:spLocks noRot="1" noChangeAspect="1" noMove="1" noResize="1" noEditPoints="1" noAdjustHandles="1" noChangeArrowheads="1" noChangeShapeType="1" noTextEdit="1"/>
              </p:cNvSpPr>
              <p:nvPr/>
            </p:nvSpPr>
            <p:spPr bwMode="auto">
              <a:xfrm>
                <a:off x="108288" y="998875"/>
                <a:ext cx="12037199" cy="6106456"/>
              </a:xfrm>
              <a:prstGeom prst="rect">
                <a:avLst/>
              </a:prstGeom>
              <a:blipFill>
                <a:blip r:embed="rId3"/>
                <a:stretch>
                  <a:fillRect l="-659" r="-30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graphicFrame>
        <p:nvGraphicFramePr>
          <p:cNvPr id="5" name="对象 4">
            <a:extLst>
              <a:ext uri="{FF2B5EF4-FFF2-40B4-BE49-F238E27FC236}">
                <a16:creationId xmlns="" xmlns:a16="http://schemas.microsoft.com/office/drawing/2014/main" id="{43A02ADD-4DCB-4919-B4D0-1013B29B5601}"/>
              </a:ext>
            </a:extLst>
          </p:cNvPr>
          <p:cNvGraphicFramePr>
            <a:graphicFrameLocks noChangeAspect="1"/>
          </p:cNvGraphicFramePr>
          <p:nvPr>
            <p:extLst>
              <p:ext uri="{D42A27DB-BD31-4B8C-83A1-F6EECF244321}">
                <p14:modId xmlns:p14="http://schemas.microsoft.com/office/powerpoint/2010/main" val="1093458523"/>
              </p:ext>
            </p:extLst>
          </p:nvPr>
        </p:nvGraphicFramePr>
        <p:xfrm>
          <a:off x="5940849" y="1608370"/>
          <a:ext cx="3744416" cy="451717"/>
        </p:xfrm>
        <a:graphic>
          <a:graphicData uri="http://schemas.openxmlformats.org/presentationml/2006/ole">
            <mc:AlternateContent xmlns:mc="http://schemas.openxmlformats.org/markup-compatibility/2006">
              <mc:Choice xmlns:v="urn:schemas-microsoft-com:vml" Requires="v">
                <p:oleObj spid="_x0000_s75808" name="Equation" r:id="rId4" imgW="1485720" imgH="203040" progId="Equation.DSMT4">
                  <p:embed/>
                </p:oleObj>
              </mc:Choice>
              <mc:Fallback>
                <p:oleObj name="Equation" r:id="rId4" imgW="1485720" imgH="203040" progId="Equation.DSMT4">
                  <p:embed/>
                  <p:pic>
                    <p:nvPicPr>
                      <p:cNvPr id="0" name=""/>
                      <p:cNvPicPr/>
                      <p:nvPr/>
                    </p:nvPicPr>
                    <p:blipFill>
                      <a:blip r:embed="rId5"/>
                      <a:stretch>
                        <a:fillRect/>
                      </a:stretch>
                    </p:blipFill>
                    <p:spPr>
                      <a:xfrm>
                        <a:off x="5940849" y="1608370"/>
                        <a:ext cx="3744416" cy="451717"/>
                      </a:xfrm>
                      <a:prstGeom prst="rect">
                        <a:avLst/>
                      </a:prstGeom>
                    </p:spPr>
                  </p:pic>
                </p:oleObj>
              </mc:Fallback>
            </mc:AlternateContent>
          </a:graphicData>
        </a:graphic>
      </p:graphicFrame>
      <p:graphicFrame>
        <p:nvGraphicFramePr>
          <p:cNvPr id="6" name="对象 5">
            <a:extLst>
              <a:ext uri="{FF2B5EF4-FFF2-40B4-BE49-F238E27FC236}">
                <a16:creationId xmlns="" xmlns:a16="http://schemas.microsoft.com/office/drawing/2014/main" id="{F25D3E13-80C7-4EEF-8DC2-C306F9E6EA2E}"/>
              </a:ext>
            </a:extLst>
          </p:cNvPr>
          <p:cNvGraphicFramePr>
            <a:graphicFrameLocks noChangeAspect="1"/>
          </p:cNvGraphicFramePr>
          <p:nvPr>
            <p:extLst>
              <p:ext uri="{D42A27DB-BD31-4B8C-83A1-F6EECF244321}">
                <p14:modId xmlns:p14="http://schemas.microsoft.com/office/powerpoint/2010/main" val="1693636609"/>
              </p:ext>
            </p:extLst>
          </p:nvPr>
        </p:nvGraphicFramePr>
        <p:xfrm>
          <a:off x="5299611" y="2043124"/>
          <a:ext cx="657464" cy="412381"/>
        </p:xfrm>
        <a:graphic>
          <a:graphicData uri="http://schemas.openxmlformats.org/presentationml/2006/ole">
            <mc:AlternateContent xmlns:mc="http://schemas.openxmlformats.org/markup-compatibility/2006">
              <mc:Choice xmlns:v="urn:schemas-microsoft-com:vml" Requires="v">
                <p:oleObj spid="_x0000_s75809" name="Equation" r:id="rId6" imgW="355320" imgH="203040" progId="Equation.DSMT4">
                  <p:embed/>
                </p:oleObj>
              </mc:Choice>
              <mc:Fallback>
                <p:oleObj name="Equation" r:id="rId6" imgW="355320" imgH="203040" progId="Equation.DSMT4">
                  <p:embed/>
                  <p:pic>
                    <p:nvPicPr>
                      <p:cNvPr id="0" name=""/>
                      <p:cNvPicPr/>
                      <p:nvPr/>
                    </p:nvPicPr>
                    <p:blipFill>
                      <a:blip r:embed="rId7"/>
                      <a:stretch>
                        <a:fillRect/>
                      </a:stretch>
                    </p:blipFill>
                    <p:spPr>
                      <a:xfrm>
                        <a:off x="5299611" y="2043124"/>
                        <a:ext cx="657464" cy="412381"/>
                      </a:xfrm>
                      <a:prstGeom prst="rect">
                        <a:avLst/>
                      </a:prstGeom>
                    </p:spPr>
                  </p:pic>
                </p:oleObj>
              </mc:Fallback>
            </mc:AlternateContent>
          </a:graphicData>
        </a:graphic>
      </p:graphicFrame>
      <p:graphicFrame>
        <p:nvGraphicFramePr>
          <p:cNvPr id="7" name="对象 6">
            <a:extLst>
              <a:ext uri="{FF2B5EF4-FFF2-40B4-BE49-F238E27FC236}">
                <a16:creationId xmlns="" xmlns:a16="http://schemas.microsoft.com/office/drawing/2014/main" id="{75E6C330-6E77-4444-8C3D-0B0219F29BB3}"/>
              </a:ext>
            </a:extLst>
          </p:cNvPr>
          <p:cNvGraphicFramePr>
            <a:graphicFrameLocks noChangeAspect="1"/>
          </p:cNvGraphicFramePr>
          <p:nvPr>
            <p:extLst>
              <p:ext uri="{D42A27DB-BD31-4B8C-83A1-F6EECF244321}">
                <p14:modId xmlns:p14="http://schemas.microsoft.com/office/powerpoint/2010/main" val="2944119311"/>
              </p:ext>
            </p:extLst>
          </p:nvPr>
        </p:nvGraphicFramePr>
        <p:xfrm>
          <a:off x="8284790" y="2077183"/>
          <a:ext cx="2713154" cy="451717"/>
        </p:xfrm>
        <a:graphic>
          <a:graphicData uri="http://schemas.openxmlformats.org/presentationml/2006/ole">
            <mc:AlternateContent xmlns:mc="http://schemas.openxmlformats.org/markup-compatibility/2006">
              <mc:Choice xmlns:v="urn:schemas-microsoft-com:vml" Requires="v">
                <p:oleObj spid="_x0000_s75810" name="Equation" r:id="rId8" imgW="1130040" imgH="203040" progId="Equation.DSMT4">
                  <p:embed/>
                </p:oleObj>
              </mc:Choice>
              <mc:Fallback>
                <p:oleObj name="Equation" r:id="rId8" imgW="1130040" imgH="203040" progId="Equation.DSMT4">
                  <p:embed/>
                  <p:pic>
                    <p:nvPicPr>
                      <p:cNvPr id="0" name=""/>
                      <p:cNvPicPr/>
                      <p:nvPr/>
                    </p:nvPicPr>
                    <p:blipFill>
                      <a:blip r:embed="rId9"/>
                      <a:stretch>
                        <a:fillRect/>
                      </a:stretch>
                    </p:blipFill>
                    <p:spPr>
                      <a:xfrm>
                        <a:off x="8284790" y="2077183"/>
                        <a:ext cx="2713154" cy="451717"/>
                      </a:xfrm>
                      <a:prstGeom prst="rect">
                        <a:avLst/>
                      </a:prstGeom>
                    </p:spPr>
                  </p:pic>
                </p:oleObj>
              </mc:Fallback>
            </mc:AlternateContent>
          </a:graphicData>
        </a:graphic>
      </p:graphicFrame>
      <p:graphicFrame>
        <p:nvGraphicFramePr>
          <p:cNvPr id="8" name="对象 7">
            <a:extLst>
              <a:ext uri="{FF2B5EF4-FFF2-40B4-BE49-F238E27FC236}">
                <a16:creationId xmlns="" xmlns:a16="http://schemas.microsoft.com/office/drawing/2014/main" id="{89748408-8619-450D-86A2-4299B9AC68C4}"/>
              </a:ext>
            </a:extLst>
          </p:cNvPr>
          <p:cNvGraphicFramePr>
            <a:graphicFrameLocks noChangeAspect="1"/>
          </p:cNvGraphicFramePr>
          <p:nvPr>
            <p:extLst>
              <p:ext uri="{D42A27DB-BD31-4B8C-83A1-F6EECF244321}">
                <p14:modId xmlns:p14="http://schemas.microsoft.com/office/powerpoint/2010/main" val="1173209589"/>
              </p:ext>
            </p:extLst>
          </p:nvPr>
        </p:nvGraphicFramePr>
        <p:xfrm>
          <a:off x="2709243" y="2446563"/>
          <a:ext cx="2016224" cy="759301"/>
        </p:xfrm>
        <a:graphic>
          <a:graphicData uri="http://schemas.openxmlformats.org/presentationml/2006/ole">
            <mc:AlternateContent xmlns:mc="http://schemas.openxmlformats.org/markup-compatibility/2006">
              <mc:Choice xmlns:v="urn:schemas-microsoft-com:vml" Requires="v">
                <p:oleObj spid="_x0000_s75811" name="Equation" r:id="rId10" imgW="1002960" imgH="393480" progId="Equation.DSMT4">
                  <p:embed/>
                </p:oleObj>
              </mc:Choice>
              <mc:Fallback>
                <p:oleObj name="Equation" r:id="rId10" imgW="1002960" imgH="393480" progId="Equation.DSMT4">
                  <p:embed/>
                  <p:pic>
                    <p:nvPicPr>
                      <p:cNvPr id="0" name=""/>
                      <p:cNvPicPr/>
                      <p:nvPr/>
                    </p:nvPicPr>
                    <p:blipFill>
                      <a:blip r:embed="rId11"/>
                      <a:stretch>
                        <a:fillRect/>
                      </a:stretch>
                    </p:blipFill>
                    <p:spPr>
                      <a:xfrm>
                        <a:off x="2709243" y="2446563"/>
                        <a:ext cx="2016224" cy="759301"/>
                      </a:xfrm>
                      <a:prstGeom prst="rect">
                        <a:avLst/>
                      </a:prstGeom>
                    </p:spPr>
                  </p:pic>
                </p:oleObj>
              </mc:Fallback>
            </mc:AlternateContent>
          </a:graphicData>
        </a:graphic>
      </p:graphicFrame>
      <p:graphicFrame>
        <p:nvGraphicFramePr>
          <p:cNvPr id="9" name="对象 8">
            <a:extLst>
              <a:ext uri="{FF2B5EF4-FFF2-40B4-BE49-F238E27FC236}">
                <a16:creationId xmlns="" xmlns:a16="http://schemas.microsoft.com/office/drawing/2014/main" id="{05E40B55-369D-4132-9801-CC0951D2F124}"/>
              </a:ext>
            </a:extLst>
          </p:cNvPr>
          <p:cNvGraphicFramePr>
            <a:graphicFrameLocks noChangeAspect="1"/>
          </p:cNvGraphicFramePr>
          <p:nvPr>
            <p:extLst>
              <p:ext uri="{D42A27DB-BD31-4B8C-83A1-F6EECF244321}">
                <p14:modId xmlns:p14="http://schemas.microsoft.com/office/powerpoint/2010/main" val="4109349244"/>
              </p:ext>
            </p:extLst>
          </p:nvPr>
        </p:nvGraphicFramePr>
        <p:xfrm>
          <a:off x="5013499" y="3573016"/>
          <a:ext cx="1512168" cy="513566"/>
        </p:xfrm>
        <a:graphic>
          <a:graphicData uri="http://schemas.openxmlformats.org/presentationml/2006/ole">
            <mc:AlternateContent xmlns:mc="http://schemas.openxmlformats.org/markup-compatibility/2006">
              <mc:Choice xmlns:v="urn:schemas-microsoft-com:vml" Requires="v">
                <p:oleObj spid="_x0000_s75812" name="Equation" r:id="rId12" imgW="672840" imgH="228600" progId="Equation.DSMT4">
                  <p:embed/>
                </p:oleObj>
              </mc:Choice>
              <mc:Fallback>
                <p:oleObj name="Equation" r:id="rId12" imgW="672840" imgH="228600" progId="Equation.DSMT4">
                  <p:embed/>
                  <p:pic>
                    <p:nvPicPr>
                      <p:cNvPr id="0" name=""/>
                      <p:cNvPicPr/>
                      <p:nvPr/>
                    </p:nvPicPr>
                    <p:blipFill>
                      <a:blip r:embed="rId13"/>
                      <a:stretch>
                        <a:fillRect/>
                      </a:stretch>
                    </p:blipFill>
                    <p:spPr>
                      <a:xfrm>
                        <a:off x="5013499" y="3573016"/>
                        <a:ext cx="1512168" cy="513566"/>
                      </a:xfrm>
                      <a:prstGeom prst="rect">
                        <a:avLst/>
                      </a:prstGeom>
                    </p:spPr>
                  </p:pic>
                </p:oleObj>
              </mc:Fallback>
            </mc:AlternateContent>
          </a:graphicData>
        </a:graphic>
      </p:graphicFrame>
      <p:graphicFrame>
        <p:nvGraphicFramePr>
          <p:cNvPr id="10" name="对象 9">
            <a:extLst>
              <a:ext uri="{FF2B5EF4-FFF2-40B4-BE49-F238E27FC236}">
                <a16:creationId xmlns="" xmlns:a16="http://schemas.microsoft.com/office/drawing/2014/main" id="{66DC5C92-A439-4719-929C-F4A227190A2F}"/>
              </a:ext>
            </a:extLst>
          </p:cNvPr>
          <p:cNvGraphicFramePr>
            <a:graphicFrameLocks noChangeAspect="1"/>
          </p:cNvGraphicFramePr>
          <p:nvPr>
            <p:extLst>
              <p:ext uri="{D42A27DB-BD31-4B8C-83A1-F6EECF244321}">
                <p14:modId xmlns:p14="http://schemas.microsoft.com/office/powerpoint/2010/main" val="2168952510"/>
              </p:ext>
            </p:extLst>
          </p:nvPr>
        </p:nvGraphicFramePr>
        <p:xfrm>
          <a:off x="7540089" y="3718742"/>
          <a:ext cx="1528343" cy="444609"/>
        </p:xfrm>
        <a:graphic>
          <a:graphicData uri="http://schemas.openxmlformats.org/presentationml/2006/ole">
            <mc:AlternateContent xmlns:mc="http://schemas.openxmlformats.org/markup-compatibility/2006">
              <mc:Choice xmlns:v="urn:schemas-microsoft-com:vml" Requires="v">
                <p:oleObj spid="_x0000_s75813" name="Equation" r:id="rId14" imgW="698400" imgH="203040" progId="Equation.DSMT4">
                  <p:embed/>
                </p:oleObj>
              </mc:Choice>
              <mc:Fallback>
                <p:oleObj name="Equation" r:id="rId14" imgW="698400" imgH="203040" progId="Equation.DSMT4">
                  <p:embed/>
                  <p:pic>
                    <p:nvPicPr>
                      <p:cNvPr id="0" name=""/>
                      <p:cNvPicPr/>
                      <p:nvPr/>
                    </p:nvPicPr>
                    <p:blipFill>
                      <a:blip r:embed="rId15"/>
                      <a:stretch>
                        <a:fillRect/>
                      </a:stretch>
                    </p:blipFill>
                    <p:spPr>
                      <a:xfrm>
                        <a:off x="7540089" y="3718742"/>
                        <a:ext cx="1528343" cy="444609"/>
                      </a:xfrm>
                      <a:prstGeom prst="rect">
                        <a:avLst/>
                      </a:prstGeom>
                    </p:spPr>
                  </p:pic>
                </p:oleObj>
              </mc:Fallback>
            </mc:AlternateContent>
          </a:graphicData>
        </a:graphic>
      </p:graphicFrame>
      <p:graphicFrame>
        <p:nvGraphicFramePr>
          <p:cNvPr id="11" name="对象 10">
            <a:extLst>
              <a:ext uri="{FF2B5EF4-FFF2-40B4-BE49-F238E27FC236}">
                <a16:creationId xmlns="" xmlns:a16="http://schemas.microsoft.com/office/drawing/2014/main" id="{53A33983-5068-4F88-A911-EE0E25DC735B}"/>
              </a:ext>
            </a:extLst>
          </p:cNvPr>
          <p:cNvGraphicFramePr>
            <a:graphicFrameLocks noChangeAspect="1"/>
          </p:cNvGraphicFramePr>
          <p:nvPr>
            <p:extLst>
              <p:ext uri="{D42A27DB-BD31-4B8C-83A1-F6EECF244321}">
                <p14:modId xmlns:p14="http://schemas.microsoft.com/office/powerpoint/2010/main" val="689430558"/>
              </p:ext>
            </p:extLst>
          </p:nvPr>
        </p:nvGraphicFramePr>
        <p:xfrm>
          <a:off x="399434" y="4086582"/>
          <a:ext cx="2224722" cy="680738"/>
        </p:xfrm>
        <a:graphic>
          <a:graphicData uri="http://schemas.openxmlformats.org/presentationml/2006/ole">
            <mc:AlternateContent xmlns:mc="http://schemas.openxmlformats.org/markup-compatibility/2006">
              <mc:Choice xmlns:v="urn:schemas-microsoft-com:vml" Requires="v">
                <p:oleObj spid="_x0000_s75814" name="Equation" r:id="rId16" imgW="1193760" imgH="393480" progId="Equation.DSMT4">
                  <p:embed/>
                </p:oleObj>
              </mc:Choice>
              <mc:Fallback>
                <p:oleObj name="Equation" r:id="rId16" imgW="1193760" imgH="393480" progId="Equation.DSMT4">
                  <p:embed/>
                  <p:pic>
                    <p:nvPicPr>
                      <p:cNvPr id="0" name=""/>
                      <p:cNvPicPr/>
                      <p:nvPr/>
                    </p:nvPicPr>
                    <p:blipFill>
                      <a:blip r:embed="rId17"/>
                      <a:stretch>
                        <a:fillRect/>
                      </a:stretch>
                    </p:blipFill>
                    <p:spPr>
                      <a:xfrm>
                        <a:off x="399434" y="4086582"/>
                        <a:ext cx="2224722" cy="680738"/>
                      </a:xfrm>
                      <a:prstGeom prst="rect">
                        <a:avLst/>
                      </a:prstGeom>
                    </p:spPr>
                  </p:pic>
                </p:oleObj>
              </mc:Fallback>
            </mc:AlternateContent>
          </a:graphicData>
        </a:graphic>
      </p:graphicFrame>
      <p:graphicFrame>
        <p:nvGraphicFramePr>
          <p:cNvPr id="12" name="对象 11">
            <a:extLst>
              <a:ext uri="{FF2B5EF4-FFF2-40B4-BE49-F238E27FC236}">
                <a16:creationId xmlns="" xmlns:a16="http://schemas.microsoft.com/office/drawing/2014/main" id="{408AC117-1787-47FD-B2F3-52040D3140FC}"/>
              </a:ext>
            </a:extLst>
          </p:cNvPr>
          <p:cNvGraphicFramePr>
            <a:graphicFrameLocks noChangeAspect="1"/>
          </p:cNvGraphicFramePr>
          <p:nvPr>
            <p:extLst>
              <p:ext uri="{D42A27DB-BD31-4B8C-83A1-F6EECF244321}">
                <p14:modId xmlns:p14="http://schemas.microsoft.com/office/powerpoint/2010/main" val="1735323258"/>
              </p:ext>
            </p:extLst>
          </p:nvPr>
        </p:nvGraphicFramePr>
        <p:xfrm>
          <a:off x="3645347" y="4118391"/>
          <a:ext cx="368344" cy="600982"/>
        </p:xfrm>
        <a:graphic>
          <a:graphicData uri="http://schemas.openxmlformats.org/presentationml/2006/ole">
            <mc:AlternateContent xmlns:mc="http://schemas.openxmlformats.org/markup-compatibility/2006">
              <mc:Choice xmlns:v="urn:schemas-microsoft-com:vml" Requires="v">
                <p:oleObj spid="_x0000_s75815" name="Equation" r:id="rId18" imgW="241200" imgH="393480" progId="Equation.DSMT4">
                  <p:embed/>
                </p:oleObj>
              </mc:Choice>
              <mc:Fallback>
                <p:oleObj name="Equation" r:id="rId18" imgW="241200" imgH="393480" progId="Equation.DSMT4">
                  <p:embed/>
                  <p:pic>
                    <p:nvPicPr>
                      <p:cNvPr id="0" name=""/>
                      <p:cNvPicPr/>
                      <p:nvPr/>
                    </p:nvPicPr>
                    <p:blipFill>
                      <a:blip r:embed="rId19"/>
                      <a:stretch>
                        <a:fillRect/>
                      </a:stretch>
                    </p:blipFill>
                    <p:spPr>
                      <a:xfrm>
                        <a:off x="3645347" y="4118391"/>
                        <a:ext cx="368344" cy="600982"/>
                      </a:xfrm>
                      <a:prstGeom prst="rect">
                        <a:avLst/>
                      </a:prstGeom>
                    </p:spPr>
                  </p:pic>
                </p:oleObj>
              </mc:Fallback>
            </mc:AlternateContent>
          </a:graphicData>
        </a:graphic>
      </p:graphicFrame>
      <p:graphicFrame>
        <p:nvGraphicFramePr>
          <p:cNvPr id="13" name="对象 12">
            <a:extLst>
              <a:ext uri="{FF2B5EF4-FFF2-40B4-BE49-F238E27FC236}">
                <a16:creationId xmlns="" xmlns:a16="http://schemas.microsoft.com/office/drawing/2014/main" id="{E624FDCB-162B-4682-AB6B-3D7BDA594248}"/>
              </a:ext>
            </a:extLst>
          </p:cNvPr>
          <p:cNvGraphicFramePr>
            <a:graphicFrameLocks noChangeAspect="1"/>
          </p:cNvGraphicFramePr>
          <p:nvPr>
            <p:extLst>
              <p:ext uri="{D42A27DB-BD31-4B8C-83A1-F6EECF244321}">
                <p14:modId xmlns:p14="http://schemas.microsoft.com/office/powerpoint/2010/main" val="700956223"/>
              </p:ext>
            </p:extLst>
          </p:nvPr>
        </p:nvGraphicFramePr>
        <p:xfrm>
          <a:off x="3598341" y="4608785"/>
          <a:ext cx="3273073" cy="759301"/>
        </p:xfrm>
        <a:graphic>
          <a:graphicData uri="http://schemas.openxmlformats.org/presentationml/2006/ole">
            <mc:AlternateContent xmlns:mc="http://schemas.openxmlformats.org/markup-compatibility/2006">
              <mc:Choice xmlns:v="urn:schemas-microsoft-com:vml" Requires="v">
                <p:oleObj spid="_x0000_s75816" name="Equation" r:id="rId20" imgW="1460160" imgH="393480" progId="Equation.DSMT4">
                  <p:embed/>
                </p:oleObj>
              </mc:Choice>
              <mc:Fallback>
                <p:oleObj name="Equation" r:id="rId20" imgW="1460160" imgH="393480" progId="Equation.DSMT4">
                  <p:embed/>
                  <p:pic>
                    <p:nvPicPr>
                      <p:cNvPr id="0" name=""/>
                      <p:cNvPicPr/>
                      <p:nvPr/>
                    </p:nvPicPr>
                    <p:blipFill>
                      <a:blip r:embed="rId21"/>
                      <a:stretch>
                        <a:fillRect/>
                      </a:stretch>
                    </p:blipFill>
                    <p:spPr>
                      <a:xfrm>
                        <a:off x="3598341" y="4608785"/>
                        <a:ext cx="3273073" cy="759301"/>
                      </a:xfrm>
                      <a:prstGeom prst="rect">
                        <a:avLst/>
                      </a:prstGeom>
                    </p:spPr>
                  </p:pic>
                </p:oleObj>
              </mc:Fallback>
            </mc:AlternateContent>
          </a:graphicData>
        </a:graphic>
      </p:graphicFrame>
      <p:graphicFrame>
        <p:nvGraphicFramePr>
          <p:cNvPr id="14" name="对象 13">
            <a:extLst>
              <a:ext uri="{FF2B5EF4-FFF2-40B4-BE49-F238E27FC236}">
                <a16:creationId xmlns="" xmlns:a16="http://schemas.microsoft.com/office/drawing/2014/main" id="{BCAD3E98-C72D-4794-9161-561DB79E05B3}"/>
              </a:ext>
            </a:extLst>
          </p:cNvPr>
          <p:cNvGraphicFramePr>
            <a:graphicFrameLocks noChangeAspect="1"/>
          </p:cNvGraphicFramePr>
          <p:nvPr>
            <p:extLst>
              <p:ext uri="{D42A27DB-BD31-4B8C-83A1-F6EECF244321}">
                <p14:modId xmlns:p14="http://schemas.microsoft.com/office/powerpoint/2010/main" val="2082578337"/>
              </p:ext>
            </p:extLst>
          </p:nvPr>
        </p:nvGraphicFramePr>
        <p:xfrm>
          <a:off x="3189492" y="5693552"/>
          <a:ext cx="5165986" cy="760911"/>
        </p:xfrm>
        <a:graphic>
          <a:graphicData uri="http://schemas.openxmlformats.org/presentationml/2006/ole">
            <mc:AlternateContent xmlns:mc="http://schemas.openxmlformats.org/markup-compatibility/2006">
              <mc:Choice xmlns:v="urn:schemas-microsoft-com:vml" Requires="v">
                <p:oleObj spid="_x0000_s75817" name="Equation" r:id="rId22" imgW="2387520" imgH="419040" progId="Equation.DSMT4">
                  <p:embed/>
                </p:oleObj>
              </mc:Choice>
              <mc:Fallback>
                <p:oleObj name="Equation" r:id="rId22" imgW="2387520" imgH="419040" progId="Equation.DSMT4">
                  <p:embed/>
                  <p:pic>
                    <p:nvPicPr>
                      <p:cNvPr id="0" name=""/>
                      <p:cNvPicPr/>
                      <p:nvPr/>
                    </p:nvPicPr>
                    <p:blipFill>
                      <a:blip r:embed="rId23"/>
                      <a:stretch>
                        <a:fillRect/>
                      </a:stretch>
                    </p:blipFill>
                    <p:spPr>
                      <a:xfrm>
                        <a:off x="3189492" y="5693552"/>
                        <a:ext cx="5165986" cy="760911"/>
                      </a:xfrm>
                      <a:prstGeom prst="rect">
                        <a:avLst/>
                      </a:prstGeom>
                    </p:spPr>
                  </p:pic>
                </p:oleObj>
              </mc:Fallback>
            </mc:AlternateContent>
          </a:graphicData>
        </a:graphic>
      </p:graphicFrame>
    </p:spTree>
    <p:extLst>
      <p:ext uri="{BB962C8B-B14F-4D97-AF65-F5344CB8AC3E}">
        <p14:creationId xmlns:p14="http://schemas.microsoft.com/office/powerpoint/2010/main" val="4049488915"/>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nvSpPr>
        <p:spPr>
          <a:xfrm>
            <a:off x="4146566" y="4305846"/>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a:t>
            </a:r>
            <a:r>
              <a:rPr lang="zh-CN" altLang="en-US" sz="2600" b="1" dirty="0" smtClean="0">
                <a:solidFill>
                  <a:schemeClr val="tx1"/>
                </a:solidFill>
                <a:latin typeface="微软雅黑" panose="020B0503020204020204" pitchFamily="34" charset="-122"/>
                <a:ea typeface="微软雅黑" panose="020B0503020204020204" pitchFamily="34" charset="-122"/>
              </a:rPr>
              <a:t> 期权希腊值的动态对冲策略</a:t>
            </a:r>
          </a:p>
        </p:txBody>
      </p:sp>
      <p:sp>
        <p:nvSpPr>
          <p:cNvPr id="24" name="圆角矩形 23"/>
          <p:cNvSpPr/>
          <p:nvPr/>
        </p:nvSpPr>
        <p:spPr>
          <a:xfrm>
            <a:off x="4127176" y="1324422"/>
            <a:ext cx="689292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smtClean="0">
                <a:solidFill>
                  <a:schemeClr val="tx1"/>
                </a:solidFill>
              </a:rPr>
              <a:t>            </a:t>
            </a:r>
            <a:r>
              <a:rPr lang="zh-CN" altLang="zh-CN" sz="2600" b="1" dirty="0" smtClean="0">
                <a:solidFill>
                  <a:schemeClr val="tx1"/>
                </a:solidFill>
                <a:latin typeface="微软雅黑" panose="020B0503020204020204" pitchFamily="34" charset="-122"/>
                <a:ea typeface="微软雅黑" panose="020B0503020204020204" pitchFamily="34" charset="-122"/>
              </a:rPr>
              <a:t>期权</a:t>
            </a:r>
            <a:r>
              <a:rPr lang="zh-CN" altLang="en-US" sz="2600" b="1" dirty="0" smtClean="0">
                <a:solidFill>
                  <a:schemeClr val="tx1"/>
                </a:solidFill>
                <a:latin typeface="微软雅黑" panose="020B0503020204020204" pitchFamily="34" charset="-122"/>
                <a:ea typeface="微软雅黑" panose="020B0503020204020204" pitchFamily="34" charset="-122"/>
              </a:rPr>
              <a:t>定价</a:t>
            </a:r>
            <a:endParaRPr lang="zh-CN" altLang="zh-CN" sz="2600" b="1" dirty="0">
              <a:solidFill>
                <a:schemeClr val="tx1"/>
              </a:solidFill>
              <a:latin typeface="微软雅黑" panose="020B0503020204020204" pitchFamily="34" charset="-122"/>
              <a:ea typeface="微软雅黑" panose="020B0503020204020204" pitchFamily="34" charset="-122"/>
            </a:endParaRPr>
          </a:p>
        </p:txBody>
      </p:sp>
      <p:sp>
        <p:nvSpPr>
          <p:cNvPr id="25" name="圆角矩形 24"/>
          <p:cNvSpPr/>
          <p:nvPr/>
        </p:nvSpPr>
        <p:spPr>
          <a:xfrm>
            <a:off x="4138289" y="2289622"/>
            <a:ext cx="6892925" cy="67468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en-US" altLang="zh-CN" sz="2600" b="1" dirty="0" smtClean="0">
                <a:solidFill>
                  <a:schemeClr val="tx1"/>
                </a:solidFill>
                <a:latin typeface="微软雅黑" panose="020B0503020204020204" pitchFamily="34" charset="-122"/>
                <a:ea typeface="微软雅黑" panose="020B0503020204020204" pitchFamily="34" charset="-122"/>
              </a:rPr>
              <a:t> </a:t>
            </a:r>
            <a:r>
              <a:rPr lang="zh-CN" altLang="en-US" sz="2600" b="1" dirty="0" smtClean="0">
                <a:solidFill>
                  <a:schemeClr val="tx1"/>
                </a:solidFill>
                <a:latin typeface="微软雅黑" panose="020B0503020204020204" pitchFamily="34" charset="-122"/>
                <a:ea typeface="微软雅黑" panose="020B0503020204020204" pitchFamily="34" charset="-122"/>
              </a:rPr>
              <a:t> </a:t>
            </a:r>
            <a:r>
              <a:rPr lang="zh-CN" altLang="en-US" sz="2600" b="1" dirty="0">
                <a:solidFill>
                  <a:schemeClr val="tx1"/>
                </a:solidFill>
                <a:latin typeface="微软雅黑" panose="020B0503020204020204" pitchFamily="34" charset="-122"/>
                <a:ea typeface="微软雅黑" panose="020B0503020204020204" pitchFamily="34" charset="-122"/>
              </a:rPr>
              <a:t>期权希腊字母对冲</a:t>
            </a:r>
          </a:p>
        </p:txBody>
      </p:sp>
      <p:sp>
        <p:nvSpPr>
          <p:cNvPr id="26" name="圆角矩形 25"/>
          <p:cNvSpPr/>
          <p:nvPr/>
        </p:nvSpPr>
        <p:spPr>
          <a:xfrm>
            <a:off x="4138289" y="3284984"/>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dirty="0" smtClean="0">
                <a:solidFill>
                  <a:schemeClr val="tx1"/>
                </a:solidFill>
              </a:rPr>
              <a:t>           </a:t>
            </a:r>
            <a:r>
              <a:rPr lang="zh-CN" altLang="zh-CN" sz="2600" b="1" dirty="0">
                <a:solidFill>
                  <a:schemeClr val="tx1"/>
                </a:solidFill>
                <a:latin typeface="微软雅黑" panose="020B0503020204020204" pitchFamily="34" charset="-122"/>
                <a:ea typeface="微软雅黑" panose="020B0503020204020204" pitchFamily="34" charset="-122"/>
              </a:rPr>
              <a:t>期权风险对冲</a:t>
            </a:r>
            <a:r>
              <a:rPr lang="zh-CN" altLang="zh-CN" sz="2600" b="1" dirty="0" smtClean="0">
                <a:solidFill>
                  <a:schemeClr val="tx1"/>
                </a:solidFill>
                <a:latin typeface="微软雅黑" panose="020B0503020204020204" pitchFamily="34" charset="-122"/>
                <a:ea typeface="微软雅黑" panose="020B0503020204020204" pitchFamily="34" charset="-122"/>
              </a:rPr>
              <a:t>恒等式</a:t>
            </a:r>
            <a:r>
              <a:rPr lang="zh-CN" altLang="en-US" sz="2600" b="1" dirty="0" smtClean="0">
                <a:solidFill>
                  <a:schemeClr val="tx1"/>
                </a:solidFill>
                <a:latin typeface="微软雅黑" panose="020B0503020204020204" pitchFamily="34" charset="-122"/>
                <a:ea typeface="微软雅黑" panose="020B0503020204020204" pitchFamily="34" charset="-122"/>
              </a:rPr>
              <a:t>及其套利实现</a:t>
            </a:r>
            <a:endParaRPr lang="zh-CN" altLang="zh-CN" sz="2600" b="1" dirty="0">
              <a:solidFill>
                <a:schemeClr val="tx1"/>
              </a:solidFill>
              <a:latin typeface="微软雅黑" panose="020B0503020204020204" pitchFamily="34" charset="-122"/>
              <a:ea typeface="微软雅黑" panose="020B0503020204020204" pitchFamily="34" charset="-122"/>
            </a:endParaRPr>
          </a:p>
        </p:txBody>
      </p:sp>
      <p:sp>
        <p:nvSpPr>
          <p:cNvPr id="28" name="椭圆 27"/>
          <p:cNvSpPr/>
          <p:nvPr/>
        </p:nvSpPr>
        <p:spPr>
          <a:xfrm>
            <a:off x="4297039" y="3388172"/>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0" name="椭圆 29"/>
          <p:cNvSpPr/>
          <p:nvPr/>
        </p:nvSpPr>
        <p:spPr>
          <a:xfrm>
            <a:off x="4276401" y="1395859"/>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nvSpPr>
        <p:spPr>
          <a:xfrm>
            <a:off x="4276401" y="2375347"/>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en-US" altLang="zh-CN" sz="3600" b="1">
                <a:latin typeface="华文细黑" panose="02010600040101010101" pitchFamily="2" charset="-122"/>
                <a:ea typeface="华文细黑" panose="02010600040101010101" pitchFamily="2" charset="-122"/>
              </a:rPr>
              <a:t>CONTENTS</a:t>
            </a:r>
            <a:endParaRPr kumimoji="0" lang="zh-CN" altLang="en-US" sz="3600" b="1">
              <a:latin typeface="华文细黑" panose="02010600040101010101" pitchFamily="2" charset="-122"/>
              <a:ea typeface="华文细黑" panose="02010600040101010101" pitchFamily="2" charset="-122"/>
            </a:endParaRPr>
          </a:p>
        </p:txBody>
      </p:sp>
      <p:sp>
        <p:nvSpPr>
          <p:cNvPr id="43" name="椭圆 42"/>
          <p:cNvSpPr/>
          <p:nvPr/>
        </p:nvSpPr>
        <p:spPr>
          <a:xfrm>
            <a:off x="4319604" y="4393158"/>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3855">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3"/>
              <p:cNvSpPr txBox="1">
                <a:spLocks/>
              </p:cNvSpPr>
              <p:nvPr/>
            </p:nvSpPr>
            <p:spPr bwMode="auto">
              <a:xfrm>
                <a:off x="208613" y="621432"/>
                <a:ext cx="11770012" cy="59616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r>
                  <a:rPr kumimoji="1" lang="zh-CN" altLang="en-US" sz="2200" dirty="0">
                    <a:latin typeface="+mn-lt"/>
                    <a:ea typeface="+mn-ea"/>
                  </a:rPr>
                  <a:t>结合                                  ，可知，设定                              </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根据伊藤定理，衍生产品的价格</a:t>
                </a:r>
                <a14:m>
                  <m:oMath xmlns:m="http://schemas.openxmlformats.org/officeDocument/2006/math">
                    <m:r>
                      <a:rPr kumimoji="1" lang="en-US" altLang="zh-CN" sz="2200" b="0" i="1" smtClean="0">
                        <a:latin typeface="Cambria Math" panose="02040503050406030204" pitchFamily="18" charset="0"/>
                        <a:ea typeface="+mn-ea"/>
                      </a:rPr>
                      <m:t>𝑓</m:t>
                    </m:r>
                  </m:oMath>
                </a14:m>
                <a:r>
                  <a:rPr kumimoji="1" lang="zh-CN" altLang="en-US" sz="2200" dirty="0">
                    <a:latin typeface="+mn-lt"/>
                    <a:ea typeface="+mn-ea"/>
                  </a:rPr>
                  <a:t>可遵循如下过程：</a:t>
                </a: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令                  ，由                                                     ，</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将其代入上式可得：</a:t>
                </a: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故此，衍生产品价格的收益率服从普通布朗运动，即：</a:t>
                </a: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50000"/>
                  </a:lnSpc>
                  <a:spcBef>
                    <a:spcPct val="20000"/>
                  </a:spcBef>
                  <a:buClr>
                    <a:schemeClr val="accent1"/>
                  </a:buClr>
                  <a:buSzPct val="70000"/>
                </a:pPr>
                <a:endParaRPr kumimoji="1" lang="en-US" altLang="zh-CN" sz="2200" dirty="0">
                  <a:latin typeface="+mn-lt"/>
                  <a:ea typeface="+mn-ea"/>
                </a:endParaRPr>
              </a:p>
            </p:txBody>
          </p:sp>
        </mc:Choice>
        <mc:Fallback xmlns="">
          <p:sp>
            <p:nvSpPr>
              <p:cNvPr id="2" name="Rectangle 3"/>
              <p:cNvSpPr txBox="1">
                <a:spLocks noRot="1" noChangeAspect="1" noMove="1" noResize="1" noEditPoints="1" noAdjustHandles="1" noChangeArrowheads="1" noChangeShapeType="1" noTextEdit="1"/>
              </p:cNvSpPr>
              <p:nvPr/>
            </p:nvSpPr>
            <p:spPr bwMode="auto">
              <a:xfrm>
                <a:off x="208613" y="621432"/>
                <a:ext cx="11770012" cy="5961696"/>
              </a:xfrm>
              <a:prstGeom prst="rect">
                <a:avLst/>
              </a:prstGeom>
              <a:blipFill>
                <a:blip r:embed="rId3"/>
                <a:stretch>
                  <a:fillRect l="-67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3"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期权的定价</a:t>
            </a:r>
          </a:p>
        </p:txBody>
      </p:sp>
      <p:graphicFrame>
        <p:nvGraphicFramePr>
          <p:cNvPr id="5" name="对象 4">
            <a:extLst>
              <a:ext uri="{FF2B5EF4-FFF2-40B4-BE49-F238E27FC236}">
                <a16:creationId xmlns="" xmlns:a16="http://schemas.microsoft.com/office/drawing/2014/main" id="{2A89DE7E-04E8-4177-A3C0-1DAEDC59B86E}"/>
              </a:ext>
            </a:extLst>
          </p:cNvPr>
          <p:cNvGraphicFramePr>
            <a:graphicFrameLocks noChangeAspect="1"/>
          </p:cNvGraphicFramePr>
          <p:nvPr>
            <p:extLst>
              <p:ext uri="{D42A27DB-BD31-4B8C-83A1-F6EECF244321}">
                <p14:modId xmlns:p14="http://schemas.microsoft.com/office/powerpoint/2010/main" val="2191181334"/>
              </p:ext>
            </p:extLst>
          </p:nvPr>
        </p:nvGraphicFramePr>
        <p:xfrm>
          <a:off x="909043" y="804065"/>
          <a:ext cx="2088232" cy="375412"/>
        </p:xfrm>
        <a:graphic>
          <a:graphicData uri="http://schemas.openxmlformats.org/presentationml/2006/ole">
            <mc:AlternateContent xmlns:mc="http://schemas.openxmlformats.org/markup-compatibility/2006">
              <mc:Choice xmlns:v="urn:schemas-microsoft-com:vml" Requires="v">
                <p:oleObj spid="_x0000_s76823" name="Equation" r:id="rId4" imgW="1130040" imgH="203040" progId="Equation.DSMT4">
                  <p:embed/>
                </p:oleObj>
              </mc:Choice>
              <mc:Fallback>
                <p:oleObj name="Equation" r:id="rId4" imgW="1130040" imgH="203040" progId="Equation.DSMT4">
                  <p:embed/>
                  <p:pic>
                    <p:nvPicPr>
                      <p:cNvPr id="0" name=""/>
                      <p:cNvPicPr/>
                      <p:nvPr/>
                    </p:nvPicPr>
                    <p:blipFill>
                      <a:blip r:embed="rId5"/>
                      <a:stretch>
                        <a:fillRect/>
                      </a:stretch>
                    </p:blipFill>
                    <p:spPr>
                      <a:xfrm>
                        <a:off x="909043" y="804065"/>
                        <a:ext cx="2088232" cy="375412"/>
                      </a:xfrm>
                      <a:prstGeom prst="rect">
                        <a:avLst/>
                      </a:prstGeom>
                    </p:spPr>
                  </p:pic>
                </p:oleObj>
              </mc:Fallback>
            </mc:AlternateContent>
          </a:graphicData>
        </a:graphic>
      </p:graphicFrame>
      <p:graphicFrame>
        <p:nvGraphicFramePr>
          <p:cNvPr id="6" name="对象 5">
            <a:extLst>
              <a:ext uri="{FF2B5EF4-FFF2-40B4-BE49-F238E27FC236}">
                <a16:creationId xmlns="" xmlns:a16="http://schemas.microsoft.com/office/drawing/2014/main" id="{16F3162B-50C9-4123-80CE-041ED44549B1}"/>
              </a:ext>
            </a:extLst>
          </p:cNvPr>
          <p:cNvGraphicFramePr>
            <a:graphicFrameLocks noChangeAspect="1"/>
          </p:cNvGraphicFramePr>
          <p:nvPr>
            <p:extLst>
              <p:ext uri="{D42A27DB-BD31-4B8C-83A1-F6EECF244321}">
                <p14:modId xmlns:p14="http://schemas.microsoft.com/office/powerpoint/2010/main" val="1934066738"/>
              </p:ext>
            </p:extLst>
          </p:nvPr>
        </p:nvGraphicFramePr>
        <p:xfrm>
          <a:off x="4797475" y="775671"/>
          <a:ext cx="2160240" cy="414767"/>
        </p:xfrm>
        <a:graphic>
          <a:graphicData uri="http://schemas.openxmlformats.org/presentationml/2006/ole">
            <mc:AlternateContent xmlns:mc="http://schemas.openxmlformats.org/markup-compatibility/2006">
              <mc:Choice xmlns:v="urn:schemas-microsoft-com:vml" Requires="v">
                <p:oleObj spid="_x0000_s76824" name="Equation" r:id="rId6" imgW="952200" imgH="203040" progId="Equation.DSMT4">
                  <p:embed/>
                </p:oleObj>
              </mc:Choice>
              <mc:Fallback>
                <p:oleObj name="Equation" r:id="rId6" imgW="952200" imgH="203040" progId="Equation.DSMT4">
                  <p:embed/>
                  <p:pic>
                    <p:nvPicPr>
                      <p:cNvPr id="0" name=""/>
                      <p:cNvPicPr/>
                      <p:nvPr/>
                    </p:nvPicPr>
                    <p:blipFill>
                      <a:blip r:embed="rId7"/>
                      <a:stretch>
                        <a:fillRect/>
                      </a:stretch>
                    </p:blipFill>
                    <p:spPr>
                      <a:xfrm>
                        <a:off x="4797475" y="775671"/>
                        <a:ext cx="2160240" cy="414767"/>
                      </a:xfrm>
                      <a:prstGeom prst="rect">
                        <a:avLst/>
                      </a:prstGeom>
                    </p:spPr>
                  </p:pic>
                </p:oleObj>
              </mc:Fallback>
            </mc:AlternateContent>
          </a:graphicData>
        </a:graphic>
      </p:graphicFrame>
      <p:graphicFrame>
        <p:nvGraphicFramePr>
          <p:cNvPr id="7" name="对象 6">
            <a:extLst>
              <a:ext uri="{FF2B5EF4-FFF2-40B4-BE49-F238E27FC236}">
                <a16:creationId xmlns="" xmlns:a16="http://schemas.microsoft.com/office/drawing/2014/main" id="{BDAD73E9-7CBA-4287-AAE9-60FB0EF6D32C}"/>
              </a:ext>
            </a:extLst>
          </p:cNvPr>
          <p:cNvGraphicFramePr>
            <a:graphicFrameLocks noChangeAspect="1"/>
          </p:cNvGraphicFramePr>
          <p:nvPr>
            <p:extLst>
              <p:ext uri="{D42A27DB-BD31-4B8C-83A1-F6EECF244321}">
                <p14:modId xmlns:p14="http://schemas.microsoft.com/office/powerpoint/2010/main" val="2717164123"/>
              </p:ext>
            </p:extLst>
          </p:nvPr>
        </p:nvGraphicFramePr>
        <p:xfrm>
          <a:off x="1953159" y="1762409"/>
          <a:ext cx="7281557" cy="918669"/>
        </p:xfrm>
        <a:graphic>
          <a:graphicData uri="http://schemas.openxmlformats.org/presentationml/2006/ole">
            <mc:AlternateContent xmlns:mc="http://schemas.openxmlformats.org/markup-compatibility/2006">
              <mc:Choice xmlns:v="urn:schemas-microsoft-com:vml" Requires="v">
                <p:oleObj spid="_x0000_s76825" name="Equation" r:id="rId8" imgW="2819160" imgH="419040" progId="Equation.DSMT4">
                  <p:embed/>
                </p:oleObj>
              </mc:Choice>
              <mc:Fallback>
                <p:oleObj name="Equation" r:id="rId8" imgW="2819160" imgH="419040" progId="Equation.DSMT4">
                  <p:embed/>
                  <p:pic>
                    <p:nvPicPr>
                      <p:cNvPr id="0" name=""/>
                      <p:cNvPicPr/>
                      <p:nvPr/>
                    </p:nvPicPr>
                    <p:blipFill>
                      <a:blip r:embed="rId9"/>
                      <a:stretch>
                        <a:fillRect/>
                      </a:stretch>
                    </p:blipFill>
                    <p:spPr>
                      <a:xfrm>
                        <a:off x="1953159" y="1762409"/>
                        <a:ext cx="7281557" cy="918669"/>
                      </a:xfrm>
                      <a:prstGeom prst="rect">
                        <a:avLst/>
                      </a:prstGeom>
                    </p:spPr>
                  </p:pic>
                </p:oleObj>
              </mc:Fallback>
            </mc:AlternateContent>
          </a:graphicData>
        </a:graphic>
      </p:graphicFrame>
      <p:graphicFrame>
        <p:nvGraphicFramePr>
          <p:cNvPr id="20" name="对象 19">
            <a:extLst>
              <a:ext uri="{FF2B5EF4-FFF2-40B4-BE49-F238E27FC236}">
                <a16:creationId xmlns="" xmlns:a16="http://schemas.microsoft.com/office/drawing/2014/main" id="{05B9E215-BBD0-4E59-A8B8-5C999B55DD0C}"/>
              </a:ext>
            </a:extLst>
          </p:cNvPr>
          <p:cNvGraphicFramePr>
            <a:graphicFrameLocks noChangeAspect="1"/>
          </p:cNvGraphicFramePr>
          <p:nvPr>
            <p:extLst>
              <p:ext uri="{D42A27DB-BD31-4B8C-83A1-F6EECF244321}">
                <p14:modId xmlns:p14="http://schemas.microsoft.com/office/powerpoint/2010/main" val="1447642796"/>
              </p:ext>
            </p:extLst>
          </p:nvPr>
        </p:nvGraphicFramePr>
        <p:xfrm>
          <a:off x="679145" y="3025894"/>
          <a:ext cx="1083346" cy="403106"/>
        </p:xfrm>
        <a:graphic>
          <a:graphicData uri="http://schemas.openxmlformats.org/presentationml/2006/ole">
            <mc:AlternateContent xmlns:mc="http://schemas.openxmlformats.org/markup-compatibility/2006">
              <mc:Choice xmlns:v="urn:schemas-microsoft-com:vml" Requires="v">
                <p:oleObj spid="_x0000_s76826" name="Equation" r:id="rId10" imgW="545760" imgH="203040" progId="Equation.DSMT4">
                  <p:embed/>
                </p:oleObj>
              </mc:Choice>
              <mc:Fallback>
                <p:oleObj name="Equation" r:id="rId10" imgW="545760" imgH="203040" progId="Equation.DSMT4">
                  <p:embed/>
                  <p:pic>
                    <p:nvPicPr>
                      <p:cNvPr id="0" name=""/>
                      <p:cNvPicPr/>
                      <p:nvPr/>
                    </p:nvPicPr>
                    <p:blipFill>
                      <a:blip r:embed="rId11"/>
                      <a:stretch>
                        <a:fillRect/>
                      </a:stretch>
                    </p:blipFill>
                    <p:spPr>
                      <a:xfrm>
                        <a:off x="679145" y="3025894"/>
                        <a:ext cx="1083346" cy="403106"/>
                      </a:xfrm>
                      <a:prstGeom prst="rect">
                        <a:avLst/>
                      </a:prstGeom>
                    </p:spPr>
                  </p:pic>
                </p:oleObj>
              </mc:Fallback>
            </mc:AlternateContent>
          </a:graphicData>
        </a:graphic>
      </p:graphicFrame>
      <p:graphicFrame>
        <p:nvGraphicFramePr>
          <p:cNvPr id="21" name="对象 20">
            <a:extLst>
              <a:ext uri="{FF2B5EF4-FFF2-40B4-BE49-F238E27FC236}">
                <a16:creationId xmlns="" xmlns:a16="http://schemas.microsoft.com/office/drawing/2014/main" id="{C8C32DD2-AA4E-406B-8BA4-DE2E94CD6DDC}"/>
              </a:ext>
            </a:extLst>
          </p:cNvPr>
          <p:cNvGraphicFramePr>
            <a:graphicFrameLocks noChangeAspect="1"/>
          </p:cNvGraphicFramePr>
          <p:nvPr>
            <p:extLst>
              <p:ext uri="{D42A27DB-BD31-4B8C-83A1-F6EECF244321}">
                <p14:modId xmlns:p14="http://schemas.microsoft.com/office/powerpoint/2010/main" val="825395026"/>
              </p:ext>
            </p:extLst>
          </p:nvPr>
        </p:nvGraphicFramePr>
        <p:xfrm>
          <a:off x="2358807" y="2790584"/>
          <a:ext cx="3432792" cy="761433"/>
        </p:xfrm>
        <a:graphic>
          <a:graphicData uri="http://schemas.openxmlformats.org/presentationml/2006/ole">
            <mc:AlternateContent xmlns:mc="http://schemas.openxmlformats.org/markup-compatibility/2006">
              <mc:Choice xmlns:v="urn:schemas-microsoft-com:vml" Requires="v">
                <p:oleObj spid="_x0000_s76827" name="Equation" r:id="rId12" imgW="1752480" imgH="419040" progId="Equation.DSMT4">
                  <p:embed/>
                </p:oleObj>
              </mc:Choice>
              <mc:Fallback>
                <p:oleObj name="Equation" r:id="rId12" imgW="1752480" imgH="419040" progId="Equation.DSMT4">
                  <p:embed/>
                  <p:pic>
                    <p:nvPicPr>
                      <p:cNvPr id="0" name=""/>
                      <p:cNvPicPr/>
                      <p:nvPr/>
                    </p:nvPicPr>
                    <p:blipFill>
                      <a:blip r:embed="rId13"/>
                      <a:stretch>
                        <a:fillRect/>
                      </a:stretch>
                    </p:blipFill>
                    <p:spPr>
                      <a:xfrm>
                        <a:off x="2358807" y="2790584"/>
                        <a:ext cx="3432792" cy="761433"/>
                      </a:xfrm>
                      <a:prstGeom prst="rect">
                        <a:avLst/>
                      </a:prstGeom>
                    </p:spPr>
                  </p:pic>
                </p:oleObj>
              </mc:Fallback>
            </mc:AlternateContent>
          </a:graphicData>
        </a:graphic>
      </p:graphicFrame>
      <p:graphicFrame>
        <p:nvGraphicFramePr>
          <p:cNvPr id="22" name="对象 21">
            <a:extLst>
              <a:ext uri="{FF2B5EF4-FFF2-40B4-BE49-F238E27FC236}">
                <a16:creationId xmlns="" xmlns:a16="http://schemas.microsoft.com/office/drawing/2014/main" id="{CD17A3F6-09A1-404B-9150-8EEF6588E109}"/>
              </a:ext>
            </a:extLst>
          </p:cNvPr>
          <p:cNvGraphicFramePr>
            <a:graphicFrameLocks noChangeAspect="1"/>
          </p:cNvGraphicFramePr>
          <p:nvPr>
            <p:extLst>
              <p:ext uri="{D42A27DB-BD31-4B8C-83A1-F6EECF244321}">
                <p14:modId xmlns:p14="http://schemas.microsoft.com/office/powerpoint/2010/main" val="4109232769"/>
              </p:ext>
            </p:extLst>
          </p:nvPr>
        </p:nvGraphicFramePr>
        <p:xfrm>
          <a:off x="2815363" y="3698402"/>
          <a:ext cx="3206248" cy="918669"/>
        </p:xfrm>
        <a:graphic>
          <a:graphicData uri="http://schemas.openxmlformats.org/presentationml/2006/ole">
            <mc:AlternateContent xmlns:mc="http://schemas.openxmlformats.org/markup-compatibility/2006">
              <mc:Choice xmlns:v="urn:schemas-microsoft-com:vml" Requires="v">
                <p:oleObj spid="_x0000_s76828" name="Equation" r:id="rId14" imgW="1396800" imgH="419040" progId="Equation.DSMT4">
                  <p:embed/>
                </p:oleObj>
              </mc:Choice>
              <mc:Fallback>
                <p:oleObj name="Equation" r:id="rId14" imgW="1396800" imgH="419040" progId="Equation.DSMT4">
                  <p:embed/>
                  <p:pic>
                    <p:nvPicPr>
                      <p:cNvPr id="0" name=""/>
                      <p:cNvPicPr/>
                      <p:nvPr/>
                    </p:nvPicPr>
                    <p:blipFill>
                      <a:blip r:embed="rId15"/>
                      <a:stretch>
                        <a:fillRect/>
                      </a:stretch>
                    </p:blipFill>
                    <p:spPr>
                      <a:xfrm>
                        <a:off x="2815363" y="3698402"/>
                        <a:ext cx="3206248" cy="918669"/>
                      </a:xfrm>
                      <a:prstGeom prst="rect">
                        <a:avLst/>
                      </a:prstGeom>
                    </p:spPr>
                  </p:pic>
                </p:oleObj>
              </mc:Fallback>
            </mc:AlternateContent>
          </a:graphicData>
        </a:graphic>
      </p:graphicFrame>
      <p:graphicFrame>
        <p:nvGraphicFramePr>
          <p:cNvPr id="23" name="对象 22">
            <a:extLst>
              <a:ext uri="{FF2B5EF4-FFF2-40B4-BE49-F238E27FC236}">
                <a16:creationId xmlns="" xmlns:a16="http://schemas.microsoft.com/office/drawing/2014/main" id="{522E0A5B-40D9-4AB9-BAA5-95CB10709F8F}"/>
              </a:ext>
            </a:extLst>
          </p:cNvPr>
          <p:cNvGraphicFramePr>
            <a:graphicFrameLocks noChangeAspect="1"/>
          </p:cNvGraphicFramePr>
          <p:nvPr>
            <p:extLst>
              <p:ext uri="{D42A27DB-BD31-4B8C-83A1-F6EECF244321}">
                <p14:modId xmlns:p14="http://schemas.microsoft.com/office/powerpoint/2010/main" val="2084516274"/>
              </p:ext>
            </p:extLst>
          </p:nvPr>
        </p:nvGraphicFramePr>
        <p:xfrm>
          <a:off x="3000842" y="5138034"/>
          <a:ext cx="5678759" cy="1007383"/>
        </p:xfrm>
        <a:graphic>
          <a:graphicData uri="http://schemas.openxmlformats.org/presentationml/2006/ole">
            <mc:AlternateContent xmlns:mc="http://schemas.openxmlformats.org/markup-compatibility/2006">
              <mc:Choice xmlns:v="urn:schemas-microsoft-com:vml" Requires="v">
                <p:oleObj spid="_x0000_s76829" name="Equation" r:id="rId16" imgW="2539800" imgH="482400" progId="Equation.DSMT4">
                  <p:embed/>
                </p:oleObj>
              </mc:Choice>
              <mc:Fallback>
                <p:oleObj name="Equation" r:id="rId16" imgW="2539800" imgH="482400" progId="Equation.DSMT4">
                  <p:embed/>
                  <p:pic>
                    <p:nvPicPr>
                      <p:cNvPr id="0" name=""/>
                      <p:cNvPicPr/>
                      <p:nvPr/>
                    </p:nvPicPr>
                    <p:blipFill>
                      <a:blip r:embed="rId17"/>
                      <a:stretch>
                        <a:fillRect/>
                      </a:stretch>
                    </p:blipFill>
                    <p:spPr>
                      <a:xfrm>
                        <a:off x="3000842" y="5138034"/>
                        <a:ext cx="5678759" cy="1007383"/>
                      </a:xfrm>
                      <a:prstGeom prst="rect">
                        <a:avLst/>
                      </a:prstGeom>
                    </p:spPr>
                  </p:pic>
                </p:oleObj>
              </mc:Fallback>
            </mc:AlternateContent>
          </a:graphicData>
        </a:graphic>
      </p:graphicFrame>
    </p:spTree>
    <p:extLst>
      <p:ext uri="{BB962C8B-B14F-4D97-AF65-F5344CB8AC3E}">
        <p14:creationId xmlns:p14="http://schemas.microsoft.com/office/powerpoint/2010/main" val="377140203"/>
      </p:ext>
    </p:extLst>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150039" y="555792"/>
            <a:ext cx="11770012" cy="574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r>
              <a:rPr kumimoji="1" lang="en-US" altLang="zh-CN" sz="2200" b="1" dirty="0">
                <a:latin typeface="Times New Roman" panose="02020603050405020304" pitchFamily="18" charset="0"/>
                <a:ea typeface="+mn-ea"/>
                <a:cs typeface="Times New Roman" panose="02020603050405020304" pitchFamily="18" charset="0"/>
              </a:rPr>
              <a:t>※</a:t>
            </a:r>
            <a:r>
              <a:rPr kumimoji="1" lang="zh-CN" altLang="en-US" sz="2200" b="1" dirty="0">
                <a:latin typeface="Times New Roman" panose="02020603050405020304" pitchFamily="18" charset="0"/>
                <a:ea typeface="+mn-ea"/>
                <a:cs typeface="Times New Roman" panose="02020603050405020304" pitchFamily="18" charset="0"/>
              </a:rPr>
              <a:t>证明：</a:t>
            </a:r>
            <a:endParaRPr kumimoji="1" lang="en-US" altLang="zh-CN" sz="2200" b="1" dirty="0">
              <a:latin typeface="Times New Roman" panose="02020603050405020304" pitchFamily="18" charset="0"/>
              <a:ea typeface="+mn-ea"/>
              <a:cs typeface="Times New Roman" panose="02020603050405020304" pitchFamily="18" charset="0"/>
            </a:endParaRPr>
          </a:p>
          <a:p>
            <a:pPr marL="0" indent="0">
              <a:lnSpc>
                <a:spcPct val="150000"/>
              </a:lnSpc>
              <a:spcBef>
                <a:spcPct val="20000"/>
              </a:spcBef>
              <a:buClr>
                <a:schemeClr val="accent1"/>
              </a:buClr>
              <a:buSzPct val="70000"/>
            </a:pPr>
            <a:r>
              <a:rPr kumimoji="1" lang="zh-CN" altLang="en-US" sz="2200" b="1" dirty="0">
                <a:latin typeface="Times New Roman" panose="02020603050405020304" pitchFamily="18" charset="0"/>
                <a:ea typeface="+mn-ea"/>
                <a:cs typeface="Times New Roman" panose="02020603050405020304" pitchFamily="18" charset="0"/>
              </a:rPr>
              <a:t>令                                                       ，</a:t>
            </a:r>
            <a:endParaRPr kumimoji="1" lang="en-US" altLang="zh-CN" sz="2200" b="1" dirty="0">
              <a:latin typeface="Times New Roman" panose="02020603050405020304" pitchFamily="18" charset="0"/>
              <a:ea typeface="+mn-ea"/>
              <a:cs typeface="Times New Roman" panose="02020603050405020304" pitchFamily="18" charset="0"/>
            </a:endParaRPr>
          </a:p>
          <a:p>
            <a:pPr marL="0" indent="0">
              <a:lnSpc>
                <a:spcPct val="150000"/>
              </a:lnSpc>
              <a:spcBef>
                <a:spcPct val="20000"/>
              </a:spcBef>
              <a:buClr>
                <a:schemeClr val="accent1"/>
              </a:buClr>
              <a:buSzPct val="70000"/>
            </a:pPr>
            <a:r>
              <a:rPr kumimoji="1" lang="zh-CN" altLang="en-US" sz="2200" b="1" dirty="0">
                <a:latin typeface="Times New Roman" panose="02020603050405020304" pitchFamily="18" charset="0"/>
                <a:ea typeface="+mn-ea"/>
                <a:cs typeface="Times New Roman" panose="02020603050405020304" pitchFamily="18" charset="0"/>
              </a:rPr>
              <a:t>由此可得：</a:t>
            </a:r>
            <a:endParaRPr kumimoji="1" lang="en-US" altLang="zh-CN" sz="2200" b="1" dirty="0">
              <a:latin typeface="Times New Roman" panose="02020603050405020304" pitchFamily="18" charset="0"/>
              <a:ea typeface="+mn-ea"/>
              <a:cs typeface="Times New Roman" panose="02020603050405020304" pitchFamily="18" charset="0"/>
            </a:endParaRPr>
          </a:p>
          <a:p>
            <a:pPr marL="0" indent="0">
              <a:lnSpc>
                <a:spcPct val="150000"/>
              </a:lnSpc>
              <a:spcBef>
                <a:spcPct val="20000"/>
              </a:spcBef>
              <a:buClr>
                <a:schemeClr val="accent1"/>
              </a:buClr>
              <a:buSzPct val="70000"/>
            </a:pPr>
            <a:r>
              <a:rPr kumimoji="1" lang="zh-CN" altLang="en-US" sz="2200" b="1" dirty="0">
                <a:latin typeface="Times New Roman" panose="02020603050405020304" pitchFamily="18" charset="0"/>
                <a:ea typeface="+mn-ea"/>
                <a:cs typeface="Times New Roman" panose="02020603050405020304" pitchFamily="18" charset="0"/>
              </a:rPr>
              <a:t>基于上述设定，我们可以求得衍生产品价格的期望：</a:t>
            </a:r>
            <a:endParaRPr kumimoji="1" lang="en-US" altLang="zh-CN" sz="2200" b="1" dirty="0">
              <a:latin typeface="Times New Roman" panose="02020603050405020304" pitchFamily="18" charset="0"/>
              <a:ea typeface="+mn-ea"/>
              <a:cs typeface="Times New Roman" panose="02020603050405020304" pitchFamily="18" charset="0"/>
            </a:endParaRPr>
          </a:p>
          <a:p>
            <a:pPr marL="0" indent="0">
              <a:lnSpc>
                <a:spcPct val="150000"/>
              </a:lnSpc>
              <a:spcBef>
                <a:spcPct val="20000"/>
              </a:spcBef>
              <a:buClr>
                <a:schemeClr val="accent1"/>
              </a:buClr>
              <a:buSzPct val="70000"/>
            </a:pPr>
            <a:endParaRPr kumimoji="1" lang="en-US" altLang="zh-CN" sz="2200" dirty="0">
              <a:latin typeface="+mn-lt"/>
              <a:ea typeface="+mn-ea"/>
            </a:endParaRPr>
          </a:p>
        </p:txBody>
      </p:sp>
      <p:sp>
        <p:nvSpPr>
          <p:cNvPr id="3" name="Rectangle 2"/>
          <p:cNvSpPr txBox="1">
            <a:spLocks/>
          </p:cNvSpPr>
          <p:nvPr/>
        </p:nvSpPr>
        <p:spPr>
          <a:xfrm>
            <a:off x="150039" y="116632"/>
            <a:ext cx="407137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a:t>
            </a:r>
            <a:r>
              <a:rPr kumimoji="1" lang="zh-CN" altLang="en-US" sz="2800" b="1" cap="small" dirty="0" smtClean="0">
                <a:latin typeface="微软雅黑" pitchFamily="34" charset="-122"/>
                <a:ea typeface="微软雅黑" pitchFamily="34" charset="-122"/>
              </a:rPr>
              <a:t>定价</a:t>
            </a:r>
            <a:endParaRPr kumimoji="1" lang="zh-CN" altLang="en-US" sz="2800" b="1" cap="small" dirty="0">
              <a:latin typeface="微软雅黑" pitchFamily="34" charset="-122"/>
              <a:ea typeface="微软雅黑" pitchFamily="34" charset="-122"/>
            </a:endParaRPr>
          </a:p>
        </p:txBody>
      </p:sp>
      <p:graphicFrame>
        <p:nvGraphicFramePr>
          <p:cNvPr id="4" name="对象 3">
            <a:extLst>
              <a:ext uri="{FF2B5EF4-FFF2-40B4-BE49-F238E27FC236}">
                <a16:creationId xmlns="" xmlns:a16="http://schemas.microsoft.com/office/drawing/2014/main" id="{C2F10BC6-1D4C-44DA-9D3B-A6AD90CB4EAF}"/>
              </a:ext>
            </a:extLst>
          </p:cNvPr>
          <p:cNvGraphicFramePr>
            <a:graphicFrameLocks noChangeAspect="1"/>
          </p:cNvGraphicFramePr>
          <p:nvPr>
            <p:extLst>
              <p:ext uri="{D42A27DB-BD31-4B8C-83A1-F6EECF244321}">
                <p14:modId xmlns:p14="http://schemas.microsoft.com/office/powerpoint/2010/main" val="2639211511"/>
              </p:ext>
            </p:extLst>
          </p:nvPr>
        </p:nvGraphicFramePr>
        <p:xfrm>
          <a:off x="476995" y="980728"/>
          <a:ext cx="3732545" cy="818789"/>
        </p:xfrm>
        <a:graphic>
          <a:graphicData uri="http://schemas.openxmlformats.org/presentationml/2006/ole">
            <mc:AlternateContent xmlns:mc="http://schemas.openxmlformats.org/markup-compatibility/2006">
              <mc:Choice xmlns:v="urn:schemas-microsoft-com:vml" Requires="v">
                <p:oleObj spid="_x0000_s77841" name="Equation" r:id="rId3" imgW="2057400" imgH="419040" progId="Equation.DSMT4">
                  <p:embed/>
                </p:oleObj>
              </mc:Choice>
              <mc:Fallback>
                <p:oleObj name="Equation" r:id="rId3" imgW="2057400" imgH="419040" progId="Equation.DSMT4">
                  <p:embed/>
                  <p:pic>
                    <p:nvPicPr>
                      <p:cNvPr id="0" name=""/>
                      <p:cNvPicPr/>
                      <p:nvPr/>
                    </p:nvPicPr>
                    <p:blipFill>
                      <a:blip r:embed="rId4"/>
                      <a:stretch>
                        <a:fillRect/>
                      </a:stretch>
                    </p:blipFill>
                    <p:spPr>
                      <a:xfrm>
                        <a:off x="476995" y="980728"/>
                        <a:ext cx="3732545" cy="818789"/>
                      </a:xfrm>
                      <a:prstGeom prst="rect">
                        <a:avLst/>
                      </a:prstGeom>
                    </p:spPr>
                  </p:pic>
                </p:oleObj>
              </mc:Fallback>
            </mc:AlternateContent>
          </a:graphicData>
        </a:graphic>
      </p:graphicFrame>
      <p:graphicFrame>
        <p:nvGraphicFramePr>
          <p:cNvPr id="8" name="对象 7">
            <a:extLst>
              <a:ext uri="{FF2B5EF4-FFF2-40B4-BE49-F238E27FC236}">
                <a16:creationId xmlns="" xmlns:a16="http://schemas.microsoft.com/office/drawing/2014/main" id="{CB8C7CC4-24A7-4D33-B8A9-5D9AA699AA2D}"/>
              </a:ext>
            </a:extLst>
          </p:cNvPr>
          <p:cNvGraphicFramePr>
            <a:graphicFrameLocks noChangeAspect="1"/>
          </p:cNvGraphicFramePr>
          <p:nvPr>
            <p:extLst>
              <p:ext uri="{D42A27DB-BD31-4B8C-83A1-F6EECF244321}">
                <p14:modId xmlns:p14="http://schemas.microsoft.com/office/powerpoint/2010/main" val="3916075516"/>
              </p:ext>
            </p:extLst>
          </p:nvPr>
        </p:nvGraphicFramePr>
        <p:xfrm>
          <a:off x="4653459" y="1124744"/>
          <a:ext cx="3236931" cy="576064"/>
        </p:xfrm>
        <a:graphic>
          <a:graphicData uri="http://schemas.openxmlformats.org/presentationml/2006/ole">
            <mc:AlternateContent xmlns:mc="http://schemas.openxmlformats.org/markup-compatibility/2006">
              <mc:Choice xmlns:v="urn:schemas-microsoft-com:vml" Requires="v">
                <p:oleObj spid="_x0000_s77842" name="Equation" r:id="rId5" imgW="1498320" imgH="266400" progId="Equation.DSMT4">
                  <p:embed/>
                </p:oleObj>
              </mc:Choice>
              <mc:Fallback>
                <p:oleObj name="Equation" r:id="rId5" imgW="1498320" imgH="266400" progId="Equation.DSMT4">
                  <p:embed/>
                  <p:pic>
                    <p:nvPicPr>
                      <p:cNvPr id="0" name=""/>
                      <p:cNvPicPr/>
                      <p:nvPr/>
                    </p:nvPicPr>
                    <p:blipFill>
                      <a:blip r:embed="rId6"/>
                      <a:stretch>
                        <a:fillRect/>
                      </a:stretch>
                    </p:blipFill>
                    <p:spPr>
                      <a:xfrm>
                        <a:off x="4653459" y="1124744"/>
                        <a:ext cx="3236931" cy="576064"/>
                      </a:xfrm>
                      <a:prstGeom prst="rect">
                        <a:avLst/>
                      </a:prstGeom>
                    </p:spPr>
                  </p:pic>
                </p:oleObj>
              </mc:Fallback>
            </mc:AlternateContent>
          </a:graphicData>
        </a:graphic>
      </p:graphicFrame>
      <p:graphicFrame>
        <p:nvGraphicFramePr>
          <p:cNvPr id="9" name="对象 8">
            <a:extLst>
              <a:ext uri="{FF2B5EF4-FFF2-40B4-BE49-F238E27FC236}">
                <a16:creationId xmlns="" xmlns:a16="http://schemas.microsoft.com/office/drawing/2014/main" id="{A1C8E175-7B52-4356-B120-4941ACFA50AB}"/>
              </a:ext>
            </a:extLst>
          </p:cNvPr>
          <p:cNvGraphicFramePr>
            <a:graphicFrameLocks noChangeAspect="1"/>
          </p:cNvGraphicFramePr>
          <p:nvPr>
            <p:extLst>
              <p:ext uri="{D42A27DB-BD31-4B8C-83A1-F6EECF244321}">
                <p14:modId xmlns:p14="http://schemas.microsoft.com/office/powerpoint/2010/main" val="114295553"/>
              </p:ext>
            </p:extLst>
          </p:nvPr>
        </p:nvGraphicFramePr>
        <p:xfrm>
          <a:off x="1538288" y="1700213"/>
          <a:ext cx="2671762" cy="720725"/>
        </p:xfrm>
        <a:graphic>
          <a:graphicData uri="http://schemas.openxmlformats.org/presentationml/2006/ole">
            <mc:AlternateContent xmlns:mc="http://schemas.openxmlformats.org/markup-compatibility/2006">
              <mc:Choice xmlns:v="urn:schemas-microsoft-com:vml" Requires="v">
                <p:oleObj spid="_x0000_s77843" name="Equation" r:id="rId7" imgW="1460160" imgH="393480" progId="Equation.DSMT4">
                  <p:embed/>
                </p:oleObj>
              </mc:Choice>
              <mc:Fallback>
                <p:oleObj name="Equation" r:id="rId7" imgW="1460160" imgH="393480" progId="Equation.DSMT4">
                  <p:embed/>
                  <p:pic>
                    <p:nvPicPr>
                      <p:cNvPr id="0" name=""/>
                      <p:cNvPicPr/>
                      <p:nvPr/>
                    </p:nvPicPr>
                    <p:blipFill>
                      <a:blip r:embed="rId8"/>
                      <a:stretch>
                        <a:fillRect/>
                      </a:stretch>
                    </p:blipFill>
                    <p:spPr>
                      <a:xfrm>
                        <a:off x="1538288" y="1700213"/>
                        <a:ext cx="2671762" cy="720725"/>
                      </a:xfrm>
                      <a:prstGeom prst="rect">
                        <a:avLst/>
                      </a:prstGeom>
                    </p:spPr>
                  </p:pic>
                </p:oleObj>
              </mc:Fallback>
            </mc:AlternateContent>
          </a:graphicData>
        </a:graphic>
      </p:graphicFrame>
      <p:graphicFrame>
        <p:nvGraphicFramePr>
          <p:cNvPr id="11" name="对象 10">
            <a:extLst>
              <a:ext uri="{FF2B5EF4-FFF2-40B4-BE49-F238E27FC236}">
                <a16:creationId xmlns="" xmlns:a16="http://schemas.microsoft.com/office/drawing/2014/main" id="{2D97F1B9-FE4B-42D0-9CE7-93B83A1481E1}"/>
              </a:ext>
            </a:extLst>
          </p:cNvPr>
          <p:cNvGraphicFramePr>
            <a:graphicFrameLocks noChangeAspect="1"/>
          </p:cNvGraphicFramePr>
          <p:nvPr>
            <p:extLst>
              <p:ext uri="{D42A27DB-BD31-4B8C-83A1-F6EECF244321}">
                <p14:modId xmlns:p14="http://schemas.microsoft.com/office/powerpoint/2010/main" val="1948110801"/>
              </p:ext>
            </p:extLst>
          </p:nvPr>
        </p:nvGraphicFramePr>
        <p:xfrm>
          <a:off x="1053059" y="2636912"/>
          <a:ext cx="10209213" cy="3913188"/>
        </p:xfrm>
        <a:graphic>
          <a:graphicData uri="http://schemas.openxmlformats.org/presentationml/2006/ole">
            <mc:AlternateContent xmlns:mc="http://schemas.openxmlformats.org/markup-compatibility/2006">
              <mc:Choice xmlns:v="urn:schemas-microsoft-com:vml" Requires="v">
                <p:oleObj spid="_x0000_s77844" name="Equation" r:id="rId9" imgW="4825800" imgH="1854000" progId="Equation.DSMT4">
                  <p:embed/>
                </p:oleObj>
              </mc:Choice>
              <mc:Fallback>
                <p:oleObj name="Equation" r:id="rId9" imgW="4825800" imgH="1854000" progId="Equation.DSMT4">
                  <p:embed/>
                  <p:pic>
                    <p:nvPicPr>
                      <p:cNvPr id="0" name=""/>
                      <p:cNvPicPr/>
                      <p:nvPr/>
                    </p:nvPicPr>
                    <p:blipFill>
                      <a:blip r:embed="rId10"/>
                      <a:stretch>
                        <a:fillRect/>
                      </a:stretch>
                    </p:blipFill>
                    <p:spPr>
                      <a:xfrm>
                        <a:off x="1053059" y="2636912"/>
                        <a:ext cx="10209213" cy="3913188"/>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017806091"/>
              </p:ext>
            </p:extLst>
          </p:nvPr>
        </p:nvGraphicFramePr>
        <p:xfrm>
          <a:off x="7720013" y="5805488"/>
          <a:ext cx="3892550" cy="811212"/>
        </p:xfrm>
        <a:graphic>
          <a:graphicData uri="http://schemas.openxmlformats.org/presentationml/2006/ole">
            <mc:AlternateContent xmlns:mc="http://schemas.openxmlformats.org/markup-compatibility/2006">
              <mc:Choice xmlns:v="urn:schemas-microsoft-com:vml" Requires="v">
                <p:oleObj spid="_x0000_s77845" name="Equation" r:id="rId11" imgW="2425680" imgH="533160" progId="Equation.DSMT4">
                  <p:embed/>
                </p:oleObj>
              </mc:Choice>
              <mc:Fallback>
                <p:oleObj name="Equation" r:id="rId11" imgW="2425680" imgH="533160" progId="Equation.DSMT4">
                  <p:embed/>
                  <p:pic>
                    <p:nvPicPr>
                      <p:cNvPr id="0" name=""/>
                      <p:cNvPicPr>
                        <a:picLocks noChangeAspect="1" noChangeArrowheads="1"/>
                      </p:cNvPicPr>
                      <p:nvPr/>
                    </p:nvPicPr>
                    <p:blipFill>
                      <a:blip r:embed="rId12"/>
                      <a:srcRect/>
                      <a:stretch>
                        <a:fillRect/>
                      </a:stretch>
                    </p:blipFill>
                    <p:spPr bwMode="auto">
                      <a:xfrm>
                        <a:off x="7720013" y="5805488"/>
                        <a:ext cx="38925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90950020"/>
      </p:ext>
    </p:extLst>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150039" y="548680"/>
            <a:ext cx="11770012" cy="610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r>
              <a:rPr kumimoji="1" lang="zh-CN" altLang="en-US" sz="2200" dirty="0">
                <a:latin typeface="+mn-lt"/>
                <a:ea typeface="+mn-ea"/>
              </a:rPr>
              <a:t>同时，结合衍生产品价格的方差公式：</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因为：</a:t>
            </a: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故此，衍生产品价格的方差为：</a:t>
            </a: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p:txBody>
      </p:sp>
      <p:sp>
        <p:nvSpPr>
          <p:cNvPr id="3" name="Rectangle 2"/>
          <p:cNvSpPr txBox="1">
            <a:spLocks/>
          </p:cNvSpPr>
          <p:nvPr/>
        </p:nvSpPr>
        <p:spPr>
          <a:xfrm>
            <a:off x="150039" y="116632"/>
            <a:ext cx="4287396"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a:t>
            </a:r>
            <a:r>
              <a:rPr kumimoji="1" lang="zh-CN" altLang="en-US" sz="2800" b="1" cap="small" dirty="0" smtClean="0">
                <a:latin typeface="微软雅黑" pitchFamily="34" charset="-122"/>
                <a:ea typeface="微软雅黑" pitchFamily="34" charset="-122"/>
              </a:rPr>
              <a:t>定价</a:t>
            </a:r>
            <a:endParaRPr kumimoji="1" lang="zh-CN" altLang="en-US" sz="2800" b="1" cap="small" dirty="0">
              <a:latin typeface="微软雅黑" pitchFamily="34" charset="-122"/>
              <a:ea typeface="微软雅黑" pitchFamily="34" charset="-122"/>
            </a:endParaRPr>
          </a:p>
        </p:txBody>
      </p:sp>
      <p:graphicFrame>
        <p:nvGraphicFramePr>
          <p:cNvPr id="4" name="对象 3">
            <a:extLst>
              <a:ext uri="{FF2B5EF4-FFF2-40B4-BE49-F238E27FC236}">
                <a16:creationId xmlns="" xmlns:a16="http://schemas.microsoft.com/office/drawing/2014/main" id="{5F00FA1F-95CA-43BB-AF7C-AD658D04C630}"/>
              </a:ext>
            </a:extLst>
          </p:cNvPr>
          <p:cNvGraphicFramePr>
            <a:graphicFrameLocks noChangeAspect="1"/>
          </p:cNvGraphicFramePr>
          <p:nvPr>
            <p:extLst>
              <p:ext uri="{D42A27DB-BD31-4B8C-83A1-F6EECF244321}">
                <p14:modId xmlns:p14="http://schemas.microsoft.com/office/powerpoint/2010/main" val="3545676838"/>
              </p:ext>
            </p:extLst>
          </p:nvPr>
        </p:nvGraphicFramePr>
        <p:xfrm>
          <a:off x="5013499" y="621432"/>
          <a:ext cx="3114055" cy="503744"/>
        </p:xfrm>
        <a:graphic>
          <a:graphicData uri="http://schemas.openxmlformats.org/presentationml/2006/ole">
            <mc:AlternateContent xmlns:mc="http://schemas.openxmlformats.org/markup-compatibility/2006">
              <mc:Choice xmlns:v="urn:schemas-microsoft-com:vml" Requires="v">
                <p:oleObj spid="_x0000_s78862" name="Equation" r:id="rId3" imgW="1726920" imgH="279360" progId="Equation.DSMT4">
                  <p:embed/>
                </p:oleObj>
              </mc:Choice>
              <mc:Fallback>
                <p:oleObj name="Equation" r:id="rId3" imgW="1726920" imgH="279360" progId="Equation.DSMT4">
                  <p:embed/>
                  <p:pic>
                    <p:nvPicPr>
                      <p:cNvPr id="0" name=""/>
                      <p:cNvPicPr/>
                      <p:nvPr/>
                    </p:nvPicPr>
                    <p:blipFill>
                      <a:blip r:embed="rId4"/>
                      <a:stretch>
                        <a:fillRect/>
                      </a:stretch>
                    </p:blipFill>
                    <p:spPr>
                      <a:xfrm>
                        <a:off x="5013499" y="621432"/>
                        <a:ext cx="3114055" cy="503744"/>
                      </a:xfrm>
                      <a:prstGeom prst="rect">
                        <a:avLst/>
                      </a:prstGeom>
                    </p:spPr>
                  </p:pic>
                </p:oleObj>
              </mc:Fallback>
            </mc:AlternateContent>
          </a:graphicData>
        </a:graphic>
      </p:graphicFrame>
      <p:graphicFrame>
        <p:nvGraphicFramePr>
          <p:cNvPr id="8" name="对象 7">
            <a:extLst>
              <a:ext uri="{FF2B5EF4-FFF2-40B4-BE49-F238E27FC236}">
                <a16:creationId xmlns="" xmlns:a16="http://schemas.microsoft.com/office/drawing/2014/main" id="{457763E8-1300-45EC-97B7-E15B499C79AE}"/>
              </a:ext>
            </a:extLst>
          </p:cNvPr>
          <p:cNvGraphicFramePr>
            <a:graphicFrameLocks noChangeAspect="1"/>
          </p:cNvGraphicFramePr>
          <p:nvPr>
            <p:extLst>
              <p:ext uri="{D42A27DB-BD31-4B8C-83A1-F6EECF244321}">
                <p14:modId xmlns:p14="http://schemas.microsoft.com/office/powerpoint/2010/main" val="1534751482"/>
              </p:ext>
            </p:extLst>
          </p:nvPr>
        </p:nvGraphicFramePr>
        <p:xfrm>
          <a:off x="1053059" y="1124744"/>
          <a:ext cx="9882188" cy="3681412"/>
        </p:xfrm>
        <a:graphic>
          <a:graphicData uri="http://schemas.openxmlformats.org/presentationml/2006/ole">
            <mc:AlternateContent xmlns:mc="http://schemas.openxmlformats.org/markup-compatibility/2006">
              <mc:Choice xmlns:v="urn:schemas-microsoft-com:vml" Requires="v">
                <p:oleObj spid="_x0000_s78863" name="Equation" r:id="rId5" imgW="4851360" imgH="1828800" progId="Equation.DSMT4">
                  <p:embed/>
                </p:oleObj>
              </mc:Choice>
              <mc:Fallback>
                <p:oleObj name="Equation" r:id="rId5" imgW="4851360" imgH="1828800" progId="Equation.DSMT4">
                  <p:embed/>
                  <p:pic>
                    <p:nvPicPr>
                      <p:cNvPr id="0" name=""/>
                      <p:cNvPicPr/>
                      <p:nvPr/>
                    </p:nvPicPr>
                    <p:blipFill>
                      <a:blip r:embed="rId6"/>
                      <a:stretch>
                        <a:fillRect/>
                      </a:stretch>
                    </p:blipFill>
                    <p:spPr>
                      <a:xfrm>
                        <a:off x="1053059" y="1124744"/>
                        <a:ext cx="9882188" cy="3681412"/>
                      </a:xfrm>
                      <a:prstGeom prst="rect">
                        <a:avLst/>
                      </a:prstGeom>
                    </p:spPr>
                  </p:pic>
                </p:oleObj>
              </mc:Fallback>
            </mc:AlternateContent>
          </a:graphicData>
        </a:graphic>
      </p:graphicFrame>
      <p:graphicFrame>
        <p:nvGraphicFramePr>
          <p:cNvPr id="9" name="对象 8">
            <a:extLst>
              <a:ext uri="{FF2B5EF4-FFF2-40B4-BE49-F238E27FC236}">
                <a16:creationId xmlns="" xmlns:a16="http://schemas.microsoft.com/office/drawing/2014/main" id="{93FF9825-3159-4295-A3D5-65257BB4111C}"/>
              </a:ext>
            </a:extLst>
          </p:cNvPr>
          <p:cNvGraphicFramePr>
            <a:graphicFrameLocks noChangeAspect="1"/>
          </p:cNvGraphicFramePr>
          <p:nvPr>
            <p:extLst>
              <p:ext uri="{D42A27DB-BD31-4B8C-83A1-F6EECF244321}">
                <p14:modId xmlns:p14="http://schemas.microsoft.com/office/powerpoint/2010/main" val="3587932454"/>
              </p:ext>
            </p:extLst>
          </p:nvPr>
        </p:nvGraphicFramePr>
        <p:xfrm>
          <a:off x="2781251" y="5405756"/>
          <a:ext cx="7245659" cy="903564"/>
        </p:xfrm>
        <a:graphic>
          <a:graphicData uri="http://schemas.openxmlformats.org/presentationml/2006/ole">
            <mc:AlternateContent xmlns:mc="http://schemas.openxmlformats.org/markup-compatibility/2006">
              <mc:Choice xmlns:v="urn:schemas-microsoft-com:vml" Requires="v">
                <p:oleObj spid="_x0000_s78864" name="Equation" r:id="rId7" imgW="3162240" imgH="393480" progId="Equation.DSMT4">
                  <p:embed/>
                </p:oleObj>
              </mc:Choice>
              <mc:Fallback>
                <p:oleObj name="Equation" r:id="rId7" imgW="3162240" imgH="393480" progId="Equation.DSMT4">
                  <p:embed/>
                  <p:pic>
                    <p:nvPicPr>
                      <p:cNvPr id="0" name=""/>
                      <p:cNvPicPr/>
                      <p:nvPr/>
                    </p:nvPicPr>
                    <p:blipFill>
                      <a:blip r:embed="rId8"/>
                      <a:stretch>
                        <a:fillRect/>
                      </a:stretch>
                    </p:blipFill>
                    <p:spPr>
                      <a:xfrm>
                        <a:off x="2781251" y="5405756"/>
                        <a:ext cx="7245659" cy="903564"/>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1751310635"/>
              </p:ext>
            </p:extLst>
          </p:nvPr>
        </p:nvGraphicFramePr>
        <p:xfrm>
          <a:off x="7101731" y="3284984"/>
          <a:ext cx="3894138" cy="811212"/>
        </p:xfrm>
        <a:graphic>
          <a:graphicData uri="http://schemas.openxmlformats.org/presentationml/2006/ole">
            <mc:AlternateContent xmlns:mc="http://schemas.openxmlformats.org/markup-compatibility/2006">
              <mc:Choice xmlns:v="urn:schemas-microsoft-com:vml" Requires="v">
                <p:oleObj spid="_x0000_s78865" name="Equation" r:id="rId9" imgW="2425680" imgH="533160" progId="Equation.DSMT4">
                  <p:embed/>
                </p:oleObj>
              </mc:Choice>
              <mc:Fallback>
                <p:oleObj name="Equation" r:id="rId9" imgW="2425680" imgH="533160" progId="Equation.DSMT4">
                  <p:embed/>
                  <p:pic>
                    <p:nvPicPr>
                      <p:cNvPr id="0" name=""/>
                      <p:cNvPicPr>
                        <a:picLocks noChangeAspect="1" noChangeArrowheads="1"/>
                      </p:cNvPicPr>
                      <p:nvPr/>
                    </p:nvPicPr>
                    <p:blipFill>
                      <a:blip r:embed="rId10"/>
                      <a:srcRect/>
                      <a:stretch>
                        <a:fillRect/>
                      </a:stretch>
                    </p:blipFill>
                    <p:spPr bwMode="auto">
                      <a:xfrm>
                        <a:off x="7101731" y="3284984"/>
                        <a:ext cx="3894138"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18725977"/>
      </p:ext>
    </p:extLst>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3"/>
              <p:cNvSpPr txBox="1">
                <a:spLocks/>
              </p:cNvSpPr>
              <p:nvPr/>
            </p:nvSpPr>
            <p:spPr bwMode="auto">
              <a:xfrm>
                <a:off x="44947" y="621432"/>
                <a:ext cx="11770012" cy="6106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r>
                  <a:rPr kumimoji="1" lang="zh-CN" altLang="en-US" sz="2200" dirty="0">
                    <a:latin typeface="+mn-lt"/>
                    <a:ea typeface="+mn-ea"/>
                  </a:rPr>
                  <a:t>基于上述设定，我们可以进一步推出看涨期权价格的定价公式。设定在关于</a:t>
                </a:r>
                <a:r>
                  <a:rPr kumimoji="1" lang="en-US" altLang="zh-CN" sz="2200" dirty="0" err="1">
                    <a:latin typeface="+mn-lt"/>
                    <a:ea typeface="+mn-ea"/>
                  </a:rPr>
                  <a:t>dz</a:t>
                </a:r>
                <a:r>
                  <a:rPr kumimoji="1" lang="zh-CN" altLang="en-US" sz="2200" dirty="0">
                    <a:latin typeface="+mn-lt"/>
                    <a:ea typeface="+mn-ea"/>
                  </a:rPr>
                  <a:t>风险中性的世界中，欧式看涨期权的价格</a:t>
                </a:r>
                <a14:m>
                  <m:oMath xmlns:m="http://schemas.openxmlformats.org/officeDocument/2006/math">
                    <m:r>
                      <a:rPr kumimoji="1" lang="en-US" altLang="zh-CN" sz="2200" b="0" i="1" smtClean="0">
                        <a:latin typeface="Cambria Math" panose="02040503050406030204" pitchFamily="18" charset="0"/>
                        <a:ea typeface="+mn-ea"/>
                      </a:rPr>
                      <m:t>𝑐</m:t>
                    </m:r>
                  </m:oMath>
                </a14:m>
                <a:r>
                  <a:rPr kumimoji="1" lang="zh-CN" altLang="en-US" sz="2200" dirty="0">
                    <a:latin typeface="+mn-lt"/>
                    <a:ea typeface="+mn-ea"/>
                  </a:rPr>
                  <a:t>等于其期望值按无风险利率贴现的现值：</a:t>
                </a: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其中          表示风险中性世界中的期望值；</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同时， 在此风险中性世界中，期权到期</a:t>
                </a:r>
                <a14:m>
                  <m:oMath xmlns:m="http://schemas.openxmlformats.org/officeDocument/2006/math">
                    <m:r>
                      <a:rPr kumimoji="1" lang="en-US" altLang="zh-CN" sz="2200" b="0" i="1" smtClean="0">
                        <a:latin typeface="Cambria Math" panose="02040503050406030204" pitchFamily="18" charset="0"/>
                        <a:ea typeface="+mn-ea"/>
                      </a:rPr>
                      <m:t>𝑇</m:t>
                    </m:r>
                  </m:oMath>
                </a14:m>
                <a:r>
                  <a:rPr kumimoji="1" lang="zh-CN" altLang="en-US" sz="2200" dirty="0">
                    <a:latin typeface="+mn-lt"/>
                    <a:ea typeface="+mn-ea"/>
                  </a:rPr>
                  <a:t>时刻标的资产价格</a:t>
                </a:r>
                <a14:m>
                  <m:oMath xmlns:m="http://schemas.openxmlformats.org/officeDocument/2006/math">
                    <m:sSub>
                      <m:sSubPr>
                        <m:ctrlPr>
                          <a:rPr kumimoji="1" lang="en-US" altLang="zh-CN" sz="2200" i="1" smtClean="0">
                            <a:latin typeface="Cambria Math"/>
                            <a:ea typeface="+mn-ea"/>
                          </a:rPr>
                        </m:ctrlPr>
                      </m:sSubPr>
                      <m:e>
                        <m:r>
                          <a:rPr kumimoji="1" lang="en-US" altLang="zh-CN" sz="2200" b="0" i="1" smtClean="0">
                            <a:latin typeface="Cambria Math" panose="02040503050406030204" pitchFamily="18" charset="0"/>
                            <a:ea typeface="+mn-ea"/>
                          </a:rPr>
                          <m:t>𝑆</m:t>
                        </m:r>
                      </m:e>
                      <m:sub>
                        <m:r>
                          <a:rPr kumimoji="1" lang="en-US" altLang="zh-CN" sz="2200" b="0" i="1" smtClean="0">
                            <a:latin typeface="Cambria Math" panose="02040503050406030204" pitchFamily="18" charset="0"/>
                            <a:ea typeface="+mn-ea"/>
                          </a:rPr>
                          <m:t>𝑇</m:t>
                        </m:r>
                      </m:sub>
                    </m:sSub>
                  </m:oMath>
                </a14:m>
                <a:r>
                  <a:rPr kumimoji="1" lang="zh-CN" altLang="en-US" sz="2200" dirty="0">
                    <a:latin typeface="+mn-lt"/>
                    <a:ea typeface="+mn-ea"/>
                  </a:rPr>
                  <a:t>服从如下的对数正态分布：</a:t>
                </a: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令                             ，其中，</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显然，                        </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而且，随机变量</a:t>
                </a:r>
                <a14:m>
                  <m:oMath xmlns:m="http://schemas.openxmlformats.org/officeDocument/2006/math">
                    <m:r>
                      <a:rPr kumimoji="1" lang="en-US" altLang="zh-CN" sz="2200" b="0" i="1" smtClean="0">
                        <a:latin typeface="Cambria Math" panose="02040503050406030204" pitchFamily="18" charset="0"/>
                        <a:ea typeface="+mn-ea"/>
                      </a:rPr>
                      <m:t>𝑊</m:t>
                    </m:r>
                  </m:oMath>
                </a14:m>
                <a:r>
                  <a:rPr kumimoji="1" lang="zh-CN" altLang="en-US" sz="2200" dirty="0">
                    <a:latin typeface="+mn-lt"/>
                    <a:ea typeface="+mn-ea"/>
                  </a:rPr>
                  <a:t>的密度函数</a:t>
                </a:r>
                <a:r>
                  <a:rPr kumimoji="1" lang="en-US" altLang="zh-CN" sz="2200" dirty="0">
                    <a:latin typeface="+mn-lt"/>
                    <a:ea typeface="+mn-ea"/>
                  </a:rPr>
                  <a:t>ℎ(</a:t>
                </a:r>
                <a:r>
                  <a:rPr kumimoji="1" lang="zh-CN" altLang="en-US" sz="2200" dirty="0">
                    <a:latin typeface="+mn-lt"/>
                    <a:ea typeface="+mn-ea"/>
                  </a:rPr>
                  <a:t>𝑊</a:t>
                </a:r>
                <a:r>
                  <a:rPr kumimoji="1" lang="en-US" altLang="zh-CN" sz="2200" dirty="0">
                    <a:latin typeface="+mn-lt"/>
                    <a:ea typeface="+mn-ea"/>
                  </a:rPr>
                  <a:t>)</a:t>
                </a:r>
                <a:r>
                  <a:rPr kumimoji="1" lang="zh-CN" altLang="en-US" sz="2200" dirty="0">
                    <a:latin typeface="+mn-lt"/>
                    <a:ea typeface="+mn-ea"/>
                  </a:rPr>
                  <a:t>为</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 </a:t>
                </a:r>
                <a:endParaRPr kumimoji="1" lang="en-US" altLang="zh-CN" sz="2200" dirty="0">
                  <a:latin typeface="+mn-lt"/>
                  <a:ea typeface="+mn-ea"/>
                </a:endParaRPr>
              </a:p>
            </p:txBody>
          </p:sp>
        </mc:Choice>
        <mc:Fallback xmlns="">
          <p:sp>
            <p:nvSpPr>
              <p:cNvPr id="2" name="Rectangle 3"/>
              <p:cNvSpPr txBox="1">
                <a:spLocks noRot="1" noChangeAspect="1" noMove="1" noResize="1" noEditPoints="1" noAdjustHandles="1" noChangeArrowheads="1" noChangeShapeType="1" noTextEdit="1"/>
              </p:cNvSpPr>
              <p:nvPr/>
            </p:nvSpPr>
            <p:spPr bwMode="auto">
              <a:xfrm>
                <a:off x="44947" y="621432"/>
                <a:ext cx="11770012" cy="6106456"/>
              </a:xfrm>
              <a:prstGeom prst="rect">
                <a:avLst/>
              </a:prstGeom>
              <a:blipFill>
                <a:blip r:embed="rId3"/>
                <a:stretch>
                  <a:fillRect l="-67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3"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期权的定价</a:t>
            </a:r>
          </a:p>
        </p:txBody>
      </p:sp>
      <p:graphicFrame>
        <p:nvGraphicFramePr>
          <p:cNvPr id="4" name="对象 3">
            <a:extLst>
              <a:ext uri="{FF2B5EF4-FFF2-40B4-BE49-F238E27FC236}">
                <a16:creationId xmlns="" xmlns:a16="http://schemas.microsoft.com/office/drawing/2014/main" id="{B712BDDA-4E86-4DFD-AAF1-07E99B3430D7}"/>
              </a:ext>
            </a:extLst>
          </p:cNvPr>
          <p:cNvGraphicFramePr>
            <a:graphicFrameLocks noChangeAspect="1"/>
          </p:cNvGraphicFramePr>
          <p:nvPr>
            <p:extLst>
              <p:ext uri="{D42A27DB-BD31-4B8C-83A1-F6EECF244321}">
                <p14:modId xmlns:p14="http://schemas.microsoft.com/office/powerpoint/2010/main" val="1413571871"/>
              </p:ext>
            </p:extLst>
          </p:nvPr>
        </p:nvGraphicFramePr>
        <p:xfrm>
          <a:off x="3632973" y="1608805"/>
          <a:ext cx="3773221" cy="720080"/>
        </p:xfrm>
        <a:graphic>
          <a:graphicData uri="http://schemas.openxmlformats.org/presentationml/2006/ole">
            <mc:AlternateContent xmlns:mc="http://schemas.openxmlformats.org/markup-compatibility/2006">
              <mc:Choice xmlns:v="urn:schemas-microsoft-com:vml" Requires="v">
                <p:oleObj spid="_x0000_s79895" name="Equation" r:id="rId4" imgW="1663560" imgH="317160" progId="Equation.DSMT4">
                  <p:embed/>
                </p:oleObj>
              </mc:Choice>
              <mc:Fallback>
                <p:oleObj name="Equation" r:id="rId4" imgW="1663560" imgH="317160" progId="Equation.DSMT4">
                  <p:embed/>
                  <p:pic>
                    <p:nvPicPr>
                      <p:cNvPr id="0" name=""/>
                      <p:cNvPicPr/>
                      <p:nvPr/>
                    </p:nvPicPr>
                    <p:blipFill>
                      <a:blip r:embed="rId5"/>
                      <a:stretch>
                        <a:fillRect/>
                      </a:stretch>
                    </p:blipFill>
                    <p:spPr>
                      <a:xfrm>
                        <a:off x="3632973" y="1608805"/>
                        <a:ext cx="3773221" cy="720080"/>
                      </a:xfrm>
                      <a:prstGeom prst="rect">
                        <a:avLst/>
                      </a:prstGeom>
                    </p:spPr>
                  </p:pic>
                </p:oleObj>
              </mc:Fallback>
            </mc:AlternateContent>
          </a:graphicData>
        </a:graphic>
      </p:graphicFrame>
      <p:graphicFrame>
        <p:nvGraphicFramePr>
          <p:cNvPr id="8" name="对象 7">
            <a:extLst>
              <a:ext uri="{FF2B5EF4-FFF2-40B4-BE49-F238E27FC236}">
                <a16:creationId xmlns="" xmlns:a16="http://schemas.microsoft.com/office/drawing/2014/main" id="{A033A3B3-D6AB-4D61-81FF-8F603799A515}"/>
              </a:ext>
            </a:extLst>
          </p:cNvPr>
          <p:cNvGraphicFramePr>
            <a:graphicFrameLocks noChangeAspect="1"/>
          </p:cNvGraphicFramePr>
          <p:nvPr>
            <p:extLst>
              <p:ext uri="{D42A27DB-BD31-4B8C-83A1-F6EECF244321}">
                <p14:modId xmlns:p14="http://schemas.microsoft.com/office/powerpoint/2010/main" val="2060483644"/>
              </p:ext>
            </p:extLst>
          </p:nvPr>
        </p:nvGraphicFramePr>
        <p:xfrm>
          <a:off x="693019" y="2276872"/>
          <a:ext cx="596305" cy="492600"/>
        </p:xfrm>
        <a:graphic>
          <a:graphicData uri="http://schemas.openxmlformats.org/presentationml/2006/ole">
            <mc:AlternateContent xmlns:mc="http://schemas.openxmlformats.org/markup-compatibility/2006">
              <mc:Choice xmlns:v="urn:schemas-microsoft-com:vml" Requires="v">
                <p:oleObj spid="_x0000_s79896" name="Equation" r:id="rId6" imgW="291960" imgH="241200" progId="Equation.DSMT4">
                  <p:embed/>
                </p:oleObj>
              </mc:Choice>
              <mc:Fallback>
                <p:oleObj name="Equation" r:id="rId6" imgW="291960" imgH="241200" progId="Equation.DSMT4">
                  <p:embed/>
                  <p:pic>
                    <p:nvPicPr>
                      <p:cNvPr id="0" name=""/>
                      <p:cNvPicPr/>
                      <p:nvPr/>
                    </p:nvPicPr>
                    <p:blipFill>
                      <a:blip r:embed="rId7"/>
                      <a:stretch>
                        <a:fillRect/>
                      </a:stretch>
                    </p:blipFill>
                    <p:spPr>
                      <a:xfrm>
                        <a:off x="693019" y="2276872"/>
                        <a:ext cx="596305" cy="492600"/>
                      </a:xfrm>
                      <a:prstGeom prst="rect">
                        <a:avLst/>
                      </a:prstGeom>
                    </p:spPr>
                  </p:pic>
                </p:oleObj>
              </mc:Fallback>
            </mc:AlternateContent>
          </a:graphicData>
        </a:graphic>
      </p:graphicFrame>
      <p:graphicFrame>
        <p:nvGraphicFramePr>
          <p:cNvPr id="9" name="对象 8">
            <a:extLst>
              <a:ext uri="{FF2B5EF4-FFF2-40B4-BE49-F238E27FC236}">
                <a16:creationId xmlns="" xmlns:a16="http://schemas.microsoft.com/office/drawing/2014/main" id="{040F032A-0BCA-4F6A-8F24-E5255D732924}"/>
              </a:ext>
            </a:extLst>
          </p:cNvPr>
          <p:cNvGraphicFramePr>
            <a:graphicFrameLocks noChangeAspect="1"/>
          </p:cNvGraphicFramePr>
          <p:nvPr>
            <p:extLst>
              <p:ext uri="{D42A27DB-BD31-4B8C-83A1-F6EECF244321}">
                <p14:modId xmlns:p14="http://schemas.microsoft.com/office/powerpoint/2010/main" val="2142669814"/>
              </p:ext>
            </p:extLst>
          </p:nvPr>
        </p:nvGraphicFramePr>
        <p:xfrm>
          <a:off x="3586163" y="3382963"/>
          <a:ext cx="4151312" cy="492125"/>
        </p:xfrm>
        <a:graphic>
          <a:graphicData uri="http://schemas.openxmlformats.org/presentationml/2006/ole">
            <mc:AlternateContent xmlns:mc="http://schemas.openxmlformats.org/markup-compatibility/2006">
              <mc:Choice xmlns:v="urn:schemas-microsoft-com:vml" Requires="v">
                <p:oleObj spid="_x0000_s79897" name="Equation" r:id="rId8" imgW="2070000" imgH="253800" progId="Equation.DSMT4">
                  <p:embed/>
                </p:oleObj>
              </mc:Choice>
              <mc:Fallback>
                <p:oleObj name="Equation" r:id="rId8" imgW="2070000" imgH="253800" progId="Equation.DSMT4">
                  <p:embed/>
                  <p:pic>
                    <p:nvPicPr>
                      <p:cNvPr id="0" name=""/>
                      <p:cNvPicPr/>
                      <p:nvPr/>
                    </p:nvPicPr>
                    <p:blipFill>
                      <a:blip r:embed="rId9"/>
                      <a:stretch>
                        <a:fillRect/>
                      </a:stretch>
                    </p:blipFill>
                    <p:spPr>
                      <a:xfrm>
                        <a:off x="3586163" y="3382963"/>
                        <a:ext cx="4151312" cy="492125"/>
                      </a:xfrm>
                      <a:prstGeom prst="rect">
                        <a:avLst/>
                      </a:prstGeom>
                    </p:spPr>
                  </p:pic>
                </p:oleObj>
              </mc:Fallback>
            </mc:AlternateContent>
          </a:graphicData>
        </a:graphic>
      </p:graphicFrame>
      <p:graphicFrame>
        <p:nvGraphicFramePr>
          <p:cNvPr id="10" name="对象 9">
            <a:extLst>
              <a:ext uri="{FF2B5EF4-FFF2-40B4-BE49-F238E27FC236}">
                <a16:creationId xmlns="" xmlns:a16="http://schemas.microsoft.com/office/drawing/2014/main" id="{FFF24E79-5DDA-4463-8166-38AFDC9260FE}"/>
              </a:ext>
            </a:extLst>
          </p:cNvPr>
          <p:cNvGraphicFramePr>
            <a:graphicFrameLocks noChangeAspect="1"/>
          </p:cNvGraphicFramePr>
          <p:nvPr>
            <p:extLst>
              <p:ext uri="{D42A27DB-BD31-4B8C-83A1-F6EECF244321}">
                <p14:modId xmlns:p14="http://schemas.microsoft.com/office/powerpoint/2010/main" val="2712244974"/>
              </p:ext>
            </p:extLst>
          </p:nvPr>
        </p:nvGraphicFramePr>
        <p:xfrm>
          <a:off x="476995" y="3923654"/>
          <a:ext cx="1723728" cy="752613"/>
        </p:xfrm>
        <a:graphic>
          <a:graphicData uri="http://schemas.openxmlformats.org/presentationml/2006/ole">
            <mc:AlternateContent xmlns:mc="http://schemas.openxmlformats.org/markup-compatibility/2006">
              <mc:Choice xmlns:v="urn:schemas-microsoft-com:vml" Requires="v">
                <p:oleObj spid="_x0000_s79898" name="Equation" r:id="rId10" imgW="901440" imgH="393480" progId="Equation.DSMT4">
                  <p:embed/>
                </p:oleObj>
              </mc:Choice>
              <mc:Fallback>
                <p:oleObj name="Equation" r:id="rId10" imgW="901440" imgH="393480" progId="Equation.DSMT4">
                  <p:embed/>
                  <p:pic>
                    <p:nvPicPr>
                      <p:cNvPr id="0" name=""/>
                      <p:cNvPicPr/>
                      <p:nvPr/>
                    </p:nvPicPr>
                    <p:blipFill>
                      <a:blip r:embed="rId11"/>
                      <a:stretch>
                        <a:fillRect/>
                      </a:stretch>
                    </p:blipFill>
                    <p:spPr>
                      <a:xfrm>
                        <a:off x="476995" y="3923654"/>
                        <a:ext cx="1723728" cy="752613"/>
                      </a:xfrm>
                      <a:prstGeom prst="rect">
                        <a:avLst/>
                      </a:prstGeom>
                    </p:spPr>
                  </p:pic>
                </p:oleObj>
              </mc:Fallback>
            </mc:AlternateContent>
          </a:graphicData>
        </a:graphic>
      </p:graphicFrame>
      <p:graphicFrame>
        <p:nvGraphicFramePr>
          <p:cNvPr id="11" name="对象 10">
            <a:extLst>
              <a:ext uri="{FF2B5EF4-FFF2-40B4-BE49-F238E27FC236}">
                <a16:creationId xmlns="" xmlns:a16="http://schemas.microsoft.com/office/drawing/2014/main" id="{1ABFAAB9-D8FB-4398-84FF-56293DF33933}"/>
              </a:ext>
            </a:extLst>
          </p:cNvPr>
          <p:cNvGraphicFramePr>
            <a:graphicFrameLocks noChangeAspect="1"/>
          </p:cNvGraphicFramePr>
          <p:nvPr>
            <p:extLst>
              <p:ext uri="{D42A27DB-BD31-4B8C-83A1-F6EECF244321}">
                <p14:modId xmlns:p14="http://schemas.microsoft.com/office/powerpoint/2010/main" val="1409952941"/>
              </p:ext>
            </p:extLst>
          </p:nvPr>
        </p:nvGraphicFramePr>
        <p:xfrm>
          <a:off x="3357315" y="3866144"/>
          <a:ext cx="6552728" cy="905182"/>
        </p:xfrm>
        <a:graphic>
          <a:graphicData uri="http://schemas.openxmlformats.org/presentationml/2006/ole">
            <mc:AlternateContent xmlns:mc="http://schemas.openxmlformats.org/markup-compatibility/2006">
              <mc:Choice xmlns:v="urn:schemas-microsoft-com:vml" Requires="v">
                <p:oleObj spid="_x0000_s79899" name="Equation" r:id="rId12" imgW="3555720" imgH="482400" progId="Equation.DSMT4">
                  <p:embed/>
                </p:oleObj>
              </mc:Choice>
              <mc:Fallback>
                <p:oleObj name="Equation" r:id="rId12" imgW="3555720" imgH="482400" progId="Equation.DSMT4">
                  <p:embed/>
                  <p:pic>
                    <p:nvPicPr>
                      <p:cNvPr id="0" name=""/>
                      <p:cNvPicPr/>
                      <p:nvPr/>
                    </p:nvPicPr>
                    <p:blipFill>
                      <a:blip r:embed="rId13"/>
                      <a:stretch>
                        <a:fillRect/>
                      </a:stretch>
                    </p:blipFill>
                    <p:spPr>
                      <a:xfrm>
                        <a:off x="3357315" y="3866144"/>
                        <a:ext cx="6552728" cy="905182"/>
                      </a:xfrm>
                      <a:prstGeom prst="rect">
                        <a:avLst/>
                      </a:prstGeom>
                    </p:spPr>
                  </p:pic>
                </p:oleObj>
              </mc:Fallback>
            </mc:AlternateContent>
          </a:graphicData>
        </a:graphic>
      </p:graphicFrame>
      <p:graphicFrame>
        <p:nvGraphicFramePr>
          <p:cNvPr id="12" name="对象 11">
            <a:extLst>
              <a:ext uri="{FF2B5EF4-FFF2-40B4-BE49-F238E27FC236}">
                <a16:creationId xmlns="" xmlns:a16="http://schemas.microsoft.com/office/drawing/2014/main" id="{EA72796F-E7FD-4A37-8FB0-302D4F427A85}"/>
              </a:ext>
            </a:extLst>
          </p:cNvPr>
          <p:cNvGraphicFramePr>
            <a:graphicFrameLocks noChangeAspect="1"/>
          </p:cNvGraphicFramePr>
          <p:nvPr>
            <p:extLst>
              <p:ext uri="{D42A27DB-BD31-4B8C-83A1-F6EECF244321}">
                <p14:modId xmlns:p14="http://schemas.microsoft.com/office/powerpoint/2010/main" val="3082263990"/>
              </p:ext>
            </p:extLst>
          </p:nvPr>
        </p:nvGraphicFramePr>
        <p:xfrm>
          <a:off x="869457" y="4660197"/>
          <a:ext cx="1584175" cy="504800"/>
        </p:xfrm>
        <a:graphic>
          <a:graphicData uri="http://schemas.openxmlformats.org/presentationml/2006/ole">
            <mc:AlternateContent xmlns:mc="http://schemas.openxmlformats.org/markup-compatibility/2006">
              <mc:Choice xmlns:v="urn:schemas-microsoft-com:vml" Requires="v">
                <p:oleObj spid="_x0000_s79900" name="Equation" r:id="rId14" imgW="698400" imgH="253800" progId="Equation.DSMT4">
                  <p:embed/>
                </p:oleObj>
              </mc:Choice>
              <mc:Fallback>
                <p:oleObj name="Equation" r:id="rId14" imgW="698400" imgH="253800" progId="Equation.DSMT4">
                  <p:embed/>
                  <p:pic>
                    <p:nvPicPr>
                      <p:cNvPr id="0" name=""/>
                      <p:cNvPicPr/>
                      <p:nvPr/>
                    </p:nvPicPr>
                    <p:blipFill>
                      <a:blip r:embed="rId15"/>
                      <a:stretch>
                        <a:fillRect/>
                      </a:stretch>
                    </p:blipFill>
                    <p:spPr>
                      <a:xfrm>
                        <a:off x="869457" y="4660197"/>
                        <a:ext cx="1584175" cy="504800"/>
                      </a:xfrm>
                      <a:prstGeom prst="rect">
                        <a:avLst/>
                      </a:prstGeom>
                    </p:spPr>
                  </p:pic>
                </p:oleObj>
              </mc:Fallback>
            </mc:AlternateContent>
          </a:graphicData>
        </a:graphic>
      </p:graphicFrame>
      <p:graphicFrame>
        <p:nvGraphicFramePr>
          <p:cNvPr id="14" name="对象 13">
            <a:extLst>
              <a:ext uri="{FF2B5EF4-FFF2-40B4-BE49-F238E27FC236}">
                <a16:creationId xmlns="" xmlns:a16="http://schemas.microsoft.com/office/drawing/2014/main" id="{47BCF2FB-B818-4D5B-9406-B5A5395CD3AF}"/>
              </a:ext>
            </a:extLst>
          </p:cNvPr>
          <p:cNvGraphicFramePr>
            <a:graphicFrameLocks noChangeAspect="1"/>
          </p:cNvGraphicFramePr>
          <p:nvPr>
            <p:extLst>
              <p:ext uri="{D42A27DB-BD31-4B8C-83A1-F6EECF244321}">
                <p14:modId xmlns:p14="http://schemas.microsoft.com/office/powerpoint/2010/main" val="3101687672"/>
              </p:ext>
            </p:extLst>
          </p:nvPr>
        </p:nvGraphicFramePr>
        <p:xfrm>
          <a:off x="4797475" y="5169712"/>
          <a:ext cx="3240360" cy="1066880"/>
        </p:xfrm>
        <a:graphic>
          <a:graphicData uri="http://schemas.openxmlformats.org/presentationml/2006/ole">
            <mc:AlternateContent xmlns:mc="http://schemas.openxmlformats.org/markup-compatibility/2006">
              <mc:Choice xmlns:v="urn:schemas-microsoft-com:vml" Requires="v">
                <p:oleObj spid="_x0000_s79901" name="Equation" r:id="rId16" imgW="1117440" imgH="469800" progId="Equation.DSMT4">
                  <p:embed/>
                </p:oleObj>
              </mc:Choice>
              <mc:Fallback>
                <p:oleObj name="Equation" r:id="rId16" imgW="1117440" imgH="469800" progId="Equation.DSMT4">
                  <p:embed/>
                  <p:pic>
                    <p:nvPicPr>
                      <p:cNvPr id="0" name=""/>
                      <p:cNvPicPr/>
                      <p:nvPr/>
                    </p:nvPicPr>
                    <p:blipFill>
                      <a:blip r:embed="rId17"/>
                      <a:stretch>
                        <a:fillRect/>
                      </a:stretch>
                    </p:blipFill>
                    <p:spPr>
                      <a:xfrm>
                        <a:off x="4797475" y="5169712"/>
                        <a:ext cx="3240360" cy="1066880"/>
                      </a:xfrm>
                      <a:prstGeom prst="rect">
                        <a:avLst/>
                      </a:prstGeom>
                    </p:spPr>
                  </p:pic>
                </p:oleObj>
              </mc:Fallback>
            </mc:AlternateContent>
          </a:graphicData>
        </a:graphic>
      </p:graphicFrame>
    </p:spTree>
    <p:extLst>
      <p:ext uri="{BB962C8B-B14F-4D97-AF65-F5344CB8AC3E}">
        <p14:creationId xmlns:p14="http://schemas.microsoft.com/office/powerpoint/2010/main" val="2688447629"/>
      </p:ext>
    </p:extLst>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208613" y="476672"/>
            <a:ext cx="11770012" cy="610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endParaRPr kumimoji="1" lang="en-US" altLang="zh-CN" sz="2200" dirty="0">
              <a:latin typeface="+mn-lt"/>
              <a:ea typeface="+mn-ea"/>
            </a:endParaRPr>
          </a:p>
        </p:txBody>
      </p:sp>
      <p:sp>
        <p:nvSpPr>
          <p:cNvPr id="3"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期权的定价</a:t>
            </a:r>
          </a:p>
        </p:txBody>
      </p:sp>
      <p:graphicFrame>
        <p:nvGraphicFramePr>
          <p:cNvPr id="4" name="对象 3">
            <a:extLst>
              <a:ext uri="{FF2B5EF4-FFF2-40B4-BE49-F238E27FC236}">
                <a16:creationId xmlns="" xmlns:a16="http://schemas.microsoft.com/office/drawing/2014/main" id="{89466E0D-1314-432F-8D64-4A05E314688E}"/>
              </a:ext>
            </a:extLst>
          </p:cNvPr>
          <p:cNvGraphicFramePr>
            <a:graphicFrameLocks noChangeAspect="1"/>
          </p:cNvGraphicFramePr>
          <p:nvPr>
            <p:extLst>
              <p:ext uri="{D42A27DB-BD31-4B8C-83A1-F6EECF244321}">
                <p14:modId xmlns:p14="http://schemas.microsoft.com/office/powerpoint/2010/main" val="753463990"/>
              </p:ext>
            </p:extLst>
          </p:nvPr>
        </p:nvGraphicFramePr>
        <p:xfrm>
          <a:off x="549003" y="799400"/>
          <a:ext cx="10853738" cy="5461000"/>
        </p:xfrm>
        <a:graphic>
          <a:graphicData uri="http://schemas.openxmlformats.org/presentationml/2006/ole">
            <mc:AlternateContent xmlns:mc="http://schemas.openxmlformats.org/markup-compatibility/2006">
              <mc:Choice xmlns:v="urn:schemas-microsoft-com:vml" Requires="v">
                <p:oleObj spid="_x0000_s80901" name="Equation" r:id="rId4" imgW="5613120" imgH="2844720" progId="Equation.DSMT4">
                  <p:embed/>
                </p:oleObj>
              </mc:Choice>
              <mc:Fallback>
                <p:oleObj name="Equation" r:id="rId4" imgW="5613120" imgH="2844720" progId="Equation.DSMT4">
                  <p:embed/>
                  <p:pic>
                    <p:nvPicPr>
                      <p:cNvPr id="0" name=""/>
                      <p:cNvPicPr/>
                      <p:nvPr/>
                    </p:nvPicPr>
                    <p:blipFill>
                      <a:blip r:embed="rId5"/>
                      <a:stretch>
                        <a:fillRect/>
                      </a:stretch>
                    </p:blipFill>
                    <p:spPr>
                      <a:xfrm>
                        <a:off x="549003" y="799400"/>
                        <a:ext cx="10853738" cy="5461000"/>
                      </a:xfrm>
                      <a:prstGeom prst="rect">
                        <a:avLst/>
                      </a:prstGeom>
                    </p:spPr>
                  </p:pic>
                </p:oleObj>
              </mc:Fallback>
            </mc:AlternateContent>
          </a:graphicData>
        </a:graphic>
      </p:graphicFrame>
    </p:spTree>
    <p:extLst>
      <p:ext uri="{BB962C8B-B14F-4D97-AF65-F5344CB8AC3E}">
        <p14:creationId xmlns:p14="http://schemas.microsoft.com/office/powerpoint/2010/main" val="2971393622"/>
      </p:ext>
    </p:extLst>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150039" y="3653802"/>
            <a:ext cx="11770012"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r>
              <a:rPr kumimoji="1" lang="zh-CN" altLang="en-US" sz="2200" dirty="0">
                <a:latin typeface="+mn-lt"/>
                <a:ea typeface="+mn-ea"/>
              </a:rPr>
              <a:t>故此，对于一个无股息股票</a:t>
            </a:r>
            <a:r>
              <a:rPr kumimoji="1" lang="zh-CN" altLang="en-US" sz="2200" dirty="0">
                <a:solidFill>
                  <a:srgbClr val="C00000"/>
                </a:solidFill>
                <a:latin typeface="+mn-lt"/>
                <a:ea typeface="+mn-ea"/>
              </a:rPr>
              <a:t>看涨期权</a:t>
            </a:r>
            <a:r>
              <a:rPr kumimoji="1" lang="zh-CN" altLang="en-US" sz="2200" dirty="0">
                <a:latin typeface="+mn-lt"/>
                <a:ea typeface="+mn-ea"/>
              </a:rPr>
              <a:t>的布莱克</a:t>
            </a:r>
            <a:r>
              <a:rPr kumimoji="1" lang="en-US" altLang="zh-CN" sz="2200" dirty="0">
                <a:latin typeface="+mn-lt"/>
                <a:ea typeface="+mn-ea"/>
              </a:rPr>
              <a:t>-</a:t>
            </a:r>
            <a:r>
              <a:rPr kumimoji="1" lang="zh-CN" altLang="en-US" sz="2200" dirty="0">
                <a:latin typeface="+mn-lt"/>
                <a:ea typeface="+mn-ea"/>
              </a:rPr>
              <a:t>斯科斯斯</a:t>
            </a:r>
            <a:r>
              <a:rPr kumimoji="1" lang="en-US" altLang="zh-CN" sz="2200" dirty="0">
                <a:latin typeface="+mn-lt"/>
                <a:ea typeface="+mn-ea"/>
              </a:rPr>
              <a:t>-</a:t>
            </a:r>
            <a:r>
              <a:rPr kumimoji="1" lang="zh-CN" altLang="en-US" sz="2200" dirty="0">
                <a:latin typeface="+mn-lt"/>
                <a:ea typeface="+mn-ea"/>
              </a:rPr>
              <a:t>莫顿定价公式：</a:t>
            </a: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其中，                                          ，</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同理，息股票</a:t>
            </a:r>
            <a:r>
              <a:rPr kumimoji="1" lang="zh-CN" altLang="en-US" sz="2200" dirty="0">
                <a:solidFill>
                  <a:srgbClr val="C00000"/>
                </a:solidFill>
                <a:latin typeface="+mn-lt"/>
                <a:ea typeface="+mn-ea"/>
              </a:rPr>
              <a:t>看跌期权</a:t>
            </a:r>
            <a:r>
              <a:rPr kumimoji="1" lang="zh-CN" altLang="en-US" sz="2200" dirty="0">
                <a:latin typeface="+mn-lt"/>
                <a:ea typeface="+mn-ea"/>
              </a:rPr>
              <a:t>的布莱克</a:t>
            </a:r>
            <a:r>
              <a:rPr kumimoji="1" lang="en-US" altLang="zh-CN" sz="2200" dirty="0">
                <a:latin typeface="+mn-lt"/>
                <a:ea typeface="+mn-ea"/>
              </a:rPr>
              <a:t>-</a:t>
            </a:r>
            <a:r>
              <a:rPr kumimoji="1" lang="zh-CN" altLang="en-US" sz="2200" dirty="0">
                <a:latin typeface="+mn-lt"/>
                <a:ea typeface="+mn-ea"/>
              </a:rPr>
              <a:t>斯科斯斯</a:t>
            </a:r>
            <a:r>
              <a:rPr kumimoji="1" lang="en-US" altLang="zh-CN" sz="2200" dirty="0">
                <a:latin typeface="+mn-lt"/>
                <a:ea typeface="+mn-ea"/>
              </a:rPr>
              <a:t>-</a:t>
            </a:r>
            <a:r>
              <a:rPr kumimoji="1" lang="zh-CN" altLang="en-US" sz="2200" dirty="0">
                <a:latin typeface="+mn-lt"/>
                <a:ea typeface="+mn-ea"/>
              </a:rPr>
              <a:t>莫顿定价公式：</a:t>
            </a:r>
            <a:endParaRPr kumimoji="1" lang="en-US" altLang="zh-CN" sz="2200" dirty="0">
              <a:latin typeface="+mn-lt"/>
              <a:ea typeface="+mn-ea"/>
            </a:endParaRPr>
          </a:p>
        </p:txBody>
      </p:sp>
      <p:sp>
        <p:nvSpPr>
          <p:cNvPr id="3"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期权的定价</a:t>
            </a:r>
          </a:p>
        </p:txBody>
      </p:sp>
      <p:graphicFrame>
        <p:nvGraphicFramePr>
          <p:cNvPr id="4" name="对象 3">
            <a:extLst>
              <a:ext uri="{FF2B5EF4-FFF2-40B4-BE49-F238E27FC236}">
                <a16:creationId xmlns="" xmlns:a16="http://schemas.microsoft.com/office/drawing/2014/main" id="{35D13363-1037-48E0-A4B5-6460A781A972}"/>
              </a:ext>
            </a:extLst>
          </p:cNvPr>
          <p:cNvGraphicFramePr>
            <a:graphicFrameLocks noChangeAspect="1"/>
          </p:cNvGraphicFramePr>
          <p:nvPr>
            <p:extLst>
              <p:ext uri="{D42A27DB-BD31-4B8C-83A1-F6EECF244321}">
                <p14:modId xmlns:p14="http://schemas.microsoft.com/office/powerpoint/2010/main" val="3581093599"/>
              </p:ext>
            </p:extLst>
          </p:nvPr>
        </p:nvGraphicFramePr>
        <p:xfrm>
          <a:off x="0" y="621432"/>
          <a:ext cx="8791576" cy="3240087"/>
        </p:xfrm>
        <a:graphic>
          <a:graphicData uri="http://schemas.openxmlformats.org/presentationml/2006/ole">
            <mc:AlternateContent xmlns:mc="http://schemas.openxmlformats.org/markup-compatibility/2006">
              <mc:Choice xmlns:v="urn:schemas-microsoft-com:vml" Requires="v">
                <p:oleObj spid="_x0000_s81943" name="Equation" r:id="rId3" imgW="4241520" imgH="1879560" progId="Equation.DSMT4">
                  <p:embed/>
                </p:oleObj>
              </mc:Choice>
              <mc:Fallback>
                <p:oleObj name="Equation" r:id="rId3" imgW="4241520" imgH="1879560" progId="Equation.DSMT4">
                  <p:embed/>
                  <p:pic>
                    <p:nvPicPr>
                      <p:cNvPr id="0" name=""/>
                      <p:cNvPicPr/>
                      <p:nvPr/>
                    </p:nvPicPr>
                    <p:blipFill>
                      <a:blip r:embed="rId4"/>
                      <a:stretch>
                        <a:fillRect/>
                      </a:stretch>
                    </p:blipFill>
                    <p:spPr>
                      <a:xfrm>
                        <a:off x="0" y="621432"/>
                        <a:ext cx="8791576" cy="3240087"/>
                      </a:xfrm>
                      <a:prstGeom prst="rect">
                        <a:avLst/>
                      </a:prstGeom>
                    </p:spPr>
                  </p:pic>
                </p:oleObj>
              </mc:Fallback>
            </mc:AlternateContent>
          </a:graphicData>
        </a:graphic>
      </p:graphicFrame>
      <p:graphicFrame>
        <p:nvGraphicFramePr>
          <p:cNvPr id="5" name="对象 4">
            <a:extLst>
              <a:ext uri="{FF2B5EF4-FFF2-40B4-BE49-F238E27FC236}">
                <a16:creationId xmlns="" xmlns:a16="http://schemas.microsoft.com/office/drawing/2014/main" id="{DA79DA1C-7C2A-468F-8754-0357EC023FAC}"/>
              </a:ext>
            </a:extLst>
          </p:cNvPr>
          <p:cNvGraphicFramePr>
            <a:graphicFrameLocks noChangeAspect="1"/>
          </p:cNvGraphicFramePr>
          <p:nvPr>
            <p:extLst>
              <p:ext uri="{D42A27DB-BD31-4B8C-83A1-F6EECF244321}">
                <p14:modId xmlns:p14="http://schemas.microsoft.com/office/powerpoint/2010/main" val="205940811"/>
              </p:ext>
            </p:extLst>
          </p:nvPr>
        </p:nvGraphicFramePr>
        <p:xfrm>
          <a:off x="2565227" y="4056905"/>
          <a:ext cx="6468043" cy="657321"/>
        </p:xfrm>
        <a:graphic>
          <a:graphicData uri="http://schemas.openxmlformats.org/presentationml/2006/ole">
            <mc:AlternateContent xmlns:mc="http://schemas.openxmlformats.org/markup-compatibility/2006">
              <mc:Choice xmlns:v="urn:schemas-microsoft-com:vml" Requires="v">
                <p:oleObj spid="_x0000_s81944" name="Equation" r:id="rId5" imgW="3124080" imgH="317160" progId="Equation.DSMT4">
                  <p:embed/>
                </p:oleObj>
              </mc:Choice>
              <mc:Fallback>
                <p:oleObj name="Equation" r:id="rId5" imgW="3124080" imgH="317160" progId="Equation.DSMT4">
                  <p:embed/>
                  <p:pic>
                    <p:nvPicPr>
                      <p:cNvPr id="0" name=""/>
                      <p:cNvPicPr/>
                      <p:nvPr/>
                    </p:nvPicPr>
                    <p:blipFill>
                      <a:blip r:embed="rId6"/>
                      <a:stretch>
                        <a:fillRect/>
                      </a:stretch>
                    </p:blipFill>
                    <p:spPr>
                      <a:xfrm>
                        <a:off x="2565227" y="4056905"/>
                        <a:ext cx="6468043" cy="657321"/>
                      </a:xfrm>
                      <a:prstGeom prst="rect">
                        <a:avLst/>
                      </a:prstGeom>
                    </p:spPr>
                  </p:pic>
                </p:oleObj>
              </mc:Fallback>
            </mc:AlternateContent>
          </a:graphicData>
        </a:graphic>
      </p:graphicFrame>
      <p:graphicFrame>
        <p:nvGraphicFramePr>
          <p:cNvPr id="6" name="对象 5">
            <a:extLst>
              <a:ext uri="{FF2B5EF4-FFF2-40B4-BE49-F238E27FC236}">
                <a16:creationId xmlns="" xmlns:a16="http://schemas.microsoft.com/office/drawing/2014/main" id="{F0F3679B-77A8-4C2A-B646-73CB75B50B52}"/>
              </a:ext>
            </a:extLst>
          </p:cNvPr>
          <p:cNvGraphicFramePr>
            <a:graphicFrameLocks noChangeAspect="1"/>
          </p:cNvGraphicFramePr>
          <p:nvPr>
            <p:extLst>
              <p:ext uri="{D42A27DB-BD31-4B8C-83A1-F6EECF244321}">
                <p14:modId xmlns:p14="http://schemas.microsoft.com/office/powerpoint/2010/main" val="4110373446"/>
              </p:ext>
            </p:extLst>
          </p:nvPr>
        </p:nvGraphicFramePr>
        <p:xfrm>
          <a:off x="981051" y="4771190"/>
          <a:ext cx="2736304" cy="745313"/>
        </p:xfrm>
        <a:graphic>
          <a:graphicData uri="http://schemas.openxmlformats.org/presentationml/2006/ole">
            <mc:AlternateContent xmlns:mc="http://schemas.openxmlformats.org/markup-compatibility/2006">
              <mc:Choice xmlns:v="urn:schemas-microsoft-com:vml" Requires="v">
                <p:oleObj spid="_x0000_s81945" name="Equation" r:id="rId7" imgW="1790640" imgH="444240" progId="Equation.DSMT4">
                  <p:embed/>
                </p:oleObj>
              </mc:Choice>
              <mc:Fallback>
                <p:oleObj name="Equation" r:id="rId7" imgW="1790640" imgH="444240" progId="Equation.DSMT4">
                  <p:embed/>
                  <p:pic>
                    <p:nvPicPr>
                      <p:cNvPr id="0" name=""/>
                      <p:cNvPicPr/>
                      <p:nvPr/>
                    </p:nvPicPr>
                    <p:blipFill>
                      <a:blip r:embed="rId8"/>
                      <a:stretch>
                        <a:fillRect/>
                      </a:stretch>
                    </p:blipFill>
                    <p:spPr>
                      <a:xfrm>
                        <a:off x="981051" y="4771190"/>
                        <a:ext cx="2736304" cy="745313"/>
                      </a:xfrm>
                      <a:prstGeom prst="rect">
                        <a:avLst/>
                      </a:prstGeom>
                    </p:spPr>
                  </p:pic>
                </p:oleObj>
              </mc:Fallback>
            </mc:AlternateContent>
          </a:graphicData>
        </a:graphic>
      </p:graphicFrame>
      <p:graphicFrame>
        <p:nvGraphicFramePr>
          <p:cNvPr id="7" name="对象 6">
            <a:extLst>
              <a:ext uri="{FF2B5EF4-FFF2-40B4-BE49-F238E27FC236}">
                <a16:creationId xmlns="" xmlns:a16="http://schemas.microsoft.com/office/drawing/2014/main" id="{C7DB56AC-E63D-4CC4-9B17-6DE1C2BA7111}"/>
              </a:ext>
            </a:extLst>
          </p:cNvPr>
          <p:cNvGraphicFramePr>
            <a:graphicFrameLocks noChangeAspect="1"/>
          </p:cNvGraphicFramePr>
          <p:nvPr>
            <p:extLst>
              <p:ext uri="{D42A27DB-BD31-4B8C-83A1-F6EECF244321}">
                <p14:modId xmlns:p14="http://schemas.microsoft.com/office/powerpoint/2010/main" val="652885979"/>
              </p:ext>
            </p:extLst>
          </p:nvPr>
        </p:nvGraphicFramePr>
        <p:xfrm>
          <a:off x="3933379" y="4783806"/>
          <a:ext cx="4430206" cy="720080"/>
        </p:xfrm>
        <a:graphic>
          <a:graphicData uri="http://schemas.openxmlformats.org/presentationml/2006/ole">
            <mc:AlternateContent xmlns:mc="http://schemas.openxmlformats.org/markup-compatibility/2006">
              <mc:Choice xmlns:v="urn:schemas-microsoft-com:vml" Requires="v">
                <p:oleObj spid="_x0000_s81946" name="Equation" r:id="rId9" imgW="2590560" imgH="444240" progId="Equation.DSMT4">
                  <p:embed/>
                </p:oleObj>
              </mc:Choice>
              <mc:Fallback>
                <p:oleObj name="Equation" r:id="rId9" imgW="2590560" imgH="444240" progId="Equation.DSMT4">
                  <p:embed/>
                  <p:pic>
                    <p:nvPicPr>
                      <p:cNvPr id="0" name=""/>
                      <p:cNvPicPr/>
                      <p:nvPr/>
                    </p:nvPicPr>
                    <p:blipFill>
                      <a:blip r:embed="rId10"/>
                      <a:stretch>
                        <a:fillRect/>
                      </a:stretch>
                    </p:blipFill>
                    <p:spPr>
                      <a:xfrm>
                        <a:off x="3933379" y="4783806"/>
                        <a:ext cx="4430206" cy="720080"/>
                      </a:xfrm>
                      <a:prstGeom prst="rect">
                        <a:avLst/>
                      </a:prstGeom>
                    </p:spPr>
                  </p:pic>
                </p:oleObj>
              </mc:Fallback>
            </mc:AlternateContent>
          </a:graphicData>
        </a:graphic>
      </p:graphicFrame>
      <p:graphicFrame>
        <p:nvGraphicFramePr>
          <p:cNvPr id="8" name="对象 7">
            <a:extLst>
              <a:ext uri="{FF2B5EF4-FFF2-40B4-BE49-F238E27FC236}">
                <a16:creationId xmlns="" xmlns:a16="http://schemas.microsoft.com/office/drawing/2014/main" id="{F76CD1BD-01EF-4403-9E9B-9DD26697FEB7}"/>
              </a:ext>
            </a:extLst>
          </p:cNvPr>
          <p:cNvGraphicFramePr>
            <a:graphicFrameLocks noChangeAspect="1"/>
          </p:cNvGraphicFramePr>
          <p:nvPr>
            <p:extLst>
              <p:ext uri="{D42A27DB-BD31-4B8C-83A1-F6EECF244321}">
                <p14:modId xmlns:p14="http://schemas.microsoft.com/office/powerpoint/2010/main" val="2203622470"/>
              </p:ext>
            </p:extLst>
          </p:nvPr>
        </p:nvGraphicFramePr>
        <p:xfrm>
          <a:off x="3069283" y="5890872"/>
          <a:ext cx="4824536" cy="531494"/>
        </p:xfrm>
        <a:graphic>
          <a:graphicData uri="http://schemas.openxmlformats.org/presentationml/2006/ole">
            <mc:AlternateContent xmlns:mc="http://schemas.openxmlformats.org/markup-compatibility/2006">
              <mc:Choice xmlns:v="urn:schemas-microsoft-com:vml" Requires="v">
                <p:oleObj spid="_x0000_s81947" name="Equation" r:id="rId11" imgW="1777680" imgH="241200" progId="Equation.DSMT4">
                  <p:embed/>
                </p:oleObj>
              </mc:Choice>
              <mc:Fallback>
                <p:oleObj name="Equation" r:id="rId11" imgW="1777680" imgH="241200" progId="Equation.DSMT4">
                  <p:embed/>
                  <p:pic>
                    <p:nvPicPr>
                      <p:cNvPr id="0" name=""/>
                      <p:cNvPicPr/>
                      <p:nvPr/>
                    </p:nvPicPr>
                    <p:blipFill>
                      <a:blip r:embed="rId12"/>
                      <a:stretch>
                        <a:fillRect/>
                      </a:stretch>
                    </p:blipFill>
                    <p:spPr>
                      <a:xfrm>
                        <a:off x="3069283" y="5890872"/>
                        <a:ext cx="4824536" cy="531494"/>
                      </a:xfrm>
                      <a:prstGeom prst="rect">
                        <a:avLst/>
                      </a:prstGeom>
                    </p:spPr>
                  </p:pic>
                </p:oleObj>
              </mc:Fallback>
            </mc:AlternateContent>
          </a:graphicData>
        </a:graphic>
      </p:graphicFrame>
      <p:sp>
        <p:nvSpPr>
          <p:cNvPr id="9" name="矩形 8">
            <a:extLst>
              <a:ext uri="{FF2B5EF4-FFF2-40B4-BE49-F238E27FC236}">
                <a16:creationId xmlns="" xmlns:a16="http://schemas.microsoft.com/office/drawing/2014/main" id="{EB8746C0-9233-41B2-8704-878329E50048}"/>
              </a:ext>
            </a:extLst>
          </p:cNvPr>
          <p:cNvSpPr/>
          <p:nvPr/>
        </p:nvSpPr>
        <p:spPr>
          <a:xfrm>
            <a:off x="2493219" y="4182732"/>
            <a:ext cx="6696744" cy="5314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 xmlns:a16="http://schemas.microsoft.com/office/drawing/2014/main" id="{7FB310C0-51AF-42CD-8B96-0B2DF50276C0}"/>
              </a:ext>
            </a:extLst>
          </p:cNvPr>
          <p:cNvSpPr/>
          <p:nvPr/>
        </p:nvSpPr>
        <p:spPr>
          <a:xfrm>
            <a:off x="3069283" y="5903489"/>
            <a:ext cx="4824536" cy="5188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1" name="对象 10"/>
          <p:cNvGraphicFramePr>
            <a:graphicFrameLocks noChangeAspect="1"/>
          </p:cNvGraphicFramePr>
          <p:nvPr>
            <p:extLst>
              <p:ext uri="{D42A27DB-BD31-4B8C-83A1-F6EECF244321}">
                <p14:modId xmlns:p14="http://schemas.microsoft.com/office/powerpoint/2010/main" val="3952432679"/>
              </p:ext>
            </p:extLst>
          </p:nvPr>
        </p:nvGraphicFramePr>
        <p:xfrm>
          <a:off x="7029450" y="593725"/>
          <a:ext cx="5121275" cy="804863"/>
        </p:xfrm>
        <a:graphic>
          <a:graphicData uri="http://schemas.openxmlformats.org/presentationml/2006/ole">
            <mc:AlternateContent xmlns:mc="http://schemas.openxmlformats.org/markup-compatibility/2006">
              <mc:Choice xmlns:v="urn:schemas-microsoft-com:vml" Requires="v">
                <p:oleObj spid="_x0000_s81948" name="Equation" r:id="rId13" imgW="3873240" imgH="609480" progId="Equation.DSMT4">
                  <p:embed/>
                </p:oleObj>
              </mc:Choice>
              <mc:Fallback>
                <p:oleObj name="Equation" r:id="rId13" imgW="3873240" imgH="609480" progId="Equation.DSMT4">
                  <p:embed/>
                  <p:pic>
                    <p:nvPicPr>
                      <p:cNvPr id="0" name=""/>
                      <p:cNvPicPr>
                        <a:picLocks noChangeAspect="1" noChangeArrowheads="1"/>
                      </p:cNvPicPr>
                      <p:nvPr/>
                    </p:nvPicPr>
                    <p:blipFill>
                      <a:blip r:embed="rId14"/>
                      <a:srcRect/>
                      <a:stretch>
                        <a:fillRect/>
                      </a:stretch>
                    </p:blipFill>
                    <p:spPr bwMode="auto">
                      <a:xfrm>
                        <a:off x="7029450" y="593725"/>
                        <a:ext cx="5121275" cy="804863"/>
                      </a:xfrm>
                      <a:prstGeom prst="rect">
                        <a:avLst/>
                      </a:prstGeom>
                      <a:noFill/>
                      <a:ln>
                        <a:noFill/>
                      </a:ln>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1309325669"/>
              </p:ext>
            </p:extLst>
          </p:nvPr>
        </p:nvGraphicFramePr>
        <p:xfrm>
          <a:off x="6980672" y="1484784"/>
          <a:ext cx="5184576" cy="675379"/>
        </p:xfrm>
        <a:graphic>
          <a:graphicData uri="http://schemas.openxmlformats.org/presentationml/2006/ole">
            <mc:AlternateContent xmlns:mc="http://schemas.openxmlformats.org/markup-compatibility/2006">
              <mc:Choice xmlns:v="urn:schemas-microsoft-com:vml" Requires="v">
                <p:oleObj spid="_x0000_s81949" name="Equation" r:id="rId15" imgW="4673520" imgH="609480" progId="Equation.DSMT4">
                  <p:embed/>
                </p:oleObj>
              </mc:Choice>
              <mc:Fallback>
                <p:oleObj name="Equation" r:id="rId15" imgW="4673520" imgH="609480" progId="Equation.DSMT4">
                  <p:embed/>
                  <p:pic>
                    <p:nvPicPr>
                      <p:cNvPr id="0" name=""/>
                      <p:cNvPicPr>
                        <a:picLocks noChangeAspect="1" noChangeArrowheads="1"/>
                      </p:cNvPicPr>
                      <p:nvPr/>
                    </p:nvPicPr>
                    <p:blipFill>
                      <a:blip r:embed="rId16"/>
                      <a:srcRect/>
                      <a:stretch>
                        <a:fillRect/>
                      </a:stretch>
                    </p:blipFill>
                    <p:spPr bwMode="auto">
                      <a:xfrm>
                        <a:off x="6980672" y="1484784"/>
                        <a:ext cx="5184576" cy="67537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482077591"/>
      </p:ext>
    </p:extLst>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3"/>
              <p:cNvSpPr txBox="1">
                <a:spLocks/>
              </p:cNvSpPr>
              <p:nvPr/>
            </p:nvSpPr>
            <p:spPr bwMode="auto">
              <a:xfrm>
                <a:off x="164825" y="634912"/>
                <a:ext cx="11593288" cy="6106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r>
                  <a:rPr kumimoji="1" lang="en-US" altLang="zh-CN" sz="2400" b="1" dirty="0">
                    <a:latin typeface="Times New Roman" panose="02020603050405020304" pitchFamily="18" charset="0"/>
                    <a:ea typeface="+mn-ea"/>
                    <a:cs typeface="Times New Roman" panose="02020603050405020304" pitchFamily="18" charset="0"/>
                  </a:rPr>
                  <a:t>⁜</a:t>
                </a:r>
                <a:r>
                  <a:rPr kumimoji="1" lang="zh-CN" altLang="en-US" sz="2200" dirty="0">
                    <a:latin typeface="+mn-lt"/>
                    <a:ea typeface="+mn-ea"/>
                  </a:rPr>
                  <a:t>对于</a:t>
                </a:r>
                <a:r>
                  <a:rPr kumimoji="1" lang="en-US" altLang="zh-CN" sz="2200" dirty="0">
                    <a:latin typeface="+mn-lt"/>
                    <a:ea typeface="+mn-ea"/>
                  </a:rPr>
                  <a:t>【</a:t>
                </a:r>
                <a:r>
                  <a:rPr kumimoji="1" lang="zh-CN" altLang="en-US" sz="2200" dirty="0" smtClean="0">
                    <a:latin typeface="+mn-lt"/>
                    <a:ea typeface="+mn-ea"/>
                  </a:rPr>
                  <a:t>例</a:t>
                </a:r>
                <a:r>
                  <a:rPr kumimoji="1" lang="en-US" altLang="zh-CN" sz="2200" dirty="0" smtClean="0">
                    <a:latin typeface="+mn-lt"/>
                    <a:ea typeface="+mn-ea"/>
                  </a:rPr>
                  <a:t>14-2】</a:t>
                </a:r>
                <a:r>
                  <a:rPr kumimoji="1" lang="zh-CN" altLang="en-US" sz="2200" dirty="0">
                    <a:latin typeface="+mn-lt"/>
                    <a:ea typeface="+mn-ea"/>
                  </a:rPr>
                  <a:t>的求解：</a:t>
                </a:r>
                <a14:m>
                  <m:oMath xmlns:m="http://schemas.openxmlformats.org/officeDocument/2006/math">
                    <m:r>
                      <a:rPr kumimoji="1" lang="en-US" altLang="zh-CN" sz="2200" b="0" i="1" smtClean="0">
                        <a:latin typeface="Cambria Math" panose="02040503050406030204" pitchFamily="18" charset="0"/>
                        <a:ea typeface="+mn-ea"/>
                      </a:rPr>
                      <m:t>𝑆</m:t>
                    </m:r>
                    <m:r>
                      <a:rPr kumimoji="1" lang="en-US" altLang="zh-CN" sz="2200" b="0" i="1" smtClean="0">
                        <a:latin typeface="Cambria Math" panose="02040503050406030204" pitchFamily="18" charset="0"/>
                        <a:ea typeface="+mn-ea"/>
                      </a:rPr>
                      <m:t>=40</m:t>
                    </m:r>
                  </m:oMath>
                </a14:m>
                <a:r>
                  <a:rPr kumimoji="1" lang="zh-CN" altLang="en-US" sz="2200" dirty="0">
                    <a:latin typeface="+mn-lt"/>
                    <a:ea typeface="+mn-ea"/>
                  </a:rPr>
                  <a:t> ，</a:t>
                </a:r>
                <a14:m>
                  <m:oMath xmlns:m="http://schemas.openxmlformats.org/officeDocument/2006/math">
                    <m:r>
                      <a:rPr kumimoji="1" lang="en-US" altLang="zh-CN" sz="2200" b="0" i="1" dirty="0" smtClean="0">
                        <a:latin typeface="Cambria Math" panose="02040503050406030204" pitchFamily="18" charset="0"/>
                        <a:ea typeface="+mn-ea"/>
                      </a:rPr>
                      <m:t>𝑋</m:t>
                    </m:r>
                    <m:r>
                      <a:rPr kumimoji="1" lang="en-US" altLang="zh-CN" sz="2200" b="0" i="1" dirty="0" smtClean="0">
                        <a:latin typeface="Cambria Math" panose="02040503050406030204" pitchFamily="18" charset="0"/>
                        <a:ea typeface="+mn-ea"/>
                      </a:rPr>
                      <m:t>=38</m:t>
                    </m:r>
                  </m:oMath>
                </a14:m>
                <a:r>
                  <a:rPr kumimoji="1" lang="zh-CN" altLang="en-US" sz="2200" dirty="0">
                    <a:latin typeface="+mn-lt"/>
                    <a:ea typeface="+mn-ea"/>
                  </a:rPr>
                  <a:t> ，</a:t>
                </a:r>
                <a14:m>
                  <m:oMath xmlns:m="http://schemas.openxmlformats.org/officeDocument/2006/math">
                    <m:r>
                      <a:rPr kumimoji="1" lang="en-US" altLang="zh-CN" sz="2200" b="0" i="1" dirty="0" smtClean="0">
                        <a:latin typeface="Cambria Math" panose="02040503050406030204" pitchFamily="18" charset="0"/>
                        <a:ea typeface="+mn-ea"/>
                      </a:rPr>
                      <m:t>𝑟</m:t>
                    </m:r>
                    <m:r>
                      <a:rPr kumimoji="1" lang="en-US" altLang="zh-CN" sz="2200" b="0" i="1" dirty="0" smtClean="0">
                        <a:latin typeface="Cambria Math" panose="02040503050406030204" pitchFamily="18" charset="0"/>
                        <a:ea typeface="+mn-ea"/>
                      </a:rPr>
                      <m:t>=0.05</m:t>
                    </m:r>
                  </m:oMath>
                </a14:m>
                <a:r>
                  <a:rPr kumimoji="1" lang="zh-CN" altLang="en-US" sz="2200" dirty="0">
                    <a:latin typeface="+mn-lt"/>
                    <a:ea typeface="+mn-ea"/>
                  </a:rPr>
                  <a:t> ，</a:t>
                </a:r>
                <a14:m>
                  <m:oMath xmlns:m="http://schemas.openxmlformats.org/officeDocument/2006/math">
                    <m:r>
                      <a:rPr kumimoji="1" lang="zh-CN" altLang="en-US" sz="2200" i="1" dirty="0" smtClean="0">
                        <a:latin typeface="Cambria Math" panose="02040503050406030204" pitchFamily="18" charset="0"/>
                        <a:ea typeface="+mn-ea"/>
                      </a:rPr>
                      <m:t>𝜎</m:t>
                    </m:r>
                    <m:r>
                      <a:rPr kumimoji="1" lang="en-US" altLang="zh-CN" sz="2200" b="0" i="1" dirty="0" smtClean="0">
                        <a:latin typeface="Cambria Math" panose="02040503050406030204" pitchFamily="18" charset="0"/>
                        <a:ea typeface="+mn-ea"/>
                      </a:rPr>
                      <m:t>=0. 1</m:t>
                    </m:r>
                  </m:oMath>
                </a14:m>
                <a:r>
                  <a:rPr kumimoji="1" lang="zh-CN" altLang="en-US" sz="2200" dirty="0">
                    <a:latin typeface="+mn-lt"/>
                    <a:ea typeface="+mn-ea"/>
                  </a:rPr>
                  <a:t> ，</a:t>
                </a:r>
                <a14:m>
                  <m:oMath xmlns:m="http://schemas.openxmlformats.org/officeDocument/2006/math">
                    <m:r>
                      <a:rPr kumimoji="1" lang="en-US" altLang="zh-CN" sz="2200" b="0" i="1" dirty="0" smtClean="0">
                        <a:latin typeface="Cambria Math" panose="02040503050406030204" pitchFamily="18" charset="0"/>
                        <a:ea typeface="+mn-ea"/>
                      </a:rPr>
                      <m:t>𝑇</m:t>
                    </m:r>
                    <m:r>
                      <a:rPr kumimoji="1" lang="en-US" altLang="zh-CN" sz="2200" b="0" i="1" dirty="0" smtClean="0">
                        <a:latin typeface="Cambria Math" panose="02040503050406030204" pitchFamily="18" charset="0"/>
                        <a:ea typeface="+mn-ea"/>
                      </a:rPr>
                      <m:t>=0.5</m:t>
                    </m:r>
                  </m:oMath>
                </a14:m>
                <a:r>
                  <a:rPr kumimoji="1" lang="zh-CN" altLang="en-US" sz="2200" dirty="0">
                    <a:latin typeface="+mn-lt"/>
                    <a:ea typeface="+mn-ea"/>
                  </a:rPr>
                  <a:t> </a:t>
                </a:r>
              </a:p>
              <a:p>
                <a:pPr marL="0" indent="0">
                  <a:lnSpc>
                    <a:spcPct val="150000"/>
                  </a:lnSpc>
                  <a:spcBef>
                    <a:spcPct val="20000"/>
                  </a:spcBef>
                  <a:buClr>
                    <a:schemeClr val="accent1"/>
                  </a:buClr>
                  <a:buSzPct val="70000"/>
                </a:pPr>
                <a:r>
                  <a:rPr kumimoji="1" lang="zh-CN" altLang="en-US" sz="2200" dirty="0">
                    <a:latin typeface="+mn-lt"/>
                    <a:ea typeface="+mn-ea"/>
                  </a:rPr>
                  <a:t>   因此， </a:t>
                </a:r>
              </a:p>
              <a:p>
                <a:pPr marL="0" indent="0">
                  <a:lnSpc>
                    <a:spcPct val="150000"/>
                  </a:lnSpc>
                  <a:spcBef>
                    <a:spcPct val="20000"/>
                  </a:spcBef>
                  <a:buClr>
                    <a:schemeClr val="accent1"/>
                  </a:buClr>
                  <a:buSzPct val="70000"/>
                </a:pPr>
                <a:r>
                  <a:rPr kumimoji="1" lang="zh-CN" altLang="en-US" sz="2200" dirty="0">
                    <a:latin typeface="+mn-lt"/>
                    <a:ea typeface="+mn-ea"/>
                  </a:rPr>
                  <a:t> </a:t>
                </a: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  </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  则该看涨期权（欧式看涨期权）的价格为：</a:t>
                </a: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b="1" dirty="0">
                  <a:latin typeface="Times New Roman" panose="02020603050405020304" pitchFamily="18" charset="0"/>
                  <a:ea typeface="+mn-ea"/>
                  <a:cs typeface="Times New Roman" panose="02020603050405020304" pitchFamily="18" charset="0"/>
                </a:endParaRPr>
              </a:p>
              <a:p>
                <a:pPr marL="0" indent="0">
                  <a:lnSpc>
                    <a:spcPct val="150000"/>
                  </a:lnSpc>
                  <a:spcBef>
                    <a:spcPct val="20000"/>
                  </a:spcBef>
                  <a:buClr>
                    <a:schemeClr val="accent1"/>
                  </a:buClr>
                  <a:buSzPct val="70000"/>
                </a:pPr>
                <a:endParaRPr kumimoji="1" lang="zh-CN" altLang="en-US"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 </a:t>
                </a:r>
              </a:p>
            </p:txBody>
          </p:sp>
        </mc:Choice>
        <mc:Fallback>
          <p:sp>
            <p:nvSpPr>
              <p:cNvPr id="2" name="Rectangle 3"/>
              <p:cNvSpPr txBox="1">
                <a:spLocks noRot="1" noChangeAspect="1" noMove="1" noResize="1" noEditPoints="1" noAdjustHandles="1" noChangeArrowheads="1" noChangeShapeType="1" noTextEdit="1"/>
              </p:cNvSpPr>
              <p:nvPr/>
            </p:nvSpPr>
            <p:spPr bwMode="auto">
              <a:xfrm>
                <a:off x="164825" y="634912"/>
                <a:ext cx="11593288" cy="6106456"/>
              </a:xfrm>
              <a:prstGeom prst="rect">
                <a:avLst/>
              </a:prstGeom>
              <a:blipFill rotWithShape="1">
                <a:blip r:embed="rId3"/>
                <a:stretch>
                  <a:fillRect l="-78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3"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期权的定价</a:t>
            </a:r>
          </a:p>
        </p:txBody>
      </p:sp>
      <p:graphicFrame>
        <p:nvGraphicFramePr>
          <p:cNvPr id="5" name="对象 4">
            <a:extLst>
              <a:ext uri="{FF2B5EF4-FFF2-40B4-BE49-F238E27FC236}">
                <a16:creationId xmlns="" xmlns:a16="http://schemas.microsoft.com/office/drawing/2014/main" id="{C62FDA8F-0947-423F-9314-990727D010C9}"/>
              </a:ext>
            </a:extLst>
          </p:cNvPr>
          <p:cNvGraphicFramePr>
            <a:graphicFrameLocks noChangeAspect="1"/>
          </p:cNvGraphicFramePr>
          <p:nvPr>
            <p:extLst>
              <p:ext uri="{D42A27DB-BD31-4B8C-83A1-F6EECF244321}">
                <p14:modId xmlns:p14="http://schemas.microsoft.com/office/powerpoint/2010/main" val="357673375"/>
              </p:ext>
            </p:extLst>
          </p:nvPr>
        </p:nvGraphicFramePr>
        <p:xfrm>
          <a:off x="1917155" y="1596356"/>
          <a:ext cx="5502241" cy="878630"/>
        </p:xfrm>
        <a:graphic>
          <a:graphicData uri="http://schemas.openxmlformats.org/presentationml/2006/ole">
            <mc:AlternateContent xmlns:mc="http://schemas.openxmlformats.org/markup-compatibility/2006">
              <mc:Choice xmlns:v="urn:schemas-microsoft-com:vml" Requires="v">
                <p:oleObj spid="_x0000_s82955" name="Equation" r:id="rId4" imgW="2768400" imgH="444240" progId="Equation.DSMT4">
                  <p:embed/>
                </p:oleObj>
              </mc:Choice>
              <mc:Fallback>
                <p:oleObj name="Equation" r:id="rId4" imgW="2768400" imgH="444240" progId="Equation.DSMT4">
                  <p:embed/>
                  <p:pic>
                    <p:nvPicPr>
                      <p:cNvPr id="0" name=""/>
                      <p:cNvPicPr/>
                      <p:nvPr/>
                    </p:nvPicPr>
                    <p:blipFill>
                      <a:blip r:embed="rId5"/>
                      <a:stretch>
                        <a:fillRect/>
                      </a:stretch>
                    </p:blipFill>
                    <p:spPr>
                      <a:xfrm>
                        <a:off x="1917155" y="1596356"/>
                        <a:ext cx="5502241" cy="878630"/>
                      </a:xfrm>
                      <a:prstGeom prst="rect">
                        <a:avLst/>
                      </a:prstGeom>
                    </p:spPr>
                  </p:pic>
                </p:oleObj>
              </mc:Fallback>
            </mc:AlternateContent>
          </a:graphicData>
        </a:graphic>
      </p:graphicFrame>
      <p:graphicFrame>
        <p:nvGraphicFramePr>
          <p:cNvPr id="6" name="对象 5">
            <a:extLst>
              <a:ext uri="{FF2B5EF4-FFF2-40B4-BE49-F238E27FC236}">
                <a16:creationId xmlns="" xmlns:a16="http://schemas.microsoft.com/office/drawing/2014/main" id="{1809FAF5-0885-4FB5-88A2-BC66B9CC3F23}"/>
              </a:ext>
            </a:extLst>
          </p:cNvPr>
          <p:cNvGraphicFramePr>
            <a:graphicFrameLocks noChangeAspect="1"/>
          </p:cNvGraphicFramePr>
          <p:nvPr>
            <p:extLst>
              <p:ext uri="{D42A27DB-BD31-4B8C-83A1-F6EECF244321}">
                <p14:modId xmlns:p14="http://schemas.microsoft.com/office/powerpoint/2010/main" val="2843558410"/>
              </p:ext>
            </p:extLst>
          </p:nvPr>
        </p:nvGraphicFramePr>
        <p:xfrm>
          <a:off x="1845147" y="2688835"/>
          <a:ext cx="4968552" cy="518086"/>
        </p:xfrm>
        <a:graphic>
          <a:graphicData uri="http://schemas.openxmlformats.org/presentationml/2006/ole">
            <mc:AlternateContent xmlns:mc="http://schemas.openxmlformats.org/markup-compatibility/2006">
              <mc:Choice xmlns:v="urn:schemas-microsoft-com:vml" Requires="v">
                <p:oleObj spid="_x0000_s82956" name="Equation" r:id="rId6" imgW="1765080" imgH="253800" progId="Equation.DSMT4">
                  <p:embed/>
                </p:oleObj>
              </mc:Choice>
              <mc:Fallback>
                <p:oleObj name="Equation" r:id="rId6" imgW="1765080" imgH="253800" progId="Equation.DSMT4">
                  <p:embed/>
                  <p:pic>
                    <p:nvPicPr>
                      <p:cNvPr id="0" name=""/>
                      <p:cNvPicPr/>
                      <p:nvPr/>
                    </p:nvPicPr>
                    <p:blipFill>
                      <a:blip r:embed="rId7"/>
                      <a:stretch>
                        <a:fillRect/>
                      </a:stretch>
                    </p:blipFill>
                    <p:spPr>
                      <a:xfrm>
                        <a:off x="1845147" y="2688835"/>
                        <a:ext cx="4968552" cy="518086"/>
                      </a:xfrm>
                      <a:prstGeom prst="rect">
                        <a:avLst/>
                      </a:prstGeom>
                    </p:spPr>
                  </p:pic>
                </p:oleObj>
              </mc:Fallback>
            </mc:AlternateContent>
          </a:graphicData>
        </a:graphic>
      </p:graphicFrame>
      <p:graphicFrame>
        <p:nvGraphicFramePr>
          <p:cNvPr id="7" name="对象 6">
            <a:extLst>
              <a:ext uri="{FF2B5EF4-FFF2-40B4-BE49-F238E27FC236}">
                <a16:creationId xmlns="" xmlns:a16="http://schemas.microsoft.com/office/drawing/2014/main" id="{3EF0B927-0047-418E-BA16-FF2412621669}"/>
              </a:ext>
            </a:extLst>
          </p:cNvPr>
          <p:cNvGraphicFramePr>
            <a:graphicFrameLocks noChangeAspect="1"/>
          </p:cNvGraphicFramePr>
          <p:nvPr>
            <p:extLst>
              <p:ext uri="{D42A27DB-BD31-4B8C-83A1-F6EECF244321}">
                <p14:modId xmlns:p14="http://schemas.microsoft.com/office/powerpoint/2010/main" val="3969079114"/>
              </p:ext>
            </p:extLst>
          </p:nvPr>
        </p:nvGraphicFramePr>
        <p:xfrm>
          <a:off x="1557115" y="4315060"/>
          <a:ext cx="6552728" cy="503069"/>
        </p:xfrm>
        <a:graphic>
          <a:graphicData uri="http://schemas.openxmlformats.org/presentationml/2006/ole">
            <mc:AlternateContent xmlns:mc="http://schemas.openxmlformats.org/markup-compatibility/2006">
              <mc:Choice xmlns:v="urn:schemas-microsoft-com:vml" Requires="v">
                <p:oleObj spid="_x0000_s82957" name="Equation" r:id="rId8" imgW="2781000" imgH="228600" progId="Equation.DSMT4">
                  <p:embed/>
                </p:oleObj>
              </mc:Choice>
              <mc:Fallback>
                <p:oleObj name="Equation" r:id="rId8" imgW="2781000" imgH="228600" progId="Equation.DSMT4">
                  <p:embed/>
                  <p:pic>
                    <p:nvPicPr>
                      <p:cNvPr id="0" name=""/>
                      <p:cNvPicPr/>
                      <p:nvPr/>
                    </p:nvPicPr>
                    <p:blipFill>
                      <a:blip r:embed="rId9"/>
                      <a:stretch>
                        <a:fillRect/>
                      </a:stretch>
                    </p:blipFill>
                    <p:spPr>
                      <a:xfrm>
                        <a:off x="1557115" y="4315060"/>
                        <a:ext cx="6552728" cy="503069"/>
                      </a:xfrm>
                      <a:prstGeom prst="rect">
                        <a:avLst/>
                      </a:prstGeom>
                    </p:spPr>
                  </p:pic>
                </p:oleObj>
              </mc:Fallback>
            </mc:AlternateContent>
          </a:graphicData>
        </a:graphic>
      </p:graphicFrame>
    </p:spTree>
    <p:extLst>
      <p:ext uri="{BB962C8B-B14F-4D97-AF65-F5344CB8AC3E}">
        <p14:creationId xmlns:p14="http://schemas.microsoft.com/office/powerpoint/2010/main" val="3774368526"/>
      </p:ext>
    </p:extLst>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51" y="764704"/>
            <a:ext cx="9383365" cy="5368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txBox="1">
            <a:spLocks/>
          </p:cNvSpPr>
          <p:nvPr/>
        </p:nvSpPr>
        <p:spPr>
          <a:xfrm>
            <a:off x="150039" y="116632"/>
            <a:ext cx="479145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a:t>
            </a:r>
            <a:r>
              <a:rPr kumimoji="1" lang="zh-CN" altLang="en-US" sz="2800" b="1" cap="small" dirty="0" smtClean="0">
                <a:latin typeface="微软雅黑" pitchFamily="34" charset="-122"/>
                <a:ea typeface="微软雅黑" pitchFamily="34" charset="-122"/>
              </a:rPr>
              <a:t>定价：</a:t>
            </a:r>
            <a:r>
              <a:rPr kumimoji="1" lang="en-US" altLang="zh-CN" sz="2800" b="1" cap="small" dirty="0" smtClean="0">
                <a:latin typeface="微软雅黑" pitchFamily="34" charset="-122"/>
                <a:ea typeface="微软雅黑" pitchFamily="34" charset="-122"/>
              </a:rPr>
              <a:t>Python</a:t>
            </a:r>
            <a:r>
              <a:rPr kumimoji="1" lang="zh-CN" altLang="en-US" sz="2800" b="1" cap="small" dirty="0" smtClean="0">
                <a:latin typeface="微软雅黑" pitchFamily="34" charset="-122"/>
                <a:ea typeface="微软雅黑" pitchFamily="34" charset="-122"/>
              </a:rPr>
              <a:t>实现</a:t>
            </a:r>
            <a:endParaRPr kumimoji="1" lang="zh-CN" altLang="en-US" sz="2800" b="1" cap="small" dirty="0">
              <a:latin typeface="微软雅黑" pitchFamily="34" charset="-122"/>
              <a:ea typeface="微软雅黑" pitchFamily="34" charset="-122"/>
            </a:endParaRPr>
          </a:p>
        </p:txBody>
      </p:sp>
    </p:spTree>
    <p:extLst>
      <p:ext uri="{BB962C8B-B14F-4D97-AF65-F5344CB8AC3E}">
        <p14:creationId xmlns:p14="http://schemas.microsoft.com/office/powerpoint/2010/main" val="2473740677"/>
      </p:ext>
    </p:extLst>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3099" y="669622"/>
            <a:ext cx="9647014" cy="5688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txBox="1">
            <a:spLocks/>
          </p:cNvSpPr>
          <p:nvPr/>
        </p:nvSpPr>
        <p:spPr>
          <a:xfrm>
            <a:off x="150039" y="116632"/>
            <a:ext cx="479145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a:t>
            </a:r>
            <a:r>
              <a:rPr kumimoji="1" lang="zh-CN" altLang="en-US" sz="2800" b="1" cap="small" dirty="0" smtClean="0">
                <a:latin typeface="微软雅黑" pitchFamily="34" charset="-122"/>
                <a:ea typeface="微软雅黑" pitchFamily="34" charset="-122"/>
              </a:rPr>
              <a:t>定价：</a:t>
            </a:r>
            <a:r>
              <a:rPr kumimoji="1" lang="en-US" altLang="zh-CN" sz="2800" b="1" cap="small" dirty="0" smtClean="0">
                <a:latin typeface="微软雅黑" pitchFamily="34" charset="-122"/>
                <a:ea typeface="微软雅黑" pitchFamily="34" charset="-122"/>
              </a:rPr>
              <a:t>Python</a:t>
            </a:r>
            <a:r>
              <a:rPr kumimoji="1" lang="zh-CN" altLang="en-US" sz="2800" b="1" cap="small" dirty="0" smtClean="0">
                <a:latin typeface="微软雅黑" pitchFamily="34" charset="-122"/>
                <a:ea typeface="微软雅黑" pitchFamily="34" charset="-122"/>
              </a:rPr>
              <a:t>实现</a:t>
            </a:r>
            <a:endParaRPr kumimoji="1" lang="zh-CN" altLang="en-US" sz="2800" b="1" cap="small" dirty="0">
              <a:latin typeface="微软雅黑" pitchFamily="34" charset="-122"/>
              <a:ea typeface="微软雅黑" pitchFamily="34" charset="-122"/>
            </a:endParaRPr>
          </a:p>
        </p:txBody>
      </p:sp>
    </p:spTree>
    <p:extLst>
      <p:ext uri="{BB962C8B-B14F-4D97-AF65-F5344CB8AC3E}">
        <p14:creationId xmlns:p14="http://schemas.microsoft.com/office/powerpoint/2010/main" val="3138772697"/>
      </p:ext>
    </p:extLst>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091" y="621432"/>
            <a:ext cx="8198470" cy="5814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txBox="1">
            <a:spLocks/>
          </p:cNvSpPr>
          <p:nvPr/>
        </p:nvSpPr>
        <p:spPr>
          <a:xfrm>
            <a:off x="150039" y="116632"/>
            <a:ext cx="479145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a:t>
            </a:r>
            <a:r>
              <a:rPr kumimoji="1" lang="zh-CN" altLang="en-US" sz="2800" b="1" cap="small" dirty="0" smtClean="0">
                <a:latin typeface="微软雅黑" pitchFamily="34" charset="-122"/>
                <a:ea typeface="微软雅黑" pitchFamily="34" charset="-122"/>
              </a:rPr>
              <a:t>定价：</a:t>
            </a:r>
            <a:r>
              <a:rPr kumimoji="1" lang="en-US" altLang="zh-CN" sz="2800" b="1" cap="small" dirty="0" smtClean="0">
                <a:latin typeface="微软雅黑" pitchFamily="34" charset="-122"/>
                <a:ea typeface="微软雅黑" pitchFamily="34" charset="-122"/>
              </a:rPr>
              <a:t>Python</a:t>
            </a:r>
            <a:r>
              <a:rPr kumimoji="1" lang="zh-CN" altLang="en-US" sz="2800" b="1" cap="small" dirty="0" smtClean="0">
                <a:latin typeface="微软雅黑" pitchFamily="34" charset="-122"/>
                <a:ea typeface="微软雅黑" pitchFamily="34" charset="-122"/>
              </a:rPr>
              <a:t>实现</a:t>
            </a:r>
            <a:endParaRPr kumimoji="1" lang="zh-CN" altLang="en-US" sz="2800" b="1" cap="small" dirty="0">
              <a:latin typeface="微软雅黑" pitchFamily="34" charset="-122"/>
              <a:ea typeface="微软雅黑" pitchFamily="34" charset="-122"/>
            </a:endParaRPr>
          </a:p>
        </p:txBody>
      </p:sp>
      <p:pic>
        <p:nvPicPr>
          <p:cNvPr id="634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5747" y="5085184"/>
            <a:ext cx="4840734" cy="1418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2750566"/>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604919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eaLnBrk="1" hangingPunct="1"/>
            <a:r>
              <a:rPr kumimoji="0" lang="zh-CN" altLang="en-US" sz="5400" b="1" dirty="0" smtClean="0">
                <a:solidFill>
                  <a:schemeClr val="bg1"/>
                </a:solidFill>
                <a:latin typeface="微软雅黑" pitchFamily="34" charset="-122"/>
                <a:ea typeface="微软雅黑" pitchFamily="34" charset="-122"/>
              </a:rPr>
              <a:t>一、</a:t>
            </a:r>
            <a:r>
              <a:rPr kumimoji="0" lang="zh-CN" altLang="en-US" sz="5400" b="1" dirty="0">
                <a:solidFill>
                  <a:schemeClr val="bg1"/>
                </a:solidFill>
                <a:latin typeface="微软雅黑" pitchFamily="34" charset="-122"/>
                <a:ea typeface="微软雅黑" pitchFamily="34" charset="-122"/>
              </a:rPr>
              <a:t>期权定价</a:t>
            </a:r>
          </a:p>
        </p:txBody>
      </p:sp>
    </p:spTree>
    <p:extLst>
      <p:ext uri="{BB962C8B-B14F-4D97-AF65-F5344CB8AC3E}">
        <p14:creationId xmlns:p14="http://schemas.microsoft.com/office/powerpoint/2010/main" val="1141071452"/>
      </p:ext>
    </p:extLst>
  </p:cSld>
  <p:clrMapOvr>
    <a:masterClrMapping/>
  </p:clrMapOvr>
  <p:transition spd="slow" advClick="0" advTm="334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801433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zh-CN" altLang="en-US" sz="5400" b="1" dirty="0" smtClean="0">
                <a:solidFill>
                  <a:schemeClr val="bg1"/>
                </a:solidFill>
                <a:latin typeface="微软雅黑" panose="020B0503020204020204" pitchFamily="34" charset="-122"/>
                <a:ea typeface="微软雅黑" panose="020B0503020204020204" pitchFamily="34" charset="-122"/>
              </a:rPr>
              <a:t>二、</a:t>
            </a:r>
            <a:r>
              <a:rPr kumimoji="0" lang="zh-CN" altLang="zh-CN" sz="5400" b="1" dirty="0" smtClean="0">
                <a:solidFill>
                  <a:schemeClr val="bg1"/>
                </a:solidFill>
                <a:latin typeface="微软雅黑" panose="020B0503020204020204" pitchFamily="34" charset="-122"/>
                <a:ea typeface="微软雅黑" panose="020B0503020204020204" pitchFamily="34" charset="-122"/>
              </a:rPr>
              <a:t>期权</a:t>
            </a:r>
            <a:r>
              <a:rPr kumimoji="0" lang="zh-CN" altLang="en-US" sz="5400" b="1" dirty="0" smtClean="0">
                <a:solidFill>
                  <a:schemeClr val="bg1"/>
                </a:solidFill>
                <a:latin typeface="微软雅黑" panose="020B0503020204020204" pitchFamily="34" charset="-122"/>
                <a:ea typeface="微软雅黑" panose="020B0503020204020204" pitchFamily="34" charset="-122"/>
              </a:rPr>
              <a:t>希腊字母对冲</a:t>
            </a:r>
            <a:endParaRPr kumimoji="0" lang="zh-CN" altLang="zh-CN"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1.期权风险的来源</a:t>
            </a:r>
          </a:p>
          <a:p>
            <a:endParaRPr lang="en-US" altLang="zh-CN" sz="900" dirty="0" smtClean="0"/>
          </a:p>
          <a:p>
            <a:pPr>
              <a:lnSpc>
                <a:spcPct val="170000"/>
              </a:lnSpc>
            </a:pPr>
            <a:r>
              <a:rPr lang="zh-CN" altLang="en-US" sz="1600" dirty="0" smtClean="0"/>
              <a:t>  </a:t>
            </a:r>
            <a:r>
              <a:rPr sz="1600" dirty="0" smtClean="0"/>
              <a:t>广义的期权风险包括价格波动风险、市场流动性风险、行权交收风险、合约到期风险、强行平仓风险，以及人为操作失误或计算机系统故障等因素导致的操作风险等</a:t>
            </a:r>
            <a:r>
              <a:rPr lang="zh-CN" sz="1600" dirty="0" smtClean="0"/>
              <a:t>。</a:t>
            </a:r>
            <a:r>
              <a:rPr sz="1600" dirty="0" smtClean="0"/>
              <a:t>本章所关注的期权风险是指对于期权持有者来说，期权价格朝着不利于持有者的方向变动，从而可能给投资者带来损失的风险，这主要来源于期权标的资产的价格变动。根据B-S公式</a:t>
            </a:r>
            <a:r>
              <a:rPr lang="zh-CN" sz="1600" dirty="0" smtClean="0"/>
              <a:t>：</a:t>
            </a:r>
          </a:p>
          <a:p>
            <a:pPr>
              <a:lnSpc>
                <a:spcPct val="170000"/>
              </a:lnSpc>
            </a:pPr>
            <a:r>
              <a:rPr lang="en-US" altLang="zh-CN" sz="1600" dirty="0" smtClean="0"/>
              <a:t>                                                                                                                                                                                                     </a:t>
            </a:r>
            <a:endParaRPr lang="zh-CN" sz="1600" dirty="0" smtClean="0"/>
          </a:p>
          <a:p>
            <a:pPr>
              <a:lnSpc>
                <a:spcPct val="170000"/>
              </a:lnSpc>
            </a:pPr>
            <a:endParaRPr lang="zh-CN" sz="1600" dirty="0" smtClean="0"/>
          </a:p>
          <a:p>
            <a:pPr>
              <a:lnSpc>
                <a:spcPct val="170000"/>
              </a:lnSpc>
            </a:pPr>
            <a:endParaRPr lang="zh-CN" sz="1600" dirty="0" smtClean="0"/>
          </a:p>
          <a:p>
            <a:pPr>
              <a:lnSpc>
                <a:spcPct val="170000"/>
              </a:lnSpc>
            </a:pPr>
            <a:r>
              <a:rPr sz="1600" dirty="0" smtClean="0"/>
              <a:t>上述式中，</a:t>
            </a:r>
            <a:r>
              <a:rPr lang="en-US" sz="1600" dirty="0" smtClean="0"/>
              <a:t> </a:t>
            </a:r>
            <a:r>
              <a:rPr sz="1600" dirty="0" smtClean="0"/>
              <a:t>为看涨期权价值，</a:t>
            </a:r>
            <a:r>
              <a:rPr lang="en-US" sz="1600" dirty="0" smtClean="0"/>
              <a:t> </a:t>
            </a:r>
            <a:r>
              <a:rPr sz="1600" dirty="0" smtClean="0"/>
              <a:t>为看跌期权价值，</a:t>
            </a:r>
            <a:r>
              <a:rPr lang="en-US" sz="1600" dirty="0" smtClean="0"/>
              <a:t> </a:t>
            </a:r>
            <a:r>
              <a:rPr sz="1600" dirty="0" smtClean="0"/>
              <a:t>为标的资产价格，</a:t>
            </a:r>
            <a:r>
              <a:rPr lang="en-US" sz="1600" dirty="0" smtClean="0"/>
              <a:t>  </a:t>
            </a:r>
            <a:r>
              <a:rPr sz="1600" dirty="0" smtClean="0"/>
              <a:t>为执行价格，</a:t>
            </a:r>
            <a:r>
              <a:rPr lang="en-US" sz="1600" dirty="0" smtClean="0"/>
              <a:t>  </a:t>
            </a:r>
            <a:r>
              <a:rPr sz="1600" dirty="0" smtClean="0"/>
              <a:t>为到期时间，</a:t>
            </a:r>
            <a:r>
              <a:rPr lang="en-US" sz="1600" dirty="0" smtClean="0"/>
              <a:t> </a:t>
            </a:r>
            <a:r>
              <a:rPr sz="1600" dirty="0" smtClean="0"/>
              <a:t>为以连续复利计算的无风险利率，</a:t>
            </a:r>
            <a:r>
              <a:rPr lang="en-US" sz="1600" dirty="0" smtClean="0"/>
              <a:t>      </a:t>
            </a:r>
            <a:r>
              <a:rPr sz="1600" dirty="0" smtClean="0"/>
              <a:t>为标准正态分布变量的累计概率分布函数</a:t>
            </a:r>
            <a:r>
              <a:rPr lang="zh-CN" sz="1600" dirty="0" smtClean="0"/>
              <a:t>。由以上公式可知期权价值与以下五个因素有关：标的资产价格、执行价格、到期时间、无风险利率和资产的波动率。这五个因素的波动会导致期权出现价格大幅波动，可能令期权买方损失全部权利金或令期权卖方面临较大亏损，因此投资者应了解如何管理头寸，有效控制风险敞口。在实践中我们常用希腊值（Greeks）来度量交易中的特定风险。</a:t>
            </a:r>
          </a:p>
          <a:p>
            <a:pPr>
              <a:lnSpc>
                <a:spcPct val="170000"/>
              </a:lnSpc>
            </a:pPr>
            <a:r>
              <a:rPr lang="en-US" altLang="zh-CN" sz="1600" dirty="0" smtClean="0"/>
              <a:t>   </a:t>
            </a:r>
          </a:p>
        </p:txBody>
      </p:sp>
      <p:graphicFrame>
        <p:nvGraphicFramePr>
          <p:cNvPr id="2" name="对象 -2147482214"/>
          <p:cNvGraphicFramePr>
            <a:graphicFrameLocks noChangeAspect="1"/>
          </p:cNvGraphicFramePr>
          <p:nvPr/>
        </p:nvGraphicFramePr>
        <p:xfrm>
          <a:off x="3789680" y="2781300"/>
          <a:ext cx="4742180" cy="1196975"/>
        </p:xfrm>
        <a:graphic>
          <a:graphicData uri="http://schemas.openxmlformats.org/presentationml/2006/ole">
            <mc:AlternateContent xmlns:mc="http://schemas.openxmlformats.org/markup-compatibility/2006">
              <mc:Choice xmlns:v="urn:schemas-microsoft-com:vml" Requires="v">
                <p:oleObj spid="_x0000_s3278" r:id="rId3" imgW="1917065" imgH="482600" progId="Equation.DSMT4">
                  <p:embed/>
                </p:oleObj>
              </mc:Choice>
              <mc:Fallback>
                <p:oleObj r:id="rId3" imgW="1917065" imgH="482600" progId="Equation.DSMT4">
                  <p:embed/>
                  <p:pic>
                    <p:nvPicPr>
                      <p:cNvPr id="0" name="图片 3075"/>
                      <p:cNvPicPr/>
                      <p:nvPr/>
                    </p:nvPicPr>
                    <p:blipFill>
                      <a:blip r:embed="rId4"/>
                      <a:stretch>
                        <a:fillRect/>
                      </a:stretch>
                    </p:blipFill>
                    <p:spPr>
                      <a:xfrm>
                        <a:off x="3789680" y="2781300"/>
                        <a:ext cx="4742180" cy="1196975"/>
                      </a:xfrm>
                      <a:prstGeom prst="rect">
                        <a:avLst/>
                      </a:prstGeom>
                      <a:noFill/>
                      <a:ln w="38100">
                        <a:noFill/>
                        <a:miter/>
                      </a:ln>
                    </p:spPr>
                  </p:pic>
                </p:oleObj>
              </mc:Fallback>
            </mc:AlternateContent>
          </a:graphicData>
        </a:graphic>
      </p:graphicFrame>
      <p:graphicFrame>
        <p:nvGraphicFramePr>
          <p:cNvPr id="3" name="对象 -2147482212"/>
          <p:cNvGraphicFramePr/>
          <p:nvPr/>
        </p:nvGraphicFramePr>
        <p:xfrm>
          <a:off x="1484630" y="4221480"/>
          <a:ext cx="222250" cy="220345"/>
        </p:xfrm>
        <a:graphic>
          <a:graphicData uri="http://schemas.openxmlformats.org/presentationml/2006/ole">
            <mc:AlternateContent xmlns:mc="http://schemas.openxmlformats.org/markup-compatibility/2006">
              <mc:Choice xmlns:v="urn:schemas-microsoft-com:vml" Requires="v">
                <p:oleObj spid="_x0000_s3279" r:id="rId5" imgW="114300" imgH="139700" progId="Equation.DSMT4">
                  <p:embed/>
                </p:oleObj>
              </mc:Choice>
              <mc:Fallback>
                <p:oleObj r:id="rId5" imgW="114300" imgH="139700" progId="Equation.DSMT4">
                  <p:embed/>
                  <p:pic>
                    <p:nvPicPr>
                      <p:cNvPr id="0" name="图片 1"/>
                      <p:cNvPicPr/>
                      <p:nvPr/>
                    </p:nvPicPr>
                    <p:blipFill>
                      <a:blip r:embed="rId6"/>
                      <a:stretch>
                        <a:fillRect/>
                      </a:stretch>
                    </p:blipFill>
                    <p:spPr>
                      <a:xfrm>
                        <a:off x="1484630" y="4221480"/>
                        <a:ext cx="222250" cy="220345"/>
                      </a:xfrm>
                      <a:prstGeom prst="rect">
                        <a:avLst/>
                      </a:prstGeom>
                      <a:noFill/>
                      <a:ln w="38100">
                        <a:noFill/>
                        <a:miter/>
                      </a:ln>
                    </p:spPr>
                  </p:pic>
                </p:oleObj>
              </mc:Fallback>
            </mc:AlternateContent>
          </a:graphicData>
        </a:graphic>
      </p:graphicFrame>
      <p:graphicFrame>
        <p:nvGraphicFramePr>
          <p:cNvPr id="7" name="对象 -2147482211"/>
          <p:cNvGraphicFramePr/>
          <p:nvPr/>
        </p:nvGraphicFramePr>
        <p:xfrm>
          <a:off x="3128645" y="4204335"/>
          <a:ext cx="233045" cy="215265"/>
        </p:xfrm>
        <a:graphic>
          <a:graphicData uri="http://schemas.openxmlformats.org/presentationml/2006/ole">
            <mc:AlternateContent xmlns:mc="http://schemas.openxmlformats.org/markup-compatibility/2006">
              <mc:Choice xmlns:v="urn:schemas-microsoft-com:vml" Requires="v">
                <p:oleObj spid="_x0000_s3280" r:id="rId7" imgW="152400" imgH="165100" progId="Equation.DSMT4">
                  <p:embed/>
                </p:oleObj>
              </mc:Choice>
              <mc:Fallback>
                <p:oleObj r:id="rId7" imgW="152400" imgH="165100" progId="Equation.DSMT4">
                  <p:embed/>
                  <p:pic>
                    <p:nvPicPr>
                      <p:cNvPr id="0" name="图片 2"/>
                      <p:cNvPicPr/>
                      <p:nvPr/>
                    </p:nvPicPr>
                    <p:blipFill>
                      <a:blip r:embed="rId8"/>
                      <a:stretch>
                        <a:fillRect/>
                      </a:stretch>
                    </p:blipFill>
                    <p:spPr>
                      <a:xfrm>
                        <a:off x="3128645" y="4204335"/>
                        <a:ext cx="233045" cy="215265"/>
                      </a:xfrm>
                      <a:prstGeom prst="rect">
                        <a:avLst/>
                      </a:prstGeom>
                      <a:noFill/>
                      <a:ln w="38100">
                        <a:noFill/>
                        <a:miter/>
                      </a:ln>
                    </p:spPr>
                  </p:pic>
                </p:oleObj>
              </mc:Fallback>
            </mc:AlternateContent>
          </a:graphicData>
        </a:graphic>
      </p:graphicFrame>
      <p:graphicFrame>
        <p:nvGraphicFramePr>
          <p:cNvPr id="9" name="对象 -2147482210"/>
          <p:cNvGraphicFramePr/>
          <p:nvPr/>
        </p:nvGraphicFramePr>
        <p:xfrm>
          <a:off x="4810125" y="4191635"/>
          <a:ext cx="187325" cy="232410"/>
        </p:xfrm>
        <a:graphic>
          <a:graphicData uri="http://schemas.openxmlformats.org/presentationml/2006/ole">
            <mc:AlternateContent xmlns:mc="http://schemas.openxmlformats.org/markup-compatibility/2006">
              <mc:Choice xmlns:v="urn:schemas-microsoft-com:vml" Requires="v">
                <p:oleObj spid="_x0000_s3281" r:id="rId9" imgW="139700" imgH="177165" progId="Equation.DSMT4">
                  <p:embed/>
                </p:oleObj>
              </mc:Choice>
              <mc:Fallback>
                <p:oleObj r:id="rId9" imgW="139700" imgH="177165" progId="Equation.DSMT4">
                  <p:embed/>
                  <p:pic>
                    <p:nvPicPr>
                      <p:cNvPr id="0" name="图片 3"/>
                      <p:cNvPicPr/>
                      <p:nvPr/>
                    </p:nvPicPr>
                    <p:blipFill>
                      <a:blip r:embed="rId10"/>
                      <a:stretch>
                        <a:fillRect/>
                      </a:stretch>
                    </p:blipFill>
                    <p:spPr>
                      <a:xfrm>
                        <a:off x="4810125" y="4191635"/>
                        <a:ext cx="187325" cy="232410"/>
                      </a:xfrm>
                      <a:prstGeom prst="rect">
                        <a:avLst/>
                      </a:prstGeom>
                      <a:noFill/>
                      <a:ln w="38100">
                        <a:noFill/>
                        <a:miter/>
                      </a:ln>
                    </p:spPr>
                  </p:pic>
                </p:oleObj>
              </mc:Fallback>
            </mc:AlternateContent>
          </a:graphicData>
        </a:graphic>
      </p:graphicFrame>
      <p:graphicFrame>
        <p:nvGraphicFramePr>
          <p:cNvPr id="11" name="对象 -2147482209"/>
          <p:cNvGraphicFramePr/>
          <p:nvPr/>
        </p:nvGraphicFramePr>
        <p:xfrm>
          <a:off x="6491605" y="4204335"/>
          <a:ext cx="212725" cy="194945"/>
        </p:xfrm>
        <a:graphic>
          <a:graphicData uri="http://schemas.openxmlformats.org/presentationml/2006/ole">
            <mc:AlternateContent xmlns:mc="http://schemas.openxmlformats.org/markup-compatibility/2006">
              <mc:Choice xmlns:v="urn:schemas-microsoft-com:vml" Requires="v">
                <p:oleObj spid="_x0000_s3282" r:id="rId11" imgW="177165" imgH="165100" progId="Equation.DSMT4">
                  <p:embed/>
                </p:oleObj>
              </mc:Choice>
              <mc:Fallback>
                <p:oleObj r:id="rId11" imgW="177165" imgH="165100" progId="Equation.DSMT4">
                  <p:embed/>
                  <p:pic>
                    <p:nvPicPr>
                      <p:cNvPr id="0" name="图片 6"/>
                      <p:cNvPicPr/>
                      <p:nvPr/>
                    </p:nvPicPr>
                    <p:blipFill>
                      <a:blip r:embed="rId12"/>
                      <a:stretch>
                        <a:fillRect/>
                      </a:stretch>
                    </p:blipFill>
                    <p:spPr>
                      <a:xfrm>
                        <a:off x="6491605" y="4204335"/>
                        <a:ext cx="212725" cy="194945"/>
                      </a:xfrm>
                      <a:prstGeom prst="rect">
                        <a:avLst/>
                      </a:prstGeom>
                      <a:noFill/>
                      <a:ln w="38100">
                        <a:noFill/>
                        <a:miter/>
                      </a:ln>
                    </p:spPr>
                  </p:pic>
                </p:oleObj>
              </mc:Fallback>
            </mc:AlternateContent>
          </a:graphicData>
        </a:graphic>
      </p:graphicFrame>
      <p:graphicFrame>
        <p:nvGraphicFramePr>
          <p:cNvPr id="13" name="对象 -2147482208"/>
          <p:cNvGraphicFramePr/>
          <p:nvPr/>
        </p:nvGraphicFramePr>
        <p:xfrm>
          <a:off x="7821930" y="4217035"/>
          <a:ext cx="150495" cy="194945"/>
        </p:xfrm>
        <a:graphic>
          <a:graphicData uri="http://schemas.openxmlformats.org/presentationml/2006/ole">
            <mc:AlternateContent xmlns:mc="http://schemas.openxmlformats.org/markup-compatibility/2006">
              <mc:Choice xmlns:v="urn:schemas-microsoft-com:vml" Requires="v">
                <p:oleObj spid="_x0000_s3283" r:id="rId13" imgW="139700" imgH="165100" progId="Equation.DSMT4">
                  <p:embed/>
                </p:oleObj>
              </mc:Choice>
              <mc:Fallback>
                <p:oleObj r:id="rId13" imgW="139700" imgH="165100" progId="Equation.DSMT4">
                  <p:embed/>
                  <p:pic>
                    <p:nvPicPr>
                      <p:cNvPr id="0" name="图片 7"/>
                      <p:cNvPicPr/>
                      <p:nvPr/>
                    </p:nvPicPr>
                    <p:blipFill>
                      <a:blip r:embed="rId14"/>
                      <a:stretch>
                        <a:fillRect/>
                      </a:stretch>
                    </p:blipFill>
                    <p:spPr>
                      <a:xfrm>
                        <a:off x="7821930" y="4217035"/>
                        <a:ext cx="150495" cy="194945"/>
                      </a:xfrm>
                      <a:prstGeom prst="rect">
                        <a:avLst/>
                      </a:prstGeom>
                      <a:noFill/>
                      <a:ln w="38100">
                        <a:noFill/>
                        <a:miter/>
                      </a:ln>
                    </p:spPr>
                  </p:pic>
                </p:oleObj>
              </mc:Fallback>
            </mc:AlternateContent>
          </a:graphicData>
        </a:graphic>
      </p:graphicFrame>
      <p:graphicFrame>
        <p:nvGraphicFramePr>
          <p:cNvPr id="15" name="对象 -2147482207"/>
          <p:cNvGraphicFramePr/>
          <p:nvPr/>
        </p:nvGraphicFramePr>
        <p:xfrm>
          <a:off x="9105265" y="4215765"/>
          <a:ext cx="158750" cy="187960"/>
        </p:xfrm>
        <a:graphic>
          <a:graphicData uri="http://schemas.openxmlformats.org/presentationml/2006/ole">
            <mc:AlternateContent xmlns:mc="http://schemas.openxmlformats.org/markup-compatibility/2006">
              <mc:Choice xmlns:v="urn:schemas-microsoft-com:vml" Requires="v">
                <p:oleObj spid="_x0000_s3284" r:id="rId15" imgW="114300" imgH="127000" progId="Equation.DSMT4">
                  <p:embed/>
                </p:oleObj>
              </mc:Choice>
              <mc:Fallback>
                <p:oleObj r:id="rId15" imgW="114300" imgH="127000" progId="Equation.DSMT4">
                  <p:embed/>
                  <p:pic>
                    <p:nvPicPr>
                      <p:cNvPr id="0" name="图片 10"/>
                      <p:cNvPicPr/>
                      <p:nvPr/>
                    </p:nvPicPr>
                    <p:blipFill>
                      <a:blip r:embed="rId16"/>
                      <a:stretch>
                        <a:fillRect/>
                      </a:stretch>
                    </p:blipFill>
                    <p:spPr>
                      <a:xfrm>
                        <a:off x="9105265" y="4215765"/>
                        <a:ext cx="158750" cy="187960"/>
                      </a:xfrm>
                      <a:prstGeom prst="rect">
                        <a:avLst/>
                      </a:prstGeom>
                      <a:noFill/>
                      <a:ln w="38100">
                        <a:noFill/>
                        <a:miter/>
                      </a:ln>
                    </p:spPr>
                  </p:pic>
                </p:oleObj>
              </mc:Fallback>
            </mc:AlternateContent>
          </a:graphicData>
        </a:graphic>
      </p:graphicFrame>
      <p:graphicFrame>
        <p:nvGraphicFramePr>
          <p:cNvPr id="17" name="对象 -2147482206"/>
          <p:cNvGraphicFramePr/>
          <p:nvPr/>
        </p:nvGraphicFramePr>
        <p:xfrm>
          <a:off x="1052830" y="4623435"/>
          <a:ext cx="431165" cy="220345"/>
        </p:xfrm>
        <a:graphic>
          <a:graphicData uri="http://schemas.openxmlformats.org/presentationml/2006/ole">
            <mc:AlternateContent xmlns:mc="http://schemas.openxmlformats.org/markup-compatibility/2006">
              <mc:Choice xmlns:v="urn:schemas-microsoft-com:vml" Requires="v">
                <p:oleObj spid="_x0000_s3285" r:id="rId17" imgW="355600" imgH="203200" progId="Equation.DSMT4">
                  <p:embed/>
                </p:oleObj>
              </mc:Choice>
              <mc:Fallback>
                <p:oleObj r:id="rId17" imgW="355600" imgH="203200" progId="Equation.DSMT4">
                  <p:embed/>
                  <p:pic>
                    <p:nvPicPr>
                      <p:cNvPr id="0" name="图片 11"/>
                      <p:cNvPicPr/>
                      <p:nvPr/>
                    </p:nvPicPr>
                    <p:blipFill>
                      <a:blip r:embed="rId18"/>
                      <a:stretch>
                        <a:fillRect/>
                      </a:stretch>
                    </p:blipFill>
                    <p:spPr>
                      <a:xfrm>
                        <a:off x="1052830" y="4623435"/>
                        <a:ext cx="431165" cy="220345"/>
                      </a:xfrm>
                      <a:prstGeom prst="rect">
                        <a:avLst/>
                      </a:prstGeom>
                      <a:noFill/>
                      <a:ln w="38100">
                        <a:noFill/>
                        <a:miter/>
                      </a:ln>
                    </p:spPr>
                  </p:pic>
                </p:oleObj>
              </mc:Fallback>
            </mc:AlternateContent>
          </a:graphicData>
        </a:graphic>
      </p:graphicFrame>
      <p:sp>
        <p:nvSpPr>
          <p:cNvPr id="19" name="文本框 18"/>
          <p:cNvSpPr txBox="1"/>
          <p:nvPr/>
        </p:nvSpPr>
        <p:spPr>
          <a:xfrm>
            <a:off x="8973820" y="2853055"/>
            <a:ext cx="1472565" cy="368300"/>
          </a:xfrm>
          <a:prstGeom prst="rect">
            <a:avLst/>
          </a:prstGeom>
          <a:noFill/>
        </p:spPr>
        <p:txBody>
          <a:bodyPr wrap="square" rtlCol="0">
            <a:spAutoFit/>
          </a:bodyPr>
          <a:lstStyle/>
          <a:p>
            <a:r>
              <a:rPr lang="zh-CN" altLang="en-US" dirty="0" smtClean="0"/>
              <a:t>（</a:t>
            </a:r>
            <a:r>
              <a:rPr lang="en-US" altLang="zh-CN" dirty="0" smtClean="0"/>
              <a:t>14-</a:t>
            </a:r>
            <a:r>
              <a:rPr lang="zh-CN" altLang="en-US" dirty="0" smtClean="0"/>
              <a:t>1</a:t>
            </a:r>
            <a:r>
              <a:rPr lang="zh-CN" altLang="en-US" dirty="0"/>
              <a:t>）</a:t>
            </a:r>
          </a:p>
        </p:txBody>
      </p:sp>
      <p:sp>
        <p:nvSpPr>
          <p:cNvPr id="20" name="文本框 19"/>
          <p:cNvSpPr txBox="1"/>
          <p:nvPr/>
        </p:nvSpPr>
        <p:spPr>
          <a:xfrm>
            <a:off x="8973820" y="3534410"/>
            <a:ext cx="1472565" cy="368300"/>
          </a:xfrm>
          <a:prstGeom prst="rect">
            <a:avLst/>
          </a:prstGeom>
          <a:noFill/>
        </p:spPr>
        <p:txBody>
          <a:bodyPr wrap="square" rtlCol="0">
            <a:spAutoFit/>
          </a:bodyPr>
          <a:lstStyle/>
          <a:p>
            <a:r>
              <a:rPr lang="zh-CN" altLang="en-US" dirty="0" smtClean="0"/>
              <a:t>（</a:t>
            </a:r>
            <a:r>
              <a:rPr lang="en-US" altLang="zh-CN" dirty="0" smtClean="0"/>
              <a:t>14-2</a:t>
            </a:r>
            <a:r>
              <a:rPr lang="zh-CN" altLang="en-US" dirty="0"/>
              <a:t>）</a:t>
            </a:r>
          </a:p>
        </p:txBody>
      </p:sp>
      <p:sp>
        <p:nvSpPr>
          <p:cNvPr id="14" name="矩形 13"/>
          <p:cNvSpPr/>
          <p:nvPr/>
        </p:nvSpPr>
        <p:spPr>
          <a:xfrm>
            <a:off x="476995" y="116632"/>
            <a:ext cx="4032448"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spTree>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2.期权风险对冲的含义</a:t>
            </a:r>
          </a:p>
          <a:p>
            <a:endParaRPr lang="en-US" altLang="zh-CN" sz="900" dirty="0" smtClean="0"/>
          </a:p>
          <a:p>
            <a:pPr marL="285750" indent="-285750">
              <a:lnSpc>
                <a:spcPct val="170000"/>
              </a:lnSpc>
              <a:buFont typeface="Arial" panose="020B0604020202020204" pitchFamily="34" charset="0"/>
              <a:buChar char="•"/>
            </a:pPr>
            <a:r>
              <a:rPr lang="zh-CN" altLang="en-US" sz="1600" dirty="0" smtClean="0"/>
              <a:t>  </a:t>
            </a:r>
            <a:r>
              <a:rPr sz="1600" dirty="0" smtClean="0"/>
              <a:t>期权风险对冲的关键是对风险的度量</a:t>
            </a:r>
          </a:p>
          <a:p>
            <a:pPr marL="285750" indent="-285750">
              <a:lnSpc>
                <a:spcPct val="170000"/>
              </a:lnSpc>
              <a:buFont typeface="Arial" panose="020B0604020202020204" pitchFamily="34" charset="0"/>
              <a:buChar char="•"/>
            </a:pPr>
            <a:r>
              <a:rPr sz="1600" b="1" dirty="0" smtClean="0"/>
              <a:t>希腊值（Greeks）方法</a:t>
            </a:r>
            <a:r>
              <a:rPr lang="en-US" sz="1600" dirty="0" smtClean="0"/>
              <a:t>——</a:t>
            </a:r>
            <a:r>
              <a:rPr sz="1600" dirty="0" smtClean="0"/>
              <a:t>首先可以通过基于Taylor展示式的资产组合价值随市场因子变化的二阶形式来展现</a:t>
            </a:r>
          </a:p>
          <a:p>
            <a:pPr>
              <a:lnSpc>
                <a:spcPct val="170000"/>
              </a:lnSpc>
            </a:pPr>
            <a:endParaRPr lang="zh-CN" sz="1600" dirty="0" smtClean="0"/>
          </a:p>
          <a:p>
            <a:pPr>
              <a:lnSpc>
                <a:spcPct val="170000"/>
              </a:lnSpc>
            </a:pPr>
            <a:endParaRPr lang="zh-CN" sz="1600" dirty="0" smtClean="0"/>
          </a:p>
          <a:p>
            <a:pPr>
              <a:lnSpc>
                <a:spcPct val="170000"/>
              </a:lnSpc>
            </a:pPr>
            <a:r>
              <a:rPr lang="zh-CN" altLang="en-US" sz="1600" dirty="0" smtClean="0"/>
              <a:t>令期权价格为</a:t>
            </a:r>
            <a:r>
              <a:rPr lang="en-US" altLang="zh-CN" sz="1600" dirty="0" smtClean="0"/>
              <a:t>                                 </a:t>
            </a:r>
            <a:r>
              <a:rPr lang="zh-CN" altLang="en-US" sz="1600" dirty="0" smtClean="0"/>
              <a:t>，其中，</a:t>
            </a:r>
            <a:r>
              <a:rPr lang="en-US" altLang="zh-CN" sz="1600" dirty="0" smtClean="0"/>
              <a:t>  </a:t>
            </a:r>
            <a:r>
              <a:rPr lang="zh-CN" altLang="en-US" sz="1600" dirty="0" smtClean="0"/>
              <a:t>表示标的物资产的当前价格，</a:t>
            </a:r>
            <a:r>
              <a:rPr lang="en-US" altLang="zh-CN" sz="1600" dirty="0" smtClean="0"/>
              <a:t>  </a:t>
            </a:r>
            <a:r>
              <a:rPr lang="zh-CN" altLang="en-US" sz="1600" dirty="0" smtClean="0"/>
              <a:t>表示当前时间，</a:t>
            </a:r>
            <a:r>
              <a:rPr lang="en-US" altLang="zh-CN" sz="1600" dirty="0" smtClean="0"/>
              <a:t> </a:t>
            </a:r>
            <a:r>
              <a:rPr lang="zh-CN" altLang="en-US" sz="1600" dirty="0" smtClean="0"/>
              <a:t>表示无风险利率，</a:t>
            </a:r>
            <a:r>
              <a:rPr lang="en-US" altLang="zh-CN" sz="1600" dirty="0" smtClean="0"/>
              <a:t>  </a:t>
            </a:r>
            <a:r>
              <a:rPr lang="zh-CN" altLang="en-US" sz="1600" dirty="0" smtClean="0"/>
              <a:t>表示标的物资产价格的波动率，则期权价格的泰勒展开式为：</a:t>
            </a:r>
          </a:p>
          <a:p>
            <a:pPr>
              <a:lnSpc>
                <a:spcPct val="170000"/>
              </a:lnSpc>
            </a:pPr>
            <a:endParaRPr lang="zh-CN" altLang="en-US" sz="1600" dirty="0" smtClean="0"/>
          </a:p>
          <a:p>
            <a:pPr>
              <a:lnSpc>
                <a:spcPct val="170000"/>
              </a:lnSpc>
            </a:pPr>
            <a:endParaRPr lang="zh-CN" altLang="en-US" sz="1600" dirty="0" smtClean="0"/>
          </a:p>
          <a:p>
            <a:pPr>
              <a:lnSpc>
                <a:spcPct val="170000"/>
              </a:lnSpc>
            </a:pPr>
            <a:r>
              <a:rPr lang="zh-CN" altLang="en-US" sz="1600" dirty="0" smtClean="0"/>
              <a:t>式（</a:t>
            </a:r>
            <a:r>
              <a:rPr lang="en-US" altLang="zh-CN" sz="1600" dirty="0" smtClean="0"/>
              <a:t>144</a:t>
            </a:r>
            <a:r>
              <a:rPr lang="zh-CN" altLang="en-US" sz="1600" dirty="0" smtClean="0"/>
              <a:t>）中的导数项便是希腊值。期权的希腊值就是这样一套风险管理工具，是量化期权头寸各种风险因素的一种指标。通过希腊值，可以动态管理市场中的各种风险敞口，并根据对价格变动方向或价格波动率的预期构造出各种各样的期权策略。</a:t>
            </a:r>
          </a:p>
        </p:txBody>
      </p:sp>
      <p:graphicFrame>
        <p:nvGraphicFramePr>
          <p:cNvPr id="9" name="对象 -2147482210"/>
          <p:cNvGraphicFramePr/>
          <p:nvPr/>
        </p:nvGraphicFramePr>
        <p:xfrm>
          <a:off x="4005580" y="3369310"/>
          <a:ext cx="187325" cy="232410"/>
        </p:xfrm>
        <a:graphic>
          <a:graphicData uri="http://schemas.openxmlformats.org/presentationml/2006/ole">
            <mc:AlternateContent xmlns:mc="http://schemas.openxmlformats.org/markup-compatibility/2006">
              <mc:Choice xmlns:v="urn:schemas-microsoft-com:vml" Requires="v">
                <p:oleObj spid="_x0000_s4247" r:id="rId3" imgW="139700" imgH="177165" progId="Equation.DSMT4">
                  <p:embed/>
                </p:oleObj>
              </mc:Choice>
              <mc:Fallback>
                <p:oleObj r:id="rId3" imgW="139700" imgH="177165" progId="Equation.DSMT4">
                  <p:embed/>
                  <p:pic>
                    <p:nvPicPr>
                      <p:cNvPr id="0" name="图片 3"/>
                      <p:cNvPicPr/>
                      <p:nvPr/>
                    </p:nvPicPr>
                    <p:blipFill>
                      <a:blip r:embed="rId4"/>
                      <a:stretch>
                        <a:fillRect/>
                      </a:stretch>
                    </p:blipFill>
                    <p:spPr>
                      <a:xfrm>
                        <a:off x="4005580" y="3369310"/>
                        <a:ext cx="187325" cy="232410"/>
                      </a:xfrm>
                      <a:prstGeom prst="rect">
                        <a:avLst/>
                      </a:prstGeom>
                      <a:noFill/>
                      <a:ln w="38100">
                        <a:noFill/>
                        <a:miter/>
                      </a:ln>
                    </p:spPr>
                  </p:pic>
                </p:oleObj>
              </mc:Fallback>
            </mc:AlternateContent>
          </a:graphicData>
        </a:graphic>
      </p:graphicFrame>
      <p:graphicFrame>
        <p:nvGraphicFramePr>
          <p:cNvPr id="11" name="对象 -2147482209"/>
          <p:cNvGraphicFramePr/>
          <p:nvPr/>
        </p:nvGraphicFramePr>
        <p:xfrm>
          <a:off x="9924415" y="3419158"/>
          <a:ext cx="183515" cy="165100"/>
        </p:xfrm>
        <a:graphic>
          <a:graphicData uri="http://schemas.openxmlformats.org/presentationml/2006/ole">
            <mc:AlternateContent xmlns:mc="http://schemas.openxmlformats.org/markup-compatibility/2006">
              <mc:Choice xmlns:v="urn:schemas-microsoft-com:vml" Requires="v">
                <p:oleObj spid="_x0000_s4248" r:id="rId5" imgW="152400" imgH="139700" progId="Equation.DSMT4">
                  <p:embed/>
                </p:oleObj>
              </mc:Choice>
              <mc:Fallback>
                <p:oleObj r:id="rId5" imgW="152400" imgH="139700" progId="Equation.DSMT4">
                  <p:embed/>
                  <p:pic>
                    <p:nvPicPr>
                      <p:cNvPr id="0" name="图片 6"/>
                      <p:cNvPicPr/>
                      <p:nvPr/>
                    </p:nvPicPr>
                    <p:blipFill>
                      <a:blip r:embed="rId6"/>
                      <a:stretch>
                        <a:fillRect/>
                      </a:stretch>
                    </p:blipFill>
                    <p:spPr>
                      <a:xfrm>
                        <a:off x="9924415" y="3419158"/>
                        <a:ext cx="183515" cy="165100"/>
                      </a:xfrm>
                      <a:prstGeom prst="rect">
                        <a:avLst/>
                      </a:prstGeom>
                      <a:noFill/>
                      <a:ln w="38100">
                        <a:noFill/>
                        <a:miter/>
                      </a:ln>
                    </p:spPr>
                  </p:pic>
                </p:oleObj>
              </mc:Fallback>
            </mc:AlternateContent>
          </a:graphicData>
        </a:graphic>
      </p:graphicFrame>
      <p:graphicFrame>
        <p:nvGraphicFramePr>
          <p:cNvPr id="13" name="对象 -2147482208"/>
          <p:cNvGraphicFramePr/>
          <p:nvPr/>
        </p:nvGraphicFramePr>
        <p:xfrm>
          <a:off x="6790055" y="3403918"/>
          <a:ext cx="95885" cy="180340"/>
        </p:xfrm>
        <a:graphic>
          <a:graphicData uri="http://schemas.openxmlformats.org/presentationml/2006/ole">
            <mc:AlternateContent xmlns:mc="http://schemas.openxmlformats.org/markup-compatibility/2006">
              <mc:Choice xmlns:v="urn:schemas-microsoft-com:vml" Requires="v">
                <p:oleObj spid="_x0000_s4249" r:id="rId7" imgW="88265" imgH="152400" progId="Equation.DSMT4">
                  <p:embed/>
                </p:oleObj>
              </mc:Choice>
              <mc:Fallback>
                <p:oleObj r:id="rId7" imgW="88265" imgH="152400" progId="Equation.DSMT4">
                  <p:embed/>
                  <p:pic>
                    <p:nvPicPr>
                      <p:cNvPr id="0" name="图片 7"/>
                      <p:cNvPicPr/>
                      <p:nvPr/>
                    </p:nvPicPr>
                    <p:blipFill>
                      <a:blip r:embed="rId8"/>
                      <a:stretch>
                        <a:fillRect/>
                      </a:stretch>
                    </p:blipFill>
                    <p:spPr>
                      <a:xfrm>
                        <a:off x="6790055" y="3403918"/>
                        <a:ext cx="95885" cy="180340"/>
                      </a:xfrm>
                      <a:prstGeom prst="rect">
                        <a:avLst/>
                      </a:prstGeom>
                      <a:noFill/>
                      <a:ln w="38100">
                        <a:noFill/>
                        <a:miter/>
                      </a:ln>
                    </p:spPr>
                  </p:pic>
                </p:oleObj>
              </mc:Fallback>
            </mc:AlternateContent>
          </a:graphicData>
        </a:graphic>
      </p:graphicFrame>
      <p:graphicFrame>
        <p:nvGraphicFramePr>
          <p:cNvPr id="15" name="对象 -2147482207"/>
          <p:cNvGraphicFramePr/>
          <p:nvPr/>
        </p:nvGraphicFramePr>
        <p:xfrm>
          <a:off x="8253730" y="3356610"/>
          <a:ext cx="158750" cy="187960"/>
        </p:xfrm>
        <a:graphic>
          <a:graphicData uri="http://schemas.openxmlformats.org/presentationml/2006/ole">
            <mc:AlternateContent xmlns:mc="http://schemas.openxmlformats.org/markup-compatibility/2006">
              <mc:Choice xmlns:v="urn:schemas-microsoft-com:vml" Requires="v">
                <p:oleObj spid="_x0000_s4250" r:id="rId9" imgW="114300" imgH="127000" progId="Equation.DSMT4">
                  <p:embed/>
                </p:oleObj>
              </mc:Choice>
              <mc:Fallback>
                <p:oleObj r:id="rId9" imgW="114300" imgH="127000" progId="Equation.DSMT4">
                  <p:embed/>
                  <p:pic>
                    <p:nvPicPr>
                      <p:cNvPr id="0" name="图片 10"/>
                      <p:cNvPicPr/>
                      <p:nvPr/>
                    </p:nvPicPr>
                    <p:blipFill>
                      <a:blip r:embed="rId10"/>
                      <a:stretch>
                        <a:fillRect/>
                      </a:stretch>
                    </p:blipFill>
                    <p:spPr>
                      <a:xfrm>
                        <a:off x="8253730" y="3356610"/>
                        <a:ext cx="158750" cy="187960"/>
                      </a:xfrm>
                      <a:prstGeom prst="rect">
                        <a:avLst/>
                      </a:prstGeom>
                      <a:noFill/>
                      <a:ln w="38100">
                        <a:noFill/>
                        <a:miter/>
                      </a:ln>
                    </p:spPr>
                  </p:pic>
                </p:oleObj>
              </mc:Fallback>
            </mc:AlternateContent>
          </a:graphicData>
        </a:graphic>
      </p:graphicFrame>
      <p:graphicFrame>
        <p:nvGraphicFramePr>
          <p:cNvPr id="2" name="对象 -2147482203"/>
          <p:cNvGraphicFramePr>
            <a:graphicFrameLocks noChangeAspect="1"/>
          </p:cNvGraphicFramePr>
          <p:nvPr/>
        </p:nvGraphicFramePr>
        <p:xfrm>
          <a:off x="3065145" y="2420620"/>
          <a:ext cx="6272530" cy="850265"/>
        </p:xfrm>
        <a:graphic>
          <a:graphicData uri="http://schemas.openxmlformats.org/presentationml/2006/ole">
            <mc:AlternateContent xmlns:mc="http://schemas.openxmlformats.org/markup-compatibility/2006">
              <mc:Choice xmlns:v="urn:schemas-microsoft-com:vml" Requires="v">
                <p:oleObj spid="_x0000_s4251" r:id="rId11" imgW="2705100" imgH="469900" progId="Equation.DSMT4">
                  <p:embed/>
                </p:oleObj>
              </mc:Choice>
              <mc:Fallback>
                <p:oleObj r:id="rId11" imgW="2705100" imgH="469900" progId="Equation.DSMT4">
                  <p:embed/>
                  <p:pic>
                    <p:nvPicPr>
                      <p:cNvPr id="0" name="图片 18"/>
                      <p:cNvPicPr/>
                      <p:nvPr/>
                    </p:nvPicPr>
                    <p:blipFill>
                      <a:blip r:embed="rId12"/>
                      <a:stretch>
                        <a:fillRect/>
                      </a:stretch>
                    </p:blipFill>
                    <p:spPr>
                      <a:xfrm>
                        <a:off x="3065145" y="2420620"/>
                        <a:ext cx="6272530" cy="850265"/>
                      </a:xfrm>
                      <a:prstGeom prst="rect">
                        <a:avLst/>
                      </a:prstGeom>
                      <a:noFill/>
                      <a:ln w="38100">
                        <a:noFill/>
                        <a:miter/>
                      </a:ln>
                    </p:spPr>
                  </p:pic>
                </p:oleObj>
              </mc:Fallback>
            </mc:AlternateContent>
          </a:graphicData>
        </a:graphic>
      </p:graphicFrame>
      <p:pic>
        <p:nvPicPr>
          <p:cNvPr id="3" name="图片 -2147482611"/>
          <p:cNvPicPr>
            <a:picLocks noChangeAspect="1"/>
          </p:cNvPicPr>
          <p:nvPr/>
        </p:nvPicPr>
        <p:blipFill>
          <a:blip r:embed="rId13"/>
          <a:stretch>
            <a:fillRect/>
          </a:stretch>
        </p:blipFill>
        <p:spPr>
          <a:xfrm>
            <a:off x="1772920" y="3327400"/>
            <a:ext cx="1511300" cy="307975"/>
          </a:xfrm>
          <a:prstGeom prst="rect">
            <a:avLst/>
          </a:prstGeom>
          <a:noFill/>
          <a:ln w="9525">
            <a:noFill/>
          </a:ln>
        </p:spPr>
      </p:pic>
      <p:graphicFrame>
        <p:nvGraphicFramePr>
          <p:cNvPr id="4" name="对象 -2147482606"/>
          <p:cNvGraphicFramePr>
            <a:graphicFrameLocks noChangeAspect="1"/>
          </p:cNvGraphicFramePr>
          <p:nvPr/>
        </p:nvGraphicFramePr>
        <p:xfrm>
          <a:off x="3065145" y="4220845"/>
          <a:ext cx="6296025" cy="800735"/>
        </p:xfrm>
        <a:graphic>
          <a:graphicData uri="http://schemas.openxmlformats.org/presentationml/2006/ole">
            <mc:AlternateContent xmlns:mc="http://schemas.openxmlformats.org/markup-compatibility/2006">
              <mc:Choice xmlns:v="urn:schemas-microsoft-com:vml" Requires="v">
                <p:oleObj spid="_x0000_s4252" r:id="rId14" imgW="3314700" imgH="419100" progId="Equation.DSMT4">
                  <p:embed/>
                </p:oleObj>
              </mc:Choice>
              <mc:Fallback>
                <p:oleObj r:id="rId14" imgW="3314700" imgH="419100" progId="Equation.DSMT4">
                  <p:embed/>
                  <p:pic>
                    <p:nvPicPr>
                      <p:cNvPr id="0" name="图片 19"/>
                      <p:cNvPicPr/>
                      <p:nvPr/>
                    </p:nvPicPr>
                    <p:blipFill>
                      <a:blip r:embed="rId15"/>
                      <a:stretch>
                        <a:fillRect/>
                      </a:stretch>
                    </p:blipFill>
                    <p:spPr>
                      <a:xfrm>
                        <a:off x="3065145" y="4220845"/>
                        <a:ext cx="6296025" cy="800735"/>
                      </a:xfrm>
                      <a:prstGeom prst="rect">
                        <a:avLst/>
                      </a:prstGeom>
                      <a:noFill/>
                      <a:ln w="38100">
                        <a:noFill/>
                        <a:miter/>
                      </a:ln>
                    </p:spPr>
                  </p:pic>
                </p:oleObj>
              </mc:Fallback>
            </mc:AlternateContent>
          </a:graphicData>
        </a:graphic>
      </p:graphicFrame>
      <p:sp>
        <p:nvSpPr>
          <p:cNvPr id="21" name="文本框 20"/>
          <p:cNvSpPr txBox="1"/>
          <p:nvPr/>
        </p:nvSpPr>
        <p:spPr>
          <a:xfrm>
            <a:off x="9838055" y="2661920"/>
            <a:ext cx="1472565" cy="368300"/>
          </a:xfrm>
          <a:prstGeom prst="rect">
            <a:avLst/>
          </a:prstGeom>
          <a:noFill/>
        </p:spPr>
        <p:txBody>
          <a:bodyPr wrap="square" rtlCol="0">
            <a:spAutoFit/>
          </a:bodyPr>
          <a:lstStyle/>
          <a:p>
            <a:r>
              <a:rPr lang="zh-CN" altLang="en-US" dirty="0" smtClean="0"/>
              <a:t>（</a:t>
            </a:r>
            <a:r>
              <a:rPr lang="en-US" altLang="zh-CN" dirty="0" smtClean="0"/>
              <a:t>14-3</a:t>
            </a:r>
            <a:r>
              <a:rPr lang="zh-CN" altLang="en-US" dirty="0"/>
              <a:t>）</a:t>
            </a:r>
          </a:p>
        </p:txBody>
      </p:sp>
      <p:sp>
        <p:nvSpPr>
          <p:cNvPr id="22" name="文本框 21"/>
          <p:cNvSpPr txBox="1"/>
          <p:nvPr/>
        </p:nvSpPr>
        <p:spPr>
          <a:xfrm>
            <a:off x="9924415" y="4509135"/>
            <a:ext cx="1472565" cy="368300"/>
          </a:xfrm>
          <a:prstGeom prst="rect">
            <a:avLst/>
          </a:prstGeom>
          <a:noFill/>
        </p:spPr>
        <p:txBody>
          <a:bodyPr wrap="square" rtlCol="0">
            <a:spAutoFit/>
          </a:bodyPr>
          <a:lstStyle/>
          <a:p>
            <a:r>
              <a:rPr lang="zh-CN" altLang="en-US" dirty="0" smtClean="0"/>
              <a:t>（</a:t>
            </a:r>
            <a:r>
              <a:rPr lang="en-US" altLang="zh-CN" dirty="0" smtClean="0"/>
              <a:t>14-4</a:t>
            </a:r>
            <a:r>
              <a:rPr lang="zh-CN" altLang="en-US" dirty="0"/>
              <a:t>）</a:t>
            </a:r>
          </a:p>
        </p:txBody>
      </p:sp>
      <p:sp>
        <p:nvSpPr>
          <p:cNvPr id="14" name="矩形 13"/>
          <p:cNvSpPr/>
          <p:nvPr/>
        </p:nvSpPr>
        <p:spPr>
          <a:xfrm>
            <a:off x="476995" y="116632"/>
            <a:ext cx="4032448"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spTree>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p>
          <a:p>
            <a:endParaRPr lang="en-US" altLang="zh-CN" sz="900" dirty="0" smtClean="0"/>
          </a:p>
          <a:p>
            <a:pPr marL="285750" indent="-285750">
              <a:lnSpc>
                <a:spcPct val="170000"/>
              </a:lnSpc>
              <a:buFont typeface="Arial" panose="020B0604020202020204" pitchFamily="34" charset="0"/>
              <a:buChar char="•"/>
            </a:pPr>
            <a:r>
              <a:rPr lang="zh-CN" altLang="en-US" sz="1600" dirty="0" smtClean="0"/>
              <a:t>  </a:t>
            </a:r>
            <a:r>
              <a:rPr sz="1600" dirty="0" smtClean="0"/>
              <a:t>一阶希腊字母式期权价格对变量的一阶导数，即变量变动一单位期权价格变动几个单位，表示期权风险的一阶敏感性</a:t>
            </a:r>
          </a:p>
          <a:p>
            <a:pPr>
              <a:lnSpc>
                <a:spcPct val="170000"/>
              </a:lnSpc>
            </a:pPr>
            <a:endParaRPr lang="zh-CN" altLang="en-US" sz="1600" dirty="0" smtClean="0"/>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7" name="表格 16"/>
          <p:cNvGraphicFramePr/>
          <p:nvPr>
            <p:custDataLst>
              <p:tags r:id="rId2"/>
            </p:custDataLst>
          </p:nvPr>
        </p:nvGraphicFramePr>
        <p:xfrm>
          <a:off x="1828165" y="2286000"/>
          <a:ext cx="9019540" cy="3556000"/>
        </p:xfrm>
        <a:graphic>
          <a:graphicData uri="http://schemas.openxmlformats.org/drawingml/2006/table">
            <a:tbl>
              <a:tblPr firstRow="1" bandRow="1">
                <a:tableStyleId>{5C22544A-7EE6-4342-B048-85BDC9FD1C3A}</a:tableStyleId>
              </a:tblPr>
              <a:tblGrid>
                <a:gridCol w="2361565"/>
                <a:gridCol w="1825625"/>
                <a:gridCol w="4832350"/>
              </a:tblGrid>
              <a:tr h="378460">
                <a:tc>
                  <a:txBody>
                    <a:bodyPr/>
                    <a:lstStyle/>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灵敏度指标</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400" b="1">
                          <a:latin typeface="Times New Roman" panose="02020603050405020304" pitchFamily="18" charset="0"/>
                          <a:cs typeface="Times New Roman" panose="02020603050405020304" pitchFamily="18" charset="0"/>
                        </a:rPr>
                        <a:t>公式</a:t>
                      </a:r>
                      <a:endParaRPr lang="en-US" altLang="en-US" sz="1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含义</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642620">
                <a:tc>
                  <a:txBody>
                    <a:bodyPr/>
                    <a:lstStyle/>
                    <a:p>
                      <a:pPr fontAlgn="auto">
                        <a:lnSpc>
                          <a:spcPct val="150000"/>
                        </a:lnSpc>
                        <a:buNone/>
                      </a:pPr>
                      <a:endParaRPr lang="zh-CN" altLang="en-US" sz="2400"/>
                    </a:p>
                  </a:txBody>
                  <a:tcPr/>
                </a:tc>
                <a:tc>
                  <a:txBody>
                    <a:bodyPr/>
                    <a:lstStyle/>
                    <a:p>
                      <a:pPr indent="0" algn="ctr" fontAlgn="auto">
                        <a:lnSpc>
                          <a:spcPct val="150000"/>
                        </a:lnSpc>
                        <a:buNone/>
                      </a:pPr>
                      <a:endParaRPr lang="en-US" altLang="en-US" sz="14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indent="0" fontAlgn="auto">
                        <a:lnSpc>
                          <a:spcPct val="150000"/>
                        </a:lnSpc>
                        <a:buNone/>
                      </a:pPr>
                      <a:r>
                        <a:rPr lang="en-US" sz="1400" b="0">
                          <a:latin typeface="宋体" panose="02010600030101010101" pitchFamily="2" charset="-122"/>
                          <a:ea typeface="宋体" panose="02010600030101010101" pitchFamily="2" charset="-122"/>
                          <a:cs typeface="宋体" panose="02010600030101010101" pitchFamily="2" charset="-122"/>
                        </a:rPr>
                        <a:t>反映金融衍生品价格对其标的物资产价格的线性敏感性</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607695">
                <a:tc>
                  <a:txBody>
                    <a:bodyPr/>
                    <a:lstStyle/>
                    <a:p>
                      <a:pPr fontAlgn="auto">
                        <a:lnSpc>
                          <a:spcPct val="150000"/>
                        </a:lnSpc>
                        <a:buNone/>
                      </a:pPr>
                      <a:endParaRPr lang="zh-CN" altLang="en-US" sz="1400"/>
                    </a:p>
                  </a:txBody>
                  <a:tcPr/>
                </a:tc>
                <a:tc>
                  <a:txBody>
                    <a:bodyPr/>
                    <a:lstStyle/>
                    <a:p>
                      <a:pPr indent="0" algn="ctr" fontAlgn="auto">
                        <a:lnSpc>
                          <a:spcPct val="150000"/>
                        </a:lnSpc>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fontAlgn="auto">
                        <a:lnSpc>
                          <a:spcPct val="150000"/>
                        </a:lnSpc>
                        <a:buNone/>
                      </a:pPr>
                      <a:r>
                        <a:rPr lang="en-US" sz="1400" b="0">
                          <a:latin typeface="宋体" panose="02010600030101010101" pitchFamily="2" charset="-122"/>
                          <a:ea typeface="宋体" panose="02010600030101010101" pitchFamily="2" charset="-122"/>
                          <a:cs typeface="宋体" panose="02010600030101010101" pitchFamily="2" charset="-122"/>
                        </a:rPr>
                        <a:t>反映金融衍生品价格对时间变化的敏感性</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642620">
                <a:tc>
                  <a:txBody>
                    <a:bodyPr/>
                    <a:lstStyle/>
                    <a:p>
                      <a:pPr fontAlgn="auto">
                        <a:lnSpc>
                          <a:spcPct val="150000"/>
                        </a:lnSpc>
                        <a:buNone/>
                      </a:pPr>
                      <a:endParaRPr lang="zh-CN" altLang="en-US" sz="2400"/>
                    </a:p>
                  </a:txBody>
                  <a:tcPr/>
                </a:tc>
                <a:tc>
                  <a:txBody>
                    <a:bodyPr/>
                    <a:lstStyle/>
                    <a:p>
                      <a:pPr indent="0" algn="ctr" fontAlgn="auto">
                        <a:lnSpc>
                          <a:spcPct val="150000"/>
                        </a:lnSpc>
                        <a:buNone/>
                      </a:pPr>
                      <a:r>
                        <a:rPr lang="en-US" sz="1200" b="0">
                          <a:latin typeface="Times New Roman" panose="02020603050405020304" pitchFamily="18" charset="0"/>
                          <a:cs typeface="Times New Roman" panose="02020603050405020304" pitchFamily="18" charset="0"/>
                        </a:rPr>
                        <a:t> </a:t>
                      </a:r>
                      <a:endParaRPr lang="en-US" altLang="en-US" sz="1200" b="0">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fontAlgn="auto">
                        <a:lnSpc>
                          <a:spcPct val="150000"/>
                        </a:lnSpc>
                        <a:buNone/>
                      </a:pPr>
                      <a:r>
                        <a:rPr lang="en-US" sz="1400" b="0">
                          <a:latin typeface="宋体" panose="02010600030101010101" pitchFamily="2" charset="-122"/>
                          <a:ea typeface="宋体" panose="02010600030101010101" pitchFamily="2" charset="-122"/>
                          <a:cs typeface="宋体" panose="02010600030101010101" pitchFamily="2" charset="-122"/>
                        </a:rPr>
                        <a:t>反映衍生证券价格对其标的物资产价格波动率的线性敏感性</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641985">
                <a:tc>
                  <a:txBody>
                    <a:bodyPr/>
                    <a:lstStyle/>
                    <a:p>
                      <a:pPr fontAlgn="auto">
                        <a:lnSpc>
                          <a:spcPct val="150000"/>
                        </a:lnSpc>
                        <a:buNone/>
                      </a:pPr>
                      <a:endParaRPr lang="zh-CN" altLang="en-US" sz="2400"/>
                    </a:p>
                  </a:txBody>
                  <a:tcPr/>
                </a:tc>
                <a:tc>
                  <a:txBody>
                    <a:bodyPr/>
                    <a:lstStyle/>
                    <a:p>
                      <a:pPr indent="0" algn="ctr" fontAlgn="auto">
                        <a:lnSpc>
                          <a:spcPct val="150000"/>
                        </a:lnSpc>
                        <a:buNone/>
                      </a:pPr>
                      <a:r>
                        <a:rPr lang="en-US" sz="1200" b="0">
                          <a:latin typeface="Times New Roman" panose="02020603050405020304" pitchFamily="18" charset="0"/>
                          <a:cs typeface="Times New Roman" panose="02020603050405020304" pitchFamily="18" charset="0"/>
                        </a:rPr>
                        <a:t> </a:t>
                      </a:r>
                      <a:endParaRPr lang="en-US" altLang="en-US" sz="1200" b="0">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fontAlgn="auto">
                        <a:lnSpc>
                          <a:spcPct val="150000"/>
                        </a:lnSpc>
                        <a:buNone/>
                      </a:pPr>
                      <a:r>
                        <a:rPr lang="en-US" sz="1400" b="0">
                          <a:latin typeface="宋体" panose="02010600030101010101" pitchFamily="2" charset="-122"/>
                          <a:ea typeface="宋体" panose="02010600030101010101" pitchFamily="2" charset="-122"/>
                          <a:cs typeface="宋体" panose="02010600030101010101" pitchFamily="2" charset="-122"/>
                        </a:rPr>
                        <a:t>反映金融衍生品价格关于利率的线性敏感性</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642620">
                <a:tc>
                  <a:txBody>
                    <a:bodyPr/>
                    <a:lstStyle/>
                    <a:p>
                      <a:pPr fontAlgn="auto">
                        <a:lnSpc>
                          <a:spcPct val="150000"/>
                        </a:lnSpc>
                        <a:buNone/>
                      </a:pPr>
                      <a:endParaRPr lang="zh-CN" altLang="en-US" sz="2400"/>
                    </a:p>
                  </a:txBody>
                  <a:tcPr/>
                </a:tc>
                <a:tc>
                  <a:txBody>
                    <a:bodyPr/>
                    <a:lstStyle/>
                    <a:p>
                      <a:pPr indent="0" algn="ctr" fontAlgn="auto">
                        <a:lnSpc>
                          <a:spcPct val="150000"/>
                        </a:lnSpc>
                        <a:buNone/>
                      </a:pPr>
                      <a:endParaRPr lang="en-US" altLang="en-US" sz="14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indent="0" fontAlgn="auto">
                        <a:lnSpc>
                          <a:spcPct val="150000"/>
                        </a:lnSpc>
                        <a:buNone/>
                      </a:pPr>
                      <a:r>
                        <a:rPr lang="en-US" sz="1400" b="0">
                          <a:latin typeface="宋体" panose="02010600030101010101" pitchFamily="2" charset="-122"/>
                          <a:ea typeface="宋体" panose="02010600030101010101" pitchFamily="2" charset="-122"/>
                          <a:cs typeface="宋体" panose="02010600030101010101" pitchFamily="2" charset="-122"/>
                        </a:rPr>
                        <a:t>反映金融衍生品价格对其标的物资产价格的弹性关系</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bl>
          </a:graphicData>
        </a:graphic>
      </p:graphicFrame>
      <p:graphicFrame>
        <p:nvGraphicFramePr>
          <p:cNvPr id="2" name="对象 -2147482246"/>
          <p:cNvGraphicFramePr/>
          <p:nvPr/>
        </p:nvGraphicFramePr>
        <p:xfrm>
          <a:off x="4796790" y="2708910"/>
          <a:ext cx="616585" cy="584200"/>
        </p:xfrm>
        <a:graphic>
          <a:graphicData uri="http://schemas.openxmlformats.org/presentationml/2006/ole">
            <mc:AlternateContent xmlns:mc="http://schemas.openxmlformats.org/markup-compatibility/2006">
              <mc:Choice xmlns:v="urn:schemas-microsoft-com:vml" Requires="v">
                <p:oleObj spid="_x0000_s5371" r:id="rId4" imgW="431800" imgH="393700" progId="Equation.DSMT4">
                  <p:embed/>
                </p:oleObj>
              </mc:Choice>
              <mc:Fallback>
                <p:oleObj r:id="rId4" imgW="431800" imgH="393700" progId="Equation.DSMT4">
                  <p:embed/>
                  <p:pic>
                    <p:nvPicPr>
                      <p:cNvPr id="0" name="图片 3075"/>
                      <p:cNvPicPr/>
                      <p:nvPr/>
                    </p:nvPicPr>
                    <p:blipFill>
                      <a:blip r:embed="rId5"/>
                      <a:stretch>
                        <a:fillRect/>
                      </a:stretch>
                    </p:blipFill>
                    <p:spPr>
                      <a:xfrm>
                        <a:off x="4796790" y="2708910"/>
                        <a:ext cx="616585" cy="584200"/>
                      </a:xfrm>
                      <a:prstGeom prst="rect">
                        <a:avLst/>
                      </a:prstGeom>
                      <a:noFill/>
                      <a:ln w="38100">
                        <a:noFill/>
                        <a:miter/>
                      </a:ln>
                    </p:spPr>
                  </p:pic>
                </p:oleObj>
              </mc:Fallback>
            </mc:AlternateContent>
          </a:graphicData>
        </a:graphic>
      </p:graphicFrame>
      <p:graphicFrame>
        <p:nvGraphicFramePr>
          <p:cNvPr id="3" name="对象 -2147482244"/>
          <p:cNvGraphicFramePr/>
          <p:nvPr/>
        </p:nvGraphicFramePr>
        <p:xfrm>
          <a:off x="4822190" y="3340735"/>
          <a:ext cx="626110" cy="542290"/>
        </p:xfrm>
        <a:graphic>
          <a:graphicData uri="http://schemas.openxmlformats.org/presentationml/2006/ole">
            <mc:AlternateContent xmlns:mc="http://schemas.openxmlformats.org/markup-compatibility/2006">
              <mc:Choice xmlns:v="urn:schemas-microsoft-com:vml" Requires="v">
                <p:oleObj spid="_x0000_s5372" r:id="rId6" imgW="405765" imgH="393700" progId="Equation.DSMT4">
                  <p:embed/>
                </p:oleObj>
              </mc:Choice>
              <mc:Fallback>
                <p:oleObj r:id="rId6" imgW="405765" imgH="393700" progId="Equation.DSMT4">
                  <p:embed/>
                  <p:pic>
                    <p:nvPicPr>
                      <p:cNvPr id="0" name="图片 37"/>
                      <p:cNvPicPr/>
                      <p:nvPr/>
                    </p:nvPicPr>
                    <p:blipFill>
                      <a:blip r:embed="rId7"/>
                      <a:stretch>
                        <a:fillRect/>
                      </a:stretch>
                    </p:blipFill>
                    <p:spPr>
                      <a:xfrm>
                        <a:off x="4822190" y="3340735"/>
                        <a:ext cx="626110" cy="542290"/>
                      </a:xfrm>
                      <a:prstGeom prst="rect">
                        <a:avLst/>
                      </a:prstGeom>
                      <a:noFill/>
                      <a:ln w="38100">
                        <a:noFill/>
                        <a:miter/>
                      </a:ln>
                    </p:spPr>
                  </p:pic>
                </p:oleObj>
              </mc:Fallback>
            </mc:AlternateContent>
          </a:graphicData>
        </a:graphic>
      </p:graphicFrame>
      <p:graphicFrame>
        <p:nvGraphicFramePr>
          <p:cNvPr id="4" name="对象 -2147482242"/>
          <p:cNvGraphicFramePr/>
          <p:nvPr/>
        </p:nvGraphicFramePr>
        <p:xfrm>
          <a:off x="4795520" y="3945890"/>
          <a:ext cx="655955" cy="567055"/>
        </p:xfrm>
        <a:graphic>
          <a:graphicData uri="http://schemas.openxmlformats.org/presentationml/2006/ole">
            <mc:AlternateContent xmlns:mc="http://schemas.openxmlformats.org/markup-compatibility/2006">
              <mc:Choice xmlns:v="urn:schemas-microsoft-com:vml" Requires="v">
                <p:oleObj spid="_x0000_s5373" r:id="rId8" imgW="431800" imgH="393700" progId="Equation.DSMT4">
                  <p:embed/>
                </p:oleObj>
              </mc:Choice>
              <mc:Fallback>
                <p:oleObj r:id="rId8" imgW="431800" imgH="393700" progId="Equation.DSMT4">
                  <p:embed/>
                  <p:pic>
                    <p:nvPicPr>
                      <p:cNvPr id="0" name="图片 38"/>
                      <p:cNvPicPr/>
                      <p:nvPr/>
                    </p:nvPicPr>
                    <p:blipFill>
                      <a:blip r:embed="rId9"/>
                      <a:stretch>
                        <a:fillRect/>
                      </a:stretch>
                    </p:blipFill>
                    <p:spPr>
                      <a:xfrm>
                        <a:off x="4795520" y="3945890"/>
                        <a:ext cx="655955" cy="567055"/>
                      </a:xfrm>
                      <a:prstGeom prst="rect">
                        <a:avLst/>
                      </a:prstGeom>
                      <a:noFill/>
                      <a:ln w="38100">
                        <a:noFill/>
                        <a:miter/>
                      </a:ln>
                    </p:spPr>
                  </p:pic>
                </p:oleObj>
              </mc:Fallback>
            </mc:AlternateContent>
          </a:graphicData>
        </a:graphic>
      </p:graphicFrame>
      <p:graphicFrame>
        <p:nvGraphicFramePr>
          <p:cNvPr id="7" name="对象 -2147482240"/>
          <p:cNvGraphicFramePr/>
          <p:nvPr/>
        </p:nvGraphicFramePr>
        <p:xfrm>
          <a:off x="4811395" y="4588510"/>
          <a:ext cx="619125" cy="572135"/>
        </p:xfrm>
        <a:graphic>
          <a:graphicData uri="http://schemas.openxmlformats.org/presentationml/2006/ole">
            <mc:AlternateContent xmlns:mc="http://schemas.openxmlformats.org/markup-compatibility/2006">
              <mc:Choice xmlns:v="urn:schemas-microsoft-com:vml" Requires="v">
                <p:oleObj spid="_x0000_s5374" r:id="rId10" imgW="431800" imgH="393700" progId="Equation.DSMT4">
                  <p:embed/>
                </p:oleObj>
              </mc:Choice>
              <mc:Fallback>
                <p:oleObj r:id="rId10" imgW="431800" imgH="393700" progId="Equation.DSMT4">
                  <p:embed/>
                  <p:pic>
                    <p:nvPicPr>
                      <p:cNvPr id="0" name="图片 39"/>
                      <p:cNvPicPr/>
                      <p:nvPr/>
                    </p:nvPicPr>
                    <p:blipFill>
                      <a:blip r:embed="rId11"/>
                      <a:stretch>
                        <a:fillRect/>
                      </a:stretch>
                    </p:blipFill>
                    <p:spPr>
                      <a:xfrm>
                        <a:off x="4811395" y="4588510"/>
                        <a:ext cx="619125" cy="572135"/>
                      </a:xfrm>
                      <a:prstGeom prst="rect">
                        <a:avLst/>
                      </a:prstGeom>
                      <a:noFill/>
                      <a:ln w="38100">
                        <a:noFill/>
                        <a:miter/>
                      </a:ln>
                    </p:spPr>
                  </p:pic>
                </p:oleObj>
              </mc:Fallback>
            </mc:AlternateContent>
          </a:graphicData>
        </a:graphic>
      </p:graphicFrame>
      <p:graphicFrame>
        <p:nvGraphicFramePr>
          <p:cNvPr id="8" name="对象 -2147482238"/>
          <p:cNvGraphicFramePr/>
          <p:nvPr/>
        </p:nvGraphicFramePr>
        <p:xfrm>
          <a:off x="4652645" y="5248910"/>
          <a:ext cx="934720" cy="556895"/>
        </p:xfrm>
        <a:graphic>
          <a:graphicData uri="http://schemas.openxmlformats.org/presentationml/2006/ole">
            <mc:AlternateContent xmlns:mc="http://schemas.openxmlformats.org/markup-compatibility/2006">
              <mc:Choice xmlns:v="urn:schemas-microsoft-com:vml" Requires="v">
                <p:oleObj spid="_x0000_s5375" r:id="rId12" imgW="596900" imgH="393700" progId="Equation.DSMT4">
                  <p:embed/>
                </p:oleObj>
              </mc:Choice>
              <mc:Fallback>
                <p:oleObj r:id="rId12" imgW="596900" imgH="393700" progId="Equation.DSMT4">
                  <p:embed/>
                  <p:pic>
                    <p:nvPicPr>
                      <p:cNvPr id="0" name="图片 40"/>
                      <p:cNvPicPr/>
                      <p:nvPr/>
                    </p:nvPicPr>
                    <p:blipFill>
                      <a:blip r:embed="rId13"/>
                      <a:stretch>
                        <a:fillRect/>
                      </a:stretch>
                    </p:blipFill>
                    <p:spPr>
                      <a:xfrm>
                        <a:off x="4652645" y="5248910"/>
                        <a:ext cx="934720" cy="556895"/>
                      </a:xfrm>
                      <a:prstGeom prst="rect">
                        <a:avLst/>
                      </a:prstGeom>
                      <a:noFill/>
                      <a:ln w="38100">
                        <a:noFill/>
                        <a:miter/>
                      </a:ln>
                    </p:spPr>
                  </p:pic>
                </p:oleObj>
              </mc:Fallback>
            </mc:AlternateContent>
          </a:graphicData>
        </a:graphic>
      </p:graphicFrame>
      <p:graphicFrame>
        <p:nvGraphicFramePr>
          <p:cNvPr id="9" name="对象 -2147482245"/>
          <p:cNvGraphicFramePr/>
          <p:nvPr/>
        </p:nvGraphicFramePr>
        <p:xfrm>
          <a:off x="2565400" y="2823210"/>
          <a:ext cx="930910" cy="317500"/>
        </p:xfrm>
        <a:graphic>
          <a:graphicData uri="http://schemas.openxmlformats.org/presentationml/2006/ole">
            <mc:AlternateContent xmlns:mc="http://schemas.openxmlformats.org/markup-compatibility/2006">
              <mc:Choice xmlns:v="urn:schemas-microsoft-com:vml" Requires="v">
                <p:oleObj spid="_x0000_s5376" r:id="rId14" imgW="596900" imgH="203200" progId="Equation.DSMT4">
                  <p:embed/>
                </p:oleObj>
              </mc:Choice>
              <mc:Fallback>
                <p:oleObj r:id="rId14" imgW="596900" imgH="203200" progId="Equation.DSMT4">
                  <p:embed/>
                  <p:pic>
                    <p:nvPicPr>
                      <p:cNvPr id="0" name="图片 41"/>
                      <p:cNvPicPr/>
                      <p:nvPr/>
                    </p:nvPicPr>
                    <p:blipFill>
                      <a:blip r:embed="rId15"/>
                      <a:stretch>
                        <a:fillRect/>
                      </a:stretch>
                    </p:blipFill>
                    <p:spPr>
                      <a:xfrm>
                        <a:off x="2565400" y="2823210"/>
                        <a:ext cx="930910" cy="317500"/>
                      </a:xfrm>
                      <a:prstGeom prst="rect">
                        <a:avLst/>
                      </a:prstGeom>
                      <a:noFill/>
                      <a:ln w="38100">
                        <a:noFill/>
                        <a:miter/>
                      </a:ln>
                    </p:spPr>
                  </p:pic>
                </p:oleObj>
              </mc:Fallback>
            </mc:AlternateContent>
          </a:graphicData>
        </a:graphic>
      </p:graphicFrame>
      <p:graphicFrame>
        <p:nvGraphicFramePr>
          <p:cNvPr id="10" name="对象 -2147482243"/>
          <p:cNvGraphicFramePr/>
          <p:nvPr/>
        </p:nvGraphicFramePr>
        <p:xfrm>
          <a:off x="2602865" y="3439160"/>
          <a:ext cx="893445" cy="320040"/>
        </p:xfrm>
        <a:graphic>
          <a:graphicData uri="http://schemas.openxmlformats.org/presentationml/2006/ole">
            <mc:AlternateContent xmlns:mc="http://schemas.openxmlformats.org/markup-compatibility/2006">
              <mc:Choice xmlns:v="urn:schemas-microsoft-com:vml" Requires="v">
                <p:oleObj spid="_x0000_s5377" r:id="rId16" imgW="584200" imgH="203200" progId="Equation.DSMT4">
                  <p:embed/>
                </p:oleObj>
              </mc:Choice>
              <mc:Fallback>
                <p:oleObj r:id="rId16" imgW="584200" imgH="203200" progId="Equation.DSMT4">
                  <p:embed/>
                  <p:pic>
                    <p:nvPicPr>
                      <p:cNvPr id="0" name="图片 42"/>
                      <p:cNvPicPr/>
                      <p:nvPr/>
                    </p:nvPicPr>
                    <p:blipFill>
                      <a:blip r:embed="rId17"/>
                      <a:stretch>
                        <a:fillRect/>
                      </a:stretch>
                    </p:blipFill>
                    <p:spPr>
                      <a:xfrm>
                        <a:off x="2602865" y="3439160"/>
                        <a:ext cx="893445" cy="320040"/>
                      </a:xfrm>
                      <a:prstGeom prst="rect">
                        <a:avLst/>
                      </a:prstGeom>
                      <a:noFill/>
                      <a:ln w="38100">
                        <a:noFill/>
                        <a:miter/>
                      </a:ln>
                    </p:spPr>
                  </p:pic>
                </p:oleObj>
              </mc:Fallback>
            </mc:AlternateContent>
          </a:graphicData>
        </a:graphic>
      </p:graphicFrame>
      <p:graphicFrame>
        <p:nvGraphicFramePr>
          <p:cNvPr id="11" name="对象 -2147482241"/>
          <p:cNvGraphicFramePr/>
          <p:nvPr/>
        </p:nvGraphicFramePr>
        <p:xfrm>
          <a:off x="2584450" y="4076700"/>
          <a:ext cx="930910" cy="295910"/>
        </p:xfrm>
        <a:graphic>
          <a:graphicData uri="http://schemas.openxmlformats.org/presentationml/2006/ole">
            <mc:AlternateContent xmlns:mc="http://schemas.openxmlformats.org/markup-compatibility/2006">
              <mc:Choice xmlns:v="urn:schemas-microsoft-com:vml" Requires="v">
                <p:oleObj spid="_x0000_s5378" r:id="rId18" imgW="571500" imgH="203200" progId="Equation.DSMT4">
                  <p:embed/>
                </p:oleObj>
              </mc:Choice>
              <mc:Fallback>
                <p:oleObj r:id="rId18" imgW="571500" imgH="203200" progId="Equation.DSMT4">
                  <p:embed/>
                  <p:pic>
                    <p:nvPicPr>
                      <p:cNvPr id="0" name="图片 43"/>
                      <p:cNvPicPr/>
                      <p:nvPr/>
                    </p:nvPicPr>
                    <p:blipFill>
                      <a:blip r:embed="rId19"/>
                      <a:stretch>
                        <a:fillRect/>
                      </a:stretch>
                    </p:blipFill>
                    <p:spPr>
                      <a:xfrm>
                        <a:off x="2584450" y="4076700"/>
                        <a:ext cx="930910" cy="295910"/>
                      </a:xfrm>
                      <a:prstGeom prst="rect">
                        <a:avLst/>
                      </a:prstGeom>
                      <a:noFill/>
                      <a:ln w="38100">
                        <a:noFill/>
                        <a:miter/>
                      </a:ln>
                    </p:spPr>
                  </p:pic>
                </p:oleObj>
              </mc:Fallback>
            </mc:AlternateContent>
          </a:graphicData>
        </a:graphic>
      </p:graphicFrame>
      <p:graphicFrame>
        <p:nvGraphicFramePr>
          <p:cNvPr id="12" name="对象 -2147482239"/>
          <p:cNvGraphicFramePr/>
          <p:nvPr/>
        </p:nvGraphicFramePr>
        <p:xfrm>
          <a:off x="2583180" y="4733290"/>
          <a:ext cx="895350" cy="288290"/>
        </p:xfrm>
        <a:graphic>
          <a:graphicData uri="http://schemas.openxmlformats.org/presentationml/2006/ole">
            <mc:AlternateContent xmlns:mc="http://schemas.openxmlformats.org/markup-compatibility/2006">
              <mc:Choice xmlns:v="urn:schemas-microsoft-com:vml" Requires="v">
                <p:oleObj spid="_x0000_s5379" r:id="rId20" imgW="508000" imgH="203200" progId="Equation.DSMT4">
                  <p:embed/>
                </p:oleObj>
              </mc:Choice>
              <mc:Fallback>
                <p:oleObj r:id="rId20" imgW="508000" imgH="203200" progId="Equation.DSMT4">
                  <p:embed/>
                  <p:pic>
                    <p:nvPicPr>
                      <p:cNvPr id="0" name="图片 44"/>
                      <p:cNvPicPr/>
                      <p:nvPr/>
                    </p:nvPicPr>
                    <p:blipFill>
                      <a:blip r:embed="rId21"/>
                      <a:stretch>
                        <a:fillRect/>
                      </a:stretch>
                    </p:blipFill>
                    <p:spPr>
                      <a:xfrm>
                        <a:off x="2583180" y="4733290"/>
                        <a:ext cx="895350" cy="288290"/>
                      </a:xfrm>
                      <a:prstGeom prst="rect">
                        <a:avLst/>
                      </a:prstGeom>
                      <a:noFill/>
                      <a:ln w="38100">
                        <a:noFill/>
                        <a:miter/>
                      </a:ln>
                    </p:spPr>
                  </p:pic>
                </p:oleObj>
              </mc:Fallback>
            </mc:AlternateContent>
          </a:graphicData>
        </a:graphic>
      </p:graphicFrame>
      <p:graphicFrame>
        <p:nvGraphicFramePr>
          <p:cNvPr id="13" name="对象 -2147482236"/>
          <p:cNvGraphicFramePr/>
          <p:nvPr/>
        </p:nvGraphicFramePr>
        <p:xfrm>
          <a:off x="2533015" y="5381625"/>
          <a:ext cx="995680" cy="292735"/>
        </p:xfrm>
        <a:graphic>
          <a:graphicData uri="http://schemas.openxmlformats.org/presentationml/2006/ole">
            <mc:AlternateContent xmlns:mc="http://schemas.openxmlformats.org/markup-compatibility/2006">
              <mc:Choice xmlns:v="urn:schemas-microsoft-com:vml" Requires="v">
                <p:oleObj spid="_x0000_s5380" r:id="rId22" imgW="762000" imgH="203200" progId="Equation.DSMT4">
                  <p:embed/>
                </p:oleObj>
              </mc:Choice>
              <mc:Fallback>
                <p:oleObj r:id="rId22" imgW="762000" imgH="203200" progId="Equation.DSMT4">
                  <p:embed/>
                  <p:pic>
                    <p:nvPicPr>
                      <p:cNvPr id="0" name="图片 45"/>
                      <p:cNvPicPr/>
                      <p:nvPr/>
                    </p:nvPicPr>
                    <p:blipFill>
                      <a:blip r:embed="rId23"/>
                      <a:stretch>
                        <a:fillRect/>
                      </a:stretch>
                    </p:blipFill>
                    <p:spPr>
                      <a:xfrm>
                        <a:off x="2533015" y="5381625"/>
                        <a:ext cx="995680" cy="29273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p>
          <a:p>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p>
          <a:p>
            <a:pPr>
              <a:lnSpc>
                <a:spcPct val="170000"/>
              </a:lnSpc>
              <a:buFont typeface="Arial" panose="020B0604020202020204" pitchFamily="34" charset="0"/>
            </a:pPr>
            <a:r>
              <a:rPr lang="en-US" sz="1600" dirty="0" smtClean="0"/>
              <a:t>      </a:t>
            </a:r>
            <a:r>
              <a:rPr sz="1600" dirty="0" smtClean="0"/>
              <a:t>衡量当其他参数不变的情况下，标的资产价格变化导致的期权价格变化幅度，即反映期权价格对其标的资产价格的线性敏感性。从数学角度出发，</a:t>
            </a:r>
            <a:r>
              <a:rPr lang="en-US" sz="1600" dirty="0" smtClean="0"/>
              <a:t>           </a:t>
            </a:r>
            <a:r>
              <a:rPr sz="1600" dirty="0" smtClean="0"/>
              <a:t>代表了期权的公允价格对标的资产价格的一阶导数，</a:t>
            </a:r>
            <a:r>
              <a:rPr lang="en-US" sz="1600" dirty="0" smtClean="0"/>
              <a:t>           </a:t>
            </a:r>
            <a:r>
              <a:rPr sz="1600" dirty="0" smtClean="0"/>
              <a:t>是</a:t>
            </a:r>
            <a:r>
              <a:rPr lang="en-US" sz="1600" dirty="0" smtClean="0"/>
              <a:t>    </a:t>
            </a:r>
            <a:r>
              <a:rPr sz="1600" dirty="0" smtClean="0"/>
              <a:t>的函数，同时它也是执行价格和到期时间的函数。由于</a:t>
            </a:r>
            <a:r>
              <a:rPr lang="en-US" sz="1600" dirty="0" smtClean="0"/>
              <a:t>             </a:t>
            </a:r>
            <a:r>
              <a:rPr sz="1600" dirty="0" smtClean="0"/>
              <a:t>描述的是衍生品价格对标的物价格的敏感度，这样的投资组合是可以被有效对冲的，通过对冲后即形成</a:t>
            </a:r>
            <a:r>
              <a:rPr lang="en-US" sz="1600" dirty="0" smtClean="0"/>
              <a:t>              </a:t>
            </a:r>
            <a:r>
              <a:rPr sz="1600" dirty="0" smtClean="0"/>
              <a:t>中性的投资组合。</a:t>
            </a:r>
          </a:p>
          <a:p>
            <a:pPr>
              <a:lnSpc>
                <a:spcPct val="170000"/>
              </a:lnSpc>
              <a:buFont typeface="Arial" panose="020B0604020202020204" pitchFamily="34" charset="0"/>
            </a:pPr>
            <a:r>
              <a:rPr sz="1600" dirty="0" smtClean="0"/>
              <a:t>欧式看涨期权的</a:t>
            </a:r>
            <a:r>
              <a:rPr lang="en-US" sz="1600" dirty="0" smtClean="0"/>
              <a:t>             </a:t>
            </a:r>
            <a:r>
              <a:rPr sz="1600" dirty="0" smtClean="0"/>
              <a:t>为：</a:t>
            </a:r>
          </a:p>
          <a:p>
            <a:pPr>
              <a:lnSpc>
                <a:spcPct val="170000"/>
              </a:lnSpc>
              <a:buFont typeface="Arial" panose="020B0604020202020204" pitchFamily="34" charset="0"/>
            </a:pPr>
            <a:r>
              <a:rPr sz="1600" dirty="0" smtClean="0"/>
              <a:t>                   </a:t>
            </a:r>
            <a:r>
              <a:rPr lang="en-US" sz="1600" dirty="0" smtClean="0"/>
              <a:t>                                                                                               </a:t>
            </a:r>
            <a:r>
              <a:rPr sz="1600" dirty="0" smtClean="0"/>
              <a:t>        （</a:t>
            </a:r>
            <a:r>
              <a:rPr lang="en-US" altLang="zh-CN" sz="1600" dirty="0" smtClean="0"/>
              <a:t>14-</a:t>
            </a:r>
            <a:r>
              <a:rPr lang="en-US" sz="1600" dirty="0" smtClean="0"/>
              <a:t>5</a:t>
            </a:r>
            <a:r>
              <a:rPr sz="1600" dirty="0" smtClean="0"/>
              <a:t>）</a:t>
            </a:r>
          </a:p>
          <a:p>
            <a:pPr>
              <a:lnSpc>
                <a:spcPct val="170000"/>
              </a:lnSpc>
              <a:buFont typeface="Arial" panose="020B0604020202020204" pitchFamily="34" charset="0"/>
            </a:pPr>
            <a:r>
              <a:rPr sz="1600" dirty="0" smtClean="0"/>
              <a:t>欧式看跌期权的</a:t>
            </a:r>
            <a:r>
              <a:rPr lang="en-US" sz="1600" dirty="0" smtClean="0"/>
              <a:t>             </a:t>
            </a:r>
            <a:r>
              <a:rPr sz="1600" dirty="0" smtClean="0"/>
              <a:t>为：</a:t>
            </a:r>
          </a:p>
          <a:p>
            <a:pPr>
              <a:lnSpc>
                <a:spcPct val="170000"/>
              </a:lnSpc>
              <a:buFont typeface="Arial" panose="020B0604020202020204" pitchFamily="34" charset="0"/>
            </a:pPr>
            <a:r>
              <a:rPr sz="1600" dirty="0" smtClean="0"/>
              <a:t>                        </a:t>
            </a:r>
            <a:r>
              <a:rPr lang="en-US" sz="1600" dirty="0" smtClean="0"/>
              <a:t>                                                                                                 </a:t>
            </a:r>
            <a:r>
              <a:rPr sz="1600" dirty="0" smtClean="0"/>
              <a:t>  （</a:t>
            </a:r>
            <a:r>
              <a:rPr lang="en-US" altLang="zh-CN" sz="1600" dirty="0" smtClean="0"/>
              <a:t>14-</a:t>
            </a:r>
            <a:r>
              <a:rPr lang="en-US" sz="1600" dirty="0" smtClean="0"/>
              <a:t>6</a:t>
            </a:r>
            <a:r>
              <a:rPr sz="1600" dirty="0" smtClean="0"/>
              <a:t>）</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2" name="对象 -2147482599"/>
          <p:cNvGraphicFramePr/>
          <p:nvPr/>
        </p:nvGraphicFramePr>
        <p:xfrm>
          <a:off x="2480310" y="2374265"/>
          <a:ext cx="635000" cy="274320"/>
        </p:xfrm>
        <a:graphic>
          <a:graphicData uri="http://schemas.openxmlformats.org/presentationml/2006/ole">
            <mc:AlternateContent xmlns:mc="http://schemas.openxmlformats.org/markup-compatibility/2006">
              <mc:Choice xmlns:v="urn:schemas-microsoft-com:vml" Requires="v">
                <p:oleObj spid="_x0000_s6395" r:id="rId3" imgW="393700" imgH="177165" progId="Equation.DSMT4">
                  <p:embed/>
                </p:oleObj>
              </mc:Choice>
              <mc:Fallback>
                <p:oleObj r:id="rId3" imgW="393700" imgH="177165" progId="Equation.DSMT4">
                  <p:embed/>
                  <p:pic>
                    <p:nvPicPr>
                      <p:cNvPr id="0" name="图片 13"/>
                      <p:cNvPicPr/>
                      <p:nvPr/>
                    </p:nvPicPr>
                    <p:blipFill>
                      <a:blip r:embed="rId4"/>
                      <a:stretch>
                        <a:fillRect/>
                      </a:stretch>
                    </p:blipFill>
                    <p:spPr>
                      <a:xfrm>
                        <a:off x="2480310" y="2374265"/>
                        <a:ext cx="635000" cy="274320"/>
                      </a:xfrm>
                      <a:prstGeom prst="rect">
                        <a:avLst/>
                      </a:prstGeom>
                      <a:noFill/>
                      <a:ln w="38100">
                        <a:noFill/>
                        <a:miter/>
                      </a:ln>
                    </p:spPr>
                  </p:pic>
                </p:oleObj>
              </mc:Fallback>
            </mc:AlternateContent>
          </a:graphicData>
        </a:graphic>
      </p:graphicFrame>
      <p:graphicFrame>
        <p:nvGraphicFramePr>
          <p:cNvPr id="15" name="对象 -2147482599"/>
          <p:cNvGraphicFramePr/>
          <p:nvPr/>
        </p:nvGraphicFramePr>
        <p:xfrm>
          <a:off x="7677150" y="2374265"/>
          <a:ext cx="635000" cy="274320"/>
        </p:xfrm>
        <a:graphic>
          <a:graphicData uri="http://schemas.openxmlformats.org/presentationml/2006/ole">
            <mc:AlternateContent xmlns:mc="http://schemas.openxmlformats.org/markup-compatibility/2006">
              <mc:Choice xmlns:v="urn:schemas-microsoft-com:vml" Requires="v">
                <p:oleObj spid="_x0000_s6396" r:id="rId5" imgW="393700" imgH="177165" progId="Equation.DSMT4">
                  <p:embed/>
                </p:oleObj>
              </mc:Choice>
              <mc:Fallback>
                <p:oleObj r:id="rId5" imgW="393700" imgH="177165" progId="Equation.DSMT4">
                  <p:embed/>
                  <p:pic>
                    <p:nvPicPr>
                      <p:cNvPr id="0" name="图片 13"/>
                      <p:cNvPicPr/>
                      <p:nvPr/>
                    </p:nvPicPr>
                    <p:blipFill>
                      <a:blip r:embed="rId4"/>
                      <a:stretch>
                        <a:fillRect/>
                      </a:stretch>
                    </p:blipFill>
                    <p:spPr>
                      <a:xfrm>
                        <a:off x="7677150" y="2374265"/>
                        <a:ext cx="635000" cy="274320"/>
                      </a:xfrm>
                      <a:prstGeom prst="rect">
                        <a:avLst/>
                      </a:prstGeom>
                      <a:noFill/>
                      <a:ln w="38100">
                        <a:noFill/>
                        <a:miter/>
                      </a:ln>
                    </p:spPr>
                  </p:pic>
                </p:oleObj>
              </mc:Fallback>
            </mc:AlternateContent>
          </a:graphicData>
        </a:graphic>
      </p:graphicFrame>
      <p:graphicFrame>
        <p:nvGraphicFramePr>
          <p:cNvPr id="18" name="对象 -2147482599"/>
          <p:cNvGraphicFramePr/>
          <p:nvPr/>
        </p:nvGraphicFramePr>
        <p:xfrm>
          <a:off x="8469313" y="2374265"/>
          <a:ext cx="225425" cy="274320"/>
        </p:xfrm>
        <a:graphic>
          <a:graphicData uri="http://schemas.openxmlformats.org/presentationml/2006/ole">
            <mc:AlternateContent xmlns:mc="http://schemas.openxmlformats.org/markup-compatibility/2006">
              <mc:Choice xmlns:v="urn:schemas-microsoft-com:vml" Requires="v">
                <p:oleObj spid="_x0000_s6397" r:id="rId6" imgW="139700" imgH="177165" progId="Equation.DSMT4">
                  <p:embed/>
                </p:oleObj>
              </mc:Choice>
              <mc:Fallback>
                <p:oleObj r:id="rId6" imgW="139700" imgH="177165" progId="Equation.DSMT4">
                  <p:embed/>
                  <p:pic>
                    <p:nvPicPr>
                      <p:cNvPr id="0" name="图片 13"/>
                      <p:cNvPicPr/>
                      <p:nvPr/>
                    </p:nvPicPr>
                    <p:blipFill>
                      <a:blip r:embed="rId7"/>
                      <a:stretch>
                        <a:fillRect/>
                      </a:stretch>
                    </p:blipFill>
                    <p:spPr>
                      <a:xfrm>
                        <a:off x="8469313" y="2374265"/>
                        <a:ext cx="225425" cy="274320"/>
                      </a:xfrm>
                      <a:prstGeom prst="rect">
                        <a:avLst/>
                      </a:prstGeom>
                      <a:noFill/>
                      <a:ln w="38100">
                        <a:noFill/>
                        <a:miter/>
                      </a:ln>
                    </p:spPr>
                  </p:pic>
                </p:oleObj>
              </mc:Fallback>
            </mc:AlternateContent>
          </a:graphicData>
        </a:graphic>
      </p:graphicFrame>
      <p:graphicFrame>
        <p:nvGraphicFramePr>
          <p:cNvPr id="20" name="对象 -2147482599"/>
          <p:cNvGraphicFramePr/>
          <p:nvPr/>
        </p:nvGraphicFramePr>
        <p:xfrm>
          <a:off x="2362200" y="2793365"/>
          <a:ext cx="635000" cy="274320"/>
        </p:xfrm>
        <a:graphic>
          <a:graphicData uri="http://schemas.openxmlformats.org/presentationml/2006/ole">
            <mc:AlternateContent xmlns:mc="http://schemas.openxmlformats.org/markup-compatibility/2006">
              <mc:Choice xmlns:v="urn:schemas-microsoft-com:vml" Requires="v">
                <p:oleObj spid="_x0000_s6398" r:id="rId8" imgW="393700" imgH="177165" progId="Equation.DSMT4">
                  <p:embed/>
                </p:oleObj>
              </mc:Choice>
              <mc:Fallback>
                <p:oleObj r:id="rId8" imgW="393700" imgH="177165" progId="Equation.DSMT4">
                  <p:embed/>
                  <p:pic>
                    <p:nvPicPr>
                      <p:cNvPr id="0" name="图片 13"/>
                      <p:cNvPicPr/>
                      <p:nvPr/>
                    </p:nvPicPr>
                    <p:blipFill>
                      <a:blip r:embed="rId4"/>
                      <a:stretch>
                        <a:fillRect/>
                      </a:stretch>
                    </p:blipFill>
                    <p:spPr>
                      <a:xfrm>
                        <a:off x="2362200" y="2793365"/>
                        <a:ext cx="635000" cy="274320"/>
                      </a:xfrm>
                      <a:prstGeom prst="rect">
                        <a:avLst/>
                      </a:prstGeom>
                      <a:noFill/>
                      <a:ln w="38100">
                        <a:noFill/>
                        <a:miter/>
                      </a:ln>
                    </p:spPr>
                  </p:pic>
                </p:oleObj>
              </mc:Fallback>
            </mc:AlternateContent>
          </a:graphicData>
        </a:graphic>
      </p:graphicFrame>
      <p:graphicFrame>
        <p:nvGraphicFramePr>
          <p:cNvPr id="22" name="对象 -2147482599"/>
          <p:cNvGraphicFramePr/>
          <p:nvPr/>
        </p:nvGraphicFramePr>
        <p:xfrm>
          <a:off x="980440" y="3213100"/>
          <a:ext cx="635000" cy="274320"/>
        </p:xfrm>
        <a:graphic>
          <a:graphicData uri="http://schemas.openxmlformats.org/presentationml/2006/ole">
            <mc:AlternateContent xmlns:mc="http://schemas.openxmlformats.org/markup-compatibility/2006">
              <mc:Choice xmlns:v="urn:schemas-microsoft-com:vml" Requires="v">
                <p:oleObj spid="_x0000_s6399" r:id="rId9" imgW="393700" imgH="177165" progId="Equation.DSMT4">
                  <p:embed/>
                </p:oleObj>
              </mc:Choice>
              <mc:Fallback>
                <p:oleObj r:id="rId9" imgW="393700" imgH="177165" progId="Equation.DSMT4">
                  <p:embed/>
                  <p:pic>
                    <p:nvPicPr>
                      <p:cNvPr id="0" name="图片 13"/>
                      <p:cNvPicPr/>
                      <p:nvPr/>
                    </p:nvPicPr>
                    <p:blipFill>
                      <a:blip r:embed="rId4"/>
                      <a:stretch>
                        <a:fillRect/>
                      </a:stretch>
                    </p:blipFill>
                    <p:spPr>
                      <a:xfrm>
                        <a:off x="980440" y="3213100"/>
                        <a:ext cx="635000" cy="274320"/>
                      </a:xfrm>
                      <a:prstGeom prst="rect">
                        <a:avLst/>
                      </a:prstGeom>
                      <a:noFill/>
                      <a:ln w="38100">
                        <a:noFill/>
                        <a:miter/>
                      </a:ln>
                    </p:spPr>
                  </p:pic>
                </p:oleObj>
              </mc:Fallback>
            </mc:AlternateContent>
          </a:graphicData>
        </a:graphic>
      </p:graphicFrame>
      <p:graphicFrame>
        <p:nvGraphicFramePr>
          <p:cNvPr id="25" name="对象 -2147482599"/>
          <p:cNvGraphicFramePr/>
          <p:nvPr/>
        </p:nvGraphicFramePr>
        <p:xfrm>
          <a:off x="1942465" y="3658870"/>
          <a:ext cx="635000" cy="274320"/>
        </p:xfrm>
        <a:graphic>
          <a:graphicData uri="http://schemas.openxmlformats.org/presentationml/2006/ole">
            <mc:AlternateContent xmlns:mc="http://schemas.openxmlformats.org/markup-compatibility/2006">
              <mc:Choice xmlns:v="urn:schemas-microsoft-com:vml" Requires="v">
                <p:oleObj spid="_x0000_s6400" r:id="rId10" imgW="393700" imgH="177165" progId="Equation.DSMT4">
                  <p:embed/>
                </p:oleObj>
              </mc:Choice>
              <mc:Fallback>
                <p:oleObj r:id="rId10" imgW="393700" imgH="177165" progId="Equation.DSMT4">
                  <p:embed/>
                  <p:pic>
                    <p:nvPicPr>
                      <p:cNvPr id="0" name="图片 13"/>
                      <p:cNvPicPr/>
                      <p:nvPr/>
                    </p:nvPicPr>
                    <p:blipFill>
                      <a:blip r:embed="rId4"/>
                      <a:stretch>
                        <a:fillRect/>
                      </a:stretch>
                    </p:blipFill>
                    <p:spPr>
                      <a:xfrm>
                        <a:off x="1942465" y="3658870"/>
                        <a:ext cx="635000" cy="274320"/>
                      </a:xfrm>
                      <a:prstGeom prst="rect">
                        <a:avLst/>
                      </a:prstGeom>
                      <a:noFill/>
                      <a:ln w="38100">
                        <a:noFill/>
                        <a:miter/>
                      </a:ln>
                    </p:spPr>
                  </p:pic>
                </p:oleObj>
              </mc:Fallback>
            </mc:AlternateContent>
          </a:graphicData>
        </a:graphic>
      </p:graphicFrame>
      <p:graphicFrame>
        <p:nvGraphicFramePr>
          <p:cNvPr id="3" name="对象 -2147482593"/>
          <p:cNvGraphicFramePr>
            <a:graphicFrameLocks noChangeAspect="1"/>
          </p:cNvGraphicFramePr>
          <p:nvPr/>
        </p:nvGraphicFramePr>
        <p:xfrm>
          <a:off x="3717290" y="4077335"/>
          <a:ext cx="2266315" cy="381000"/>
        </p:xfrm>
        <a:graphic>
          <a:graphicData uri="http://schemas.openxmlformats.org/presentationml/2006/ole">
            <mc:AlternateContent xmlns:mc="http://schemas.openxmlformats.org/markup-compatibility/2006">
              <mc:Choice xmlns:v="urn:schemas-microsoft-com:vml" Requires="v">
                <p:oleObj spid="_x0000_s6401" r:id="rId11" imgW="1371600" imgH="228600" progId="Equation.DSMT4">
                  <p:embed/>
                </p:oleObj>
              </mc:Choice>
              <mc:Fallback>
                <p:oleObj r:id="rId11" imgW="1371600" imgH="228600" progId="Equation.DSMT4">
                  <p:embed/>
                  <p:pic>
                    <p:nvPicPr>
                      <p:cNvPr id="0" name="图片 26"/>
                      <p:cNvPicPr/>
                      <p:nvPr/>
                    </p:nvPicPr>
                    <p:blipFill>
                      <a:blip r:embed="rId12"/>
                      <a:stretch>
                        <a:fillRect/>
                      </a:stretch>
                    </p:blipFill>
                    <p:spPr>
                      <a:xfrm>
                        <a:off x="3717290" y="4077335"/>
                        <a:ext cx="2266315" cy="381000"/>
                      </a:xfrm>
                      <a:prstGeom prst="rect">
                        <a:avLst/>
                      </a:prstGeom>
                      <a:noFill/>
                      <a:ln w="38100">
                        <a:noFill/>
                        <a:miter/>
                      </a:ln>
                    </p:spPr>
                  </p:pic>
                </p:oleObj>
              </mc:Fallback>
            </mc:AlternateContent>
          </a:graphicData>
        </a:graphic>
      </p:graphicFrame>
      <p:graphicFrame>
        <p:nvGraphicFramePr>
          <p:cNvPr id="4" name="对象 -2147482591"/>
          <p:cNvGraphicFramePr>
            <a:graphicFrameLocks noChangeAspect="1"/>
          </p:cNvGraphicFramePr>
          <p:nvPr/>
        </p:nvGraphicFramePr>
        <p:xfrm>
          <a:off x="3717925" y="5024755"/>
          <a:ext cx="2466975" cy="389890"/>
        </p:xfrm>
        <a:graphic>
          <a:graphicData uri="http://schemas.openxmlformats.org/presentationml/2006/ole">
            <mc:AlternateContent xmlns:mc="http://schemas.openxmlformats.org/markup-compatibility/2006">
              <mc:Choice xmlns:v="urn:schemas-microsoft-com:vml" Requires="v">
                <p:oleObj spid="_x0000_s6402" r:id="rId13" imgW="1459865" imgH="228600" progId="Equation.DSMT4">
                  <p:embed/>
                </p:oleObj>
              </mc:Choice>
              <mc:Fallback>
                <p:oleObj r:id="rId13" imgW="1459865" imgH="228600" progId="Equation.DSMT4">
                  <p:embed/>
                  <p:pic>
                    <p:nvPicPr>
                      <p:cNvPr id="0" name="图片 27"/>
                      <p:cNvPicPr/>
                      <p:nvPr/>
                    </p:nvPicPr>
                    <p:blipFill>
                      <a:blip r:embed="rId14"/>
                      <a:stretch>
                        <a:fillRect/>
                      </a:stretch>
                    </p:blipFill>
                    <p:spPr>
                      <a:xfrm>
                        <a:off x="3717925" y="5024755"/>
                        <a:ext cx="2466975" cy="389890"/>
                      </a:xfrm>
                      <a:prstGeom prst="rect">
                        <a:avLst/>
                      </a:prstGeom>
                      <a:noFill/>
                      <a:ln w="38100">
                        <a:noFill/>
                        <a:miter/>
                      </a:ln>
                    </p:spPr>
                  </p:pic>
                </p:oleObj>
              </mc:Fallback>
            </mc:AlternateContent>
          </a:graphicData>
        </a:graphic>
      </p:graphicFrame>
      <p:graphicFrame>
        <p:nvGraphicFramePr>
          <p:cNvPr id="29" name="对象 -2147482599"/>
          <p:cNvGraphicFramePr/>
          <p:nvPr/>
        </p:nvGraphicFramePr>
        <p:xfrm>
          <a:off x="1951355" y="4580890"/>
          <a:ext cx="635000" cy="274320"/>
        </p:xfrm>
        <a:graphic>
          <a:graphicData uri="http://schemas.openxmlformats.org/presentationml/2006/ole">
            <mc:AlternateContent xmlns:mc="http://schemas.openxmlformats.org/markup-compatibility/2006">
              <mc:Choice xmlns:v="urn:schemas-microsoft-com:vml" Requires="v">
                <p:oleObj spid="_x0000_s6403" r:id="rId15" imgW="393700" imgH="177165" progId="Equation.DSMT4">
                  <p:embed/>
                </p:oleObj>
              </mc:Choice>
              <mc:Fallback>
                <p:oleObj r:id="rId15" imgW="393700" imgH="177165" progId="Equation.DSMT4">
                  <p:embed/>
                  <p:pic>
                    <p:nvPicPr>
                      <p:cNvPr id="0" name="图片 13"/>
                      <p:cNvPicPr/>
                      <p:nvPr/>
                    </p:nvPicPr>
                    <p:blipFill>
                      <a:blip r:embed="rId4"/>
                      <a:stretch>
                        <a:fillRect/>
                      </a:stretch>
                    </p:blipFill>
                    <p:spPr>
                      <a:xfrm>
                        <a:off x="1951355" y="4580890"/>
                        <a:ext cx="635000" cy="274320"/>
                      </a:xfrm>
                      <a:prstGeom prst="rect">
                        <a:avLst/>
                      </a:prstGeom>
                      <a:noFill/>
                      <a:ln w="38100">
                        <a:noFill/>
                        <a:miter/>
                      </a:ln>
                    </p:spPr>
                  </p:pic>
                </p:oleObj>
              </mc:Fallback>
            </mc:AlternateContent>
          </a:graphicData>
        </a:graphic>
      </p:graphicFrame>
      <p:graphicFrame>
        <p:nvGraphicFramePr>
          <p:cNvPr id="31" name="对象 -2147482245"/>
          <p:cNvGraphicFramePr/>
          <p:nvPr/>
        </p:nvGraphicFramePr>
        <p:xfrm>
          <a:off x="765175" y="1484630"/>
          <a:ext cx="930910" cy="317500"/>
        </p:xfrm>
        <a:graphic>
          <a:graphicData uri="http://schemas.openxmlformats.org/presentationml/2006/ole">
            <mc:AlternateContent xmlns:mc="http://schemas.openxmlformats.org/markup-compatibility/2006">
              <mc:Choice xmlns:v="urn:schemas-microsoft-com:vml" Requires="v">
                <p:oleObj spid="_x0000_s6404" r:id="rId16" imgW="596900" imgH="203200" progId="Equation.DSMT4">
                  <p:embed/>
                </p:oleObj>
              </mc:Choice>
              <mc:Fallback>
                <p:oleObj r:id="rId16" imgW="596900" imgH="203200" progId="Equation.DSMT4">
                  <p:embed/>
                  <p:pic>
                    <p:nvPicPr>
                      <p:cNvPr id="0" name="图片 41"/>
                      <p:cNvPicPr/>
                      <p:nvPr/>
                    </p:nvPicPr>
                    <p:blipFill>
                      <a:blip r:embed="rId17"/>
                      <a:stretch>
                        <a:fillRect/>
                      </a:stretch>
                    </p:blipFill>
                    <p:spPr>
                      <a:xfrm>
                        <a:off x="765175" y="1484630"/>
                        <a:ext cx="930910" cy="3175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16950"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p>
          <a:p>
            <a:pPr>
              <a:lnSpc>
                <a:spcPct val="170000"/>
              </a:lnSpc>
              <a:buFont typeface="Arial" panose="020B0604020202020204" pitchFamily="34" charset="0"/>
            </a:pPr>
            <a:r>
              <a:rPr lang="en-US" sz="1600" b="1" dirty="0" smtClean="0"/>
              <a:t>不付红利的欧式看涨期权Delta证明</a:t>
            </a:r>
          </a:p>
          <a:p>
            <a:pPr>
              <a:lnSpc>
                <a:spcPct val="170000"/>
              </a:lnSpc>
              <a:buFont typeface="Arial" panose="020B0604020202020204" pitchFamily="34" charset="0"/>
            </a:pPr>
            <a:r>
              <a:rPr lang="en-US" sz="1600" dirty="0" smtClean="0"/>
              <a:t>      </a:t>
            </a:r>
            <a:endParaRPr sz="1600" dirty="0" smtClean="0"/>
          </a:p>
          <a:p>
            <a:pPr>
              <a:lnSpc>
                <a:spcPct val="170000"/>
              </a:lnSpc>
              <a:buFont typeface="Arial" panose="020B0604020202020204" pitchFamily="34" charset="0"/>
            </a:pPr>
            <a:r>
              <a:rPr sz="1600" dirty="0" smtClean="0"/>
              <a:t>                   </a:t>
            </a: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2" name="对象 -2147482249"/>
          <p:cNvGraphicFramePr/>
          <p:nvPr/>
        </p:nvGraphicFramePr>
        <p:xfrm>
          <a:off x="3892550" y="608330"/>
          <a:ext cx="8294370" cy="5967730"/>
        </p:xfrm>
        <a:graphic>
          <a:graphicData uri="http://schemas.openxmlformats.org/presentationml/2006/ole">
            <mc:AlternateContent xmlns:mc="http://schemas.openxmlformats.org/markup-compatibility/2006">
              <mc:Choice xmlns:v="urn:schemas-microsoft-com:vml" Requires="v">
                <p:oleObj spid="_x0000_s7219" r:id="rId3" imgW="3911600" imgH="4394200" progId="Equation.DSMT4">
                  <p:embed/>
                </p:oleObj>
              </mc:Choice>
              <mc:Fallback>
                <p:oleObj r:id="rId3" imgW="3911600" imgH="4394200" progId="Equation.DSMT4">
                  <p:embed/>
                  <p:pic>
                    <p:nvPicPr>
                      <p:cNvPr id="0" name="图片 29"/>
                      <p:cNvPicPr/>
                      <p:nvPr/>
                    </p:nvPicPr>
                    <p:blipFill>
                      <a:blip r:embed="rId4"/>
                      <a:stretch>
                        <a:fillRect/>
                      </a:stretch>
                    </p:blipFill>
                    <p:spPr>
                      <a:xfrm>
                        <a:off x="3892550" y="608330"/>
                        <a:ext cx="8294370" cy="5967730"/>
                      </a:xfrm>
                      <a:prstGeom prst="rect">
                        <a:avLst/>
                      </a:prstGeom>
                      <a:noFill/>
                      <a:ln w="38100">
                        <a:noFill/>
                        <a:miter/>
                      </a:ln>
                    </p:spPr>
                  </p:pic>
                </p:oleObj>
              </mc:Fallback>
            </mc:AlternateContent>
          </a:graphicData>
        </a:graphic>
      </p:graphicFrame>
      <p:sp>
        <p:nvSpPr>
          <p:cNvPr id="31" name="矩形 30"/>
          <p:cNvSpPr/>
          <p:nvPr/>
        </p:nvSpPr>
        <p:spPr>
          <a:xfrm>
            <a:off x="3789045" y="620395"/>
            <a:ext cx="8352790" cy="5976620"/>
          </a:xfrm>
          <a:prstGeom prst="rect">
            <a:avLst/>
          </a:prstGeom>
          <a:no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2" name="对象 -2147482245"/>
          <p:cNvGraphicFramePr/>
          <p:nvPr/>
        </p:nvGraphicFramePr>
        <p:xfrm>
          <a:off x="476885" y="1340485"/>
          <a:ext cx="930910" cy="317500"/>
        </p:xfrm>
        <a:graphic>
          <a:graphicData uri="http://schemas.openxmlformats.org/presentationml/2006/ole">
            <mc:AlternateContent xmlns:mc="http://schemas.openxmlformats.org/markup-compatibility/2006">
              <mc:Choice xmlns:v="urn:schemas-microsoft-com:vml" Requires="v">
                <p:oleObj spid="_x0000_s7220" r:id="rId5" imgW="596900" imgH="203200" progId="Equation.DSMT4">
                  <p:embed/>
                </p:oleObj>
              </mc:Choice>
              <mc:Fallback>
                <p:oleObj r:id="rId5" imgW="596900" imgH="203200" progId="Equation.DSMT4">
                  <p:embed/>
                  <p:pic>
                    <p:nvPicPr>
                      <p:cNvPr id="0" name="图片 41"/>
                      <p:cNvPicPr/>
                      <p:nvPr/>
                    </p:nvPicPr>
                    <p:blipFill>
                      <a:blip r:embed="rId6"/>
                      <a:stretch>
                        <a:fillRect/>
                      </a:stretch>
                    </p:blipFill>
                    <p:spPr>
                      <a:xfrm>
                        <a:off x="476885" y="1340485"/>
                        <a:ext cx="930910" cy="3175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605" y="6545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p>
          <a:p>
            <a:pPr>
              <a:lnSpc>
                <a:spcPct val="170000"/>
              </a:lnSpc>
              <a:buFont typeface="Arial" panose="020B0604020202020204" pitchFamily="34" charset="0"/>
            </a:pPr>
            <a:r>
              <a:rPr lang="zh-CN" altLang="en-US" sz="1600" b="1" dirty="0" smtClean="0"/>
              <a:t>特性：因为期权的权利金会随着期货价格的变化而变化，看涨期权的权利金会随期货价格的增加而增加，即同向变动，而看跌期权的权利金则正好相反，是反向变动。因此，看涨期权的</a:t>
            </a:r>
            <a:r>
              <a:rPr lang="en-US" altLang="zh-CN" sz="1600" b="1" dirty="0" smtClean="0"/>
              <a:t>             </a:t>
            </a:r>
            <a:r>
              <a:rPr lang="zh-CN" altLang="en-US" sz="1600" b="1" dirty="0" smtClean="0"/>
              <a:t>值为正数，而看跌期权的</a:t>
            </a:r>
            <a:r>
              <a:rPr lang="en-US" altLang="zh-CN" sz="1600" b="1" dirty="0" smtClean="0"/>
              <a:t>              </a:t>
            </a:r>
            <a:r>
              <a:rPr lang="zh-CN" altLang="en-US" sz="1600" b="1" dirty="0" smtClean="0"/>
              <a:t>值为负，而标的资产的</a:t>
            </a:r>
            <a:r>
              <a:rPr lang="en-US" altLang="zh-CN" sz="1600" b="1" dirty="0" smtClean="0"/>
              <a:t>            </a:t>
            </a:r>
            <a:r>
              <a:rPr lang="zh-CN" altLang="en-US" sz="1600" b="1" dirty="0" smtClean="0"/>
              <a:t>值为1。除此之外，</a:t>
            </a:r>
            <a:r>
              <a:rPr lang="en-US" altLang="zh-CN" sz="1600" b="1" dirty="0" smtClean="0"/>
              <a:t>           </a:t>
            </a:r>
            <a:r>
              <a:rPr lang="zh-CN" altLang="en-US" sz="1600" b="1" dirty="0" smtClean="0"/>
              <a:t>的绝对值介于0与1之间，并且具有可加性。</a:t>
            </a:r>
            <a:r>
              <a:rPr lang="en-US" sz="1600" dirty="0" smtClean="0"/>
              <a:t>      </a:t>
            </a:r>
            <a:endParaRPr sz="1600" dirty="0" smtClean="0"/>
          </a:p>
          <a:p>
            <a:pPr>
              <a:lnSpc>
                <a:spcPct val="170000"/>
              </a:lnSpc>
              <a:buFont typeface="Arial" panose="020B0604020202020204" pitchFamily="34" charset="0"/>
            </a:pPr>
            <a:r>
              <a:rPr sz="1600" dirty="0" smtClean="0"/>
              <a:t>                   </a:t>
            </a: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3" name="对象 -2147482599"/>
          <p:cNvGraphicFramePr/>
          <p:nvPr/>
        </p:nvGraphicFramePr>
        <p:xfrm>
          <a:off x="5775960" y="2166620"/>
          <a:ext cx="635000" cy="274320"/>
        </p:xfrm>
        <a:graphic>
          <a:graphicData uri="http://schemas.openxmlformats.org/presentationml/2006/ole">
            <mc:AlternateContent xmlns:mc="http://schemas.openxmlformats.org/markup-compatibility/2006">
              <mc:Choice xmlns:v="urn:schemas-microsoft-com:vml" Requires="v">
                <p:oleObj spid="_x0000_s8318" r:id="rId3" imgW="393700" imgH="177165" progId="Equation.DSMT4">
                  <p:embed/>
                </p:oleObj>
              </mc:Choice>
              <mc:Fallback>
                <p:oleObj r:id="rId3" imgW="393700" imgH="177165" progId="Equation.DSMT4">
                  <p:embed/>
                  <p:pic>
                    <p:nvPicPr>
                      <p:cNvPr id="0" name="图片 13"/>
                      <p:cNvPicPr/>
                      <p:nvPr/>
                    </p:nvPicPr>
                    <p:blipFill>
                      <a:blip r:embed="rId4"/>
                      <a:stretch>
                        <a:fillRect/>
                      </a:stretch>
                    </p:blipFill>
                    <p:spPr>
                      <a:xfrm>
                        <a:off x="5775960" y="2166620"/>
                        <a:ext cx="635000" cy="274320"/>
                      </a:xfrm>
                      <a:prstGeom prst="rect">
                        <a:avLst/>
                      </a:prstGeom>
                      <a:noFill/>
                      <a:ln w="38100">
                        <a:noFill/>
                        <a:miter/>
                      </a:ln>
                    </p:spPr>
                  </p:pic>
                </p:oleObj>
              </mc:Fallback>
            </mc:AlternateContent>
          </a:graphicData>
        </a:graphic>
      </p:graphicFrame>
      <p:graphicFrame>
        <p:nvGraphicFramePr>
          <p:cNvPr id="4" name="对象 -2147482599"/>
          <p:cNvGraphicFramePr/>
          <p:nvPr/>
        </p:nvGraphicFramePr>
        <p:xfrm>
          <a:off x="8648065" y="2166620"/>
          <a:ext cx="635000" cy="274320"/>
        </p:xfrm>
        <a:graphic>
          <a:graphicData uri="http://schemas.openxmlformats.org/presentationml/2006/ole">
            <mc:AlternateContent xmlns:mc="http://schemas.openxmlformats.org/markup-compatibility/2006">
              <mc:Choice xmlns:v="urn:schemas-microsoft-com:vml" Requires="v">
                <p:oleObj spid="_x0000_s8319" r:id="rId5" imgW="393700" imgH="177165" progId="Equation.DSMT4">
                  <p:embed/>
                </p:oleObj>
              </mc:Choice>
              <mc:Fallback>
                <p:oleObj r:id="rId5" imgW="393700" imgH="177165" progId="Equation.DSMT4">
                  <p:embed/>
                  <p:pic>
                    <p:nvPicPr>
                      <p:cNvPr id="0" name="图片 13"/>
                      <p:cNvPicPr/>
                      <p:nvPr/>
                    </p:nvPicPr>
                    <p:blipFill>
                      <a:blip r:embed="rId4"/>
                      <a:stretch>
                        <a:fillRect/>
                      </a:stretch>
                    </p:blipFill>
                    <p:spPr>
                      <a:xfrm>
                        <a:off x="8648065" y="2166620"/>
                        <a:ext cx="635000" cy="274320"/>
                      </a:xfrm>
                      <a:prstGeom prst="rect">
                        <a:avLst/>
                      </a:prstGeom>
                      <a:noFill/>
                      <a:ln w="38100">
                        <a:noFill/>
                        <a:miter/>
                      </a:ln>
                    </p:spPr>
                  </p:pic>
                </p:oleObj>
              </mc:Fallback>
            </mc:AlternateContent>
          </a:graphicData>
        </a:graphic>
      </p:graphicFrame>
      <p:graphicFrame>
        <p:nvGraphicFramePr>
          <p:cNvPr id="8" name="对象 -2147482599"/>
          <p:cNvGraphicFramePr/>
          <p:nvPr/>
        </p:nvGraphicFramePr>
        <p:xfrm>
          <a:off x="11278235" y="2166620"/>
          <a:ext cx="635000" cy="274320"/>
        </p:xfrm>
        <a:graphic>
          <a:graphicData uri="http://schemas.openxmlformats.org/presentationml/2006/ole">
            <mc:AlternateContent xmlns:mc="http://schemas.openxmlformats.org/markup-compatibility/2006">
              <mc:Choice xmlns:v="urn:schemas-microsoft-com:vml" Requires="v">
                <p:oleObj spid="_x0000_s8320" r:id="rId6" imgW="393700" imgH="177165" progId="Equation.DSMT4">
                  <p:embed/>
                </p:oleObj>
              </mc:Choice>
              <mc:Fallback>
                <p:oleObj r:id="rId6" imgW="393700" imgH="177165" progId="Equation.DSMT4">
                  <p:embed/>
                  <p:pic>
                    <p:nvPicPr>
                      <p:cNvPr id="0" name="图片 13"/>
                      <p:cNvPicPr/>
                      <p:nvPr/>
                    </p:nvPicPr>
                    <p:blipFill>
                      <a:blip r:embed="rId4"/>
                      <a:stretch>
                        <a:fillRect/>
                      </a:stretch>
                    </p:blipFill>
                    <p:spPr>
                      <a:xfrm>
                        <a:off x="11278235" y="2166620"/>
                        <a:ext cx="635000" cy="274320"/>
                      </a:xfrm>
                      <a:prstGeom prst="rect">
                        <a:avLst/>
                      </a:prstGeom>
                      <a:noFill/>
                      <a:ln w="38100">
                        <a:noFill/>
                        <a:miter/>
                      </a:ln>
                    </p:spPr>
                  </p:pic>
                </p:oleObj>
              </mc:Fallback>
            </mc:AlternateContent>
          </a:graphicData>
        </a:graphic>
      </p:graphicFrame>
      <p:graphicFrame>
        <p:nvGraphicFramePr>
          <p:cNvPr id="11" name="对象 -2147482599"/>
          <p:cNvGraphicFramePr/>
          <p:nvPr/>
        </p:nvGraphicFramePr>
        <p:xfrm>
          <a:off x="2120900" y="2573020"/>
          <a:ext cx="635000" cy="274320"/>
        </p:xfrm>
        <a:graphic>
          <a:graphicData uri="http://schemas.openxmlformats.org/presentationml/2006/ole">
            <mc:AlternateContent xmlns:mc="http://schemas.openxmlformats.org/markup-compatibility/2006">
              <mc:Choice xmlns:v="urn:schemas-microsoft-com:vml" Requires="v">
                <p:oleObj spid="_x0000_s8321" r:id="rId7" imgW="393700" imgH="177165" progId="Equation.DSMT4">
                  <p:embed/>
                </p:oleObj>
              </mc:Choice>
              <mc:Fallback>
                <p:oleObj r:id="rId7" imgW="393700" imgH="177165" progId="Equation.DSMT4">
                  <p:embed/>
                  <p:pic>
                    <p:nvPicPr>
                      <p:cNvPr id="0" name="图片 13"/>
                      <p:cNvPicPr/>
                      <p:nvPr/>
                    </p:nvPicPr>
                    <p:blipFill>
                      <a:blip r:embed="rId4"/>
                      <a:stretch>
                        <a:fillRect/>
                      </a:stretch>
                    </p:blipFill>
                    <p:spPr>
                      <a:xfrm>
                        <a:off x="2120900" y="2573020"/>
                        <a:ext cx="635000" cy="274320"/>
                      </a:xfrm>
                      <a:prstGeom prst="rect">
                        <a:avLst/>
                      </a:prstGeom>
                      <a:noFill/>
                      <a:ln w="38100">
                        <a:noFill/>
                        <a:miter/>
                      </a:ln>
                    </p:spPr>
                  </p:pic>
                </p:oleObj>
              </mc:Fallback>
            </mc:AlternateContent>
          </a:graphicData>
        </a:graphic>
      </p:graphicFrame>
      <p:sp>
        <p:nvSpPr>
          <p:cNvPr id="100" name="文本框 99"/>
          <p:cNvSpPr txBox="1"/>
          <p:nvPr/>
        </p:nvSpPr>
        <p:spPr>
          <a:xfrm>
            <a:off x="5227955" y="2885440"/>
            <a:ext cx="5697855" cy="3291840"/>
          </a:xfrm>
          <a:prstGeom prst="rect">
            <a:avLst/>
          </a:prstGeom>
          <a:noFill/>
          <a:ln w="9525">
            <a:noFill/>
          </a:ln>
        </p:spPr>
        <p:txBody>
          <a:bodyPr wrap="square">
            <a:spAutoFit/>
          </a:bodyPr>
          <a:lstStyle/>
          <a:p>
            <a:pPr marL="0" indent="0"/>
            <a:r>
              <a:rPr lang="en-US" sz="1600" b="0">
                <a:latin typeface="Times New Roman" panose="02020603050405020304" pitchFamily="18" charset="0"/>
                <a:ea typeface="宋体" panose="02010600030101010101" pitchFamily="2" charset="-122"/>
              </a:rPr>
              <a:t>#</a:t>
            </a:r>
            <a:r>
              <a:rPr lang="zh-CN" sz="1600" b="0">
                <a:latin typeface="Times New Roman" panose="02020603050405020304" pitchFamily="18" charset="0"/>
                <a:ea typeface="宋体" panose="02010600030101010101" pitchFamily="2" charset="-122"/>
              </a:rPr>
              <a:t>看涨期权</a:t>
            </a:r>
            <a:r>
              <a:rPr lang="en-US" sz="1600" b="0">
                <a:latin typeface="Times New Roman" panose="02020603050405020304" pitchFamily="18" charset="0"/>
                <a:ea typeface="宋体" panose="02010600030101010101" pitchFamily="2" charset="-122"/>
              </a:rPr>
              <a:t>delta</a:t>
            </a:r>
            <a:r>
              <a:rPr lang="zh-CN" sz="1600" b="0">
                <a:latin typeface="Times New Roman" panose="02020603050405020304" pitchFamily="18" charset="0"/>
                <a:ea typeface="宋体" panose="02010600030101010101" pitchFamily="2" charset="-122"/>
              </a:rPr>
              <a:t>股票价格时间变化规律</a:t>
            </a:r>
            <a:endParaRPr lang="en-US" sz="1600" b="0">
              <a:latin typeface="Times New Roman" panose="02020603050405020304" pitchFamily="18" charset="0"/>
              <a:ea typeface="宋体" panose="02010600030101010101" pitchFamily="2" charset="-122"/>
            </a:endParaRPr>
          </a:p>
          <a:p>
            <a:pPr marL="0" indent="0"/>
            <a:r>
              <a:rPr lang="en-US" sz="1600" b="0">
                <a:latin typeface="Times New Roman" panose="02020603050405020304" pitchFamily="18" charset="0"/>
                <a:ea typeface="宋体" panose="02010600030101010101" pitchFamily="2" charset="-122"/>
              </a:rPr>
              <a:t>s=np.linspace(10,50,41)</a:t>
            </a:r>
          </a:p>
          <a:p>
            <a:pPr marL="0" indent="0"/>
            <a:r>
              <a:rPr lang="en-US" sz="1600" b="0">
                <a:latin typeface="Times New Roman" panose="02020603050405020304" pitchFamily="18" charset="0"/>
                <a:ea typeface="宋体" panose="02010600030101010101" pitchFamily="2" charset="-122"/>
              </a:rPr>
              <a:t>x=40</a:t>
            </a:r>
          </a:p>
          <a:p>
            <a:pPr marL="0" indent="0"/>
            <a:r>
              <a:rPr lang="en-US" sz="1600" b="0">
                <a:latin typeface="Times New Roman" panose="02020603050405020304" pitchFamily="18" charset="0"/>
                <a:ea typeface="宋体" panose="02010600030101010101" pitchFamily="2" charset="-122"/>
              </a:rPr>
              <a:t>r=0.01</a:t>
            </a:r>
          </a:p>
          <a:p>
            <a:pPr marL="0" indent="0"/>
            <a:r>
              <a:rPr lang="en-US" sz="1600" b="0">
                <a:latin typeface="Times New Roman" panose="02020603050405020304" pitchFamily="18" charset="0"/>
                <a:ea typeface="宋体" panose="02010600030101010101" pitchFamily="2" charset="-122"/>
              </a:rPr>
              <a:t>t=np.linspace(1,12,24)</a:t>
            </a:r>
          </a:p>
          <a:p>
            <a:pPr marL="0" indent="0"/>
            <a:r>
              <a:rPr lang="en-US" sz="1600" b="0">
                <a:latin typeface="Times New Roman" panose="02020603050405020304" pitchFamily="18" charset="0"/>
                <a:ea typeface="宋体" panose="02010600030101010101" pitchFamily="2" charset="-122"/>
              </a:rPr>
              <a:t>newtime=np.zeros((len(s),len(t)))</a:t>
            </a:r>
          </a:p>
          <a:p>
            <a:pPr marL="0" indent="0"/>
            <a:r>
              <a:rPr lang="en-US" sz="1600" b="0">
                <a:latin typeface="Times New Roman" panose="02020603050405020304" pitchFamily="18" charset="0"/>
                <a:ea typeface="宋体" panose="02010600030101010101" pitchFamily="2" charset="-122"/>
              </a:rPr>
              <a:t>for i in range(0,len(s)):</a:t>
            </a:r>
          </a:p>
          <a:p>
            <a:pPr marL="0" indent="0"/>
            <a:r>
              <a:rPr lang="en-US" sz="1600" b="0">
                <a:latin typeface="Times New Roman" panose="02020603050405020304" pitchFamily="18" charset="0"/>
                <a:ea typeface="宋体" panose="02010600030101010101" pitchFamily="2" charset="-122"/>
              </a:rPr>
              <a:t>   newtime[i]=t/12</a:t>
            </a:r>
          </a:p>
          <a:p>
            <a:pPr marL="0" indent="0"/>
            <a:r>
              <a:rPr lang="en-US" sz="1600" b="0">
                <a:latin typeface="Times New Roman" panose="02020603050405020304" pitchFamily="18" charset="0"/>
                <a:ea typeface="宋体" panose="02010600030101010101" pitchFamily="2" charset="-122"/>
              </a:rPr>
              <a:t>newtime=newtime.T</a:t>
            </a:r>
          </a:p>
          <a:p>
            <a:pPr marL="0" indent="0"/>
            <a:r>
              <a:rPr lang="en-US" sz="1600" b="0">
                <a:latin typeface="Times New Roman" panose="02020603050405020304" pitchFamily="18" charset="0"/>
                <a:ea typeface="宋体" panose="02010600030101010101" pitchFamily="2" charset="-122"/>
              </a:rPr>
              <a:t>newprice=np.zeros((len(t),len(s)))</a:t>
            </a:r>
          </a:p>
          <a:p>
            <a:pPr marL="0" indent="0"/>
            <a:r>
              <a:rPr lang="en-US" sz="1600" b="0">
                <a:latin typeface="Times New Roman" panose="02020603050405020304" pitchFamily="18" charset="0"/>
                <a:ea typeface="宋体" panose="02010600030101010101" pitchFamily="2" charset="-122"/>
              </a:rPr>
              <a:t>for i in range(0,len(t)):</a:t>
            </a:r>
          </a:p>
          <a:p>
            <a:pPr marL="0" indent="0"/>
            <a:r>
              <a:rPr lang="en-US" sz="1600" b="0">
                <a:latin typeface="Times New Roman" panose="02020603050405020304" pitchFamily="18" charset="0"/>
                <a:ea typeface="宋体" panose="02010600030101010101" pitchFamily="2" charset="-122"/>
              </a:rPr>
              <a:t>    newprice[i]=s</a:t>
            </a:r>
          </a:p>
          <a:p>
            <a:pPr marL="0" indent="0"/>
            <a:r>
              <a:rPr lang="en-US" sz="1600">
                <a:latin typeface="Times New Roman" panose="02020603050405020304" pitchFamily="18" charset="0"/>
                <a:sym typeface="+mn-ea"/>
              </a:rPr>
              <a:t>pad=np.ones((len(t),len(s)))</a:t>
            </a:r>
            <a:endParaRPr lang="en-US" altLang="en-US" sz="1600" b="0">
              <a:latin typeface="Times New Roman" panose="02020603050405020304" pitchFamily="18" charset="0"/>
              <a:ea typeface="宋体" panose="02010600030101010101" pitchFamily="2" charset="-122"/>
            </a:endParaRPr>
          </a:p>
        </p:txBody>
      </p:sp>
      <p:sp>
        <p:nvSpPr>
          <p:cNvPr id="13" name="文本框 12"/>
          <p:cNvSpPr txBox="1"/>
          <p:nvPr/>
        </p:nvSpPr>
        <p:spPr>
          <a:xfrm>
            <a:off x="8757285" y="2885440"/>
            <a:ext cx="3429635" cy="3538220"/>
          </a:xfrm>
          <a:prstGeom prst="rect">
            <a:avLst/>
          </a:prstGeom>
          <a:noFill/>
        </p:spPr>
        <p:txBody>
          <a:bodyPr wrap="square" rtlCol="0" anchor="t">
            <a:spAutoFit/>
          </a:bodyPr>
          <a:lstStyle/>
          <a:p>
            <a:pPr marL="0" indent="0"/>
            <a:r>
              <a:rPr lang="en-US" sz="1600">
                <a:latin typeface="Times New Roman" panose="02020603050405020304" pitchFamily="18" charset="0"/>
                <a:sym typeface="+mn-ea"/>
              </a:rPr>
              <a:t>#</a:t>
            </a:r>
            <a:r>
              <a:rPr lang="zh-CN" altLang="en-US" sz="1600">
                <a:latin typeface="Times New Roman" panose="02020603050405020304" pitchFamily="18" charset="0"/>
                <a:sym typeface="+mn-ea"/>
              </a:rPr>
              <a:t>续左</a:t>
            </a:r>
            <a:endParaRPr lang="en-US" sz="1600">
              <a:latin typeface="Times New Roman" panose="02020603050405020304" pitchFamily="18" charset="0"/>
              <a:sym typeface="+mn-ea"/>
            </a:endParaRPr>
          </a:p>
          <a:p>
            <a:pPr marL="0" indent="0"/>
            <a:r>
              <a:rPr lang="en-US" sz="1600">
                <a:latin typeface="Times New Roman" panose="02020603050405020304" pitchFamily="18" charset="0"/>
                <a:sym typeface="+mn-ea"/>
              </a:rPr>
              <a:t>delta=blsdelta(newprice,40*pad,0.01*pad,newtime,0.35*pad)</a:t>
            </a:r>
          </a:p>
          <a:p>
            <a:pPr marL="0" indent="0"/>
            <a:r>
              <a:rPr lang="en-US" sz="1600">
                <a:latin typeface="Times New Roman" panose="02020603050405020304" pitchFamily="18" charset="0"/>
                <a:sym typeface="+mn-ea"/>
              </a:rPr>
              <a:t>plt.figure()</a:t>
            </a:r>
          </a:p>
          <a:p>
            <a:pPr marL="0" indent="0"/>
            <a:r>
              <a:rPr lang="en-US" sz="1600">
                <a:latin typeface="Times New Roman" panose="02020603050405020304" pitchFamily="18" charset="0"/>
                <a:sym typeface="+mn-ea"/>
              </a:rPr>
              <a:t>ax3=plt.axes(projection='3d')</a:t>
            </a:r>
          </a:p>
          <a:p>
            <a:pPr marL="0" indent="0"/>
            <a:r>
              <a:rPr lang="en-US" sz="1600">
                <a:latin typeface="Times New Roman" panose="02020603050405020304" pitchFamily="18" charset="0"/>
                <a:sym typeface="+mn-ea"/>
              </a:rPr>
              <a:t>X,Y=np.meshgrid(s,t)</a:t>
            </a:r>
          </a:p>
          <a:p>
            <a:pPr marL="0" indent="0"/>
            <a:r>
              <a:rPr lang="en-US" sz="1600">
                <a:latin typeface="Times New Roman" panose="02020603050405020304" pitchFamily="18" charset="0"/>
                <a:sym typeface="+mn-ea"/>
              </a:rPr>
              <a:t>Z=delta</a:t>
            </a:r>
          </a:p>
          <a:p>
            <a:pPr marL="0" indent="0"/>
            <a:r>
              <a:rPr lang="en-US" sz="1600">
                <a:latin typeface="Times New Roman" panose="02020603050405020304" pitchFamily="18" charset="0"/>
                <a:sym typeface="+mn-ea"/>
              </a:rPr>
              <a:t>ax3.plot_surface(X,Y,Z,cmap='rainbow')</a:t>
            </a:r>
          </a:p>
          <a:p>
            <a:pPr marL="0" indent="0"/>
            <a:r>
              <a:rPr lang="en-US" sz="1600">
                <a:latin typeface="Times New Roman" panose="02020603050405020304" pitchFamily="18" charset="0"/>
                <a:sym typeface="+mn-ea"/>
              </a:rPr>
              <a:t>plt.xlabel('</a:t>
            </a:r>
            <a:r>
              <a:rPr lang="zh-CN" sz="1600">
                <a:latin typeface="Times New Roman" panose="02020603050405020304" pitchFamily="18" charset="0"/>
                <a:sym typeface="+mn-ea"/>
              </a:rPr>
              <a:t>股票价格</a:t>
            </a:r>
            <a:r>
              <a:rPr lang="en-US" sz="1600">
                <a:latin typeface="Times New Roman" panose="02020603050405020304" pitchFamily="18" charset="0"/>
                <a:sym typeface="+mn-ea"/>
              </a:rPr>
              <a:t>')</a:t>
            </a:r>
          </a:p>
          <a:p>
            <a:pPr marL="0" indent="0"/>
            <a:r>
              <a:rPr lang="en-US" sz="1600">
                <a:latin typeface="Times New Roman" panose="02020603050405020304" pitchFamily="18" charset="0"/>
                <a:sym typeface="+mn-ea"/>
              </a:rPr>
              <a:t>plt.ylabel('</a:t>
            </a:r>
            <a:r>
              <a:rPr lang="zh-CN" sz="1600">
                <a:latin typeface="Times New Roman" panose="02020603050405020304" pitchFamily="18" charset="0"/>
                <a:sym typeface="+mn-ea"/>
              </a:rPr>
              <a:t>时间</a:t>
            </a:r>
            <a:r>
              <a:rPr lang="en-US" sz="1600">
                <a:latin typeface="Times New Roman" panose="02020603050405020304" pitchFamily="18" charset="0"/>
                <a:sym typeface="+mn-ea"/>
              </a:rPr>
              <a:t>')</a:t>
            </a:r>
          </a:p>
          <a:p>
            <a:pPr marL="0" indent="0"/>
            <a:r>
              <a:rPr lang="en-US" sz="1600">
                <a:latin typeface="Times New Roman" panose="02020603050405020304" pitchFamily="18" charset="0"/>
                <a:sym typeface="+mn-ea"/>
              </a:rPr>
              <a:t>plt.title('</a:t>
            </a:r>
            <a:r>
              <a:rPr lang="zh-CN" sz="1600">
                <a:latin typeface="Times New Roman" panose="02020603050405020304" pitchFamily="18" charset="0"/>
                <a:sym typeface="+mn-ea"/>
              </a:rPr>
              <a:t>看涨期权</a:t>
            </a:r>
            <a:r>
              <a:rPr lang="en-US" sz="1600">
                <a:latin typeface="Times New Roman" panose="02020603050405020304" pitchFamily="18" charset="0"/>
                <a:sym typeface="+mn-ea"/>
              </a:rPr>
              <a:t>delta</a:t>
            </a:r>
            <a:r>
              <a:rPr lang="zh-CN" sz="1600">
                <a:latin typeface="Times New Roman" panose="02020603050405020304" pitchFamily="18" charset="0"/>
                <a:sym typeface="+mn-ea"/>
              </a:rPr>
              <a:t>股票价格时间变化规律</a:t>
            </a:r>
            <a:r>
              <a:rPr lang="en-US" sz="1600">
                <a:latin typeface="Times New Roman" panose="02020603050405020304" pitchFamily="18" charset="0"/>
                <a:sym typeface="+mn-ea"/>
              </a:rPr>
              <a:t>')</a:t>
            </a:r>
          </a:p>
          <a:p>
            <a:pPr marL="0" indent="0"/>
            <a:r>
              <a:rPr lang="en-US" sz="1600">
                <a:latin typeface="Times New Roman" panose="02020603050405020304" pitchFamily="18" charset="0"/>
                <a:sym typeface="+mn-ea"/>
              </a:rPr>
              <a:t>plt.show()</a:t>
            </a:r>
            <a:endParaRPr lang="en-US" altLang="en-US" sz="1600">
              <a:latin typeface="Times New Roman" panose="02020603050405020304" pitchFamily="18" charset="0"/>
              <a:sym typeface="+mn-ea"/>
            </a:endParaRPr>
          </a:p>
        </p:txBody>
      </p:sp>
      <p:pic>
        <p:nvPicPr>
          <p:cNvPr id="15" name="图片 14"/>
          <p:cNvPicPr>
            <a:picLocks noChangeAspect="1"/>
          </p:cNvPicPr>
          <p:nvPr/>
        </p:nvPicPr>
        <p:blipFill>
          <a:blip r:embed="rId8"/>
          <a:stretch>
            <a:fillRect/>
          </a:stretch>
        </p:blipFill>
        <p:spPr>
          <a:xfrm>
            <a:off x="116840" y="2924810"/>
            <a:ext cx="4943475" cy="3581400"/>
          </a:xfrm>
          <a:prstGeom prst="rect">
            <a:avLst/>
          </a:prstGeom>
        </p:spPr>
      </p:pic>
      <p:sp>
        <p:nvSpPr>
          <p:cNvPr id="16" name="矩形 15"/>
          <p:cNvSpPr/>
          <p:nvPr/>
        </p:nvSpPr>
        <p:spPr>
          <a:xfrm>
            <a:off x="5053330" y="2858135"/>
            <a:ext cx="7088505" cy="3738880"/>
          </a:xfrm>
          <a:prstGeom prst="rect">
            <a:avLst/>
          </a:prstGeom>
          <a:noFill/>
          <a:ln w="15875">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7" name="对象 -2147482245"/>
          <p:cNvGraphicFramePr/>
          <p:nvPr/>
        </p:nvGraphicFramePr>
        <p:xfrm>
          <a:off x="765175" y="1268730"/>
          <a:ext cx="930910" cy="317500"/>
        </p:xfrm>
        <a:graphic>
          <a:graphicData uri="http://schemas.openxmlformats.org/presentationml/2006/ole">
            <mc:AlternateContent xmlns:mc="http://schemas.openxmlformats.org/markup-compatibility/2006">
              <mc:Choice xmlns:v="urn:schemas-microsoft-com:vml" Requires="v">
                <p:oleObj spid="_x0000_s8322" r:id="rId9" imgW="596900" imgH="203200" progId="Equation.DSMT4">
                  <p:embed/>
                </p:oleObj>
              </mc:Choice>
              <mc:Fallback>
                <p:oleObj r:id="rId9" imgW="596900" imgH="203200" progId="Equation.DSMT4">
                  <p:embed/>
                  <p:pic>
                    <p:nvPicPr>
                      <p:cNvPr id="0" name="图片 41"/>
                      <p:cNvPicPr/>
                      <p:nvPr/>
                    </p:nvPicPr>
                    <p:blipFill>
                      <a:blip r:embed="rId10"/>
                      <a:stretch>
                        <a:fillRect/>
                      </a:stretch>
                    </p:blipFill>
                    <p:spPr>
                      <a:xfrm>
                        <a:off x="765175" y="1268730"/>
                        <a:ext cx="930910" cy="3175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605" y="6545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r>
              <a:rPr lang="en-US" sz="1600" b="1" dirty="0" smtClean="0"/>
              <a:t>——             中性与对冲策略</a:t>
            </a:r>
          </a:p>
          <a:p>
            <a:pPr>
              <a:lnSpc>
                <a:spcPct val="170000"/>
              </a:lnSpc>
              <a:buFont typeface="Arial" panose="020B0604020202020204" pitchFamily="34" charset="0"/>
            </a:pPr>
            <a:r>
              <a:rPr lang="en-US" sz="1600" dirty="0" smtClean="0"/>
              <a:t>              </a:t>
            </a:r>
            <a:r>
              <a:rPr sz="1600" dirty="0" smtClean="0"/>
              <a:t>中性性质，表明其价值不受标的资产的价格小幅变动的影响。这种投资组合的成分通常包括期权和与其相对应的标的资产，让正负相消，使投资组合的价格对标的资产的价格相对不敏感。基于中性的对冲策略可以分为静态对冲策略和动态对冲策略。</a:t>
            </a:r>
          </a:p>
          <a:p>
            <a:pPr>
              <a:lnSpc>
                <a:spcPct val="170000"/>
              </a:lnSpc>
              <a:buFont typeface="Arial" panose="020B0604020202020204" pitchFamily="34" charset="0"/>
            </a:pPr>
            <a:r>
              <a:rPr lang="en-US" sz="1600" dirty="0" smtClean="0">
                <a:latin typeface="Calibri" panose="020F0502020204030204" pitchFamily="34" charset="0"/>
              </a:rPr>
              <a:t>①</a:t>
            </a:r>
            <a:r>
              <a:rPr sz="1600" dirty="0" smtClean="0"/>
              <a:t>静态对冲策略。期货价格和标的资产的价格是线性的，但是期权价格与标的资产价格为非线性（凸性）关系，二者相关系数的绝对值小于1。对于看涨期权而言，随着标的资产价格升高，期权权利金升高的速度越来越快；随着标的资产价格下降，期权权利金下降速度越来越慢。看跌期权价格随标的资产价格的变化方向则相反。期权的这种特性使得期权套期保值更为复杂。由于期权价格与标的资产价格的收益曲线为非线性，这意味着当标的资产价格发生变化时，原先的套头比将不再适用，即原先的套期保值组合将不再是市场中性。从这个角度看，简单的等量对冲策略仅仅只能对冲掉标的资产的部分价格风险，而不是全部。如果要完全规避价格风险，也就是说要达到中性，那么期权市值与现货市值比例应为1∶</a:t>
            </a:r>
            <a:r>
              <a:rPr lang="en-US" sz="1600" dirty="0" smtClean="0"/>
              <a:t>           </a:t>
            </a:r>
            <a:r>
              <a:rPr sz="1600" dirty="0" smtClean="0"/>
              <a:t>。</a:t>
            </a:r>
          </a:p>
          <a:p>
            <a:pPr>
              <a:lnSpc>
                <a:spcPct val="170000"/>
              </a:lnSpc>
              <a:buFont typeface="Arial" panose="020B0604020202020204" pitchFamily="34" charset="0"/>
            </a:pPr>
            <a:r>
              <a:rPr sz="1600" dirty="0" smtClean="0"/>
              <a:t>                   </a:t>
            </a: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4" name="对象 -2147482599"/>
          <p:cNvGraphicFramePr/>
          <p:nvPr/>
        </p:nvGraphicFramePr>
        <p:xfrm>
          <a:off x="8601075" y="5118735"/>
          <a:ext cx="635000" cy="274320"/>
        </p:xfrm>
        <a:graphic>
          <a:graphicData uri="http://schemas.openxmlformats.org/presentationml/2006/ole">
            <mc:AlternateContent xmlns:mc="http://schemas.openxmlformats.org/markup-compatibility/2006">
              <mc:Choice xmlns:v="urn:schemas-microsoft-com:vml" Requires="v">
                <p:oleObj spid="_x0000_s9317" r:id="rId3" imgW="393700" imgH="177165" progId="Equation.DSMT4">
                  <p:embed/>
                </p:oleObj>
              </mc:Choice>
              <mc:Fallback>
                <p:oleObj r:id="rId3" imgW="393700" imgH="177165" progId="Equation.DSMT4">
                  <p:embed/>
                  <p:pic>
                    <p:nvPicPr>
                      <p:cNvPr id="0" name="图片 13"/>
                      <p:cNvPicPr/>
                      <p:nvPr/>
                    </p:nvPicPr>
                    <p:blipFill>
                      <a:blip r:embed="rId4"/>
                      <a:stretch>
                        <a:fillRect/>
                      </a:stretch>
                    </p:blipFill>
                    <p:spPr>
                      <a:xfrm>
                        <a:off x="8601075" y="5118735"/>
                        <a:ext cx="635000" cy="274320"/>
                      </a:xfrm>
                      <a:prstGeom prst="rect">
                        <a:avLst/>
                      </a:prstGeom>
                      <a:noFill/>
                      <a:ln w="38100">
                        <a:noFill/>
                        <a:miter/>
                      </a:ln>
                    </p:spPr>
                  </p:pic>
                </p:oleObj>
              </mc:Fallback>
            </mc:AlternateContent>
          </a:graphicData>
        </a:graphic>
      </p:graphicFrame>
      <p:graphicFrame>
        <p:nvGraphicFramePr>
          <p:cNvPr id="11" name="对象 -2147482599"/>
          <p:cNvGraphicFramePr/>
          <p:nvPr/>
        </p:nvGraphicFramePr>
        <p:xfrm>
          <a:off x="489585" y="1760220"/>
          <a:ext cx="635000" cy="274320"/>
        </p:xfrm>
        <a:graphic>
          <a:graphicData uri="http://schemas.openxmlformats.org/presentationml/2006/ole">
            <mc:AlternateContent xmlns:mc="http://schemas.openxmlformats.org/markup-compatibility/2006">
              <mc:Choice xmlns:v="urn:schemas-microsoft-com:vml" Requires="v">
                <p:oleObj spid="_x0000_s9318" r:id="rId5" imgW="393700" imgH="177165" progId="Equation.DSMT4">
                  <p:embed/>
                </p:oleObj>
              </mc:Choice>
              <mc:Fallback>
                <p:oleObj r:id="rId5" imgW="393700" imgH="177165" progId="Equation.DSMT4">
                  <p:embed/>
                  <p:pic>
                    <p:nvPicPr>
                      <p:cNvPr id="0" name="图片 13"/>
                      <p:cNvPicPr/>
                      <p:nvPr/>
                    </p:nvPicPr>
                    <p:blipFill>
                      <a:blip r:embed="rId4"/>
                      <a:stretch>
                        <a:fillRect/>
                      </a:stretch>
                    </p:blipFill>
                    <p:spPr>
                      <a:xfrm>
                        <a:off x="489585" y="1760220"/>
                        <a:ext cx="635000" cy="274320"/>
                      </a:xfrm>
                      <a:prstGeom prst="rect">
                        <a:avLst/>
                      </a:prstGeom>
                      <a:noFill/>
                      <a:ln w="38100">
                        <a:noFill/>
                        <a:miter/>
                      </a:ln>
                    </p:spPr>
                  </p:pic>
                </p:oleObj>
              </mc:Fallback>
            </mc:AlternateContent>
          </a:graphicData>
        </a:graphic>
      </p:graphicFrame>
      <p:graphicFrame>
        <p:nvGraphicFramePr>
          <p:cNvPr id="2" name="对象 -2147482599"/>
          <p:cNvGraphicFramePr/>
          <p:nvPr/>
        </p:nvGraphicFramePr>
        <p:xfrm>
          <a:off x="2205355" y="1302385"/>
          <a:ext cx="635000" cy="274320"/>
        </p:xfrm>
        <a:graphic>
          <a:graphicData uri="http://schemas.openxmlformats.org/presentationml/2006/ole">
            <mc:AlternateContent xmlns:mc="http://schemas.openxmlformats.org/markup-compatibility/2006">
              <mc:Choice xmlns:v="urn:schemas-microsoft-com:vml" Requires="v">
                <p:oleObj spid="_x0000_s9319" r:id="rId6" imgW="393700" imgH="177165" progId="Equation.DSMT4">
                  <p:embed/>
                </p:oleObj>
              </mc:Choice>
              <mc:Fallback>
                <p:oleObj r:id="rId6" imgW="393700" imgH="177165" progId="Equation.DSMT4">
                  <p:embed/>
                  <p:pic>
                    <p:nvPicPr>
                      <p:cNvPr id="0" name="图片 13"/>
                      <p:cNvPicPr/>
                      <p:nvPr/>
                    </p:nvPicPr>
                    <p:blipFill>
                      <a:blip r:embed="rId4"/>
                      <a:stretch>
                        <a:fillRect/>
                      </a:stretch>
                    </p:blipFill>
                    <p:spPr>
                      <a:xfrm>
                        <a:off x="2205355" y="1302385"/>
                        <a:ext cx="635000" cy="274320"/>
                      </a:xfrm>
                      <a:prstGeom prst="rect">
                        <a:avLst/>
                      </a:prstGeom>
                      <a:noFill/>
                      <a:ln w="38100">
                        <a:noFill/>
                        <a:miter/>
                      </a:ln>
                    </p:spPr>
                  </p:pic>
                </p:oleObj>
              </mc:Fallback>
            </mc:AlternateContent>
          </a:graphicData>
        </a:graphic>
      </p:graphicFrame>
      <p:graphicFrame>
        <p:nvGraphicFramePr>
          <p:cNvPr id="18" name="对象 -2147482245"/>
          <p:cNvGraphicFramePr/>
          <p:nvPr/>
        </p:nvGraphicFramePr>
        <p:xfrm>
          <a:off x="752475" y="1284605"/>
          <a:ext cx="930910" cy="317500"/>
        </p:xfrm>
        <a:graphic>
          <a:graphicData uri="http://schemas.openxmlformats.org/presentationml/2006/ole">
            <mc:AlternateContent xmlns:mc="http://schemas.openxmlformats.org/markup-compatibility/2006">
              <mc:Choice xmlns:v="urn:schemas-microsoft-com:vml" Requires="v">
                <p:oleObj spid="_x0000_s9320" r:id="rId7" imgW="596900" imgH="203200" progId="Equation.DSMT4">
                  <p:embed/>
                </p:oleObj>
              </mc:Choice>
              <mc:Fallback>
                <p:oleObj r:id="rId7" imgW="596900" imgH="203200" progId="Equation.DSMT4">
                  <p:embed/>
                  <p:pic>
                    <p:nvPicPr>
                      <p:cNvPr id="0" name="图片 41"/>
                      <p:cNvPicPr/>
                      <p:nvPr/>
                    </p:nvPicPr>
                    <p:blipFill>
                      <a:blip r:embed="rId8"/>
                      <a:stretch>
                        <a:fillRect/>
                      </a:stretch>
                    </p:blipFill>
                    <p:spPr>
                      <a:xfrm>
                        <a:off x="752475" y="1284605"/>
                        <a:ext cx="930910" cy="3175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r>
              <a:rPr lang="en-US" sz="1600" b="1" dirty="0" smtClean="0"/>
              <a:t>——             中性与对冲策略</a:t>
            </a:r>
            <a:endParaRPr sz="1600" dirty="0" smtClean="0"/>
          </a:p>
          <a:p>
            <a:pPr>
              <a:lnSpc>
                <a:spcPct val="170000"/>
              </a:lnSpc>
              <a:buFont typeface="Arial" panose="020B0604020202020204" pitchFamily="34" charset="0"/>
            </a:pPr>
            <a:r>
              <a:rPr lang="zh-CN" altLang="en-US" sz="1600" dirty="0" smtClean="0">
                <a:latin typeface="Times New Roman" panose="02020603050405020304" pitchFamily="18" charset="0"/>
                <a:cs typeface="Times New Roman" panose="02020603050405020304" pitchFamily="18" charset="0"/>
              </a:rPr>
              <a:t>【例</a:t>
            </a:r>
            <a:r>
              <a:rPr lang="en-US" altLang="zh-CN" sz="1600" dirty="0" smtClean="0">
                <a:latin typeface="Times New Roman" panose="02020603050405020304" pitchFamily="18" charset="0"/>
                <a:cs typeface="Times New Roman" panose="02020603050405020304" pitchFamily="18" charset="0"/>
              </a:rPr>
              <a:t>14-3</a:t>
            </a:r>
            <a:r>
              <a:rPr lang="zh-CN" altLang="en-US" sz="1600" dirty="0" smtClean="0">
                <a:latin typeface="Times New Roman" panose="02020603050405020304" pitchFamily="18" charset="0"/>
                <a:cs typeface="Times New Roman" panose="02020603050405020304" pitchFamily="18" charset="0"/>
              </a:rPr>
              <a:t>】</a:t>
            </a:r>
            <a:r>
              <a:rPr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假设A银行股票看涨期权的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为0.5，那么这意味着当股票价格变动一个单位时，该看涨期权的价格则变动这个单位的50%。假设该期权目前的价格是5元，合约单位是10000股票价格是100元。假设整个持仓过程中该看涨期权的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不变，那么当股票价格变为101（99）元时，看涨期权的价格就变为5.5（4.5）元。如果王先生买入开仓了一张A银行的看涨期权，那么为使他手中的总持仓的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变为0，他就会卖出5000股股票，于是他的总持仓就是一张看涨期权多头头寸（对应10000股）和5000股股票空头头寸，此时，总持仓的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=10000*0.5-5000=0。自此，王先生实现了一个</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中性对冲策略。</a:t>
            </a:r>
            <a:r>
              <a:rPr sz="1600" dirty="0" smtClean="0"/>
              <a:t>              </a:t>
            </a: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4" name="对象 -2147482599"/>
          <p:cNvGraphicFramePr/>
          <p:nvPr/>
        </p:nvGraphicFramePr>
        <p:xfrm>
          <a:off x="4132580" y="1760220"/>
          <a:ext cx="635000" cy="274320"/>
        </p:xfrm>
        <a:graphic>
          <a:graphicData uri="http://schemas.openxmlformats.org/presentationml/2006/ole">
            <mc:AlternateContent xmlns:mc="http://schemas.openxmlformats.org/markup-compatibility/2006">
              <mc:Choice xmlns:v="urn:schemas-microsoft-com:vml" Requires="v">
                <p:oleObj spid="_x0000_s10416" r:id="rId3" imgW="393700" imgH="177165" progId="Equation.DSMT4">
                  <p:embed/>
                </p:oleObj>
              </mc:Choice>
              <mc:Fallback>
                <p:oleObj r:id="rId3" imgW="393700" imgH="177165" progId="Equation.DSMT4">
                  <p:embed/>
                  <p:pic>
                    <p:nvPicPr>
                      <p:cNvPr id="0" name="图片 13"/>
                      <p:cNvPicPr/>
                      <p:nvPr/>
                    </p:nvPicPr>
                    <p:blipFill>
                      <a:blip r:embed="rId4"/>
                      <a:stretch>
                        <a:fillRect/>
                      </a:stretch>
                    </p:blipFill>
                    <p:spPr>
                      <a:xfrm>
                        <a:off x="4132580" y="1760220"/>
                        <a:ext cx="635000" cy="274320"/>
                      </a:xfrm>
                      <a:prstGeom prst="rect">
                        <a:avLst/>
                      </a:prstGeom>
                      <a:noFill/>
                      <a:ln w="38100">
                        <a:noFill/>
                        <a:miter/>
                      </a:ln>
                    </p:spPr>
                  </p:pic>
                </p:oleObj>
              </mc:Fallback>
            </mc:AlternateContent>
          </a:graphicData>
        </a:graphic>
      </p:graphicFrame>
      <p:graphicFrame>
        <p:nvGraphicFramePr>
          <p:cNvPr id="2" name="对象 -2147482599"/>
          <p:cNvGraphicFramePr/>
          <p:nvPr/>
        </p:nvGraphicFramePr>
        <p:xfrm>
          <a:off x="2205355" y="1302385"/>
          <a:ext cx="635000" cy="274320"/>
        </p:xfrm>
        <a:graphic>
          <a:graphicData uri="http://schemas.openxmlformats.org/presentationml/2006/ole">
            <mc:AlternateContent xmlns:mc="http://schemas.openxmlformats.org/markup-compatibility/2006">
              <mc:Choice xmlns:v="urn:schemas-microsoft-com:vml" Requires="v">
                <p:oleObj spid="_x0000_s10417" r:id="rId5" imgW="393700" imgH="177165" progId="Equation.DSMT4">
                  <p:embed/>
                </p:oleObj>
              </mc:Choice>
              <mc:Fallback>
                <p:oleObj r:id="rId5" imgW="393700" imgH="177165" progId="Equation.DSMT4">
                  <p:embed/>
                  <p:pic>
                    <p:nvPicPr>
                      <p:cNvPr id="0" name="图片 13"/>
                      <p:cNvPicPr/>
                      <p:nvPr/>
                    </p:nvPicPr>
                    <p:blipFill>
                      <a:blip r:embed="rId4"/>
                      <a:stretch>
                        <a:fillRect/>
                      </a:stretch>
                    </p:blipFill>
                    <p:spPr>
                      <a:xfrm>
                        <a:off x="2205355" y="1302385"/>
                        <a:ext cx="635000" cy="274320"/>
                      </a:xfrm>
                      <a:prstGeom prst="rect">
                        <a:avLst/>
                      </a:prstGeom>
                      <a:noFill/>
                      <a:ln w="38100">
                        <a:noFill/>
                        <a:miter/>
                      </a:ln>
                    </p:spPr>
                  </p:pic>
                </p:oleObj>
              </mc:Fallback>
            </mc:AlternateContent>
          </a:graphicData>
        </a:graphic>
      </p:graphicFrame>
      <p:graphicFrame>
        <p:nvGraphicFramePr>
          <p:cNvPr id="3" name="对象 -2147482599"/>
          <p:cNvGraphicFramePr/>
          <p:nvPr/>
        </p:nvGraphicFramePr>
        <p:xfrm>
          <a:off x="11146790" y="2158365"/>
          <a:ext cx="635000" cy="274320"/>
        </p:xfrm>
        <a:graphic>
          <a:graphicData uri="http://schemas.openxmlformats.org/presentationml/2006/ole">
            <mc:AlternateContent xmlns:mc="http://schemas.openxmlformats.org/markup-compatibility/2006">
              <mc:Choice xmlns:v="urn:schemas-microsoft-com:vml" Requires="v">
                <p:oleObj spid="_x0000_s10418" r:id="rId6" imgW="393700" imgH="177165" progId="Equation.DSMT4">
                  <p:embed/>
                </p:oleObj>
              </mc:Choice>
              <mc:Fallback>
                <p:oleObj r:id="rId6" imgW="393700" imgH="177165" progId="Equation.DSMT4">
                  <p:embed/>
                  <p:pic>
                    <p:nvPicPr>
                      <p:cNvPr id="0" name="图片 13"/>
                      <p:cNvPicPr/>
                      <p:nvPr/>
                    </p:nvPicPr>
                    <p:blipFill>
                      <a:blip r:embed="rId4"/>
                      <a:stretch>
                        <a:fillRect/>
                      </a:stretch>
                    </p:blipFill>
                    <p:spPr>
                      <a:xfrm>
                        <a:off x="11146790" y="2158365"/>
                        <a:ext cx="635000" cy="274320"/>
                      </a:xfrm>
                      <a:prstGeom prst="rect">
                        <a:avLst/>
                      </a:prstGeom>
                      <a:noFill/>
                      <a:ln w="38100">
                        <a:noFill/>
                        <a:miter/>
                      </a:ln>
                    </p:spPr>
                  </p:pic>
                </p:oleObj>
              </mc:Fallback>
            </mc:AlternateContent>
          </a:graphicData>
        </a:graphic>
      </p:graphicFrame>
      <p:graphicFrame>
        <p:nvGraphicFramePr>
          <p:cNvPr id="9" name="对象 -2147482599"/>
          <p:cNvGraphicFramePr/>
          <p:nvPr/>
        </p:nvGraphicFramePr>
        <p:xfrm>
          <a:off x="3548380" y="2996565"/>
          <a:ext cx="635000" cy="274320"/>
        </p:xfrm>
        <a:graphic>
          <a:graphicData uri="http://schemas.openxmlformats.org/presentationml/2006/ole">
            <mc:AlternateContent xmlns:mc="http://schemas.openxmlformats.org/markup-compatibility/2006">
              <mc:Choice xmlns:v="urn:schemas-microsoft-com:vml" Requires="v">
                <p:oleObj spid="_x0000_s10419" r:id="rId7" imgW="393700" imgH="177165" progId="Equation.DSMT4">
                  <p:embed/>
                </p:oleObj>
              </mc:Choice>
              <mc:Fallback>
                <p:oleObj r:id="rId7" imgW="393700" imgH="177165" progId="Equation.DSMT4">
                  <p:embed/>
                  <p:pic>
                    <p:nvPicPr>
                      <p:cNvPr id="0" name="图片 13"/>
                      <p:cNvPicPr/>
                      <p:nvPr/>
                    </p:nvPicPr>
                    <p:blipFill>
                      <a:blip r:embed="rId4"/>
                      <a:stretch>
                        <a:fillRect/>
                      </a:stretch>
                    </p:blipFill>
                    <p:spPr>
                      <a:xfrm>
                        <a:off x="3548380" y="2996565"/>
                        <a:ext cx="635000" cy="274320"/>
                      </a:xfrm>
                      <a:prstGeom prst="rect">
                        <a:avLst/>
                      </a:prstGeom>
                      <a:noFill/>
                      <a:ln w="38100">
                        <a:noFill/>
                        <a:miter/>
                      </a:ln>
                    </p:spPr>
                  </p:pic>
                </p:oleObj>
              </mc:Fallback>
            </mc:AlternateContent>
          </a:graphicData>
        </a:graphic>
      </p:graphicFrame>
      <p:graphicFrame>
        <p:nvGraphicFramePr>
          <p:cNvPr id="14" name="对象 -2147482599"/>
          <p:cNvGraphicFramePr/>
          <p:nvPr/>
        </p:nvGraphicFramePr>
        <p:xfrm>
          <a:off x="9981565" y="3429000"/>
          <a:ext cx="635000" cy="274320"/>
        </p:xfrm>
        <a:graphic>
          <a:graphicData uri="http://schemas.openxmlformats.org/presentationml/2006/ole">
            <mc:AlternateContent xmlns:mc="http://schemas.openxmlformats.org/markup-compatibility/2006">
              <mc:Choice xmlns:v="urn:schemas-microsoft-com:vml" Requires="v">
                <p:oleObj spid="_x0000_s10420" r:id="rId8" imgW="393700" imgH="177165" progId="Equation.DSMT4">
                  <p:embed/>
                </p:oleObj>
              </mc:Choice>
              <mc:Fallback>
                <p:oleObj r:id="rId8" imgW="393700" imgH="177165" progId="Equation.DSMT4">
                  <p:embed/>
                  <p:pic>
                    <p:nvPicPr>
                      <p:cNvPr id="0" name="图片 13"/>
                      <p:cNvPicPr/>
                      <p:nvPr/>
                    </p:nvPicPr>
                    <p:blipFill>
                      <a:blip r:embed="rId4"/>
                      <a:stretch>
                        <a:fillRect/>
                      </a:stretch>
                    </p:blipFill>
                    <p:spPr>
                      <a:xfrm>
                        <a:off x="9981565" y="3429000"/>
                        <a:ext cx="635000" cy="274320"/>
                      </a:xfrm>
                      <a:prstGeom prst="rect">
                        <a:avLst/>
                      </a:prstGeom>
                      <a:noFill/>
                      <a:ln w="38100">
                        <a:noFill/>
                        <a:miter/>
                      </a:ln>
                    </p:spPr>
                  </p:pic>
                </p:oleObj>
              </mc:Fallback>
            </mc:AlternateContent>
          </a:graphicData>
        </a:graphic>
      </p:graphicFrame>
      <p:graphicFrame>
        <p:nvGraphicFramePr>
          <p:cNvPr id="16" name="对象 -2147482599"/>
          <p:cNvGraphicFramePr/>
          <p:nvPr/>
        </p:nvGraphicFramePr>
        <p:xfrm>
          <a:off x="5229225" y="3429000"/>
          <a:ext cx="635000" cy="274320"/>
        </p:xfrm>
        <a:graphic>
          <a:graphicData uri="http://schemas.openxmlformats.org/presentationml/2006/ole">
            <mc:AlternateContent xmlns:mc="http://schemas.openxmlformats.org/markup-compatibility/2006">
              <mc:Choice xmlns:v="urn:schemas-microsoft-com:vml" Requires="v">
                <p:oleObj spid="_x0000_s10421" r:id="rId9" imgW="393700" imgH="177165" progId="Equation.DSMT4">
                  <p:embed/>
                </p:oleObj>
              </mc:Choice>
              <mc:Fallback>
                <p:oleObj r:id="rId9" imgW="393700" imgH="177165" progId="Equation.DSMT4">
                  <p:embed/>
                  <p:pic>
                    <p:nvPicPr>
                      <p:cNvPr id="0" name="图片 13"/>
                      <p:cNvPicPr/>
                      <p:nvPr/>
                    </p:nvPicPr>
                    <p:blipFill>
                      <a:blip r:embed="rId4"/>
                      <a:stretch>
                        <a:fillRect/>
                      </a:stretch>
                    </p:blipFill>
                    <p:spPr>
                      <a:xfrm>
                        <a:off x="5229225" y="3429000"/>
                        <a:ext cx="635000" cy="274320"/>
                      </a:xfrm>
                      <a:prstGeom prst="rect">
                        <a:avLst/>
                      </a:prstGeom>
                      <a:noFill/>
                      <a:ln w="38100">
                        <a:noFill/>
                        <a:miter/>
                      </a:ln>
                    </p:spPr>
                  </p:pic>
                </p:oleObj>
              </mc:Fallback>
            </mc:AlternateContent>
          </a:graphicData>
        </a:graphic>
      </p:graphicFrame>
      <p:graphicFrame>
        <p:nvGraphicFramePr>
          <p:cNvPr id="20" name="对象 -2147482245"/>
          <p:cNvGraphicFramePr/>
          <p:nvPr/>
        </p:nvGraphicFramePr>
        <p:xfrm>
          <a:off x="692785" y="1280795"/>
          <a:ext cx="930910" cy="317500"/>
        </p:xfrm>
        <a:graphic>
          <a:graphicData uri="http://schemas.openxmlformats.org/presentationml/2006/ole">
            <mc:AlternateContent xmlns:mc="http://schemas.openxmlformats.org/markup-compatibility/2006">
              <mc:Choice xmlns:v="urn:schemas-microsoft-com:vml" Requires="v">
                <p:oleObj spid="_x0000_s10422" r:id="rId10" imgW="596900" imgH="203200" progId="Equation.DSMT4">
                  <p:embed/>
                </p:oleObj>
              </mc:Choice>
              <mc:Fallback>
                <p:oleObj r:id="rId10" imgW="596900" imgH="203200" progId="Equation.DSMT4">
                  <p:embed/>
                  <p:pic>
                    <p:nvPicPr>
                      <p:cNvPr id="0" name="图片 41"/>
                      <p:cNvPicPr/>
                      <p:nvPr/>
                    </p:nvPicPr>
                    <p:blipFill>
                      <a:blip r:embed="rId11"/>
                      <a:stretch>
                        <a:fillRect/>
                      </a:stretch>
                    </p:blipFill>
                    <p:spPr>
                      <a:xfrm>
                        <a:off x="692785" y="1280795"/>
                        <a:ext cx="930910" cy="3175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513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r>
              <a:rPr lang="en-US" sz="1600" b="1" dirty="0" smtClean="0"/>
              <a:t>——             中性与对冲策略</a:t>
            </a:r>
            <a:endParaRPr sz="1600" dirty="0" smtClean="0"/>
          </a:p>
          <a:p>
            <a:pPr>
              <a:lnSpc>
                <a:spcPct val="170000"/>
              </a:lnSpc>
              <a:buFont typeface="Arial" panose="020B0604020202020204" pitchFamily="34" charset="0"/>
            </a:pPr>
            <a:r>
              <a:rPr lang="zh-CN" altLang="en-US" sz="1600" dirty="0" smtClean="0">
                <a:latin typeface="Times New Roman" panose="02020603050405020304" pitchFamily="18" charset="0"/>
                <a:cs typeface="Times New Roman" panose="02020603050405020304" pitchFamily="18" charset="0"/>
              </a:rPr>
              <a:t>【例</a:t>
            </a:r>
            <a:r>
              <a:rPr lang="en-US" altLang="zh-CN" sz="1600" dirty="0" smtClean="0">
                <a:latin typeface="Times New Roman" panose="02020603050405020304" pitchFamily="18" charset="0"/>
                <a:cs typeface="Times New Roman" panose="02020603050405020304" pitchFamily="18" charset="0"/>
              </a:rPr>
              <a:t>14-3</a:t>
            </a:r>
            <a:r>
              <a:rPr lang="zh-CN" altLang="en-US" sz="1600" dirty="0" smtClean="0">
                <a:latin typeface="Times New Roman" panose="02020603050405020304" pitchFamily="18" charset="0"/>
                <a:cs typeface="Times New Roman" panose="02020603050405020304" pitchFamily="18" charset="0"/>
              </a:rPr>
              <a:t>】</a:t>
            </a:r>
            <a:r>
              <a:rPr sz="1600" dirty="0" smtClean="0">
                <a:latin typeface="Times New Roman" panose="02020603050405020304" pitchFamily="18" charset="0"/>
                <a:cs typeface="Times New Roman" panose="02020603050405020304" pitchFamily="18" charset="0"/>
              </a:rPr>
              <a:t> </a:t>
            </a: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从上面两个表格我们可以看到，王先生在开仓时刻买入一张期权（此刻的股票价格为100元，期权价格为5元），同一时刻他卖空了5000股股票E</a:t>
            </a:r>
            <a:r>
              <a:rPr lang="en-US" sz="1600" dirty="0" smtClean="0">
                <a:latin typeface="Times New Roman" panose="02020603050405020304" pitchFamily="18" charset="0"/>
                <a:cs typeface="Times New Roman" panose="02020603050405020304" pitchFamily="18" charset="0"/>
              </a:rPr>
              <a:t>T</a:t>
            </a:r>
            <a:r>
              <a:rPr sz="1600" dirty="0" smtClean="0">
                <a:latin typeface="Times New Roman" panose="02020603050405020304" pitchFamily="18" charset="0"/>
                <a:cs typeface="Times New Roman" panose="02020603050405020304" pitchFamily="18" charset="0"/>
              </a:rPr>
              <a:t>F</a:t>
            </a:r>
            <a:r>
              <a:rPr lang="zh-CN" sz="1600" dirty="0" smtClean="0">
                <a:latin typeface="Times New Roman" panose="02020603050405020304" pitchFamily="18" charset="0"/>
                <a:cs typeface="Times New Roman" panose="02020603050405020304" pitchFamily="18" charset="0"/>
              </a:rPr>
              <a:t>，</a:t>
            </a:r>
            <a:r>
              <a:rPr sz="1600" dirty="0" smtClean="0">
                <a:latin typeface="Times New Roman" panose="02020603050405020304" pitchFamily="18" charset="0"/>
                <a:cs typeface="Times New Roman" panose="02020603050405020304" pitchFamily="18" charset="0"/>
              </a:rPr>
              <a:t>此时他的总收益为450000元，通过使用</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中性对冲策略，不管一段时间之后股价是上升（101元）抑或是下降（99元），王先生将期权和股票同时平仓后的总亏损都是450000元，即整个过程王先生的总盈亏为0。    </a:t>
            </a:r>
            <a:r>
              <a:rPr sz="1600" dirty="0" smtClean="0"/>
              <a:t>        </a:t>
            </a: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2" name="对象 -2147482599"/>
          <p:cNvGraphicFramePr/>
          <p:nvPr/>
        </p:nvGraphicFramePr>
        <p:xfrm>
          <a:off x="2205355" y="1327785"/>
          <a:ext cx="635000" cy="274320"/>
        </p:xfrm>
        <a:graphic>
          <a:graphicData uri="http://schemas.openxmlformats.org/presentationml/2006/ole">
            <mc:AlternateContent xmlns:mc="http://schemas.openxmlformats.org/markup-compatibility/2006">
              <mc:Choice xmlns:v="urn:schemas-microsoft-com:vml" Requires="v">
                <p:oleObj spid="_x0000_s11340" r:id="rId5" imgW="393700" imgH="177165" progId="Equation.DSMT4">
                  <p:embed/>
                </p:oleObj>
              </mc:Choice>
              <mc:Fallback>
                <p:oleObj r:id="rId5" imgW="393700" imgH="177165" progId="Equation.DSMT4">
                  <p:embed/>
                  <p:pic>
                    <p:nvPicPr>
                      <p:cNvPr id="0" name="图片 13"/>
                      <p:cNvPicPr/>
                      <p:nvPr/>
                    </p:nvPicPr>
                    <p:blipFill>
                      <a:blip r:embed="rId6"/>
                      <a:stretch>
                        <a:fillRect/>
                      </a:stretch>
                    </p:blipFill>
                    <p:spPr>
                      <a:xfrm>
                        <a:off x="2205355" y="1327785"/>
                        <a:ext cx="635000" cy="274320"/>
                      </a:xfrm>
                      <a:prstGeom prst="rect">
                        <a:avLst/>
                      </a:prstGeom>
                      <a:noFill/>
                      <a:ln w="38100">
                        <a:noFill/>
                        <a:miter/>
                      </a:ln>
                    </p:spPr>
                  </p:pic>
                </p:oleObj>
              </mc:Fallback>
            </mc:AlternateContent>
          </a:graphicData>
        </a:graphic>
      </p:graphicFrame>
      <p:graphicFrame>
        <p:nvGraphicFramePr>
          <p:cNvPr id="11" name="表格 10"/>
          <p:cNvGraphicFramePr/>
          <p:nvPr>
            <p:custDataLst>
              <p:tags r:id="rId2"/>
            </p:custDataLst>
          </p:nvPr>
        </p:nvGraphicFramePr>
        <p:xfrm>
          <a:off x="1917065" y="1700530"/>
          <a:ext cx="8530590" cy="1524000"/>
        </p:xfrm>
        <a:graphic>
          <a:graphicData uri="http://schemas.openxmlformats.org/drawingml/2006/table">
            <a:tbl>
              <a:tblPr firstRow="1" bandRow="1">
                <a:tableStyleId>{5C22544A-7EE6-4342-B048-85BDC9FD1C3A}</a:tableStyleId>
              </a:tblPr>
              <a:tblGrid>
                <a:gridCol w="2843530"/>
                <a:gridCol w="2843530"/>
                <a:gridCol w="2843530"/>
              </a:tblGrid>
              <a:tr h="381000">
                <a:tc>
                  <a:txBody>
                    <a:bodyPr/>
                    <a:lstStyle/>
                    <a:p>
                      <a:pPr algn="ctr">
                        <a:buClrTx/>
                        <a:buSzTx/>
                        <a:buFontTx/>
                        <a:buNone/>
                      </a:pPr>
                      <a:r>
                        <a:rPr lang="en-US" sz="1800" i="1">
                          <a:solidFill>
                            <a:schemeClr val="bg1"/>
                          </a:solidFill>
                          <a:latin typeface="Times New Roman" panose="02020603050405020304" pitchFamily="18" charset="0"/>
                          <a:cs typeface="Times New Roman" panose="02020603050405020304" pitchFamily="18" charset="0"/>
                        </a:rPr>
                        <a:t>持仓情况</a:t>
                      </a:r>
                    </a:p>
                  </a:txBody>
                  <a:tcPr marL="66675" marR="66675" marT="0" marB="0" anchor="ctr"/>
                </a:tc>
                <a:tc>
                  <a:txBody>
                    <a:bodyPr/>
                    <a:lstStyle/>
                    <a:p>
                      <a:pPr indent="0" algn="ctr">
                        <a:buNone/>
                      </a:pPr>
                      <a:r>
                        <a:rPr lang="en-US" sz="1800" b="1" i="1">
                          <a:solidFill>
                            <a:schemeClr val="bg1"/>
                          </a:solidFill>
                          <a:latin typeface="Times New Roman" panose="02020603050405020304" pitchFamily="18" charset="0"/>
                          <a:cs typeface="Times New Roman" panose="02020603050405020304" pitchFamily="18" charset="0"/>
                        </a:rPr>
                        <a:t>期权头寸</a:t>
                      </a:r>
                      <a:endParaRPr lang="en-US" altLang="en-US" sz="18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buNone/>
                      </a:pPr>
                      <a:r>
                        <a:rPr lang="en-US" sz="1800" b="1" i="1">
                          <a:solidFill>
                            <a:schemeClr val="bg1"/>
                          </a:solidFill>
                          <a:latin typeface="Times New Roman" panose="02020603050405020304" pitchFamily="18" charset="0"/>
                          <a:cs typeface="Times New Roman" panose="02020603050405020304" pitchFamily="18" charset="0"/>
                        </a:rPr>
                        <a:t>股票头寸</a:t>
                      </a:r>
                      <a:endParaRPr lang="en-US" altLang="en-US" sz="18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r>
              <a:tr h="381000">
                <a:tc>
                  <a:txBody>
                    <a:bodyPr/>
                    <a:lstStyle/>
                    <a:p>
                      <a:pPr indent="0" algn="ctr">
                        <a:buNone/>
                      </a:pPr>
                      <a:r>
                        <a:rPr lang="en-US" sz="1600" b="1">
                          <a:solidFill>
                            <a:srgbClr val="000000"/>
                          </a:solidFill>
                          <a:latin typeface="Times New Roman" panose="02020603050405020304" pitchFamily="18" charset="0"/>
                          <a:cs typeface="Times New Roman" panose="02020603050405020304" pitchFamily="18" charset="0"/>
                        </a:rPr>
                        <a:t>开仓时刻</a:t>
                      </a:r>
                      <a:endParaRPr lang="en-US" altLang="en-US" sz="1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买入开仓1张股票EF看涨期权</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卖空5000股股票EF</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r>
              <a:tr h="381000">
                <a:tc>
                  <a:txBody>
                    <a:bodyPr/>
                    <a:lstStyle/>
                    <a:p>
                      <a:pPr indent="0" algn="ctr">
                        <a:buNone/>
                      </a:pPr>
                      <a:r>
                        <a:rPr lang="en-US" sz="1600" b="1">
                          <a:solidFill>
                            <a:srgbClr val="000000"/>
                          </a:solidFill>
                          <a:latin typeface="Times New Roman" panose="02020603050405020304" pitchFamily="18" charset="0"/>
                          <a:cs typeface="Times New Roman" panose="02020603050405020304" pitchFamily="18" charset="0"/>
                        </a:rPr>
                        <a:t>平仓时刻（S=101）</a:t>
                      </a:r>
                      <a:endParaRPr lang="en-US" altLang="en-US" sz="1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卖出平仓1张股票EF看涨期权</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买入5000股股票EF补仓</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r>
              <a:tr h="381000">
                <a:tc>
                  <a:txBody>
                    <a:bodyPr/>
                    <a:lstStyle/>
                    <a:p>
                      <a:pPr indent="0" algn="ctr">
                        <a:buNone/>
                      </a:pPr>
                      <a:r>
                        <a:rPr lang="en-US" sz="1600" b="1">
                          <a:solidFill>
                            <a:srgbClr val="000000"/>
                          </a:solidFill>
                          <a:latin typeface="Times New Roman" panose="02020603050405020304" pitchFamily="18" charset="0"/>
                          <a:cs typeface="Times New Roman" panose="02020603050405020304" pitchFamily="18" charset="0"/>
                        </a:rPr>
                        <a:t>平仓时刻（S=99 ）</a:t>
                      </a:r>
                      <a:endParaRPr lang="en-US" altLang="en-US" sz="1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卖出平仓1张股票EF看涨期权</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买入5000股股票EF补仓</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r>
            </a:tbl>
          </a:graphicData>
        </a:graphic>
      </p:graphicFrame>
      <p:graphicFrame>
        <p:nvGraphicFramePr>
          <p:cNvPr id="20" name="表格 19"/>
          <p:cNvGraphicFramePr/>
          <p:nvPr>
            <p:custDataLst>
              <p:tags r:id="rId3"/>
            </p:custDataLst>
          </p:nvPr>
        </p:nvGraphicFramePr>
        <p:xfrm>
          <a:off x="1918335" y="3429000"/>
          <a:ext cx="8529320" cy="1524000"/>
        </p:xfrm>
        <a:graphic>
          <a:graphicData uri="http://schemas.openxmlformats.org/drawingml/2006/table">
            <a:tbl>
              <a:tblPr firstRow="1" bandRow="1">
                <a:tableStyleId>{5C22544A-7EE6-4342-B048-85BDC9FD1C3A}</a:tableStyleId>
              </a:tblPr>
              <a:tblGrid>
                <a:gridCol w="2132330"/>
                <a:gridCol w="2132330"/>
                <a:gridCol w="2132330"/>
                <a:gridCol w="2132330"/>
              </a:tblGrid>
              <a:tr h="381000">
                <a:tc>
                  <a:txBody>
                    <a:bodyPr/>
                    <a:lstStyle/>
                    <a:p>
                      <a:pPr algn="ctr">
                        <a:lnSpc>
                          <a:spcPct val="90000"/>
                        </a:lnSpc>
                        <a:buClrTx/>
                        <a:buSzTx/>
                        <a:buFontTx/>
                        <a:buNone/>
                      </a:pPr>
                      <a:r>
                        <a:rPr lang="en-US" sz="1800" i="1">
                          <a:solidFill>
                            <a:schemeClr val="bg1"/>
                          </a:solidFill>
                          <a:latin typeface="Times New Roman" panose="02020603050405020304" pitchFamily="18" charset="0"/>
                          <a:cs typeface="Times New Roman" panose="02020603050405020304" pitchFamily="18" charset="0"/>
                        </a:rPr>
                        <a:t>盈亏情况</a:t>
                      </a:r>
                    </a:p>
                  </a:txBody>
                  <a:tcPr marL="66675" marR="66675" marT="0" marB="0"/>
                </a:tc>
                <a:tc>
                  <a:txBody>
                    <a:bodyPr/>
                    <a:lstStyle/>
                    <a:p>
                      <a:pPr indent="0" algn="ctr">
                        <a:lnSpc>
                          <a:spcPct val="90000"/>
                        </a:lnSpc>
                        <a:buNone/>
                      </a:pPr>
                      <a:r>
                        <a:rPr lang="en-US" sz="1800" b="1" i="1">
                          <a:solidFill>
                            <a:schemeClr val="bg1"/>
                          </a:solidFill>
                          <a:latin typeface="Times New Roman" panose="02020603050405020304" pitchFamily="18" charset="0"/>
                          <a:cs typeface="Times New Roman" panose="02020603050405020304" pitchFamily="18" charset="0"/>
                        </a:rPr>
                        <a:t>期权盈亏</a:t>
                      </a:r>
                      <a:endParaRPr lang="en-US" altLang="en-US" sz="18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lnSpc>
                          <a:spcPct val="90000"/>
                        </a:lnSpc>
                        <a:buNone/>
                      </a:pPr>
                      <a:r>
                        <a:rPr lang="en-US" sz="1800" b="1" i="1">
                          <a:solidFill>
                            <a:schemeClr val="bg1"/>
                          </a:solidFill>
                          <a:latin typeface="Times New Roman" panose="02020603050405020304" pitchFamily="18" charset="0"/>
                          <a:cs typeface="Times New Roman" panose="02020603050405020304" pitchFamily="18" charset="0"/>
                        </a:rPr>
                        <a:t>股票盈亏</a:t>
                      </a:r>
                      <a:endParaRPr lang="en-US" altLang="en-US" sz="18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lnSpc>
                          <a:spcPct val="90000"/>
                        </a:lnSpc>
                        <a:buNone/>
                      </a:pPr>
                      <a:r>
                        <a:rPr lang="en-US" sz="1800" b="1" i="1">
                          <a:solidFill>
                            <a:schemeClr val="bg1"/>
                          </a:solidFill>
                          <a:latin typeface="Times New Roman" panose="02020603050405020304" pitchFamily="18" charset="0"/>
                          <a:cs typeface="Times New Roman" panose="02020603050405020304" pitchFamily="18" charset="0"/>
                        </a:rPr>
                        <a:t>总盈亏</a:t>
                      </a:r>
                      <a:endParaRPr lang="en-US" altLang="en-US" sz="18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r>
              <a:tr h="381000">
                <a:tc>
                  <a:txBody>
                    <a:bodyPr/>
                    <a:lstStyle/>
                    <a:p>
                      <a:pPr indent="0" algn="ctr">
                        <a:lnSpc>
                          <a:spcPct val="120000"/>
                        </a:lnSpc>
                        <a:buNone/>
                      </a:pPr>
                      <a:r>
                        <a:rPr lang="en-US" sz="1600" b="1">
                          <a:solidFill>
                            <a:srgbClr val="000000"/>
                          </a:solidFill>
                          <a:latin typeface="Times New Roman" panose="02020603050405020304" pitchFamily="18" charset="0"/>
                          <a:cs typeface="Times New Roman" panose="02020603050405020304" pitchFamily="18" charset="0"/>
                        </a:rPr>
                        <a:t>开仓时刻</a:t>
                      </a:r>
                      <a:endParaRPr lang="en-US" altLang="en-US" sz="1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lnSpc>
                          <a:spcPct val="120000"/>
                        </a:lnSpc>
                        <a:buNone/>
                      </a:pPr>
                      <a:r>
                        <a:rPr lang="en-US" sz="1600" b="0">
                          <a:solidFill>
                            <a:srgbClr val="000000"/>
                          </a:solidFill>
                          <a:latin typeface="Times New Roman" panose="02020603050405020304" pitchFamily="18" charset="0"/>
                          <a:cs typeface="Times New Roman" panose="02020603050405020304" pitchFamily="18" charset="0"/>
                        </a:rPr>
                        <a:t>-50000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lnSpc>
                          <a:spcPct val="120000"/>
                        </a:lnSpc>
                        <a:buNone/>
                      </a:pPr>
                      <a:r>
                        <a:rPr lang="en-US" sz="1600" b="0">
                          <a:solidFill>
                            <a:srgbClr val="000000"/>
                          </a:solidFill>
                          <a:latin typeface="Times New Roman" panose="02020603050405020304" pitchFamily="18" charset="0"/>
                          <a:cs typeface="Times New Roman" panose="02020603050405020304" pitchFamily="18" charset="0"/>
                        </a:rPr>
                        <a:t>+500000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lnSpc>
                          <a:spcPct val="120000"/>
                        </a:lnSpc>
                        <a:buNone/>
                      </a:pPr>
                      <a:r>
                        <a:rPr lang="en-US" sz="1600" b="0">
                          <a:solidFill>
                            <a:srgbClr val="000000"/>
                          </a:solidFill>
                          <a:latin typeface="Times New Roman" panose="02020603050405020304" pitchFamily="18" charset="0"/>
                          <a:cs typeface="Times New Roman" panose="02020603050405020304" pitchFamily="18" charset="0"/>
                        </a:rPr>
                        <a:t>450000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r>
              <a:tr h="381000">
                <a:tc>
                  <a:txBody>
                    <a:bodyPr/>
                    <a:lstStyle/>
                    <a:p>
                      <a:pPr indent="0" algn="ctr">
                        <a:lnSpc>
                          <a:spcPct val="120000"/>
                        </a:lnSpc>
                        <a:buNone/>
                      </a:pPr>
                      <a:r>
                        <a:rPr lang="en-US" sz="1600" b="1">
                          <a:solidFill>
                            <a:srgbClr val="000000"/>
                          </a:solidFill>
                          <a:latin typeface="Times New Roman" panose="02020603050405020304" pitchFamily="18" charset="0"/>
                          <a:cs typeface="Times New Roman" panose="02020603050405020304" pitchFamily="18" charset="0"/>
                        </a:rPr>
                        <a:t>平仓时刻（S=101）</a:t>
                      </a:r>
                      <a:endParaRPr lang="en-US" altLang="en-US" sz="1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lnSpc>
                          <a:spcPct val="120000"/>
                        </a:lnSpc>
                        <a:buNone/>
                      </a:pPr>
                      <a:r>
                        <a:rPr lang="en-US" sz="1600" b="0">
                          <a:solidFill>
                            <a:srgbClr val="000000"/>
                          </a:solidFill>
                          <a:latin typeface="Times New Roman" panose="02020603050405020304" pitchFamily="18" charset="0"/>
                          <a:cs typeface="Times New Roman" panose="02020603050405020304" pitchFamily="18" charset="0"/>
                        </a:rPr>
                        <a:t>+55000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lnSpc>
                          <a:spcPct val="120000"/>
                        </a:lnSpc>
                        <a:buNone/>
                      </a:pPr>
                      <a:r>
                        <a:rPr lang="en-US" sz="1600" b="0">
                          <a:solidFill>
                            <a:srgbClr val="000000"/>
                          </a:solidFill>
                          <a:latin typeface="Times New Roman" panose="02020603050405020304" pitchFamily="18" charset="0"/>
                          <a:cs typeface="Times New Roman" panose="02020603050405020304" pitchFamily="18" charset="0"/>
                        </a:rPr>
                        <a:t>-505000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lnSpc>
                          <a:spcPct val="120000"/>
                        </a:lnSpc>
                        <a:buNone/>
                      </a:pPr>
                      <a:r>
                        <a:rPr lang="en-US" sz="1600" b="0">
                          <a:solidFill>
                            <a:srgbClr val="000000"/>
                          </a:solidFill>
                          <a:latin typeface="Times New Roman" panose="02020603050405020304" pitchFamily="18" charset="0"/>
                          <a:cs typeface="Times New Roman" panose="02020603050405020304" pitchFamily="18" charset="0"/>
                        </a:rPr>
                        <a:t>-450000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r>
              <a:tr h="381000">
                <a:tc>
                  <a:txBody>
                    <a:bodyPr/>
                    <a:lstStyle/>
                    <a:p>
                      <a:pPr indent="0" algn="ctr">
                        <a:lnSpc>
                          <a:spcPct val="120000"/>
                        </a:lnSpc>
                        <a:buNone/>
                      </a:pPr>
                      <a:r>
                        <a:rPr lang="en-US" sz="1600" b="1">
                          <a:solidFill>
                            <a:srgbClr val="000000"/>
                          </a:solidFill>
                          <a:latin typeface="Times New Roman" panose="02020603050405020304" pitchFamily="18" charset="0"/>
                          <a:cs typeface="Times New Roman" panose="02020603050405020304" pitchFamily="18" charset="0"/>
                        </a:rPr>
                        <a:t>平仓时刻（S=99 ）</a:t>
                      </a:r>
                      <a:endParaRPr lang="en-US" altLang="en-US" sz="1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lnSpc>
                          <a:spcPct val="120000"/>
                        </a:lnSpc>
                        <a:buNone/>
                      </a:pPr>
                      <a:r>
                        <a:rPr lang="en-US" sz="1600" b="0">
                          <a:solidFill>
                            <a:srgbClr val="000000"/>
                          </a:solidFill>
                          <a:latin typeface="Times New Roman" panose="02020603050405020304" pitchFamily="18" charset="0"/>
                          <a:cs typeface="Times New Roman" panose="02020603050405020304" pitchFamily="18" charset="0"/>
                        </a:rPr>
                        <a:t>+45000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lnSpc>
                          <a:spcPct val="120000"/>
                        </a:lnSpc>
                        <a:buNone/>
                      </a:pPr>
                      <a:r>
                        <a:rPr lang="en-US" sz="1600" b="0">
                          <a:solidFill>
                            <a:srgbClr val="000000"/>
                          </a:solidFill>
                          <a:latin typeface="Times New Roman" panose="02020603050405020304" pitchFamily="18" charset="0"/>
                          <a:cs typeface="Times New Roman" panose="02020603050405020304" pitchFamily="18" charset="0"/>
                        </a:rPr>
                        <a:t>-495000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lnSpc>
                          <a:spcPct val="120000"/>
                        </a:lnSpc>
                        <a:buNone/>
                      </a:pPr>
                      <a:r>
                        <a:rPr lang="en-US" sz="1600" b="0">
                          <a:solidFill>
                            <a:srgbClr val="000000"/>
                          </a:solidFill>
                          <a:latin typeface="Times New Roman" panose="02020603050405020304" pitchFamily="18" charset="0"/>
                          <a:cs typeface="Times New Roman" panose="02020603050405020304" pitchFamily="18" charset="0"/>
                        </a:rPr>
                        <a:t>-450000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r>
            </a:tbl>
          </a:graphicData>
        </a:graphic>
      </p:graphicFrame>
      <p:graphicFrame>
        <p:nvGraphicFramePr>
          <p:cNvPr id="23" name="对象 -2147482599"/>
          <p:cNvGraphicFramePr/>
          <p:nvPr/>
        </p:nvGraphicFramePr>
        <p:xfrm>
          <a:off x="6094095" y="5445125"/>
          <a:ext cx="635000" cy="274320"/>
        </p:xfrm>
        <a:graphic>
          <a:graphicData uri="http://schemas.openxmlformats.org/presentationml/2006/ole">
            <mc:AlternateContent xmlns:mc="http://schemas.openxmlformats.org/markup-compatibility/2006">
              <mc:Choice xmlns:v="urn:schemas-microsoft-com:vml" Requires="v">
                <p:oleObj spid="_x0000_s11341" r:id="rId7" imgW="393700" imgH="177165" progId="Equation.DSMT4">
                  <p:embed/>
                </p:oleObj>
              </mc:Choice>
              <mc:Fallback>
                <p:oleObj r:id="rId7" imgW="393700" imgH="177165" progId="Equation.DSMT4">
                  <p:embed/>
                  <p:pic>
                    <p:nvPicPr>
                      <p:cNvPr id="0" name="图片 13"/>
                      <p:cNvPicPr/>
                      <p:nvPr/>
                    </p:nvPicPr>
                    <p:blipFill>
                      <a:blip r:embed="rId6"/>
                      <a:stretch>
                        <a:fillRect/>
                      </a:stretch>
                    </p:blipFill>
                    <p:spPr>
                      <a:xfrm>
                        <a:off x="6094095" y="5445125"/>
                        <a:ext cx="635000" cy="274320"/>
                      </a:xfrm>
                      <a:prstGeom prst="rect">
                        <a:avLst/>
                      </a:prstGeom>
                      <a:noFill/>
                      <a:ln w="38100">
                        <a:noFill/>
                        <a:miter/>
                      </a:ln>
                    </p:spPr>
                  </p:pic>
                </p:oleObj>
              </mc:Fallback>
            </mc:AlternateContent>
          </a:graphicData>
        </a:graphic>
      </p:graphicFrame>
      <p:graphicFrame>
        <p:nvGraphicFramePr>
          <p:cNvPr id="25" name="对象 -2147482245"/>
          <p:cNvGraphicFramePr/>
          <p:nvPr/>
        </p:nvGraphicFramePr>
        <p:xfrm>
          <a:off x="739775" y="1335405"/>
          <a:ext cx="930910" cy="317500"/>
        </p:xfrm>
        <a:graphic>
          <a:graphicData uri="http://schemas.openxmlformats.org/presentationml/2006/ole">
            <mc:AlternateContent xmlns:mc="http://schemas.openxmlformats.org/markup-compatibility/2006">
              <mc:Choice xmlns:v="urn:schemas-microsoft-com:vml" Requires="v">
                <p:oleObj spid="_x0000_s11342" r:id="rId8" imgW="596900" imgH="203200" progId="Equation.DSMT4">
                  <p:embed/>
                </p:oleObj>
              </mc:Choice>
              <mc:Fallback>
                <p:oleObj r:id="rId8" imgW="596900" imgH="203200" progId="Equation.DSMT4">
                  <p:embed/>
                  <p:pic>
                    <p:nvPicPr>
                      <p:cNvPr id="0" name="图片 41"/>
                      <p:cNvPicPr/>
                      <p:nvPr/>
                    </p:nvPicPr>
                    <p:blipFill>
                      <a:blip r:embed="rId9"/>
                      <a:stretch>
                        <a:fillRect/>
                      </a:stretch>
                    </p:blipFill>
                    <p:spPr>
                      <a:xfrm>
                        <a:off x="739775" y="1335405"/>
                        <a:ext cx="930910" cy="3175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206875" y="548680"/>
            <a:ext cx="11449272" cy="5580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eaLnBrk="1" hangingPunct="1">
              <a:lnSpc>
                <a:spcPct val="120000"/>
              </a:lnSpc>
              <a:spcBef>
                <a:spcPts val="600"/>
              </a:spcBef>
              <a:buClr>
                <a:schemeClr val="accent1"/>
              </a:buClr>
              <a:buSzPct val="70000"/>
            </a:pPr>
            <a:r>
              <a:rPr lang="en-US" altLang="zh-CN" sz="3000" b="1" dirty="0">
                <a:latin typeface="Century Schoolbook" pitchFamily="18" charset="0"/>
              </a:rPr>
              <a:t>1.</a:t>
            </a:r>
            <a:r>
              <a:rPr lang="zh-CN" altLang="en-US" sz="3000" b="1" dirty="0">
                <a:latin typeface="Century Schoolbook" pitchFamily="18" charset="0"/>
              </a:rPr>
              <a:t>期权的定义</a:t>
            </a:r>
            <a:endParaRPr lang="en-US" altLang="zh-CN" sz="3000" b="1" dirty="0">
              <a:latin typeface="Century Schoolbook" pitchFamily="18" charset="0"/>
            </a:endParaRPr>
          </a:p>
          <a:p>
            <a:pPr marL="0" indent="0" eaLnBrk="1" hangingPunct="1">
              <a:lnSpc>
                <a:spcPct val="170000"/>
              </a:lnSpc>
              <a:spcBef>
                <a:spcPts val="600"/>
              </a:spcBef>
              <a:buClr>
                <a:schemeClr val="accent1"/>
              </a:buClr>
              <a:buSzPct val="70000"/>
            </a:pPr>
            <a:r>
              <a:rPr kumimoji="1" lang="zh-CN" altLang="en-US" sz="2600" b="1" dirty="0">
                <a:latin typeface="+mn-lt"/>
                <a:ea typeface="+mn-ea"/>
              </a:rPr>
              <a:t>期权（</a:t>
            </a:r>
            <a:r>
              <a:rPr kumimoji="1" lang="en-US" altLang="zh-CN" sz="2600" b="1" dirty="0">
                <a:latin typeface="+mn-lt"/>
                <a:ea typeface="+mn-ea"/>
              </a:rPr>
              <a:t>Option</a:t>
            </a:r>
            <a:r>
              <a:rPr kumimoji="1" lang="zh-CN" altLang="en-US" sz="2600" b="1" dirty="0">
                <a:latin typeface="+mn-lt"/>
                <a:ea typeface="+mn-ea"/>
              </a:rPr>
              <a:t>）</a:t>
            </a:r>
            <a:r>
              <a:rPr kumimoji="1" lang="zh-CN" altLang="en-US" sz="2600" dirty="0">
                <a:latin typeface="+mn-lt"/>
                <a:ea typeface="+mn-ea"/>
              </a:rPr>
              <a:t>是指赋予其购买者在规定期限内按双方约定的价格（执行价格，</a:t>
            </a:r>
            <a:r>
              <a:rPr kumimoji="1" lang="en-US" altLang="zh-CN" sz="2600" dirty="0">
                <a:latin typeface="+mn-lt"/>
                <a:ea typeface="+mn-ea"/>
              </a:rPr>
              <a:t>Exercise Price</a:t>
            </a:r>
            <a:r>
              <a:rPr kumimoji="1" lang="zh-CN" altLang="en-US" sz="2600" dirty="0">
                <a:latin typeface="+mn-lt"/>
                <a:ea typeface="+mn-ea"/>
              </a:rPr>
              <a:t>或</a:t>
            </a:r>
            <a:r>
              <a:rPr kumimoji="1" lang="en-US" altLang="zh-CN" sz="2600" dirty="0">
                <a:latin typeface="+mn-lt"/>
                <a:ea typeface="+mn-ea"/>
              </a:rPr>
              <a:t>Striking Price</a:t>
            </a:r>
            <a:r>
              <a:rPr kumimoji="1" lang="zh-CN" altLang="en-US" sz="2600" dirty="0">
                <a:latin typeface="+mn-lt"/>
                <a:ea typeface="+mn-ea"/>
              </a:rPr>
              <a:t>）购买或出售一定数量某种资产（标的资产或潜含资产，</a:t>
            </a:r>
            <a:r>
              <a:rPr kumimoji="1" lang="en-US" altLang="zh-CN" sz="2600" dirty="0">
                <a:latin typeface="+mn-lt"/>
                <a:ea typeface="+mn-ea"/>
              </a:rPr>
              <a:t>Underlying Assets</a:t>
            </a:r>
            <a:r>
              <a:rPr kumimoji="1" lang="zh-CN" altLang="en-US" sz="2600" dirty="0">
                <a:latin typeface="+mn-lt"/>
                <a:ea typeface="+mn-ea"/>
              </a:rPr>
              <a:t>）的</a:t>
            </a:r>
            <a:r>
              <a:rPr kumimoji="1" lang="zh-CN" altLang="en-US" sz="2600" b="1" dirty="0">
                <a:latin typeface="+mn-lt"/>
                <a:ea typeface="+mn-ea"/>
              </a:rPr>
              <a:t>权利</a:t>
            </a:r>
            <a:r>
              <a:rPr kumimoji="1" lang="zh-CN" altLang="en-US" sz="2600" dirty="0">
                <a:latin typeface="+mn-lt"/>
                <a:ea typeface="+mn-ea"/>
              </a:rPr>
              <a:t>的合约。期权是一种交易权利，它赋予其购买者在未来规定期限内按双方事先约定的价格购买或出售一定数量某种资产的权利，期权持有者有权利选择按照规则执行期权，或者放弃期权。</a:t>
            </a:r>
            <a:endParaRPr kumimoji="1" lang="en-US" altLang="zh-CN" sz="2600" dirty="0">
              <a:latin typeface="+mn-lt"/>
              <a:ea typeface="+mn-ea"/>
            </a:endParaRPr>
          </a:p>
        </p:txBody>
      </p:sp>
      <p:sp>
        <p:nvSpPr>
          <p:cNvPr id="3" name="Rectangle 2"/>
          <p:cNvSpPr txBox="1">
            <a:spLocks/>
          </p:cNvSpPr>
          <p:nvPr/>
        </p:nvSpPr>
        <p:spPr>
          <a:xfrm>
            <a:off x="188963" y="115888"/>
            <a:ext cx="3168353"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dirty="0" smtClean="0">
                <a:latin typeface="微软雅黑" pitchFamily="34" charset="-122"/>
                <a:ea typeface="微软雅黑" pitchFamily="34" charset="-122"/>
              </a:rPr>
              <a:t>第一节 </a:t>
            </a:r>
            <a:r>
              <a:rPr kumimoji="1" lang="zh-CN" altLang="en-US" sz="2800" b="1" cap="small" dirty="0">
                <a:latin typeface="微软雅黑" pitchFamily="34" charset="-122"/>
                <a:ea typeface="微软雅黑" pitchFamily="34" charset="-122"/>
              </a:rPr>
              <a:t>期权定价</a:t>
            </a:r>
          </a:p>
        </p:txBody>
      </p:sp>
    </p:spTree>
    <p:extLst>
      <p:ext uri="{BB962C8B-B14F-4D97-AF65-F5344CB8AC3E}">
        <p14:creationId xmlns:p14="http://schemas.microsoft.com/office/powerpoint/2010/main" val="3044371806"/>
      </p:ext>
    </p:extLst>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652250"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r>
              <a:rPr lang="en-US" sz="1600" b="1" dirty="0" smtClean="0"/>
              <a:t>——             中性与对冲策略</a:t>
            </a:r>
          </a:p>
          <a:p>
            <a:pPr>
              <a:lnSpc>
                <a:spcPct val="170000"/>
              </a:lnSpc>
              <a:buFont typeface="Arial" panose="020B0604020202020204" pitchFamily="34" charset="0"/>
            </a:pPr>
            <a:r>
              <a:rPr lang="en-US" sz="1600" dirty="0" smtClean="0"/>
              <a:t>              </a:t>
            </a:r>
            <a:r>
              <a:rPr sz="1600" dirty="0" smtClean="0"/>
              <a:t>中性性质，表明其价值不受标的资产的价格小幅变动的影响。这种投资组合的成分通常包括期权和与其相对应的标的资产，让正负相消，使投资组合的价格对标的资产的价格相对不敏感。基于中性的对冲策略可以分为静态对冲策略和动态对冲策略。</a:t>
            </a:r>
          </a:p>
          <a:p>
            <a:pPr>
              <a:lnSpc>
                <a:spcPct val="170000"/>
              </a:lnSpc>
              <a:buFont typeface="Arial" panose="020B0604020202020204" pitchFamily="34" charset="0"/>
            </a:pPr>
            <a:r>
              <a:rPr lang="en-US" sz="1600" dirty="0" smtClean="0">
                <a:latin typeface="Calibri" panose="020F0502020204030204" pitchFamily="34" charset="0"/>
              </a:rPr>
              <a:t>②</a:t>
            </a:r>
            <a:r>
              <a:rPr lang="zh-CN" sz="1600" dirty="0" smtClean="0"/>
              <a:t>动</a:t>
            </a:r>
            <a:r>
              <a:rPr sz="1600" dirty="0" smtClean="0"/>
              <a:t>态对冲策略。动态对冲策略。动态对冲则在静态对冲的基础上更进一步，是更为精细化的规避价格风险的方式。由于期权</a:t>
            </a:r>
            <a:r>
              <a:rPr lang="en-US" sz="1600" dirty="0" smtClean="0"/>
              <a:t>                                    </a:t>
            </a:r>
            <a:r>
              <a:rPr sz="1600" dirty="0" smtClean="0"/>
              <a:t>的</a:t>
            </a:r>
            <a:r>
              <a:rPr lang="en-US" sz="1600" dirty="0" smtClean="0"/>
              <a:t>             </a:t>
            </a:r>
            <a:r>
              <a:rPr sz="1600" dirty="0" smtClean="0"/>
              <a:t>是不断变化的，静态</a:t>
            </a:r>
            <a:r>
              <a:rPr lang="en-US" sz="1600" dirty="0" smtClean="0"/>
              <a:t>              </a:t>
            </a:r>
            <a:r>
              <a:rPr sz="1600" dirty="0" smtClean="0"/>
              <a:t>中性对冲策略仅仅是在展期时根据新</a:t>
            </a:r>
            <a:r>
              <a:rPr lang="en-US" sz="1600" dirty="0" smtClean="0"/>
              <a:t>             </a:t>
            </a:r>
            <a:r>
              <a:rPr sz="1600" dirty="0" smtClean="0"/>
              <a:t>进行了头寸调整，而在非展期时，有的时候</a:t>
            </a:r>
            <a:r>
              <a:rPr lang="en-US" sz="1600" dirty="0" smtClean="0"/>
              <a:t>        </a:t>
            </a:r>
            <a:r>
              <a:rPr sz="1600" dirty="0" smtClean="0"/>
              <a:t>若发生巨大变化，因头寸仍没有得到及时调整，对冲组合将会出现无法规避大部分价格风险的情况，因此我们需要引入动态</a:t>
            </a:r>
            <a:r>
              <a:rPr lang="en-US" sz="1600" dirty="0" smtClean="0"/>
              <a:t>       </a:t>
            </a:r>
            <a:r>
              <a:rPr sz="1600" dirty="0" smtClean="0"/>
              <a:t>中性对冲策略，即我们不仅在展期时考虑</a:t>
            </a:r>
            <a:r>
              <a:rPr lang="en-US" sz="1600" dirty="0" smtClean="0"/>
              <a:t>             </a:t>
            </a:r>
            <a:r>
              <a:rPr sz="1600" dirty="0" smtClean="0"/>
              <a:t>的变化，同时在非展期期间，若现货价格的变化超过一定阈值，或是每隔若干分钟则重新计算一次组合的</a:t>
            </a:r>
            <a:r>
              <a:rPr lang="en-US" sz="1600" dirty="0" smtClean="0"/>
              <a:t>              </a:t>
            </a:r>
            <a:r>
              <a:rPr sz="1600" dirty="0" smtClean="0"/>
              <a:t>，然后根据新的</a:t>
            </a:r>
            <a:r>
              <a:rPr lang="en-US" sz="1600" dirty="0" smtClean="0"/>
              <a:t>              </a:t>
            </a:r>
            <a:r>
              <a:rPr sz="1600" dirty="0" smtClean="0"/>
              <a:t>来调整标的物的头寸，使之实现新的平衡。</a:t>
            </a:r>
          </a:p>
          <a:p>
            <a:pPr>
              <a:lnSpc>
                <a:spcPct val="170000"/>
              </a:lnSpc>
              <a:buFont typeface="Arial" panose="020B0604020202020204" pitchFamily="34" charset="0"/>
            </a:pPr>
            <a:r>
              <a:rPr sz="1600" dirty="0" smtClean="0"/>
              <a:t>                   </a:t>
            </a: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4" name="对象 -2147482599"/>
          <p:cNvGraphicFramePr/>
          <p:nvPr/>
        </p:nvGraphicFramePr>
        <p:xfrm>
          <a:off x="646430" y="3053080"/>
          <a:ext cx="635000" cy="274320"/>
        </p:xfrm>
        <a:graphic>
          <a:graphicData uri="http://schemas.openxmlformats.org/presentationml/2006/ole">
            <mc:AlternateContent xmlns:mc="http://schemas.openxmlformats.org/markup-compatibility/2006">
              <mc:Choice xmlns:v="urn:schemas-microsoft-com:vml" Requires="v">
                <p:oleObj spid="_x0000_s12564" r:id="rId3" imgW="393700" imgH="177165" progId="Equation.DSMT4">
                  <p:embed/>
                </p:oleObj>
              </mc:Choice>
              <mc:Fallback>
                <p:oleObj r:id="rId3" imgW="393700" imgH="177165" progId="Equation.DSMT4">
                  <p:embed/>
                  <p:pic>
                    <p:nvPicPr>
                      <p:cNvPr id="0" name="图片 13"/>
                      <p:cNvPicPr/>
                      <p:nvPr/>
                    </p:nvPicPr>
                    <p:blipFill>
                      <a:blip r:embed="rId4"/>
                      <a:stretch>
                        <a:fillRect/>
                      </a:stretch>
                    </p:blipFill>
                    <p:spPr>
                      <a:xfrm>
                        <a:off x="646430" y="3053080"/>
                        <a:ext cx="635000" cy="274320"/>
                      </a:xfrm>
                      <a:prstGeom prst="rect">
                        <a:avLst/>
                      </a:prstGeom>
                      <a:noFill/>
                      <a:ln w="38100">
                        <a:noFill/>
                        <a:miter/>
                      </a:ln>
                    </p:spPr>
                  </p:pic>
                </p:oleObj>
              </mc:Fallback>
            </mc:AlternateContent>
          </a:graphicData>
        </a:graphic>
      </p:graphicFrame>
      <p:graphicFrame>
        <p:nvGraphicFramePr>
          <p:cNvPr id="11" name="对象 -2147482599"/>
          <p:cNvGraphicFramePr/>
          <p:nvPr/>
        </p:nvGraphicFramePr>
        <p:xfrm>
          <a:off x="489585" y="1760220"/>
          <a:ext cx="635000" cy="274320"/>
        </p:xfrm>
        <a:graphic>
          <a:graphicData uri="http://schemas.openxmlformats.org/presentationml/2006/ole">
            <mc:AlternateContent xmlns:mc="http://schemas.openxmlformats.org/markup-compatibility/2006">
              <mc:Choice xmlns:v="urn:schemas-microsoft-com:vml" Requires="v">
                <p:oleObj spid="_x0000_s12565" r:id="rId5" imgW="393700" imgH="177165" progId="Equation.DSMT4">
                  <p:embed/>
                </p:oleObj>
              </mc:Choice>
              <mc:Fallback>
                <p:oleObj r:id="rId5" imgW="393700" imgH="177165" progId="Equation.DSMT4">
                  <p:embed/>
                  <p:pic>
                    <p:nvPicPr>
                      <p:cNvPr id="0" name="图片 13"/>
                      <p:cNvPicPr/>
                      <p:nvPr/>
                    </p:nvPicPr>
                    <p:blipFill>
                      <a:blip r:embed="rId4"/>
                      <a:stretch>
                        <a:fillRect/>
                      </a:stretch>
                    </p:blipFill>
                    <p:spPr>
                      <a:xfrm>
                        <a:off x="489585" y="1760220"/>
                        <a:ext cx="635000" cy="274320"/>
                      </a:xfrm>
                      <a:prstGeom prst="rect">
                        <a:avLst/>
                      </a:prstGeom>
                      <a:noFill/>
                      <a:ln w="38100">
                        <a:noFill/>
                        <a:miter/>
                      </a:ln>
                    </p:spPr>
                  </p:pic>
                </p:oleObj>
              </mc:Fallback>
            </mc:AlternateContent>
          </a:graphicData>
        </a:graphic>
      </p:graphicFrame>
      <p:graphicFrame>
        <p:nvGraphicFramePr>
          <p:cNvPr id="2" name="对象 -2147482599"/>
          <p:cNvGraphicFramePr/>
          <p:nvPr/>
        </p:nvGraphicFramePr>
        <p:xfrm>
          <a:off x="2205355" y="1302385"/>
          <a:ext cx="635000" cy="274320"/>
        </p:xfrm>
        <a:graphic>
          <a:graphicData uri="http://schemas.openxmlformats.org/presentationml/2006/ole">
            <mc:AlternateContent xmlns:mc="http://schemas.openxmlformats.org/markup-compatibility/2006">
              <mc:Choice xmlns:v="urn:schemas-microsoft-com:vml" Requires="v">
                <p:oleObj spid="_x0000_s12566" r:id="rId6" imgW="393700" imgH="177165" progId="Equation.DSMT4">
                  <p:embed/>
                </p:oleObj>
              </mc:Choice>
              <mc:Fallback>
                <p:oleObj r:id="rId6" imgW="393700" imgH="177165" progId="Equation.DSMT4">
                  <p:embed/>
                  <p:pic>
                    <p:nvPicPr>
                      <p:cNvPr id="0" name="图片 13"/>
                      <p:cNvPicPr/>
                      <p:nvPr/>
                    </p:nvPicPr>
                    <p:blipFill>
                      <a:blip r:embed="rId4"/>
                      <a:stretch>
                        <a:fillRect/>
                      </a:stretch>
                    </p:blipFill>
                    <p:spPr>
                      <a:xfrm>
                        <a:off x="2205355" y="1302385"/>
                        <a:ext cx="635000" cy="274320"/>
                      </a:xfrm>
                      <a:prstGeom prst="rect">
                        <a:avLst/>
                      </a:prstGeom>
                      <a:noFill/>
                      <a:ln w="38100">
                        <a:noFill/>
                        <a:miter/>
                      </a:ln>
                    </p:spPr>
                  </p:pic>
                </p:oleObj>
              </mc:Fallback>
            </mc:AlternateContent>
          </a:graphicData>
        </a:graphic>
      </p:graphicFrame>
      <p:graphicFrame>
        <p:nvGraphicFramePr>
          <p:cNvPr id="3" name="对象 -2147482599"/>
          <p:cNvGraphicFramePr/>
          <p:nvPr/>
        </p:nvGraphicFramePr>
        <p:xfrm>
          <a:off x="3141345" y="3053080"/>
          <a:ext cx="635000" cy="274320"/>
        </p:xfrm>
        <a:graphic>
          <a:graphicData uri="http://schemas.openxmlformats.org/presentationml/2006/ole">
            <mc:AlternateContent xmlns:mc="http://schemas.openxmlformats.org/markup-compatibility/2006">
              <mc:Choice xmlns:v="urn:schemas-microsoft-com:vml" Requires="v">
                <p:oleObj spid="_x0000_s12567" r:id="rId7" imgW="393700" imgH="177165" progId="Equation.DSMT4">
                  <p:embed/>
                </p:oleObj>
              </mc:Choice>
              <mc:Fallback>
                <p:oleObj r:id="rId7" imgW="393700" imgH="177165" progId="Equation.DSMT4">
                  <p:embed/>
                  <p:pic>
                    <p:nvPicPr>
                      <p:cNvPr id="0" name="图片 13"/>
                      <p:cNvPicPr/>
                      <p:nvPr/>
                    </p:nvPicPr>
                    <p:blipFill>
                      <a:blip r:embed="rId4"/>
                      <a:stretch>
                        <a:fillRect/>
                      </a:stretch>
                    </p:blipFill>
                    <p:spPr>
                      <a:xfrm>
                        <a:off x="3141345" y="3053080"/>
                        <a:ext cx="635000" cy="274320"/>
                      </a:xfrm>
                      <a:prstGeom prst="rect">
                        <a:avLst/>
                      </a:prstGeom>
                      <a:noFill/>
                      <a:ln w="38100">
                        <a:noFill/>
                        <a:miter/>
                      </a:ln>
                    </p:spPr>
                  </p:pic>
                </p:oleObj>
              </mc:Fallback>
            </mc:AlternateContent>
          </a:graphicData>
        </a:graphic>
      </p:graphicFrame>
      <p:graphicFrame>
        <p:nvGraphicFramePr>
          <p:cNvPr id="9" name="对象 -2147482599"/>
          <p:cNvGraphicFramePr/>
          <p:nvPr/>
        </p:nvGraphicFramePr>
        <p:xfrm>
          <a:off x="6970395" y="3053080"/>
          <a:ext cx="635000" cy="274320"/>
        </p:xfrm>
        <a:graphic>
          <a:graphicData uri="http://schemas.openxmlformats.org/presentationml/2006/ole">
            <mc:AlternateContent xmlns:mc="http://schemas.openxmlformats.org/markup-compatibility/2006">
              <mc:Choice xmlns:v="urn:schemas-microsoft-com:vml" Requires="v">
                <p:oleObj spid="_x0000_s12568" r:id="rId8" imgW="393700" imgH="177165" progId="Equation.DSMT4">
                  <p:embed/>
                </p:oleObj>
              </mc:Choice>
              <mc:Fallback>
                <p:oleObj r:id="rId8" imgW="393700" imgH="177165" progId="Equation.DSMT4">
                  <p:embed/>
                  <p:pic>
                    <p:nvPicPr>
                      <p:cNvPr id="0" name="图片 13"/>
                      <p:cNvPicPr/>
                      <p:nvPr/>
                    </p:nvPicPr>
                    <p:blipFill>
                      <a:blip r:embed="rId4"/>
                      <a:stretch>
                        <a:fillRect/>
                      </a:stretch>
                    </p:blipFill>
                    <p:spPr>
                      <a:xfrm>
                        <a:off x="6970395" y="3053080"/>
                        <a:ext cx="635000" cy="274320"/>
                      </a:xfrm>
                      <a:prstGeom prst="rect">
                        <a:avLst/>
                      </a:prstGeom>
                      <a:noFill/>
                      <a:ln w="38100">
                        <a:noFill/>
                        <a:miter/>
                      </a:ln>
                    </p:spPr>
                  </p:pic>
                </p:oleObj>
              </mc:Fallback>
            </mc:AlternateContent>
          </a:graphicData>
        </a:graphic>
      </p:graphicFrame>
      <p:graphicFrame>
        <p:nvGraphicFramePr>
          <p:cNvPr id="14" name="对象 -2147482599"/>
          <p:cNvGraphicFramePr/>
          <p:nvPr/>
        </p:nvGraphicFramePr>
        <p:xfrm>
          <a:off x="11421745" y="3056255"/>
          <a:ext cx="635000" cy="274320"/>
        </p:xfrm>
        <a:graphic>
          <a:graphicData uri="http://schemas.openxmlformats.org/presentationml/2006/ole">
            <mc:AlternateContent xmlns:mc="http://schemas.openxmlformats.org/markup-compatibility/2006">
              <mc:Choice xmlns:v="urn:schemas-microsoft-com:vml" Requires="v">
                <p:oleObj spid="_x0000_s12569" r:id="rId9" imgW="393700" imgH="177165" progId="Equation.DSMT4">
                  <p:embed/>
                </p:oleObj>
              </mc:Choice>
              <mc:Fallback>
                <p:oleObj r:id="rId9" imgW="393700" imgH="177165" progId="Equation.DSMT4">
                  <p:embed/>
                  <p:pic>
                    <p:nvPicPr>
                      <p:cNvPr id="0" name="图片 13"/>
                      <p:cNvPicPr/>
                      <p:nvPr/>
                    </p:nvPicPr>
                    <p:blipFill>
                      <a:blip r:embed="rId4"/>
                      <a:stretch>
                        <a:fillRect/>
                      </a:stretch>
                    </p:blipFill>
                    <p:spPr>
                      <a:xfrm>
                        <a:off x="11421745" y="3056255"/>
                        <a:ext cx="635000" cy="274320"/>
                      </a:xfrm>
                      <a:prstGeom prst="rect">
                        <a:avLst/>
                      </a:prstGeom>
                      <a:noFill/>
                      <a:ln w="38100">
                        <a:noFill/>
                        <a:miter/>
                      </a:ln>
                    </p:spPr>
                  </p:pic>
                </p:oleObj>
              </mc:Fallback>
            </mc:AlternateContent>
          </a:graphicData>
        </a:graphic>
      </p:graphicFrame>
      <p:graphicFrame>
        <p:nvGraphicFramePr>
          <p:cNvPr id="16" name="对象 -2147482599"/>
          <p:cNvGraphicFramePr/>
          <p:nvPr/>
        </p:nvGraphicFramePr>
        <p:xfrm>
          <a:off x="11430635" y="3467100"/>
          <a:ext cx="635000" cy="274320"/>
        </p:xfrm>
        <a:graphic>
          <a:graphicData uri="http://schemas.openxmlformats.org/presentationml/2006/ole">
            <mc:AlternateContent xmlns:mc="http://schemas.openxmlformats.org/markup-compatibility/2006">
              <mc:Choice xmlns:v="urn:schemas-microsoft-com:vml" Requires="v">
                <p:oleObj spid="_x0000_s12570" r:id="rId10" imgW="393700" imgH="177165" progId="Equation.DSMT4">
                  <p:embed/>
                </p:oleObj>
              </mc:Choice>
              <mc:Fallback>
                <p:oleObj r:id="rId10" imgW="393700" imgH="177165" progId="Equation.DSMT4">
                  <p:embed/>
                  <p:pic>
                    <p:nvPicPr>
                      <p:cNvPr id="0" name="图片 13"/>
                      <p:cNvPicPr/>
                      <p:nvPr/>
                    </p:nvPicPr>
                    <p:blipFill>
                      <a:blip r:embed="rId4"/>
                      <a:stretch>
                        <a:fillRect/>
                      </a:stretch>
                    </p:blipFill>
                    <p:spPr>
                      <a:xfrm>
                        <a:off x="11430635" y="3467100"/>
                        <a:ext cx="635000" cy="274320"/>
                      </a:xfrm>
                      <a:prstGeom prst="rect">
                        <a:avLst/>
                      </a:prstGeom>
                      <a:noFill/>
                      <a:ln w="38100">
                        <a:noFill/>
                        <a:miter/>
                      </a:ln>
                    </p:spPr>
                  </p:pic>
                </p:oleObj>
              </mc:Fallback>
            </mc:AlternateContent>
          </a:graphicData>
        </a:graphic>
      </p:graphicFrame>
      <p:graphicFrame>
        <p:nvGraphicFramePr>
          <p:cNvPr id="19" name="对象 -2147482599"/>
          <p:cNvGraphicFramePr/>
          <p:nvPr/>
        </p:nvGraphicFramePr>
        <p:xfrm>
          <a:off x="4115435" y="3873500"/>
          <a:ext cx="635000" cy="274320"/>
        </p:xfrm>
        <a:graphic>
          <a:graphicData uri="http://schemas.openxmlformats.org/presentationml/2006/ole">
            <mc:AlternateContent xmlns:mc="http://schemas.openxmlformats.org/markup-compatibility/2006">
              <mc:Choice xmlns:v="urn:schemas-microsoft-com:vml" Requires="v">
                <p:oleObj spid="_x0000_s12571" r:id="rId11" imgW="393700" imgH="177165" progId="Equation.DSMT4">
                  <p:embed/>
                </p:oleObj>
              </mc:Choice>
              <mc:Fallback>
                <p:oleObj r:id="rId11" imgW="393700" imgH="177165" progId="Equation.DSMT4">
                  <p:embed/>
                  <p:pic>
                    <p:nvPicPr>
                      <p:cNvPr id="0" name="图片 13"/>
                      <p:cNvPicPr/>
                      <p:nvPr/>
                    </p:nvPicPr>
                    <p:blipFill>
                      <a:blip r:embed="rId4"/>
                      <a:stretch>
                        <a:fillRect/>
                      </a:stretch>
                    </p:blipFill>
                    <p:spPr>
                      <a:xfrm>
                        <a:off x="4115435" y="3873500"/>
                        <a:ext cx="635000" cy="274320"/>
                      </a:xfrm>
                      <a:prstGeom prst="rect">
                        <a:avLst/>
                      </a:prstGeom>
                      <a:noFill/>
                      <a:ln w="38100">
                        <a:noFill/>
                        <a:miter/>
                      </a:ln>
                    </p:spPr>
                  </p:pic>
                </p:oleObj>
              </mc:Fallback>
            </mc:AlternateContent>
          </a:graphicData>
        </a:graphic>
      </p:graphicFrame>
      <p:graphicFrame>
        <p:nvGraphicFramePr>
          <p:cNvPr id="21" name="对象 -2147482599"/>
          <p:cNvGraphicFramePr/>
          <p:nvPr/>
        </p:nvGraphicFramePr>
        <p:xfrm>
          <a:off x="2709545" y="4293235"/>
          <a:ext cx="635000" cy="274320"/>
        </p:xfrm>
        <a:graphic>
          <a:graphicData uri="http://schemas.openxmlformats.org/presentationml/2006/ole">
            <mc:AlternateContent xmlns:mc="http://schemas.openxmlformats.org/markup-compatibility/2006">
              <mc:Choice xmlns:v="urn:schemas-microsoft-com:vml" Requires="v">
                <p:oleObj spid="_x0000_s12572" r:id="rId12" imgW="393700" imgH="177165" progId="Equation.DSMT4">
                  <p:embed/>
                </p:oleObj>
              </mc:Choice>
              <mc:Fallback>
                <p:oleObj r:id="rId12" imgW="393700" imgH="177165" progId="Equation.DSMT4">
                  <p:embed/>
                  <p:pic>
                    <p:nvPicPr>
                      <p:cNvPr id="0" name="图片 13"/>
                      <p:cNvPicPr/>
                      <p:nvPr/>
                    </p:nvPicPr>
                    <p:blipFill>
                      <a:blip r:embed="rId4"/>
                      <a:stretch>
                        <a:fillRect/>
                      </a:stretch>
                    </p:blipFill>
                    <p:spPr>
                      <a:xfrm>
                        <a:off x="2709545" y="4293235"/>
                        <a:ext cx="635000" cy="274320"/>
                      </a:xfrm>
                      <a:prstGeom prst="rect">
                        <a:avLst/>
                      </a:prstGeom>
                      <a:noFill/>
                      <a:ln w="38100">
                        <a:noFill/>
                        <a:miter/>
                      </a:ln>
                    </p:spPr>
                  </p:pic>
                </p:oleObj>
              </mc:Fallback>
            </mc:AlternateContent>
          </a:graphicData>
        </a:graphic>
      </p:graphicFrame>
      <p:graphicFrame>
        <p:nvGraphicFramePr>
          <p:cNvPr id="23" name="对象 -2147482599"/>
          <p:cNvGraphicFramePr/>
          <p:nvPr/>
        </p:nvGraphicFramePr>
        <p:xfrm>
          <a:off x="4797425" y="4293235"/>
          <a:ext cx="635000" cy="274320"/>
        </p:xfrm>
        <a:graphic>
          <a:graphicData uri="http://schemas.openxmlformats.org/presentationml/2006/ole">
            <mc:AlternateContent xmlns:mc="http://schemas.openxmlformats.org/markup-compatibility/2006">
              <mc:Choice xmlns:v="urn:schemas-microsoft-com:vml" Requires="v">
                <p:oleObj spid="_x0000_s12573" r:id="rId13" imgW="393700" imgH="177165" progId="Equation.DSMT4">
                  <p:embed/>
                </p:oleObj>
              </mc:Choice>
              <mc:Fallback>
                <p:oleObj r:id="rId13" imgW="393700" imgH="177165" progId="Equation.DSMT4">
                  <p:embed/>
                  <p:pic>
                    <p:nvPicPr>
                      <p:cNvPr id="0" name="图片 13"/>
                      <p:cNvPicPr/>
                      <p:nvPr/>
                    </p:nvPicPr>
                    <p:blipFill>
                      <a:blip r:embed="rId4"/>
                      <a:stretch>
                        <a:fillRect/>
                      </a:stretch>
                    </p:blipFill>
                    <p:spPr>
                      <a:xfrm>
                        <a:off x="4797425" y="4293235"/>
                        <a:ext cx="635000" cy="274320"/>
                      </a:xfrm>
                      <a:prstGeom prst="rect">
                        <a:avLst/>
                      </a:prstGeom>
                      <a:noFill/>
                      <a:ln w="38100">
                        <a:noFill/>
                        <a:miter/>
                      </a:ln>
                    </p:spPr>
                  </p:pic>
                </p:oleObj>
              </mc:Fallback>
            </mc:AlternateContent>
          </a:graphicData>
        </a:graphic>
      </p:graphicFrame>
      <p:graphicFrame>
        <p:nvGraphicFramePr>
          <p:cNvPr id="25" name="对象 -2147482245"/>
          <p:cNvGraphicFramePr/>
          <p:nvPr/>
        </p:nvGraphicFramePr>
        <p:xfrm>
          <a:off x="765175" y="1280795"/>
          <a:ext cx="930910" cy="317500"/>
        </p:xfrm>
        <a:graphic>
          <a:graphicData uri="http://schemas.openxmlformats.org/presentationml/2006/ole">
            <mc:AlternateContent xmlns:mc="http://schemas.openxmlformats.org/markup-compatibility/2006">
              <mc:Choice xmlns:v="urn:schemas-microsoft-com:vml" Requires="v">
                <p:oleObj spid="_x0000_s12574" r:id="rId14" imgW="596900" imgH="203200" progId="Equation.DSMT4">
                  <p:embed/>
                </p:oleObj>
              </mc:Choice>
              <mc:Fallback>
                <p:oleObj r:id="rId14" imgW="596900" imgH="203200" progId="Equation.DSMT4">
                  <p:embed/>
                  <p:pic>
                    <p:nvPicPr>
                      <p:cNvPr id="0" name="图片 41"/>
                      <p:cNvPicPr/>
                      <p:nvPr/>
                    </p:nvPicPr>
                    <p:blipFill>
                      <a:blip r:embed="rId15"/>
                      <a:stretch>
                        <a:fillRect/>
                      </a:stretch>
                    </p:blipFill>
                    <p:spPr>
                      <a:xfrm>
                        <a:off x="765175" y="1280795"/>
                        <a:ext cx="930910" cy="3175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r>
              <a:rPr lang="en-US" sz="1600" b="1" dirty="0" smtClean="0"/>
              <a:t>——             </a:t>
            </a:r>
            <a:r>
              <a:rPr lang="en-US" sz="1600" b="1" dirty="0" err="1" smtClean="0"/>
              <a:t>中性与对冲策略</a:t>
            </a:r>
            <a:endParaRPr lang="en-US" altLang="zh-CN" sz="1600" dirty="0" smtClean="0">
              <a:latin typeface="Times New Roman" panose="02020603050405020304" pitchFamily="18" charset="0"/>
              <a:cs typeface="Times New Roman" panose="02020603050405020304" pitchFamily="18" charset="0"/>
            </a:endParaRPr>
          </a:p>
          <a:p>
            <a:pPr>
              <a:lnSpc>
                <a:spcPct val="170000"/>
              </a:lnSpc>
              <a:spcBef>
                <a:spcPts val="1800"/>
              </a:spcBef>
            </a:pPr>
            <a:r>
              <a:rPr lang="zh-CN" altLang="en-US" sz="1600" dirty="0" smtClean="0">
                <a:latin typeface="Times New Roman" panose="02020603050405020304" pitchFamily="18" charset="0"/>
                <a:cs typeface="Times New Roman" panose="02020603050405020304" pitchFamily="18" charset="0"/>
              </a:rPr>
              <a:t>【例</a:t>
            </a:r>
            <a:r>
              <a:rPr lang="en-US" altLang="zh-CN" sz="1600" dirty="0" smtClean="0">
                <a:latin typeface="Times New Roman" panose="02020603050405020304" pitchFamily="18" charset="0"/>
                <a:cs typeface="Times New Roman" panose="02020603050405020304" pitchFamily="18" charset="0"/>
              </a:rPr>
              <a:t>14-4</a:t>
            </a:r>
            <a:r>
              <a:rPr lang="zh-CN" altLang="en-US" sz="1600" dirty="0" smtClean="0">
                <a:latin typeface="Times New Roman" panose="02020603050405020304" pitchFamily="18" charset="0"/>
                <a:cs typeface="Times New Roman" panose="02020603050405020304" pitchFamily="18" charset="0"/>
              </a:rPr>
              <a:t>】</a:t>
            </a:r>
            <a:r>
              <a:rPr lang="zh-CN" altLang="zh-CN" sz="1600" dirty="0"/>
              <a:t>假定交易员卖出</a:t>
            </a:r>
            <a:r>
              <a:rPr lang="en-US" altLang="zh-CN" sz="1600" dirty="0"/>
              <a:t>100 000</a:t>
            </a:r>
            <a:r>
              <a:rPr lang="zh-CN" altLang="zh-CN" sz="1600" dirty="0"/>
              <a:t>单位的欧式期权，当前股票市值为</a:t>
            </a:r>
            <a:r>
              <a:rPr lang="en-US" altLang="zh-CN" sz="1600" dirty="0"/>
              <a:t>54</a:t>
            </a:r>
            <a:r>
              <a:rPr lang="zh-CN" altLang="zh-CN" sz="1600" dirty="0"/>
              <a:t>元，期权行使价格为</a:t>
            </a:r>
            <a:r>
              <a:rPr lang="en-US" altLang="zh-CN" sz="1600" dirty="0"/>
              <a:t>57</a:t>
            </a:r>
            <a:r>
              <a:rPr lang="zh-CN" altLang="zh-CN" sz="1600" dirty="0"/>
              <a:t>元，股票波动率为</a:t>
            </a:r>
            <a:r>
              <a:rPr lang="en-US" altLang="zh-CN" sz="1600" dirty="0"/>
              <a:t>10%</a:t>
            </a:r>
            <a:r>
              <a:rPr lang="zh-CN" altLang="zh-CN" sz="1600" dirty="0"/>
              <a:t>，期限为</a:t>
            </a:r>
            <a:r>
              <a:rPr lang="en-US" altLang="zh-CN" sz="1600" dirty="0"/>
              <a:t>10</a:t>
            </a:r>
            <a:r>
              <a:rPr lang="zh-CN" altLang="zh-CN" sz="1600" dirty="0"/>
              <a:t>周，试用期权的动态</a:t>
            </a:r>
            <a:r>
              <a:rPr lang="en-US" altLang="zh-CN" sz="1600" dirty="0"/>
              <a:t>Delta</a:t>
            </a:r>
            <a:r>
              <a:rPr lang="zh-CN" altLang="zh-CN" sz="1600" dirty="0"/>
              <a:t>对冲策略，求解整个期权存活周期中的对冲成</a:t>
            </a:r>
            <a:r>
              <a:rPr sz="1600" dirty="0" smtClean="0">
                <a:latin typeface="Times New Roman" panose="02020603050405020304" pitchFamily="18" charset="0"/>
                <a:cs typeface="Times New Roman" panose="02020603050405020304" pitchFamily="18" charset="0"/>
              </a:rPr>
              <a:t>。</a:t>
            </a:r>
            <a:r>
              <a:rPr lang="en-US" sz="1600" dirty="0" smtClean="0">
                <a:latin typeface="Times New Roman" panose="02020603050405020304" pitchFamily="18" charset="0"/>
                <a:cs typeface="Times New Roman" panose="02020603050405020304" pitchFamily="18" charset="0"/>
              </a:rPr>
              <a:t>        </a:t>
            </a: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2" name="对象 -2147482599"/>
          <p:cNvGraphicFramePr/>
          <p:nvPr/>
        </p:nvGraphicFramePr>
        <p:xfrm>
          <a:off x="2205355" y="1302385"/>
          <a:ext cx="635000" cy="274320"/>
        </p:xfrm>
        <a:graphic>
          <a:graphicData uri="http://schemas.openxmlformats.org/presentationml/2006/ole">
            <mc:AlternateContent xmlns:mc="http://schemas.openxmlformats.org/markup-compatibility/2006">
              <mc:Choice xmlns:v="urn:schemas-microsoft-com:vml" Requires="v">
                <p:oleObj spid="_x0000_s13369" r:id="rId4" imgW="393700" imgH="177165" progId="Equation.DSMT4">
                  <p:embed/>
                </p:oleObj>
              </mc:Choice>
              <mc:Fallback>
                <p:oleObj r:id="rId4" imgW="393700" imgH="177165" progId="Equation.DSMT4">
                  <p:embed/>
                  <p:pic>
                    <p:nvPicPr>
                      <p:cNvPr id="0" name="图片 13"/>
                      <p:cNvPicPr/>
                      <p:nvPr/>
                    </p:nvPicPr>
                    <p:blipFill>
                      <a:blip r:embed="rId5"/>
                      <a:stretch>
                        <a:fillRect/>
                      </a:stretch>
                    </p:blipFill>
                    <p:spPr>
                      <a:xfrm>
                        <a:off x="2205355" y="1302385"/>
                        <a:ext cx="635000" cy="274320"/>
                      </a:xfrm>
                      <a:prstGeom prst="rect">
                        <a:avLst/>
                      </a:prstGeom>
                      <a:noFill/>
                      <a:ln w="38100">
                        <a:noFill/>
                        <a:miter/>
                      </a:ln>
                    </p:spPr>
                  </p:pic>
                </p:oleObj>
              </mc:Fallback>
            </mc:AlternateContent>
          </a:graphicData>
        </a:graphic>
      </p:graphicFrame>
      <p:graphicFrame>
        <p:nvGraphicFramePr>
          <p:cNvPr id="22" name="对象 -2147482245"/>
          <p:cNvGraphicFramePr/>
          <p:nvPr/>
        </p:nvGraphicFramePr>
        <p:xfrm>
          <a:off x="752475" y="1297305"/>
          <a:ext cx="930910" cy="317500"/>
        </p:xfrm>
        <a:graphic>
          <a:graphicData uri="http://schemas.openxmlformats.org/presentationml/2006/ole">
            <mc:AlternateContent xmlns:mc="http://schemas.openxmlformats.org/markup-compatibility/2006">
              <mc:Choice xmlns:v="urn:schemas-microsoft-com:vml" Requires="v">
                <p:oleObj spid="_x0000_s13370" r:id="rId6" imgW="596900" imgH="203200" progId="Equation.DSMT4">
                  <p:embed/>
                </p:oleObj>
              </mc:Choice>
              <mc:Fallback>
                <p:oleObj r:id="rId6" imgW="596900" imgH="203200" progId="Equation.DSMT4">
                  <p:embed/>
                  <p:pic>
                    <p:nvPicPr>
                      <p:cNvPr id="0" name="图片 41"/>
                      <p:cNvPicPr/>
                      <p:nvPr/>
                    </p:nvPicPr>
                    <p:blipFill>
                      <a:blip r:embed="rId7"/>
                      <a:stretch>
                        <a:fillRect/>
                      </a:stretch>
                    </p:blipFill>
                    <p:spPr>
                      <a:xfrm>
                        <a:off x="752475" y="1297305"/>
                        <a:ext cx="930910" cy="317500"/>
                      </a:xfrm>
                      <a:prstGeom prst="rect">
                        <a:avLst/>
                      </a:prstGeom>
                      <a:noFill/>
                      <a:ln w="38100">
                        <a:noFill/>
                        <a:miter/>
                      </a:ln>
                    </p:spPr>
                  </p:pic>
                </p:oleObj>
              </mc:Fallback>
            </mc:AlternateContent>
          </a:graphicData>
        </a:graphic>
      </p:graphicFrame>
      <p:graphicFrame>
        <p:nvGraphicFramePr>
          <p:cNvPr id="9" name="表格 8"/>
          <p:cNvGraphicFramePr/>
          <p:nvPr>
            <p:custDataLst>
              <p:tags r:id="rId2"/>
            </p:custDataLst>
            <p:extLst>
              <p:ext uri="{D42A27DB-BD31-4B8C-83A1-F6EECF244321}">
                <p14:modId xmlns:p14="http://schemas.microsoft.com/office/powerpoint/2010/main" val="3131565741"/>
              </p:ext>
            </p:extLst>
          </p:nvPr>
        </p:nvGraphicFramePr>
        <p:xfrm>
          <a:off x="403354" y="2852936"/>
          <a:ext cx="10945221" cy="3291842"/>
        </p:xfrm>
        <a:graphic>
          <a:graphicData uri="http://schemas.openxmlformats.org/drawingml/2006/table">
            <a:tbl>
              <a:tblPr firstRow="1" bandRow="1">
                <a:tableStyleId>{5C22544A-7EE6-4342-B048-85BDC9FD1C3A}</a:tableStyleId>
              </a:tblPr>
              <a:tblGrid>
                <a:gridCol w="1563603"/>
                <a:gridCol w="1318350"/>
                <a:gridCol w="1368152"/>
                <a:gridCol w="1584176"/>
                <a:gridCol w="1728192"/>
                <a:gridCol w="1819145"/>
                <a:gridCol w="1563603"/>
              </a:tblGrid>
              <a:tr h="471805">
                <a:tc>
                  <a:txBody>
                    <a:bodyPr/>
                    <a:lstStyle/>
                    <a:p>
                      <a:pPr indent="0" algn="ctr">
                        <a:lnSpc>
                          <a:spcPct val="150000"/>
                        </a:lnSpc>
                        <a:spcBef>
                          <a:spcPts val="0"/>
                        </a:spcBef>
                        <a:spcAft>
                          <a:spcPts val="0"/>
                        </a:spcAft>
                        <a:buNone/>
                      </a:pPr>
                      <a:r>
                        <a:rPr lang="en-US" sz="1600" b="1" dirty="0">
                          <a:latin typeface="Times New Roman" panose="02020603050405020304" pitchFamily="18" charset="0"/>
                          <a:cs typeface="Times New Roman" panose="02020603050405020304" pitchFamily="18" charset="0"/>
                        </a:rPr>
                        <a:t>周</a:t>
                      </a:r>
                      <a:endParaRPr lang="en-US" altLang="en-US" sz="1600" b="1"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50000"/>
                        </a:lnSpc>
                        <a:spcBef>
                          <a:spcPts val="0"/>
                        </a:spcBef>
                        <a:spcAft>
                          <a:spcPts val="0"/>
                        </a:spcAft>
                        <a:buNone/>
                      </a:pPr>
                      <a:r>
                        <a:rPr lang="en-US" sz="1600" b="1">
                          <a:latin typeface="Times New Roman" panose="02020603050405020304" pitchFamily="18" charset="0"/>
                          <a:cs typeface="Times New Roman" panose="02020603050405020304" pitchFamily="18" charset="0"/>
                        </a:rPr>
                        <a:t>股票价格</a:t>
                      </a:r>
                      <a:endParaRPr lang="en-US" altLang="en-US" sz="16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50000"/>
                        </a:lnSpc>
                        <a:spcBef>
                          <a:spcPts val="0"/>
                        </a:spcBef>
                        <a:spcAft>
                          <a:spcPts val="0"/>
                        </a:spcAft>
                        <a:buNone/>
                      </a:pPr>
                      <a:r>
                        <a:rPr lang="en-US" sz="1600" b="1" dirty="0">
                          <a:latin typeface="Times New Roman" panose="02020603050405020304" pitchFamily="18" charset="0"/>
                          <a:cs typeface="Times New Roman" panose="02020603050405020304" pitchFamily="18" charset="0"/>
                        </a:rPr>
                        <a:t>Delta</a:t>
                      </a:r>
                      <a:endParaRPr lang="en-US" altLang="en-US" sz="1600" b="1"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50000"/>
                        </a:lnSpc>
                        <a:spcBef>
                          <a:spcPts val="0"/>
                        </a:spcBef>
                        <a:spcAft>
                          <a:spcPts val="0"/>
                        </a:spcAft>
                        <a:buNone/>
                      </a:pPr>
                      <a:r>
                        <a:rPr lang="en-US" sz="1600" b="1" dirty="0" err="1" smtClean="0">
                          <a:latin typeface="Times New Roman" panose="02020603050405020304" pitchFamily="18" charset="0"/>
                          <a:cs typeface="Times New Roman" panose="02020603050405020304" pitchFamily="18" charset="0"/>
                        </a:rPr>
                        <a:t>股票购买数量</a:t>
                      </a:r>
                      <a:endParaRPr lang="en-US" altLang="en-US" sz="1600" b="1"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600" b="1" dirty="0" err="1" smtClean="0">
                          <a:latin typeface="Times New Roman" panose="02020603050405020304" pitchFamily="18" charset="0"/>
                          <a:cs typeface="Times New Roman" panose="02020603050405020304" pitchFamily="18" charset="0"/>
                        </a:rPr>
                        <a:t>总的购买成本</a:t>
                      </a:r>
                      <a:r>
                        <a:rPr lang="zh-CN" altLang="en-US" sz="1600" b="1" dirty="0" smtClean="0">
                          <a:latin typeface="Times New Roman" panose="02020603050405020304" pitchFamily="18" charset="0"/>
                          <a:cs typeface="Times New Roman" panose="02020603050405020304" pitchFamily="18" charset="0"/>
                        </a:rPr>
                        <a:t>（单位：千美元）</a:t>
                      </a:r>
                      <a:endParaRPr lang="en-US" altLang="en-US" sz="1600" b="1" dirty="0" smtClean="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50000"/>
                        </a:lnSpc>
                        <a:spcBef>
                          <a:spcPts val="0"/>
                        </a:spcBef>
                        <a:spcAft>
                          <a:spcPts val="0"/>
                        </a:spcAft>
                        <a:buNone/>
                      </a:pPr>
                      <a:r>
                        <a:rPr lang="en-US" sz="1600" b="1" dirty="0" err="1" smtClean="0">
                          <a:latin typeface="Times New Roman" panose="02020603050405020304" pitchFamily="18" charset="0"/>
                          <a:cs typeface="Times New Roman" panose="02020603050405020304" pitchFamily="18" charset="0"/>
                        </a:rPr>
                        <a:t>累积购买成本</a:t>
                      </a:r>
                      <a:endParaRPr lang="en-US" sz="1600" b="1" dirty="0" smtClean="0">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50000"/>
                        </a:lnSpc>
                        <a:spcBef>
                          <a:spcPts val="0"/>
                        </a:spcBef>
                        <a:spcAft>
                          <a:spcPts val="0"/>
                        </a:spcAft>
                        <a:buClrTx/>
                        <a:buSzTx/>
                        <a:buFontTx/>
                        <a:buNone/>
                        <a:tabLst/>
                        <a:defRPr/>
                      </a:pPr>
                      <a:r>
                        <a:rPr lang="zh-CN" altLang="en-US" sz="1600" b="1" dirty="0" smtClean="0">
                          <a:latin typeface="Times New Roman" panose="02020603050405020304" pitchFamily="18" charset="0"/>
                          <a:cs typeface="Times New Roman" panose="02020603050405020304" pitchFamily="18" charset="0"/>
                        </a:rPr>
                        <a:t>（单位：千美元）</a:t>
                      </a:r>
                      <a:endParaRPr lang="en-US" altLang="en-US" sz="1600" b="1" dirty="0" smtClean="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50000"/>
                        </a:lnSpc>
                        <a:spcBef>
                          <a:spcPts val="0"/>
                        </a:spcBef>
                        <a:spcAft>
                          <a:spcPts val="0"/>
                        </a:spcAft>
                        <a:buNone/>
                      </a:pPr>
                      <a:r>
                        <a:rPr lang="en-US" sz="1600" b="1">
                          <a:latin typeface="Times New Roman" panose="02020603050405020304" pitchFamily="18" charset="0"/>
                          <a:cs typeface="Times New Roman" panose="02020603050405020304" pitchFamily="18" charset="0"/>
                        </a:rPr>
                        <a:t>利率</a:t>
                      </a:r>
                      <a:endParaRPr lang="en-US" altLang="en-US" sz="16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344805">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dirty="0">
                          <a:solidFill>
                            <a:schemeClr val="dk1"/>
                          </a:solidFill>
                          <a:latin typeface="+mn-lt"/>
                          <a:ea typeface="+mn-ea"/>
                          <a:cs typeface="+mn-cs"/>
                        </a:rPr>
                        <a:t>54</a:t>
                      </a:r>
                      <a:endParaRPr lang="zh-CN"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0.1363</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13633</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73.62</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73.62</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2.60%</a:t>
                      </a:r>
                      <a:endParaRPr lang="zh-CN" sz="1800" kern="1200">
                        <a:solidFill>
                          <a:schemeClr val="dk1"/>
                        </a:solidFill>
                        <a:latin typeface="+mn-lt"/>
                        <a:ea typeface="+mn-ea"/>
                        <a:cs typeface="+mn-cs"/>
                      </a:endParaRPr>
                    </a:p>
                  </a:txBody>
                  <a:tcPr marL="68580" marR="68580" marT="0" marB="0" anchor="ctr"/>
                </a:tc>
              </a:tr>
              <a:tr h="346075">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1</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54.2</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0.1351</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-122</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-0.66</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72.95</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2.10%</a:t>
                      </a:r>
                      <a:endParaRPr lang="zh-CN" sz="1800" kern="1200">
                        <a:solidFill>
                          <a:schemeClr val="dk1"/>
                        </a:solidFill>
                        <a:latin typeface="+mn-lt"/>
                        <a:ea typeface="+mn-ea"/>
                        <a:cs typeface="+mn-cs"/>
                      </a:endParaRPr>
                    </a:p>
                  </a:txBody>
                  <a:tcPr marL="68580" marR="68580" marT="0" marB="0" anchor="ctr"/>
                </a:tc>
              </a:tr>
              <a:tr h="344805">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2</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53.6</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0.0724</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-6271</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-33.61</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39.34</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dirty="0">
                          <a:solidFill>
                            <a:schemeClr val="dk1"/>
                          </a:solidFill>
                          <a:latin typeface="+mn-lt"/>
                          <a:ea typeface="+mn-ea"/>
                          <a:cs typeface="+mn-cs"/>
                        </a:rPr>
                        <a:t>2.30%</a:t>
                      </a:r>
                      <a:endParaRPr lang="zh-CN" sz="1800" kern="1200" dirty="0">
                        <a:solidFill>
                          <a:schemeClr val="dk1"/>
                        </a:solidFill>
                        <a:latin typeface="+mn-lt"/>
                        <a:ea typeface="+mn-ea"/>
                        <a:cs typeface="+mn-cs"/>
                      </a:endParaRPr>
                    </a:p>
                  </a:txBody>
                  <a:tcPr marL="68580" marR="68580" marT="0" marB="0" anchor="ctr"/>
                </a:tc>
              </a:tr>
              <a:tr h="345440">
                <a:tc>
                  <a:txBody>
                    <a:bodyPr/>
                    <a:lstStyle/>
                    <a:p>
                      <a:pPr algn="ctr">
                        <a:lnSpc>
                          <a:spcPct val="150000"/>
                        </a:lnSpc>
                        <a:spcBef>
                          <a:spcPts val="0"/>
                        </a:spcBef>
                        <a:spcAft>
                          <a:spcPts val="0"/>
                        </a:spcAft>
                      </a:pPr>
                      <a:r>
                        <a:rPr lang="en-CA" sz="1800" dirty="0" smtClean="0"/>
                        <a:t>.......</a:t>
                      </a:r>
                      <a:endParaRPr lang="en-US" sz="1800" dirty="0"/>
                    </a:p>
                  </a:txBody>
                  <a:tcPr marL="91442" marR="91442" marT="45721" marB="45721"/>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CA" sz="1800" dirty="0" smtClean="0"/>
                        <a:t>.......</a:t>
                      </a:r>
                      <a:endParaRPr lang="en-US" sz="1800" dirty="0" smtClean="0"/>
                    </a:p>
                  </a:txBody>
                  <a:tcPr marL="91442" marR="91442" marT="45721" marB="45721"/>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CA" sz="1800" dirty="0" smtClean="0"/>
                        <a:t>.......</a:t>
                      </a:r>
                      <a:endParaRPr lang="en-US" sz="1800" dirty="0" smtClean="0"/>
                    </a:p>
                  </a:txBody>
                  <a:tcPr marL="91442" marR="91442" marT="45721" marB="45721"/>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CA" sz="1800" dirty="0" smtClean="0"/>
                        <a:t>.......</a:t>
                      </a:r>
                      <a:endParaRPr lang="en-US" sz="1800" dirty="0" smtClean="0"/>
                    </a:p>
                  </a:txBody>
                  <a:tcPr marL="91442" marR="91442" marT="45721" marB="45721"/>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CA" sz="1800" dirty="0" smtClean="0"/>
                        <a:t>.......</a:t>
                      </a:r>
                      <a:endParaRPr lang="en-US" sz="1800" dirty="0" smtClean="0"/>
                    </a:p>
                  </a:txBody>
                  <a:tcPr marL="91442" marR="91442" marT="45721" marB="45721"/>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CA" sz="1800" dirty="0" smtClean="0"/>
                        <a:t>.......</a:t>
                      </a:r>
                      <a:endParaRPr lang="en-US" sz="1800" dirty="0" smtClean="0"/>
                    </a:p>
                  </a:txBody>
                  <a:tcPr marL="91442" marR="91442" marT="45721" marB="45721"/>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CA" sz="1800" dirty="0" smtClean="0"/>
                        <a:t>.......</a:t>
                      </a:r>
                      <a:endParaRPr lang="en-US" sz="1800" dirty="0" smtClean="0"/>
                    </a:p>
                  </a:txBody>
                  <a:tcPr marL="91442" marR="91442" marT="45721" marB="45721"/>
                </a:tc>
              </a:tr>
              <a:tr h="345440">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9</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59.1</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0.9958</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2062</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12.19</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570.98</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1.20%</a:t>
                      </a:r>
                      <a:endParaRPr lang="zh-CN" sz="1800" kern="1200">
                        <a:solidFill>
                          <a:schemeClr val="dk1"/>
                        </a:solidFill>
                        <a:latin typeface="+mn-lt"/>
                        <a:ea typeface="+mn-ea"/>
                        <a:cs typeface="+mn-cs"/>
                      </a:endParaRPr>
                    </a:p>
                  </a:txBody>
                  <a:tcPr marL="68580" marR="68580" marT="0" marB="0" anchor="ctr"/>
                </a:tc>
              </a:tr>
              <a:tr h="344805">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10</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dirty="0">
                          <a:solidFill>
                            <a:schemeClr val="dk1"/>
                          </a:solidFill>
                          <a:latin typeface="+mn-lt"/>
                          <a:ea typeface="+mn-ea"/>
                          <a:cs typeface="+mn-cs"/>
                        </a:rPr>
                        <a:t>60.3</a:t>
                      </a:r>
                      <a:endParaRPr lang="zh-CN"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0.0000</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0.00</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570.98</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dirty="0">
                          <a:solidFill>
                            <a:schemeClr val="dk1"/>
                          </a:solidFill>
                          <a:latin typeface="+mn-lt"/>
                          <a:ea typeface="+mn-ea"/>
                          <a:cs typeface="+mn-cs"/>
                        </a:rPr>
                        <a:t>1.30%</a:t>
                      </a:r>
                      <a:endParaRPr lang="zh-CN" sz="1800" kern="1200" dirty="0">
                        <a:solidFill>
                          <a:schemeClr val="dk1"/>
                        </a:solidFill>
                        <a:latin typeface="+mn-lt"/>
                        <a:ea typeface="+mn-ea"/>
                        <a:cs typeface="+mn-cs"/>
                      </a:endParaRPr>
                    </a:p>
                  </a:txBody>
                  <a:tcPr marL="68580" marR="68580" marT="0" marB="0" anchor="ctr"/>
                </a:tc>
              </a:tr>
            </a:tbl>
          </a:graphicData>
        </a:graphic>
      </p:graphicFrame>
      <p:sp>
        <p:nvSpPr>
          <p:cNvPr id="10" name="文本框 19"/>
          <p:cNvSpPr txBox="1"/>
          <p:nvPr/>
        </p:nvSpPr>
        <p:spPr>
          <a:xfrm>
            <a:off x="4932705" y="993139"/>
            <a:ext cx="6912769" cy="584775"/>
          </a:xfrm>
          <a:prstGeom prst="rect">
            <a:avLst/>
          </a:prstGeom>
          <a:noFill/>
          <a:ln w="19050">
            <a:solidFill>
              <a:srgbClr val="215968"/>
            </a:solidFill>
          </a:ln>
        </p:spPr>
        <p:txBody>
          <a:bodyPr wrap="square" rtlCol="0">
            <a:spAutoFit/>
          </a:bodyPr>
          <a:lstStyle/>
          <a:p>
            <a:r>
              <a:rPr lang="zh-CN" altLang="zh-CN" sz="1600" dirty="0"/>
              <a:t>扣除出售股票的收入</a:t>
            </a:r>
            <a:r>
              <a:rPr lang="en-US" altLang="zh-CN" sz="1600" dirty="0"/>
              <a:t>57*100000=570</a:t>
            </a:r>
            <a:r>
              <a:rPr lang="zh-CN" altLang="zh-CN" sz="1600" dirty="0"/>
              <a:t>万元，则整个期权存活期，实现完全</a:t>
            </a:r>
            <a:r>
              <a:rPr lang="en-US" altLang="zh-CN" sz="1600" dirty="0"/>
              <a:t>Delta</a:t>
            </a:r>
            <a:r>
              <a:rPr lang="zh-CN" altLang="zh-CN" sz="1600" dirty="0"/>
              <a:t>对冲总的对冲成本为</a:t>
            </a:r>
            <a:r>
              <a:rPr lang="en-US" altLang="zh-CN" sz="1600" dirty="0"/>
              <a:t>570.98*10000-5700000=9774.473</a:t>
            </a:r>
            <a:r>
              <a:rPr lang="zh-CN" altLang="zh-CN" sz="1600" dirty="0"/>
              <a:t>元</a:t>
            </a:r>
            <a:r>
              <a:rPr lang="zh-CN" altLang="en-US" sz="1600" dirty="0" smtClean="0">
                <a:latin typeface="Times New Roman" panose="02020603050405020304" pitchFamily="18" charset="0"/>
                <a:cs typeface="Times New Roman" panose="02020603050405020304" pitchFamily="18" charset="0"/>
              </a:rPr>
              <a:t>。</a:t>
            </a:r>
            <a:endParaRPr lang="zh-CN" altLang="en-US" sz="1600" dirty="0">
              <a:latin typeface="Times New Roman" panose="02020603050405020304" pitchFamily="18" charset="0"/>
              <a:cs typeface="Times New Roman" panose="02020603050405020304" pitchFamily="18" charset="0"/>
            </a:endParaRPr>
          </a:p>
        </p:txBody>
      </p:sp>
    </p:spTree>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p>
          <a:p>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p>
          <a:p>
            <a:pPr>
              <a:lnSpc>
                <a:spcPct val="170000"/>
              </a:lnSpc>
              <a:buFont typeface="Arial" panose="020B0604020202020204" pitchFamily="34" charset="0"/>
            </a:pPr>
            <a:r>
              <a:rPr sz="1600" dirty="0" smtClean="0"/>
              <a:t>期权价格对时间的偏导数，可以理解为期权价格随时间变化的速率，度量了金融衍生产品价格对时间变化的敏感性。</a:t>
            </a:r>
          </a:p>
          <a:p>
            <a:pPr>
              <a:lnSpc>
                <a:spcPct val="170000"/>
              </a:lnSpc>
              <a:buFont typeface="Arial" panose="020B0604020202020204" pitchFamily="34" charset="0"/>
            </a:pPr>
            <a:r>
              <a:rPr sz="1600" dirty="0" smtClean="0"/>
              <a:t>对于一个无股息的欧式看涨期权，</a:t>
            </a:r>
            <a:r>
              <a:rPr lang="en-US" sz="1600" dirty="0" smtClean="0"/>
              <a:t>            </a:t>
            </a:r>
            <a:r>
              <a:rPr sz="1600" dirty="0" smtClean="0"/>
              <a:t>计算的公式可由BS公式计算得出：</a:t>
            </a:r>
          </a:p>
          <a:p>
            <a:pPr>
              <a:lnSpc>
                <a:spcPct val="170000"/>
              </a:lnSpc>
              <a:buFont typeface="Arial" panose="020B0604020202020204" pitchFamily="34" charset="0"/>
            </a:pPr>
            <a:r>
              <a:rPr sz="1600" dirty="0" smtClean="0"/>
              <a:t>                   </a:t>
            </a:r>
            <a:r>
              <a:rPr lang="en-US" sz="1600" dirty="0" smtClean="0"/>
              <a:t>                                                                                                                         </a:t>
            </a:r>
            <a:r>
              <a:rPr sz="1600" dirty="0" smtClean="0"/>
              <a:t>       </a:t>
            </a:r>
            <a:r>
              <a:rPr lang="en-US" sz="1600" dirty="0" smtClean="0"/>
              <a:t>       </a:t>
            </a:r>
            <a:r>
              <a:rPr sz="1600" dirty="0" smtClean="0"/>
              <a:t> （</a:t>
            </a:r>
            <a:r>
              <a:rPr lang="en-US" altLang="zh-CN" sz="1600" dirty="0" smtClean="0">
                <a:latin typeface="Times New Roman" panose="02020603050405020304" pitchFamily="18" charset="0"/>
                <a:cs typeface="Times New Roman" panose="02020603050405020304" pitchFamily="18" charset="0"/>
              </a:rPr>
              <a:t>14</a:t>
            </a:r>
            <a:r>
              <a:rPr lang="en-US" sz="1600" dirty="0" smtClean="0">
                <a:latin typeface="Times New Roman" panose="02020603050405020304" pitchFamily="18" charset="0"/>
                <a:cs typeface="Times New Roman" panose="02020603050405020304" pitchFamily="18" charset="0"/>
              </a:rPr>
              <a:t>5</a:t>
            </a:r>
            <a:r>
              <a:rPr sz="1600" dirty="0" smtClean="0"/>
              <a:t>）</a:t>
            </a:r>
          </a:p>
          <a:p>
            <a:pPr>
              <a:lnSpc>
                <a:spcPct val="170000"/>
              </a:lnSpc>
              <a:buFont typeface="Arial" panose="020B0604020202020204" pitchFamily="34" charset="0"/>
            </a:pPr>
            <a:endParaRPr sz="1600" dirty="0" smtClean="0"/>
          </a:p>
          <a:p>
            <a:pPr>
              <a:lnSpc>
                <a:spcPct val="170000"/>
              </a:lnSpc>
              <a:buFont typeface="Arial" panose="020B0604020202020204" pitchFamily="34" charset="0"/>
            </a:pPr>
            <a:r>
              <a:rPr sz="1600" dirty="0" smtClean="0"/>
              <a:t>对于一个股票欧式看跌期权，计算</a:t>
            </a:r>
            <a:r>
              <a:rPr lang="en-US" sz="1600" dirty="0" smtClean="0"/>
              <a:t>              </a:t>
            </a:r>
            <a:r>
              <a:rPr sz="1600" dirty="0" smtClean="0"/>
              <a:t>的公式为：                        </a:t>
            </a:r>
            <a:r>
              <a:rPr lang="en-US" sz="1600" dirty="0" smtClean="0"/>
              <a:t>                                                                                              </a:t>
            </a:r>
          </a:p>
          <a:p>
            <a:pPr>
              <a:lnSpc>
                <a:spcPct val="170000"/>
              </a:lnSpc>
              <a:buFont typeface="Arial" panose="020B0604020202020204" pitchFamily="34" charset="0"/>
            </a:pPr>
            <a:r>
              <a:rPr lang="en-US" sz="1600" dirty="0" smtClean="0"/>
              <a:t>                                                                                                                                                   </a:t>
            </a:r>
            <a:r>
              <a:rPr sz="1600" dirty="0" smtClean="0"/>
              <a:t>  </a:t>
            </a:r>
            <a:r>
              <a:rPr lang="en-US" sz="1600" dirty="0" smtClean="0"/>
              <a:t>       </a:t>
            </a:r>
            <a:r>
              <a:rPr sz="1600" dirty="0" smtClean="0"/>
              <a:t>（</a:t>
            </a:r>
            <a:r>
              <a:rPr lang="en-US" altLang="zh-CN" sz="1600" dirty="0" smtClean="0">
                <a:latin typeface="Times New Roman" panose="02020603050405020304" pitchFamily="18" charset="0"/>
                <a:cs typeface="Times New Roman" panose="02020603050405020304" pitchFamily="18" charset="0"/>
              </a:rPr>
              <a:t>14</a:t>
            </a:r>
            <a:r>
              <a:rPr lang="en-US" sz="1600" dirty="0" smtClean="0">
                <a:latin typeface="Times New Roman" panose="02020603050405020304" pitchFamily="18" charset="0"/>
                <a:cs typeface="Times New Roman" panose="02020603050405020304" pitchFamily="18" charset="0"/>
              </a:rPr>
              <a:t>6</a:t>
            </a:r>
            <a:r>
              <a:rPr sz="1600" dirty="0" smtClean="0"/>
              <a:t>）</a:t>
            </a:r>
          </a:p>
          <a:p>
            <a:pPr>
              <a:lnSpc>
                <a:spcPct val="170000"/>
              </a:lnSpc>
              <a:buFont typeface="Arial" panose="020B0604020202020204" pitchFamily="34" charset="0"/>
            </a:pPr>
            <a:endParaRPr sz="1000" dirty="0" smtClean="0"/>
          </a:p>
          <a:p>
            <a:pPr>
              <a:lnSpc>
                <a:spcPct val="170000"/>
              </a:lnSpc>
              <a:buFont typeface="Arial" panose="020B0604020202020204" pitchFamily="34" charset="0"/>
            </a:pPr>
            <a:r>
              <a:rPr sz="1600" dirty="0" smtClean="0"/>
              <a:t>因为</a:t>
            </a:r>
            <a:r>
              <a:rPr lang="en-US" sz="1600" dirty="0" smtClean="0"/>
              <a:t>                                    </a:t>
            </a:r>
            <a:r>
              <a:rPr sz="1600" dirty="0" smtClean="0"/>
              <a:t>，所以看跌期权的</a:t>
            </a:r>
            <a:r>
              <a:rPr lang="en-US" sz="1600" dirty="0" smtClean="0"/>
              <a:t>             </a:t>
            </a:r>
            <a:r>
              <a:rPr sz="1600" dirty="0" smtClean="0"/>
              <a:t>比看涨期权的大</a:t>
            </a:r>
            <a:r>
              <a:rPr lang="en-US" sz="1600" dirty="0" smtClean="0"/>
              <a:t>               </a:t>
            </a:r>
            <a:r>
              <a:rPr sz="1600" dirty="0" smtClean="0"/>
              <a:t>。期权价格将随时间增加而减少，即当到期时间越小，越接近到期日时，期权价格越低。通常期权的</a:t>
            </a:r>
            <a:r>
              <a:rPr lang="en-US" sz="1600" dirty="0" smtClean="0"/>
              <a:t>            </a:t>
            </a:r>
            <a:r>
              <a:rPr sz="1600" dirty="0" smtClean="0"/>
              <a:t>为负（实值看涨汇率期权等除外）。由于时间走向是唯一确定的，因此不需要对时间进行套保，即无需消除时间风险。但是</a:t>
            </a:r>
            <a:r>
              <a:rPr lang="en-US" sz="1600" dirty="0" smtClean="0"/>
              <a:t>             </a:t>
            </a:r>
            <a:r>
              <a:rPr sz="1600" dirty="0" smtClean="0"/>
              <a:t>衡量了期权买方随时间的变化而损失的价值，因此在进行</a:t>
            </a:r>
            <a:r>
              <a:rPr lang="en-US" sz="1600" dirty="0" smtClean="0"/>
              <a:t>             </a:t>
            </a:r>
            <a:r>
              <a:rPr sz="1600" dirty="0" smtClean="0"/>
              <a:t>中性对冲时，</a:t>
            </a:r>
            <a:r>
              <a:rPr lang="en-US" sz="1600" dirty="0" smtClean="0"/>
              <a:t>           </a:t>
            </a:r>
            <a:r>
              <a:rPr sz="1600" dirty="0" smtClean="0"/>
              <a:t>起着很重要的作用。</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0" name="对象 -2147482243"/>
          <p:cNvGraphicFramePr/>
          <p:nvPr/>
        </p:nvGraphicFramePr>
        <p:xfrm>
          <a:off x="836930" y="1484630"/>
          <a:ext cx="893445" cy="320040"/>
        </p:xfrm>
        <a:graphic>
          <a:graphicData uri="http://schemas.openxmlformats.org/presentationml/2006/ole">
            <mc:AlternateContent xmlns:mc="http://schemas.openxmlformats.org/markup-compatibility/2006">
              <mc:Choice xmlns:v="urn:schemas-microsoft-com:vml" Requires="v">
                <p:oleObj spid="_x0000_s14637" r:id="rId3" imgW="584200" imgH="203200" progId="Equation.DSMT4">
                  <p:embed/>
                </p:oleObj>
              </mc:Choice>
              <mc:Fallback>
                <p:oleObj r:id="rId3" imgW="584200" imgH="203200" progId="Equation.DSMT4">
                  <p:embed/>
                  <p:pic>
                    <p:nvPicPr>
                      <p:cNvPr id="0" name="图片 42"/>
                      <p:cNvPicPr/>
                      <p:nvPr/>
                    </p:nvPicPr>
                    <p:blipFill>
                      <a:blip r:embed="rId4"/>
                      <a:stretch>
                        <a:fillRect/>
                      </a:stretch>
                    </p:blipFill>
                    <p:spPr>
                      <a:xfrm>
                        <a:off x="836930" y="1484630"/>
                        <a:ext cx="893445" cy="320040"/>
                      </a:xfrm>
                      <a:prstGeom prst="rect">
                        <a:avLst/>
                      </a:prstGeom>
                      <a:noFill/>
                      <a:ln w="38100">
                        <a:noFill/>
                        <a:miter/>
                      </a:ln>
                    </p:spPr>
                  </p:pic>
                </p:oleObj>
              </mc:Fallback>
            </mc:AlternateContent>
          </a:graphicData>
        </a:graphic>
      </p:graphicFrame>
      <p:graphicFrame>
        <p:nvGraphicFramePr>
          <p:cNvPr id="2" name="对象 -2147482571"/>
          <p:cNvGraphicFramePr/>
          <p:nvPr/>
        </p:nvGraphicFramePr>
        <p:xfrm>
          <a:off x="3598545" y="3810000"/>
          <a:ext cx="628650" cy="258445"/>
        </p:xfrm>
        <a:graphic>
          <a:graphicData uri="http://schemas.openxmlformats.org/presentationml/2006/ole">
            <mc:AlternateContent xmlns:mc="http://schemas.openxmlformats.org/markup-compatibility/2006">
              <mc:Choice xmlns:v="urn:schemas-microsoft-com:vml" Requires="v">
                <p:oleObj spid="_x0000_s14638" r:id="rId5" imgW="393700" imgH="177165" progId="Equation.DSMT4">
                  <p:embed/>
                </p:oleObj>
              </mc:Choice>
              <mc:Fallback>
                <p:oleObj r:id="rId5" imgW="393700" imgH="177165" progId="Equation.DSMT4">
                  <p:embed/>
                  <p:pic>
                    <p:nvPicPr>
                      <p:cNvPr id="0" name="图片 3075"/>
                      <p:cNvPicPr/>
                      <p:nvPr/>
                    </p:nvPicPr>
                    <p:blipFill>
                      <a:blip r:embed="rId6"/>
                      <a:stretch>
                        <a:fillRect/>
                      </a:stretch>
                    </p:blipFill>
                    <p:spPr>
                      <a:xfrm>
                        <a:off x="3598545" y="3810000"/>
                        <a:ext cx="628650" cy="258445"/>
                      </a:xfrm>
                      <a:prstGeom prst="rect">
                        <a:avLst/>
                      </a:prstGeom>
                      <a:noFill/>
                      <a:ln w="38100">
                        <a:noFill/>
                        <a:miter/>
                      </a:ln>
                    </p:spPr>
                  </p:pic>
                </p:oleObj>
              </mc:Fallback>
            </mc:AlternateContent>
          </a:graphicData>
        </a:graphic>
      </p:graphicFrame>
      <p:graphicFrame>
        <p:nvGraphicFramePr>
          <p:cNvPr id="7" name="对象 -2147482571"/>
          <p:cNvGraphicFramePr/>
          <p:nvPr/>
        </p:nvGraphicFramePr>
        <p:xfrm>
          <a:off x="3547745" y="2420620"/>
          <a:ext cx="628650" cy="258445"/>
        </p:xfrm>
        <a:graphic>
          <a:graphicData uri="http://schemas.openxmlformats.org/presentationml/2006/ole">
            <mc:AlternateContent xmlns:mc="http://schemas.openxmlformats.org/markup-compatibility/2006">
              <mc:Choice xmlns:v="urn:schemas-microsoft-com:vml" Requires="v">
                <p:oleObj spid="_x0000_s14639" r:id="rId7" imgW="393700" imgH="177165" progId="Equation.DSMT4">
                  <p:embed/>
                </p:oleObj>
              </mc:Choice>
              <mc:Fallback>
                <p:oleObj r:id="rId7" imgW="393700" imgH="177165" progId="Equation.DSMT4">
                  <p:embed/>
                  <p:pic>
                    <p:nvPicPr>
                      <p:cNvPr id="0" name="图片 3075"/>
                      <p:cNvPicPr/>
                      <p:nvPr/>
                    </p:nvPicPr>
                    <p:blipFill>
                      <a:blip r:embed="rId6"/>
                      <a:stretch>
                        <a:fillRect/>
                      </a:stretch>
                    </p:blipFill>
                    <p:spPr>
                      <a:xfrm>
                        <a:off x="3547745" y="2420620"/>
                        <a:ext cx="628650" cy="258445"/>
                      </a:xfrm>
                      <a:prstGeom prst="rect">
                        <a:avLst/>
                      </a:prstGeom>
                      <a:noFill/>
                      <a:ln w="38100">
                        <a:noFill/>
                        <a:miter/>
                      </a:ln>
                    </p:spPr>
                  </p:pic>
                </p:oleObj>
              </mc:Fallback>
            </mc:AlternateContent>
          </a:graphicData>
        </a:graphic>
      </p:graphicFrame>
      <p:graphicFrame>
        <p:nvGraphicFramePr>
          <p:cNvPr id="3" name="对象 -2147482570"/>
          <p:cNvGraphicFramePr>
            <a:graphicFrameLocks noChangeAspect="1"/>
          </p:cNvGraphicFramePr>
          <p:nvPr/>
        </p:nvGraphicFramePr>
        <p:xfrm>
          <a:off x="3082290" y="2691765"/>
          <a:ext cx="4137025" cy="696595"/>
        </p:xfrm>
        <a:graphic>
          <a:graphicData uri="http://schemas.openxmlformats.org/presentationml/2006/ole">
            <mc:AlternateContent xmlns:mc="http://schemas.openxmlformats.org/markup-compatibility/2006">
              <mc:Choice xmlns:v="urn:schemas-microsoft-com:vml" Requires="v">
                <p:oleObj spid="_x0000_s14640" r:id="rId8" imgW="2667000" imgH="444500" progId="Equation.DSMT4">
                  <p:embed/>
                </p:oleObj>
              </mc:Choice>
              <mc:Fallback>
                <p:oleObj r:id="rId8" imgW="2667000" imgH="444500" progId="Equation.DSMT4">
                  <p:embed/>
                  <p:pic>
                    <p:nvPicPr>
                      <p:cNvPr id="0" name="图片 8"/>
                      <p:cNvPicPr/>
                      <p:nvPr/>
                    </p:nvPicPr>
                    <p:blipFill>
                      <a:blip r:embed="rId9"/>
                      <a:stretch>
                        <a:fillRect/>
                      </a:stretch>
                    </p:blipFill>
                    <p:spPr>
                      <a:xfrm>
                        <a:off x="3082290" y="2691765"/>
                        <a:ext cx="4137025" cy="696595"/>
                      </a:xfrm>
                      <a:prstGeom prst="rect">
                        <a:avLst/>
                      </a:prstGeom>
                      <a:noFill/>
                      <a:ln w="38100">
                        <a:noFill/>
                        <a:miter/>
                      </a:ln>
                    </p:spPr>
                  </p:pic>
                </p:oleObj>
              </mc:Fallback>
            </mc:AlternateContent>
          </a:graphicData>
        </a:graphic>
      </p:graphicFrame>
      <p:graphicFrame>
        <p:nvGraphicFramePr>
          <p:cNvPr id="4" name="对象 -2147482569"/>
          <p:cNvGraphicFramePr>
            <a:graphicFrameLocks noChangeAspect="1"/>
          </p:cNvGraphicFramePr>
          <p:nvPr/>
        </p:nvGraphicFramePr>
        <p:xfrm>
          <a:off x="2971800" y="4106545"/>
          <a:ext cx="4470400" cy="728345"/>
        </p:xfrm>
        <a:graphic>
          <a:graphicData uri="http://schemas.openxmlformats.org/presentationml/2006/ole">
            <mc:AlternateContent xmlns:mc="http://schemas.openxmlformats.org/markup-compatibility/2006">
              <mc:Choice xmlns:v="urn:schemas-microsoft-com:vml" Requires="v">
                <p:oleObj spid="_x0000_s14641" r:id="rId10" imgW="2755900" imgH="444500" progId="Equation.DSMT4">
                  <p:embed/>
                </p:oleObj>
              </mc:Choice>
              <mc:Fallback>
                <p:oleObj r:id="rId10" imgW="2755900" imgH="444500" progId="Equation.DSMT4">
                  <p:embed/>
                  <p:pic>
                    <p:nvPicPr>
                      <p:cNvPr id="0" name="图片 10"/>
                      <p:cNvPicPr/>
                      <p:nvPr/>
                    </p:nvPicPr>
                    <p:blipFill>
                      <a:blip r:embed="rId11"/>
                      <a:stretch>
                        <a:fillRect/>
                      </a:stretch>
                    </p:blipFill>
                    <p:spPr>
                      <a:xfrm>
                        <a:off x="2971800" y="4106545"/>
                        <a:ext cx="4470400" cy="728345"/>
                      </a:xfrm>
                      <a:prstGeom prst="rect">
                        <a:avLst/>
                      </a:prstGeom>
                      <a:noFill/>
                      <a:ln w="38100">
                        <a:noFill/>
                        <a:miter/>
                      </a:ln>
                    </p:spPr>
                  </p:pic>
                </p:oleObj>
              </mc:Fallback>
            </mc:AlternateContent>
          </a:graphicData>
        </a:graphic>
      </p:graphicFrame>
      <p:graphicFrame>
        <p:nvGraphicFramePr>
          <p:cNvPr id="12" name="对象 -2147482568"/>
          <p:cNvGraphicFramePr>
            <a:graphicFrameLocks noChangeAspect="1"/>
          </p:cNvGraphicFramePr>
          <p:nvPr/>
        </p:nvGraphicFramePr>
        <p:xfrm>
          <a:off x="922020" y="5017770"/>
          <a:ext cx="1708150" cy="323850"/>
        </p:xfrm>
        <a:graphic>
          <a:graphicData uri="http://schemas.openxmlformats.org/presentationml/2006/ole">
            <mc:AlternateContent xmlns:mc="http://schemas.openxmlformats.org/markup-compatibility/2006">
              <mc:Choice xmlns:v="urn:schemas-microsoft-com:vml" Requires="v">
                <p:oleObj spid="_x0000_s14642" r:id="rId12" imgW="1219200" imgH="228600" progId="Equation.DSMT4">
                  <p:embed/>
                </p:oleObj>
              </mc:Choice>
              <mc:Fallback>
                <p:oleObj r:id="rId12" imgW="1219200" imgH="228600" progId="Equation.DSMT4">
                  <p:embed/>
                  <p:pic>
                    <p:nvPicPr>
                      <p:cNvPr id="0" name="图片 11"/>
                      <p:cNvPicPr/>
                      <p:nvPr/>
                    </p:nvPicPr>
                    <p:blipFill>
                      <a:blip r:embed="rId13"/>
                      <a:stretch>
                        <a:fillRect/>
                      </a:stretch>
                    </p:blipFill>
                    <p:spPr>
                      <a:xfrm>
                        <a:off x="922020" y="5017770"/>
                        <a:ext cx="1708150" cy="323850"/>
                      </a:xfrm>
                      <a:prstGeom prst="rect">
                        <a:avLst/>
                      </a:prstGeom>
                      <a:noFill/>
                      <a:ln w="38100">
                        <a:noFill/>
                        <a:miter/>
                      </a:ln>
                    </p:spPr>
                  </p:pic>
                </p:oleObj>
              </mc:Fallback>
            </mc:AlternateContent>
          </a:graphicData>
        </a:graphic>
      </p:graphicFrame>
      <p:graphicFrame>
        <p:nvGraphicFramePr>
          <p:cNvPr id="17" name="对象 -2147482571"/>
          <p:cNvGraphicFramePr/>
          <p:nvPr/>
        </p:nvGraphicFramePr>
        <p:xfrm>
          <a:off x="4221480" y="5021580"/>
          <a:ext cx="628650" cy="258445"/>
        </p:xfrm>
        <a:graphic>
          <a:graphicData uri="http://schemas.openxmlformats.org/presentationml/2006/ole">
            <mc:AlternateContent xmlns:mc="http://schemas.openxmlformats.org/markup-compatibility/2006">
              <mc:Choice xmlns:v="urn:schemas-microsoft-com:vml" Requires="v">
                <p:oleObj spid="_x0000_s14643" r:id="rId14" imgW="393700" imgH="177165" progId="Equation.DSMT4">
                  <p:embed/>
                </p:oleObj>
              </mc:Choice>
              <mc:Fallback>
                <p:oleObj r:id="rId14" imgW="393700" imgH="177165" progId="Equation.DSMT4">
                  <p:embed/>
                  <p:pic>
                    <p:nvPicPr>
                      <p:cNvPr id="0" name="图片 3075"/>
                      <p:cNvPicPr/>
                      <p:nvPr/>
                    </p:nvPicPr>
                    <p:blipFill>
                      <a:blip r:embed="rId6"/>
                      <a:stretch>
                        <a:fillRect/>
                      </a:stretch>
                    </p:blipFill>
                    <p:spPr>
                      <a:xfrm>
                        <a:off x="4221480" y="5021580"/>
                        <a:ext cx="628650" cy="258445"/>
                      </a:xfrm>
                      <a:prstGeom prst="rect">
                        <a:avLst/>
                      </a:prstGeom>
                      <a:noFill/>
                      <a:ln w="38100">
                        <a:noFill/>
                        <a:miter/>
                      </a:ln>
                    </p:spPr>
                  </p:pic>
                </p:oleObj>
              </mc:Fallback>
            </mc:AlternateContent>
          </a:graphicData>
        </a:graphic>
      </p:graphicFrame>
      <p:graphicFrame>
        <p:nvGraphicFramePr>
          <p:cNvPr id="14" name="对象 -2147482565"/>
          <p:cNvGraphicFramePr/>
          <p:nvPr/>
        </p:nvGraphicFramePr>
        <p:xfrm>
          <a:off x="6280150" y="4968875"/>
          <a:ext cx="734060" cy="334645"/>
        </p:xfrm>
        <a:graphic>
          <a:graphicData uri="http://schemas.openxmlformats.org/presentationml/2006/ole">
            <mc:AlternateContent xmlns:mc="http://schemas.openxmlformats.org/markup-compatibility/2006">
              <mc:Choice xmlns:v="urn:schemas-microsoft-com:vml" Requires="v">
                <p:oleObj spid="_x0000_s14644" r:id="rId15" imgW="431800" imgH="203200" progId="Equation.DSMT4">
                  <p:embed/>
                </p:oleObj>
              </mc:Choice>
              <mc:Fallback>
                <p:oleObj r:id="rId15" imgW="431800" imgH="203200" progId="Equation.DSMT4">
                  <p:embed/>
                  <p:pic>
                    <p:nvPicPr>
                      <p:cNvPr id="0" name="图片 30"/>
                      <p:cNvPicPr/>
                      <p:nvPr/>
                    </p:nvPicPr>
                    <p:blipFill>
                      <a:blip r:embed="rId16"/>
                      <a:stretch>
                        <a:fillRect/>
                      </a:stretch>
                    </p:blipFill>
                    <p:spPr>
                      <a:xfrm>
                        <a:off x="6280150" y="4968875"/>
                        <a:ext cx="734060" cy="334645"/>
                      </a:xfrm>
                      <a:prstGeom prst="rect">
                        <a:avLst/>
                      </a:prstGeom>
                      <a:noFill/>
                      <a:ln w="38100">
                        <a:noFill/>
                        <a:miter/>
                      </a:ln>
                    </p:spPr>
                  </p:pic>
                </p:oleObj>
              </mc:Fallback>
            </mc:AlternateContent>
          </a:graphicData>
        </a:graphic>
      </p:graphicFrame>
      <p:graphicFrame>
        <p:nvGraphicFramePr>
          <p:cNvPr id="32" name="对象 -2147482571"/>
          <p:cNvGraphicFramePr/>
          <p:nvPr>
            <p:extLst>
              <p:ext uri="{D42A27DB-BD31-4B8C-83A1-F6EECF244321}">
                <p14:modId xmlns:p14="http://schemas.microsoft.com/office/powerpoint/2010/main" val="2727100526"/>
              </p:ext>
            </p:extLst>
          </p:nvPr>
        </p:nvGraphicFramePr>
        <p:xfrm>
          <a:off x="4797475" y="5445224"/>
          <a:ext cx="628650" cy="258445"/>
        </p:xfrm>
        <a:graphic>
          <a:graphicData uri="http://schemas.openxmlformats.org/presentationml/2006/ole">
            <mc:AlternateContent xmlns:mc="http://schemas.openxmlformats.org/markup-compatibility/2006">
              <mc:Choice xmlns:v="urn:schemas-microsoft-com:vml" Requires="v">
                <p:oleObj spid="_x0000_s14645" r:id="rId17" imgW="393700" imgH="177165" progId="Equation.DSMT4">
                  <p:embed/>
                </p:oleObj>
              </mc:Choice>
              <mc:Fallback>
                <p:oleObj r:id="rId17" imgW="393700" imgH="177165" progId="Equation.DSMT4">
                  <p:embed/>
                  <p:pic>
                    <p:nvPicPr>
                      <p:cNvPr id="0" name="图片 3075"/>
                      <p:cNvPicPr/>
                      <p:nvPr/>
                    </p:nvPicPr>
                    <p:blipFill>
                      <a:blip r:embed="rId6"/>
                      <a:stretch>
                        <a:fillRect/>
                      </a:stretch>
                    </p:blipFill>
                    <p:spPr>
                      <a:xfrm>
                        <a:off x="4797475" y="5445224"/>
                        <a:ext cx="628650" cy="258445"/>
                      </a:xfrm>
                      <a:prstGeom prst="rect">
                        <a:avLst/>
                      </a:prstGeom>
                      <a:noFill/>
                      <a:ln w="38100">
                        <a:noFill/>
                        <a:miter/>
                      </a:ln>
                    </p:spPr>
                  </p:pic>
                </p:oleObj>
              </mc:Fallback>
            </mc:AlternateContent>
          </a:graphicData>
        </a:graphic>
      </p:graphicFrame>
      <p:graphicFrame>
        <p:nvGraphicFramePr>
          <p:cNvPr id="34" name="对象 -2147482571"/>
          <p:cNvGraphicFramePr/>
          <p:nvPr>
            <p:extLst>
              <p:ext uri="{D42A27DB-BD31-4B8C-83A1-F6EECF244321}">
                <p14:modId xmlns:p14="http://schemas.microsoft.com/office/powerpoint/2010/main" val="2240053354"/>
              </p:ext>
            </p:extLst>
          </p:nvPr>
        </p:nvGraphicFramePr>
        <p:xfrm>
          <a:off x="5229523" y="5840673"/>
          <a:ext cx="628650" cy="258445"/>
        </p:xfrm>
        <a:graphic>
          <a:graphicData uri="http://schemas.openxmlformats.org/presentationml/2006/ole">
            <mc:AlternateContent xmlns:mc="http://schemas.openxmlformats.org/markup-compatibility/2006">
              <mc:Choice xmlns:v="urn:schemas-microsoft-com:vml" Requires="v">
                <p:oleObj spid="_x0000_s14646" r:id="rId18" imgW="393700" imgH="177165" progId="Equation.DSMT4">
                  <p:embed/>
                </p:oleObj>
              </mc:Choice>
              <mc:Fallback>
                <p:oleObj r:id="rId18" imgW="393700" imgH="177165" progId="Equation.DSMT4">
                  <p:embed/>
                  <p:pic>
                    <p:nvPicPr>
                      <p:cNvPr id="0" name="图片 3075"/>
                      <p:cNvPicPr/>
                      <p:nvPr/>
                    </p:nvPicPr>
                    <p:blipFill>
                      <a:blip r:embed="rId6"/>
                      <a:stretch>
                        <a:fillRect/>
                      </a:stretch>
                    </p:blipFill>
                    <p:spPr>
                      <a:xfrm>
                        <a:off x="5229523" y="5840673"/>
                        <a:ext cx="628650" cy="258445"/>
                      </a:xfrm>
                      <a:prstGeom prst="rect">
                        <a:avLst/>
                      </a:prstGeom>
                      <a:noFill/>
                      <a:ln w="38100">
                        <a:noFill/>
                        <a:miter/>
                      </a:ln>
                    </p:spPr>
                  </p:pic>
                </p:oleObj>
              </mc:Fallback>
            </mc:AlternateContent>
          </a:graphicData>
        </a:graphic>
      </p:graphicFrame>
      <p:graphicFrame>
        <p:nvGraphicFramePr>
          <p:cNvPr id="36" name="对象 -2147482599"/>
          <p:cNvGraphicFramePr/>
          <p:nvPr/>
        </p:nvGraphicFramePr>
        <p:xfrm>
          <a:off x="10702290" y="5843270"/>
          <a:ext cx="635000" cy="274320"/>
        </p:xfrm>
        <a:graphic>
          <a:graphicData uri="http://schemas.openxmlformats.org/presentationml/2006/ole">
            <mc:AlternateContent xmlns:mc="http://schemas.openxmlformats.org/markup-compatibility/2006">
              <mc:Choice xmlns:v="urn:schemas-microsoft-com:vml" Requires="v">
                <p:oleObj spid="_x0000_s14647" r:id="rId19" imgW="393700" imgH="177165" progId="Equation.DSMT4">
                  <p:embed/>
                </p:oleObj>
              </mc:Choice>
              <mc:Fallback>
                <p:oleObj r:id="rId19" imgW="393700" imgH="177165" progId="Equation.DSMT4">
                  <p:embed/>
                  <p:pic>
                    <p:nvPicPr>
                      <p:cNvPr id="0" name="图片 13"/>
                      <p:cNvPicPr/>
                      <p:nvPr/>
                    </p:nvPicPr>
                    <p:blipFill>
                      <a:blip r:embed="rId20"/>
                      <a:stretch>
                        <a:fillRect/>
                      </a:stretch>
                    </p:blipFill>
                    <p:spPr>
                      <a:xfrm>
                        <a:off x="10702290" y="5843270"/>
                        <a:ext cx="635000" cy="274320"/>
                      </a:xfrm>
                      <a:prstGeom prst="rect">
                        <a:avLst/>
                      </a:prstGeom>
                      <a:noFill/>
                      <a:ln w="38100">
                        <a:noFill/>
                        <a:miter/>
                      </a:ln>
                    </p:spPr>
                  </p:pic>
                </p:oleObj>
              </mc:Fallback>
            </mc:AlternateContent>
          </a:graphicData>
        </a:graphic>
      </p:graphicFrame>
      <p:graphicFrame>
        <p:nvGraphicFramePr>
          <p:cNvPr id="39" name="对象 -2147482571"/>
          <p:cNvGraphicFramePr/>
          <p:nvPr/>
        </p:nvGraphicFramePr>
        <p:xfrm>
          <a:off x="1269365" y="6262370"/>
          <a:ext cx="628650" cy="258445"/>
        </p:xfrm>
        <a:graphic>
          <a:graphicData uri="http://schemas.openxmlformats.org/presentationml/2006/ole">
            <mc:AlternateContent xmlns:mc="http://schemas.openxmlformats.org/markup-compatibility/2006">
              <mc:Choice xmlns:v="urn:schemas-microsoft-com:vml" Requires="v">
                <p:oleObj spid="_x0000_s14648" r:id="rId21" imgW="393700" imgH="177165" progId="Equation.DSMT4">
                  <p:embed/>
                </p:oleObj>
              </mc:Choice>
              <mc:Fallback>
                <p:oleObj r:id="rId21" imgW="393700" imgH="177165" progId="Equation.DSMT4">
                  <p:embed/>
                  <p:pic>
                    <p:nvPicPr>
                      <p:cNvPr id="0" name="图片 3075"/>
                      <p:cNvPicPr/>
                      <p:nvPr/>
                    </p:nvPicPr>
                    <p:blipFill>
                      <a:blip r:embed="rId6"/>
                      <a:stretch>
                        <a:fillRect/>
                      </a:stretch>
                    </p:blipFill>
                    <p:spPr>
                      <a:xfrm>
                        <a:off x="1269365" y="6262370"/>
                        <a:ext cx="628650" cy="25844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p>
          <a:p>
            <a:pPr>
              <a:lnSpc>
                <a:spcPct val="170000"/>
              </a:lnSpc>
              <a:buFont typeface="Arial" panose="020B0604020202020204" pitchFamily="34" charset="0"/>
            </a:pPr>
            <a:r>
              <a:rPr lang="en-US" sz="1600" b="1" dirty="0" smtClean="0"/>
              <a:t>——不付红利的欧式看涨期权             证明</a:t>
            </a:r>
          </a:p>
          <a:p>
            <a:pPr>
              <a:lnSpc>
                <a:spcPct val="170000"/>
              </a:lnSpc>
              <a:buFont typeface="Arial" panose="020B0604020202020204" pitchFamily="34" charset="0"/>
            </a:pPr>
            <a:r>
              <a:rPr sz="1600" dirty="0" smtClean="0"/>
              <a:t>                  </a:t>
            </a:r>
            <a:r>
              <a:rPr lang="en-US" sz="1600" dirty="0" smtClean="0"/>
              <a:t>                                                                                                                         </a:t>
            </a:r>
            <a:r>
              <a:rPr sz="1600" dirty="0" smtClean="0"/>
              <a:t>       </a:t>
            </a: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0" name="对象 -2147482243"/>
          <p:cNvGraphicFramePr/>
          <p:nvPr/>
        </p:nvGraphicFramePr>
        <p:xfrm>
          <a:off x="836930" y="1340485"/>
          <a:ext cx="893445" cy="320040"/>
        </p:xfrm>
        <a:graphic>
          <a:graphicData uri="http://schemas.openxmlformats.org/presentationml/2006/ole">
            <mc:AlternateContent xmlns:mc="http://schemas.openxmlformats.org/markup-compatibility/2006">
              <mc:Choice xmlns:v="urn:schemas-microsoft-com:vml" Requires="v">
                <p:oleObj spid="_x0000_s15461" r:id="rId3" imgW="584200" imgH="203200" progId="Equation.DSMT4">
                  <p:embed/>
                </p:oleObj>
              </mc:Choice>
              <mc:Fallback>
                <p:oleObj r:id="rId3" imgW="584200" imgH="203200" progId="Equation.DSMT4">
                  <p:embed/>
                  <p:pic>
                    <p:nvPicPr>
                      <p:cNvPr id="0" name="图片 42"/>
                      <p:cNvPicPr/>
                      <p:nvPr/>
                    </p:nvPicPr>
                    <p:blipFill>
                      <a:blip r:embed="rId4"/>
                      <a:stretch>
                        <a:fillRect/>
                      </a:stretch>
                    </p:blipFill>
                    <p:spPr>
                      <a:xfrm>
                        <a:off x="836930" y="1340485"/>
                        <a:ext cx="893445" cy="320040"/>
                      </a:xfrm>
                      <a:prstGeom prst="rect">
                        <a:avLst/>
                      </a:prstGeom>
                      <a:noFill/>
                      <a:ln w="38100">
                        <a:noFill/>
                        <a:miter/>
                      </a:ln>
                    </p:spPr>
                  </p:pic>
                </p:oleObj>
              </mc:Fallback>
            </mc:AlternateContent>
          </a:graphicData>
        </a:graphic>
      </p:graphicFrame>
      <p:graphicFrame>
        <p:nvGraphicFramePr>
          <p:cNvPr id="7" name="对象 -2147482571"/>
          <p:cNvGraphicFramePr/>
          <p:nvPr/>
        </p:nvGraphicFramePr>
        <p:xfrm>
          <a:off x="3213100" y="1772920"/>
          <a:ext cx="628650" cy="258445"/>
        </p:xfrm>
        <a:graphic>
          <a:graphicData uri="http://schemas.openxmlformats.org/presentationml/2006/ole">
            <mc:AlternateContent xmlns:mc="http://schemas.openxmlformats.org/markup-compatibility/2006">
              <mc:Choice xmlns:v="urn:schemas-microsoft-com:vml" Requires="v">
                <p:oleObj spid="_x0000_s15462" r:id="rId5" imgW="393700" imgH="177165" progId="Equation.DSMT4">
                  <p:embed/>
                </p:oleObj>
              </mc:Choice>
              <mc:Fallback>
                <p:oleObj r:id="rId5" imgW="393700" imgH="177165" progId="Equation.DSMT4">
                  <p:embed/>
                  <p:pic>
                    <p:nvPicPr>
                      <p:cNvPr id="0" name="图片 3075"/>
                      <p:cNvPicPr/>
                      <p:nvPr/>
                    </p:nvPicPr>
                    <p:blipFill>
                      <a:blip r:embed="rId6"/>
                      <a:stretch>
                        <a:fillRect/>
                      </a:stretch>
                    </p:blipFill>
                    <p:spPr>
                      <a:xfrm>
                        <a:off x="3213100" y="1772920"/>
                        <a:ext cx="628650" cy="258445"/>
                      </a:xfrm>
                      <a:prstGeom prst="rect">
                        <a:avLst/>
                      </a:prstGeom>
                      <a:noFill/>
                      <a:ln w="38100">
                        <a:noFill/>
                        <a:miter/>
                      </a:ln>
                    </p:spPr>
                  </p:pic>
                </p:oleObj>
              </mc:Fallback>
            </mc:AlternateContent>
          </a:graphicData>
        </a:graphic>
      </p:graphicFrame>
      <p:graphicFrame>
        <p:nvGraphicFramePr>
          <p:cNvPr id="16" name="对象 15"/>
          <p:cNvGraphicFramePr/>
          <p:nvPr/>
        </p:nvGraphicFramePr>
        <p:xfrm>
          <a:off x="4364990" y="621030"/>
          <a:ext cx="6874510" cy="1812925"/>
        </p:xfrm>
        <a:graphic>
          <a:graphicData uri="http://schemas.openxmlformats.org/presentationml/2006/ole">
            <mc:AlternateContent xmlns:mc="http://schemas.openxmlformats.org/markup-compatibility/2006">
              <mc:Choice xmlns:v="urn:schemas-microsoft-com:vml" Requires="v">
                <p:oleObj spid="_x0000_s15463" r:id="rId7" imgW="5834380" imgH="1414780" progId="Equation.DSMT4">
                  <p:embed/>
                </p:oleObj>
              </mc:Choice>
              <mc:Fallback>
                <p:oleObj r:id="rId7" imgW="5834380" imgH="1414780" progId="Equation.DSMT4">
                  <p:embed/>
                  <p:pic>
                    <p:nvPicPr>
                      <p:cNvPr id="0" name="图片 17"/>
                      <p:cNvPicPr/>
                      <p:nvPr/>
                    </p:nvPicPr>
                    <p:blipFill>
                      <a:blip r:embed="rId8"/>
                      <a:stretch>
                        <a:fillRect/>
                      </a:stretch>
                    </p:blipFill>
                    <p:spPr>
                      <a:xfrm>
                        <a:off x="4364990" y="621030"/>
                        <a:ext cx="6874510" cy="1812925"/>
                      </a:xfrm>
                      <a:prstGeom prst="rect">
                        <a:avLst/>
                      </a:prstGeom>
                    </p:spPr>
                  </p:pic>
                </p:oleObj>
              </mc:Fallback>
            </mc:AlternateContent>
          </a:graphicData>
        </a:graphic>
      </p:graphicFrame>
      <p:graphicFrame>
        <p:nvGraphicFramePr>
          <p:cNvPr id="19" name="对象 18"/>
          <p:cNvGraphicFramePr/>
          <p:nvPr/>
        </p:nvGraphicFramePr>
        <p:xfrm>
          <a:off x="116840" y="2392363"/>
          <a:ext cx="12070080" cy="3803015"/>
        </p:xfrm>
        <a:graphic>
          <a:graphicData uri="http://schemas.openxmlformats.org/presentationml/2006/ole">
            <mc:AlternateContent xmlns:mc="http://schemas.openxmlformats.org/markup-compatibility/2006">
              <mc:Choice xmlns:v="urn:schemas-microsoft-com:vml" Requires="v">
                <p:oleObj spid="_x0000_s15464" r:id="rId9" imgW="9398000" imgH="2527300" progId="Equation.DSMT4">
                  <p:embed/>
                </p:oleObj>
              </mc:Choice>
              <mc:Fallback>
                <p:oleObj r:id="rId9" imgW="9398000" imgH="2527300" progId="Equation.DSMT4">
                  <p:embed/>
                  <p:pic>
                    <p:nvPicPr>
                      <p:cNvPr id="0" name="图片 19"/>
                      <p:cNvPicPr/>
                      <p:nvPr/>
                    </p:nvPicPr>
                    <p:blipFill>
                      <a:blip r:embed="rId10"/>
                      <a:stretch>
                        <a:fillRect/>
                      </a:stretch>
                    </p:blipFill>
                    <p:spPr>
                      <a:xfrm>
                        <a:off x="116840" y="2392363"/>
                        <a:ext cx="12070080" cy="3803015"/>
                      </a:xfrm>
                      <a:prstGeom prst="rect">
                        <a:avLst/>
                      </a:prstGeom>
                    </p:spPr>
                  </p:pic>
                </p:oleObj>
              </mc:Fallback>
            </mc:AlternateContent>
          </a:graphicData>
        </a:graphic>
      </p:graphicFrame>
    </p:spTree>
  </p:cSld>
  <p:clrMapOvr>
    <a:masterClrMapping/>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a:stretch>
            <a:fillRect/>
          </a:stretch>
        </p:blipFill>
        <p:spPr>
          <a:xfrm>
            <a:off x="476885" y="2708910"/>
            <a:ext cx="5172075" cy="3552825"/>
          </a:xfrm>
          <a:prstGeom prst="rect">
            <a:avLst/>
          </a:prstGeom>
        </p:spPr>
      </p:pic>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通常以天结算，为计算公历日的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，天数为365；为计算交易日的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，天数为252。期权长头方的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通常为负，因为在其他条件不变的情况下，随着期限的减少，期权价值会有所降低。下图给出了一个看涨期权的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与标的资产关系的曲线。   </a:t>
            </a:r>
            <a:r>
              <a:rPr sz="1600" dirty="0" smtClean="0"/>
              <a:t>                </a:t>
            </a:r>
            <a:r>
              <a:rPr lang="en-US" sz="1600" dirty="0" smtClean="0"/>
              <a:t>                                                                                                                         </a:t>
            </a:r>
            <a:r>
              <a:rPr sz="1600" dirty="0" smtClean="0"/>
              <a:t>       </a:t>
            </a:r>
            <a:r>
              <a:rPr lang="en-US" sz="1600" dirty="0" smtClean="0"/>
              <a:t>      </a:t>
            </a:r>
            <a:endParaRPr sz="1600" dirty="0" smtClean="0"/>
          </a:p>
          <a:p>
            <a:pPr>
              <a:lnSpc>
                <a:spcPct val="170000"/>
              </a:lnSpc>
              <a:buFont typeface="Arial" panose="020B0604020202020204" pitchFamily="34" charset="0"/>
            </a:pPr>
            <a:endParaRPr sz="1000" dirty="0" smtClean="0"/>
          </a:p>
          <a:p>
            <a:pPr>
              <a:lnSpc>
                <a:spcPct val="170000"/>
              </a:lnSpc>
              <a:buFont typeface="Arial" panose="020B0604020202020204" pitchFamily="34" charset="0"/>
            </a:pPr>
            <a:endParaRPr sz="1600" dirty="0" smtClean="0"/>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0" name="对象 -2147482243"/>
          <p:cNvGraphicFramePr/>
          <p:nvPr/>
        </p:nvGraphicFramePr>
        <p:xfrm>
          <a:off x="836930" y="1319530"/>
          <a:ext cx="893445" cy="320040"/>
        </p:xfrm>
        <a:graphic>
          <a:graphicData uri="http://schemas.openxmlformats.org/presentationml/2006/ole">
            <mc:AlternateContent xmlns:mc="http://schemas.openxmlformats.org/markup-compatibility/2006">
              <mc:Choice xmlns:v="urn:schemas-microsoft-com:vml" Requires="v">
                <p:oleObj spid="_x0000_s16510" r:id="rId4" imgW="584200" imgH="203200" progId="Equation.DSMT4">
                  <p:embed/>
                </p:oleObj>
              </mc:Choice>
              <mc:Fallback>
                <p:oleObj r:id="rId4" imgW="584200" imgH="203200" progId="Equation.DSMT4">
                  <p:embed/>
                  <p:pic>
                    <p:nvPicPr>
                      <p:cNvPr id="0" name="图片 42"/>
                      <p:cNvPicPr/>
                      <p:nvPr/>
                    </p:nvPicPr>
                    <p:blipFill>
                      <a:blip r:embed="rId5"/>
                      <a:stretch>
                        <a:fillRect/>
                      </a:stretch>
                    </p:blipFill>
                    <p:spPr>
                      <a:xfrm>
                        <a:off x="836930" y="1319530"/>
                        <a:ext cx="893445" cy="320040"/>
                      </a:xfrm>
                      <a:prstGeom prst="rect">
                        <a:avLst/>
                      </a:prstGeom>
                      <a:noFill/>
                      <a:ln w="38100">
                        <a:noFill/>
                        <a:miter/>
                      </a:ln>
                    </p:spPr>
                  </p:pic>
                </p:oleObj>
              </mc:Fallback>
            </mc:AlternateContent>
          </a:graphicData>
        </a:graphic>
      </p:graphicFrame>
      <p:graphicFrame>
        <p:nvGraphicFramePr>
          <p:cNvPr id="7" name="对象 -2147482571"/>
          <p:cNvGraphicFramePr/>
          <p:nvPr/>
        </p:nvGraphicFramePr>
        <p:xfrm>
          <a:off x="3387090" y="1798320"/>
          <a:ext cx="628650" cy="258445"/>
        </p:xfrm>
        <a:graphic>
          <a:graphicData uri="http://schemas.openxmlformats.org/presentationml/2006/ole">
            <mc:AlternateContent xmlns:mc="http://schemas.openxmlformats.org/markup-compatibility/2006">
              <mc:Choice xmlns:v="urn:schemas-microsoft-com:vml" Requires="v">
                <p:oleObj spid="_x0000_s16511" r:id="rId6" imgW="393700" imgH="177165" progId="Equation.DSMT4">
                  <p:embed/>
                </p:oleObj>
              </mc:Choice>
              <mc:Fallback>
                <p:oleObj r:id="rId6" imgW="393700" imgH="177165" progId="Equation.DSMT4">
                  <p:embed/>
                  <p:pic>
                    <p:nvPicPr>
                      <p:cNvPr id="0" name="图片 3075"/>
                      <p:cNvPicPr/>
                      <p:nvPr/>
                    </p:nvPicPr>
                    <p:blipFill>
                      <a:blip r:embed="rId7"/>
                      <a:stretch>
                        <a:fillRect/>
                      </a:stretch>
                    </p:blipFill>
                    <p:spPr>
                      <a:xfrm>
                        <a:off x="3387090" y="1798320"/>
                        <a:ext cx="628650" cy="258445"/>
                      </a:xfrm>
                      <a:prstGeom prst="rect">
                        <a:avLst/>
                      </a:prstGeom>
                      <a:noFill/>
                      <a:ln w="38100">
                        <a:noFill/>
                        <a:miter/>
                      </a:ln>
                    </p:spPr>
                  </p:pic>
                </p:oleObj>
              </mc:Fallback>
            </mc:AlternateContent>
          </a:graphicData>
        </a:graphic>
      </p:graphicFrame>
      <p:graphicFrame>
        <p:nvGraphicFramePr>
          <p:cNvPr id="15" name="对象 -2147482571"/>
          <p:cNvGraphicFramePr/>
          <p:nvPr/>
        </p:nvGraphicFramePr>
        <p:xfrm>
          <a:off x="6741795" y="1798320"/>
          <a:ext cx="628650" cy="258445"/>
        </p:xfrm>
        <a:graphic>
          <a:graphicData uri="http://schemas.openxmlformats.org/presentationml/2006/ole">
            <mc:AlternateContent xmlns:mc="http://schemas.openxmlformats.org/markup-compatibility/2006">
              <mc:Choice xmlns:v="urn:schemas-microsoft-com:vml" Requires="v">
                <p:oleObj spid="_x0000_s16512" r:id="rId8" imgW="393700" imgH="177165" progId="Equation.DSMT4">
                  <p:embed/>
                </p:oleObj>
              </mc:Choice>
              <mc:Fallback>
                <p:oleObj r:id="rId8" imgW="393700" imgH="177165" progId="Equation.DSMT4">
                  <p:embed/>
                  <p:pic>
                    <p:nvPicPr>
                      <p:cNvPr id="0" name="图片 3075"/>
                      <p:cNvPicPr/>
                      <p:nvPr/>
                    </p:nvPicPr>
                    <p:blipFill>
                      <a:blip r:embed="rId7"/>
                      <a:stretch>
                        <a:fillRect/>
                      </a:stretch>
                    </p:blipFill>
                    <p:spPr>
                      <a:xfrm>
                        <a:off x="6741795" y="1798320"/>
                        <a:ext cx="628650" cy="258445"/>
                      </a:xfrm>
                      <a:prstGeom prst="rect">
                        <a:avLst/>
                      </a:prstGeom>
                      <a:noFill/>
                      <a:ln w="38100">
                        <a:noFill/>
                        <a:miter/>
                      </a:ln>
                    </p:spPr>
                  </p:pic>
                </p:oleObj>
              </mc:Fallback>
            </mc:AlternateContent>
          </a:graphicData>
        </a:graphic>
      </p:graphicFrame>
      <p:graphicFrame>
        <p:nvGraphicFramePr>
          <p:cNvPr id="18" name="对象 -2147482571"/>
          <p:cNvGraphicFramePr/>
          <p:nvPr/>
        </p:nvGraphicFramePr>
        <p:xfrm>
          <a:off x="9838055" y="1798320"/>
          <a:ext cx="628650" cy="258445"/>
        </p:xfrm>
        <a:graphic>
          <a:graphicData uri="http://schemas.openxmlformats.org/presentationml/2006/ole">
            <mc:AlternateContent xmlns:mc="http://schemas.openxmlformats.org/markup-compatibility/2006">
              <mc:Choice xmlns:v="urn:schemas-microsoft-com:vml" Requires="v">
                <p:oleObj spid="_x0000_s16513" r:id="rId9" imgW="393700" imgH="177165" progId="Equation.DSMT4">
                  <p:embed/>
                </p:oleObj>
              </mc:Choice>
              <mc:Fallback>
                <p:oleObj r:id="rId9" imgW="393700" imgH="177165" progId="Equation.DSMT4">
                  <p:embed/>
                  <p:pic>
                    <p:nvPicPr>
                      <p:cNvPr id="0" name="图片 3075"/>
                      <p:cNvPicPr/>
                      <p:nvPr/>
                    </p:nvPicPr>
                    <p:blipFill>
                      <a:blip r:embed="rId7"/>
                      <a:stretch>
                        <a:fillRect/>
                      </a:stretch>
                    </p:blipFill>
                    <p:spPr>
                      <a:xfrm>
                        <a:off x="9838055" y="1798320"/>
                        <a:ext cx="628650" cy="258445"/>
                      </a:xfrm>
                      <a:prstGeom prst="rect">
                        <a:avLst/>
                      </a:prstGeom>
                      <a:noFill/>
                      <a:ln w="38100">
                        <a:noFill/>
                        <a:miter/>
                      </a:ln>
                    </p:spPr>
                  </p:pic>
                </p:oleObj>
              </mc:Fallback>
            </mc:AlternateContent>
          </a:graphicData>
        </a:graphic>
      </p:graphicFrame>
      <p:graphicFrame>
        <p:nvGraphicFramePr>
          <p:cNvPr id="20" name="对象 -2147482571"/>
          <p:cNvGraphicFramePr/>
          <p:nvPr/>
        </p:nvGraphicFramePr>
        <p:xfrm>
          <a:off x="9287510" y="2209165"/>
          <a:ext cx="628650" cy="258445"/>
        </p:xfrm>
        <a:graphic>
          <a:graphicData uri="http://schemas.openxmlformats.org/presentationml/2006/ole">
            <mc:AlternateContent xmlns:mc="http://schemas.openxmlformats.org/markup-compatibility/2006">
              <mc:Choice xmlns:v="urn:schemas-microsoft-com:vml" Requires="v">
                <p:oleObj spid="_x0000_s16514" r:id="rId10" imgW="393700" imgH="177165" progId="Equation.DSMT4">
                  <p:embed/>
                </p:oleObj>
              </mc:Choice>
              <mc:Fallback>
                <p:oleObj r:id="rId10" imgW="393700" imgH="177165" progId="Equation.DSMT4">
                  <p:embed/>
                  <p:pic>
                    <p:nvPicPr>
                      <p:cNvPr id="0" name="图片 3075"/>
                      <p:cNvPicPr/>
                      <p:nvPr/>
                    </p:nvPicPr>
                    <p:blipFill>
                      <a:blip r:embed="rId7"/>
                      <a:stretch>
                        <a:fillRect/>
                      </a:stretch>
                    </p:blipFill>
                    <p:spPr>
                      <a:xfrm>
                        <a:off x="9287510" y="2209165"/>
                        <a:ext cx="628650" cy="258445"/>
                      </a:xfrm>
                      <a:prstGeom prst="rect">
                        <a:avLst/>
                      </a:prstGeom>
                      <a:noFill/>
                      <a:ln w="38100">
                        <a:noFill/>
                        <a:miter/>
                      </a:ln>
                    </p:spPr>
                  </p:pic>
                </p:oleObj>
              </mc:Fallback>
            </mc:AlternateContent>
          </a:graphicData>
        </a:graphic>
      </p:graphicFrame>
      <p:sp>
        <p:nvSpPr>
          <p:cNvPr id="100" name="文本框 99"/>
          <p:cNvSpPr txBox="1"/>
          <p:nvPr/>
        </p:nvSpPr>
        <p:spPr>
          <a:xfrm>
            <a:off x="5517515" y="2636520"/>
            <a:ext cx="3635375" cy="4030980"/>
          </a:xfrm>
          <a:prstGeom prst="rect">
            <a:avLst/>
          </a:prstGeom>
          <a:noFill/>
          <a:ln w="9525">
            <a:noFill/>
          </a:ln>
        </p:spPr>
        <p:txBody>
          <a:bodyPr wrap="square">
            <a:spAutoFit/>
          </a:bodyPr>
          <a:lstStyle/>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a:t>
            </a:r>
            <a:r>
              <a:rPr lang="zh-CN" sz="1600" b="0">
                <a:latin typeface="Times New Roman" panose="02020603050405020304" pitchFamily="18" charset="0"/>
                <a:ea typeface="宋体" panose="02010600030101010101" pitchFamily="2" charset="-122"/>
                <a:cs typeface="Times New Roman" panose="02020603050405020304" pitchFamily="18" charset="0"/>
              </a:rPr>
              <a:t>看涨期权</a:t>
            </a:r>
            <a:r>
              <a:rPr lang="en-US" sz="1600" b="0">
                <a:latin typeface="Times New Roman" panose="02020603050405020304" pitchFamily="18" charset="0"/>
                <a:ea typeface="宋体" panose="02010600030101010101" pitchFamily="2" charset="-122"/>
                <a:cs typeface="Times New Roman" panose="02020603050405020304" pitchFamily="18" charset="0"/>
              </a:rPr>
              <a:t>Theta</a:t>
            </a:r>
            <a:r>
              <a:rPr lang="zh-CN" sz="1600" b="0">
                <a:latin typeface="Times New Roman" panose="02020603050405020304" pitchFamily="18" charset="0"/>
                <a:ea typeface="宋体" panose="02010600030101010101" pitchFamily="2" charset="-122"/>
                <a:cs typeface="Times New Roman" panose="02020603050405020304" pitchFamily="18" charset="0"/>
              </a:rPr>
              <a:t>股票价格时间变化规律</a:t>
            </a:r>
            <a:endParaRPr lang="en-US" sz="1600" b="0">
              <a:latin typeface="Times New Roman" panose="02020603050405020304" pitchFamily="18" charset="0"/>
              <a:ea typeface="宋体" panose="02010600030101010101" pitchFamily="2" charset="-122"/>
              <a:cs typeface="Times New Roman" panose="02020603050405020304" pitchFamily="18" charset="0"/>
            </a:endParaRP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s=np.linspace(10,100,91)</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x=50</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r=0.05</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t=np.linspace(1,12,24)</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newtime=np.zeros((len(s),len(t)))</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for i in range(0,len(s)):</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    newtime[i]=t/12</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newtime=newtime.T</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newprice=np.zeros((len(t),len(s)))</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for i in range(0,len(t)):</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    newprice[i]=s</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pad=np.ones((len(t),len(s)))</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theta=blstheta(newprice,x*pad,r*pad,newtime,0.2*pad)</a:t>
            </a:r>
          </a:p>
          <a:p>
            <a:endParaRPr lang="en-US" altLang="en-US" sz="1600" b="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4" name="文本框 43"/>
          <p:cNvSpPr txBox="1"/>
          <p:nvPr/>
        </p:nvSpPr>
        <p:spPr>
          <a:xfrm>
            <a:off x="9117965" y="2620010"/>
            <a:ext cx="3068320" cy="3046095"/>
          </a:xfrm>
          <a:prstGeom prst="rect">
            <a:avLst/>
          </a:prstGeom>
          <a:noFill/>
        </p:spPr>
        <p:txBody>
          <a:bodyPr wrap="square" rtlCol="0" anchor="t">
            <a:spAutoFit/>
          </a:bodyPr>
          <a:lstStyle/>
          <a:p>
            <a:pPr marL="0" indent="0"/>
            <a:r>
              <a:rPr lang="en-US" sz="1600">
                <a:latin typeface="Times New Roman" panose="02020603050405020304" pitchFamily="18" charset="0"/>
                <a:cs typeface="Times New Roman" panose="02020603050405020304" pitchFamily="18" charset="0"/>
                <a:sym typeface="+mn-ea"/>
              </a:rPr>
              <a:t>#</a:t>
            </a:r>
            <a:r>
              <a:rPr lang="zh-CN" altLang="en-US" sz="1600">
                <a:latin typeface="Times New Roman" panose="02020603050405020304" pitchFamily="18" charset="0"/>
                <a:cs typeface="Times New Roman" panose="02020603050405020304" pitchFamily="18" charset="0"/>
                <a:sym typeface="+mn-ea"/>
              </a:rPr>
              <a:t>续左</a:t>
            </a:r>
            <a:endParaRPr lang="en-US" sz="1600">
              <a:latin typeface="Times New Roman" panose="02020603050405020304" pitchFamily="18" charset="0"/>
              <a:cs typeface="Times New Roman" panose="02020603050405020304" pitchFamily="18" charset="0"/>
              <a:sym typeface="+mn-ea"/>
            </a:endParaRPr>
          </a:p>
          <a:p>
            <a:pPr marL="0" indent="0"/>
            <a:r>
              <a:rPr lang="en-US" sz="1600">
                <a:latin typeface="Times New Roman" panose="02020603050405020304" pitchFamily="18" charset="0"/>
                <a:cs typeface="Times New Roman" panose="02020603050405020304" pitchFamily="18" charset="0"/>
                <a:sym typeface="+mn-ea"/>
              </a:rPr>
              <a:t>plt.figure()</a:t>
            </a:r>
          </a:p>
          <a:p>
            <a:pPr marL="0" indent="0"/>
            <a:r>
              <a:rPr lang="en-US" sz="1600">
                <a:latin typeface="Times New Roman" panose="02020603050405020304" pitchFamily="18" charset="0"/>
                <a:cs typeface="Times New Roman" panose="02020603050405020304" pitchFamily="18" charset="0"/>
                <a:sym typeface="+mn-ea"/>
              </a:rPr>
              <a:t>ax3=plt.axes(projection='3d')</a:t>
            </a:r>
          </a:p>
          <a:p>
            <a:pPr marL="0" indent="0"/>
            <a:r>
              <a:rPr lang="en-US" sz="1600">
                <a:latin typeface="Times New Roman" panose="02020603050405020304" pitchFamily="18" charset="0"/>
                <a:cs typeface="Times New Roman" panose="02020603050405020304" pitchFamily="18" charset="0"/>
                <a:sym typeface="+mn-ea"/>
              </a:rPr>
              <a:t>X,Y=np.meshgrid(s,t)</a:t>
            </a:r>
          </a:p>
          <a:p>
            <a:pPr marL="0" indent="0"/>
            <a:r>
              <a:rPr lang="en-US" sz="1600">
                <a:latin typeface="Times New Roman" panose="02020603050405020304" pitchFamily="18" charset="0"/>
                <a:cs typeface="Times New Roman" panose="02020603050405020304" pitchFamily="18" charset="0"/>
                <a:sym typeface="+mn-ea"/>
              </a:rPr>
              <a:t>Z=theta</a:t>
            </a:r>
          </a:p>
          <a:p>
            <a:pPr marL="0" indent="0"/>
            <a:r>
              <a:rPr lang="en-US" sz="1600">
                <a:latin typeface="Times New Roman" panose="02020603050405020304" pitchFamily="18" charset="0"/>
                <a:cs typeface="Times New Roman" panose="02020603050405020304" pitchFamily="18" charset="0"/>
                <a:sym typeface="+mn-ea"/>
              </a:rPr>
              <a:t>ax3.plot_surface(X,Y,Z,cmap='rainbow')</a:t>
            </a:r>
          </a:p>
          <a:p>
            <a:pPr marL="0" indent="0"/>
            <a:r>
              <a:rPr lang="en-US" sz="1600">
                <a:latin typeface="Times New Roman" panose="02020603050405020304" pitchFamily="18" charset="0"/>
                <a:cs typeface="Times New Roman" panose="02020603050405020304" pitchFamily="18" charset="0"/>
                <a:sym typeface="+mn-ea"/>
              </a:rPr>
              <a:t>plt.xlabel('</a:t>
            </a:r>
            <a:r>
              <a:rPr lang="zh-CN" sz="1600">
                <a:latin typeface="Times New Roman" panose="02020603050405020304" pitchFamily="18" charset="0"/>
                <a:cs typeface="Times New Roman" panose="02020603050405020304" pitchFamily="18" charset="0"/>
                <a:sym typeface="+mn-ea"/>
              </a:rPr>
              <a:t>股票价格</a:t>
            </a:r>
            <a:r>
              <a:rPr lang="en-US" sz="1600">
                <a:latin typeface="Times New Roman" panose="02020603050405020304" pitchFamily="18" charset="0"/>
                <a:cs typeface="Times New Roman" panose="02020603050405020304" pitchFamily="18" charset="0"/>
                <a:sym typeface="+mn-ea"/>
              </a:rPr>
              <a:t>')</a:t>
            </a:r>
          </a:p>
          <a:p>
            <a:pPr marL="0" indent="0"/>
            <a:r>
              <a:rPr lang="en-US" sz="1600">
                <a:latin typeface="Times New Roman" panose="02020603050405020304" pitchFamily="18" charset="0"/>
                <a:cs typeface="Times New Roman" panose="02020603050405020304" pitchFamily="18" charset="0"/>
                <a:sym typeface="+mn-ea"/>
              </a:rPr>
              <a:t>plt.ylabel('</a:t>
            </a:r>
            <a:r>
              <a:rPr lang="zh-CN" sz="1600">
                <a:latin typeface="Times New Roman" panose="02020603050405020304" pitchFamily="18" charset="0"/>
                <a:cs typeface="Times New Roman" panose="02020603050405020304" pitchFamily="18" charset="0"/>
                <a:sym typeface="+mn-ea"/>
              </a:rPr>
              <a:t>时间</a:t>
            </a:r>
            <a:r>
              <a:rPr lang="en-US" sz="1600">
                <a:latin typeface="Times New Roman" panose="02020603050405020304" pitchFamily="18" charset="0"/>
                <a:cs typeface="Times New Roman" panose="02020603050405020304" pitchFamily="18" charset="0"/>
                <a:sym typeface="+mn-ea"/>
              </a:rPr>
              <a:t>')</a:t>
            </a:r>
          </a:p>
          <a:p>
            <a:pPr marL="0" indent="0"/>
            <a:r>
              <a:rPr lang="en-US" sz="1600">
                <a:latin typeface="Times New Roman" panose="02020603050405020304" pitchFamily="18" charset="0"/>
                <a:cs typeface="Times New Roman" panose="02020603050405020304" pitchFamily="18" charset="0"/>
                <a:sym typeface="+mn-ea"/>
              </a:rPr>
              <a:t>plt.title('</a:t>
            </a:r>
            <a:r>
              <a:rPr lang="zh-CN" sz="1600">
                <a:latin typeface="Times New Roman" panose="02020603050405020304" pitchFamily="18" charset="0"/>
                <a:cs typeface="Times New Roman" panose="02020603050405020304" pitchFamily="18" charset="0"/>
                <a:sym typeface="+mn-ea"/>
              </a:rPr>
              <a:t>看涨期权</a:t>
            </a:r>
            <a:r>
              <a:rPr lang="en-US" sz="1600">
                <a:latin typeface="Times New Roman" panose="02020603050405020304" pitchFamily="18" charset="0"/>
                <a:cs typeface="Times New Roman" panose="02020603050405020304" pitchFamily="18" charset="0"/>
                <a:sym typeface="+mn-ea"/>
              </a:rPr>
              <a:t>Theta</a:t>
            </a:r>
            <a:r>
              <a:rPr lang="zh-CN" sz="1600">
                <a:latin typeface="Times New Roman" panose="02020603050405020304" pitchFamily="18" charset="0"/>
                <a:cs typeface="Times New Roman" panose="02020603050405020304" pitchFamily="18" charset="0"/>
                <a:sym typeface="+mn-ea"/>
              </a:rPr>
              <a:t>股票价格时间变化规律</a:t>
            </a:r>
            <a:r>
              <a:rPr lang="en-US" sz="1600">
                <a:latin typeface="Times New Roman" panose="02020603050405020304" pitchFamily="18" charset="0"/>
                <a:cs typeface="Times New Roman" panose="02020603050405020304" pitchFamily="18" charset="0"/>
                <a:sym typeface="+mn-ea"/>
              </a:rPr>
              <a:t>')</a:t>
            </a:r>
          </a:p>
          <a:p>
            <a:pPr marL="0" indent="0"/>
            <a:r>
              <a:rPr lang="en-US" sz="1600">
                <a:latin typeface="Times New Roman" panose="02020603050405020304" pitchFamily="18" charset="0"/>
                <a:cs typeface="Times New Roman" panose="02020603050405020304" pitchFamily="18" charset="0"/>
                <a:sym typeface="+mn-ea"/>
              </a:rPr>
              <a:t>plt.show()</a:t>
            </a:r>
            <a:endParaRPr lang="en-US" altLang="en-US" sz="1600">
              <a:latin typeface="Times New Roman" panose="02020603050405020304" pitchFamily="18" charset="0"/>
              <a:cs typeface="Times New Roman" panose="02020603050405020304" pitchFamily="18" charset="0"/>
              <a:sym typeface="+mn-ea"/>
            </a:endParaRPr>
          </a:p>
        </p:txBody>
      </p:sp>
      <p:sp>
        <p:nvSpPr>
          <p:cNvPr id="45" name="矩形 44"/>
          <p:cNvSpPr/>
          <p:nvPr/>
        </p:nvSpPr>
        <p:spPr>
          <a:xfrm>
            <a:off x="5445760" y="2636520"/>
            <a:ext cx="6686550" cy="3738880"/>
          </a:xfrm>
          <a:prstGeom prst="rect">
            <a:avLst/>
          </a:prstGeom>
          <a:noFill/>
          <a:ln w="15875">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lang="zh-CN" altLang="en-US" sz="1600" dirty="0" smtClean="0">
                <a:latin typeface="Times New Roman" panose="02020603050405020304" pitchFamily="18" charset="0"/>
                <a:cs typeface="Times New Roman" panose="02020603050405020304" pitchFamily="18" charset="0"/>
              </a:rPr>
              <a:t>【例</a:t>
            </a:r>
            <a:r>
              <a:rPr lang="en-US" altLang="zh-CN" sz="1600" dirty="0" smtClean="0">
                <a:latin typeface="Times New Roman" panose="02020603050405020304" pitchFamily="18" charset="0"/>
                <a:cs typeface="Times New Roman" panose="02020603050405020304" pitchFamily="18" charset="0"/>
              </a:rPr>
              <a:t>14-5</a:t>
            </a:r>
            <a:r>
              <a:rPr lang="zh-CN" altLang="en-US" sz="1600" dirty="0" smtClean="0">
                <a:latin typeface="Times New Roman" panose="02020603050405020304" pitchFamily="18" charset="0"/>
                <a:cs typeface="Times New Roman" panose="02020603050405020304" pitchFamily="18" charset="0"/>
              </a:rPr>
              <a:t>】</a:t>
            </a:r>
            <a:r>
              <a:rPr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A公司股票当前市价为100美元，期权行使价格为101美元，无风险利率为4%，股票波动率为15%，期权期限为20周。</a:t>
            </a:r>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这时，</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=100，</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=101，</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=0.04，</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=0.15，</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=0.3846，期权的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为：</a:t>
            </a: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因此，每公历日的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为-6.8062/365 = -0.0186，每交易日的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为-6.8062/252 = -0.0270。</a:t>
            </a:r>
            <a:r>
              <a:rPr lang="en-US" sz="1600" dirty="0" smtClean="0">
                <a:latin typeface="Times New Roman" panose="02020603050405020304" pitchFamily="18" charset="0"/>
                <a:cs typeface="Times New Roman" panose="02020603050405020304" pitchFamily="18" charset="0"/>
              </a:rPr>
              <a:t>   </a:t>
            </a: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0" name="对象 -2147482243"/>
          <p:cNvGraphicFramePr/>
          <p:nvPr/>
        </p:nvGraphicFramePr>
        <p:xfrm>
          <a:off x="798830" y="1294130"/>
          <a:ext cx="893445" cy="320040"/>
        </p:xfrm>
        <a:graphic>
          <a:graphicData uri="http://schemas.openxmlformats.org/presentationml/2006/ole">
            <mc:AlternateContent xmlns:mc="http://schemas.openxmlformats.org/markup-compatibility/2006">
              <mc:Choice xmlns:v="urn:schemas-microsoft-com:vml" Requires="v">
                <p:oleObj spid="_x0000_s17659" r:id="rId3" imgW="584200" imgH="203200" progId="Equation.DSMT4">
                  <p:embed/>
                </p:oleObj>
              </mc:Choice>
              <mc:Fallback>
                <p:oleObj r:id="rId3" imgW="584200" imgH="203200" progId="Equation.DSMT4">
                  <p:embed/>
                  <p:pic>
                    <p:nvPicPr>
                      <p:cNvPr id="0" name="图片 42"/>
                      <p:cNvPicPr/>
                      <p:nvPr/>
                    </p:nvPicPr>
                    <p:blipFill>
                      <a:blip r:embed="rId4"/>
                      <a:stretch>
                        <a:fillRect/>
                      </a:stretch>
                    </p:blipFill>
                    <p:spPr>
                      <a:xfrm>
                        <a:off x="798830" y="1294130"/>
                        <a:ext cx="893445" cy="320040"/>
                      </a:xfrm>
                      <a:prstGeom prst="rect">
                        <a:avLst/>
                      </a:prstGeom>
                      <a:noFill/>
                      <a:ln w="38100">
                        <a:noFill/>
                        <a:miter/>
                      </a:ln>
                    </p:spPr>
                  </p:pic>
                </p:oleObj>
              </mc:Fallback>
            </mc:AlternateContent>
          </a:graphicData>
        </a:graphic>
      </p:graphicFrame>
      <p:graphicFrame>
        <p:nvGraphicFramePr>
          <p:cNvPr id="2" name="对象 -2147482537"/>
          <p:cNvGraphicFramePr/>
          <p:nvPr/>
        </p:nvGraphicFramePr>
        <p:xfrm>
          <a:off x="981075" y="2636520"/>
          <a:ext cx="267970" cy="310515"/>
        </p:xfrm>
        <a:graphic>
          <a:graphicData uri="http://schemas.openxmlformats.org/presentationml/2006/ole">
            <mc:AlternateContent xmlns:mc="http://schemas.openxmlformats.org/markup-compatibility/2006">
              <mc:Choice xmlns:v="urn:schemas-microsoft-com:vml" Requires="v">
                <p:oleObj spid="_x0000_s17660" r:id="rId5" imgW="177165" imgH="228600" progId="Equation.DSMT4">
                  <p:embed/>
                </p:oleObj>
              </mc:Choice>
              <mc:Fallback>
                <p:oleObj r:id="rId5" imgW="177165" imgH="228600" progId="Equation.DSMT4">
                  <p:embed/>
                  <p:pic>
                    <p:nvPicPr>
                      <p:cNvPr id="0" name="图片 3075"/>
                      <p:cNvPicPr/>
                      <p:nvPr/>
                    </p:nvPicPr>
                    <p:blipFill>
                      <a:blip r:embed="rId6"/>
                      <a:stretch>
                        <a:fillRect/>
                      </a:stretch>
                    </p:blipFill>
                    <p:spPr>
                      <a:xfrm>
                        <a:off x="981075" y="2636520"/>
                        <a:ext cx="267970" cy="310515"/>
                      </a:xfrm>
                      <a:prstGeom prst="rect">
                        <a:avLst/>
                      </a:prstGeom>
                      <a:noFill/>
                      <a:ln w="38100">
                        <a:noFill/>
                        <a:miter/>
                      </a:ln>
                    </p:spPr>
                  </p:pic>
                </p:oleObj>
              </mc:Fallback>
            </mc:AlternateContent>
          </a:graphicData>
        </a:graphic>
      </p:graphicFrame>
      <p:graphicFrame>
        <p:nvGraphicFramePr>
          <p:cNvPr id="11" name="对象 -2147482537"/>
          <p:cNvGraphicFramePr/>
          <p:nvPr/>
        </p:nvGraphicFramePr>
        <p:xfrm>
          <a:off x="1781810" y="2666683"/>
          <a:ext cx="250190" cy="224790"/>
        </p:xfrm>
        <a:graphic>
          <a:graphicData uri="http://schemas.openxmlformats.org/presentationml/2006/ole">
            <mc:AlternateContent xmlns:mc="http://schemas.openxmlformats.org/markup-compatibility/2006">
              <mc:Choice xmlns:v="urn:schemas-microsoft-com:vml" Requires="v">
                <p:oleObj spid="_x0000_s17661" r:id="rId7" imgW="165100" imgH="165100" progId="Equation.DSMT4">
                  <p:embed/>
                </p:oleObj>
              </mc:Choice>
              <mc:Fallback>
                <p:oleObj r:id="rId7" imgW="165100" imgH="165100" progId="Equation.DSMT4">
                  <p:embed/>
                  <p:pic>
                    <p:nvPicPr>
                      <p:cNvPr id="0" name="图片 3075"/>
                      <p:cNvPicPr/>
                      <p:nvPr/>
                    </p:nvPicPr>
                    <p:blipFill>
                      <a:blip r:embed="rId8"/>
                      <a:stretch>
                        <a:fillRect/>
                      </a:stretch>
                    </p:blipFill>
                    <p:spPr>
                      <a:xfrm>
                        <a:off x="1781810" y="2666683"/>
                        <a:ext cx="250190" cy="224790"/>
                      </a:xfrm>
                      <a:prstGeom prst="rect">
                        <a:avLst/>
                      </a:prstGeom>
                      <a:noFill/>
                      <a:ln w="38100">
                        <a:noFill/>
                        <a:miter/>
                      </a:ln>
                    </p:spPr>
                  </p:pic>
                </p:oleObj>
              </mc:Fallback>
            </mc:AlternateContent>
          </a:graphicData>
        </a:graphic>
      </p:graphicFrame>
      <p:graphicFrame>
        <p:nvGraphicFramePr>
          <p:cNvPr id="19" name="对象 -2147482537"/>
          <p:cNvGraphicFramePr/>
          <p:nvPr/>
        </p:nvGraphicFramePr>
        <p:xfrm>
          <a:off x="2564448" y="2692401"/>
          <a:ext cx="173355" cy="173355"/>
        </p:xfrm>
        <a:graphic>
          <a:graphicData uri="http://schemas.openxmlformats.org/presentationml/2006/ole">
            <mc:AlternateContent xmlns:mc="http://schemas.openxmlformats.org/markup-compatibility/2006">
              <mc:Choice xmlns:v="urn:schemas-microsoft-com:vml" Requires="v">
                <p:oleObj spid="_x0000_s17662" r:id="rId9" imgW="114300" imgH="127000" progId="Equation.DSMT4">
                  <p:embed/>
                </p:oleObj>
              </mc:Choice>
              <mc:Fallback>
                <p:oleObj r:id="rId9" imgW="114300" imgH="127000" progId="Equation.DSMT4">
                  <p:embed/>
                  <p:pic>
                    <p:nvPicPr>
                      <p:cNvPr id="0" name="图片 3075"/>
                      <p:cNvPicPr/>
                      <p:nvPr/>
                    </p:nvPicPr>
                    <p:blipFill>
                      <a:blip r:embed="rId10"/>
                      <a:stretch>
                        <a:fillRect/>
                      </a:stretch>
                    </p:blipFill>
                    <p:spPr>
                      <a:xfrm>
                        <a:off x="2564448" y="2692401"/>
                        <a:ext cx="173355" cy="173355"/>
                      </a:xfrm>
                      <a:prstGeom prst="rect">
                        <a:avLst/>
                      </a:prstGeom>
                      <a:noFill/>
                      <a:ln w="38100">
                        <a:noFill/>
                        <a:miter/>
                      </a:ln>
                    </p:spPr>
                  </p:pic>
                </p:oleObj>
              </mc:Fallback>
            </mc:AlternateContent>
          </a:graphicData>
        </a:graphic>
      </p:graphicFrame>
      <p:graphicFrame>
        <p:nvGraphicFramePr>
          <p:cNvPr id="22" name="对象 -2147482537"/>
          <p:cNvGraphicFramePr/>
          <p:nvPr/>
        </p:nvGraphicFramePr>
        <p:xfrm>
          <a:off x="3319781" y="2653666"/>
          <a:ext cx="212090" cy="241935"/>
        </p:xfrm>
        <a:graphic>
          <a:graphicData uri="http://schemas.openxmlformats.org/presentationml/2006/ole">
            <mc:AlternateContent xmlns:mc="http://schemas.openxmlformats.org/markup-compatibility/2006">
              <mc:Choice xmlns:v="urn:schemas-microsoft-com:vml" Requires="v">
                <p:oleObj spid="_x0000_s17663" r:id="rId11" imgW="139700" imgH="177165" progId="Equation.DSMT4">
                  <p:embed/>
                </p:oleObj>
              </mc:Choice>
              <mc:Fallback>
                <p:oleObj r:id="rId11" imgW="139700" imgH="177165" progId="Equation.DSMT4">
                  <p:embed/>
                  <p:pic>
                    <p:nvPicPr>
                      <p:cNvPr id="0" name="图片 3075"/>
                      <p:cNvPicPr/>
                      <p:nvPr/>
                    </p:nvPicPr>
                    <p:blipFill>
                      <a:blip r:embed="rId12"/>
                      <a:stretch>
                        <a:fillRect/>
                      </a:stretch>
                    </p:blipFill>
                    <p:spPr>
                      <a:xfrm>
                        <a:off x="3319781" y="2653666"/>
                        <a:ext cx="212090" cy="241935"/>
                      </a:xfrm>
                      <a:prstGeom prst="rect">
                        <a:avLst/>
                      </a:prstGeom>
                      <a:noFill/>
                      <a:ln w="38100">
                        <a:noFill/>
                        <a:miter/>
                      </a:ln>
                    </p:spPr>
                  </p:pic>
                </p:oleObj>
              </mc:Fallback>
            </mc:AlternateContent>
          </a:graphicData>
        </a:graphic>
      </p:graphicFrame>
      <p:graphicFrame>
        <p:nvGraphicFramePr>
          <p:cNvPr id="24" name="对象 -2147482537"/>
          <p:cNvGraphicFramePr/>
          <p:nvPr/>
        </p:nvGraphicFramePr>
        <p:xfrm>
          <a:off x="4079240" y="2640648"/>
          <a:ext cx="212090" cy="224790"/>
        </p:xfrm>
        <a:graphic>
          <a:graphicData uri="http://schemas.openxmlformats.org/presentationml/2006/ole">
            <mc:AlternateContent xmlns:mc="http://schemas.openxmlformats.org/markup-compatibility/2006">
              <mc:Choice xmlns:v="urn:schemas-microsoft-com:vml" Requires="v">
                <p:oleObj spid="_x0000_s17664" r:id="rId13" imgW="139700" imgH="165100" progId="Equation.DSMT4">
                  <p:embed/>
                </p:oleObj>
              </mc:Choice>
              <mc:Fallback>
                <p:oleObj r:id="rId13" imgW="139700" imgH="165100" progId="Equation.DSMT4">
                  <p:embed/>
                  <p:pic>
                    <p:nvPicPr>
                      <p:cNvPr id="0" name="图片 3075"/>
                      <p:cNvPicPr/>
                      <p:nvPr/>
                    </p:nvPicPr>
                    <p:blipFill>
                      <a:blip r:embed="rId14"/>
                      <a:stretch>
                        <a:fillRect/>
                      </a:stretch>
                    </p:blipFill>
                    <p:spPr>
                      <a:xfrm>
                        <a:off x="4079240" y="2640648"/>
                        <a:ext cx="212090" cy="224790"/>
                      </a:xfrm>
                      <a:prstGeom prst="rect">
                        <a:avLst/>
                      </a:prstGeom>
                      <a:noFill/>
                      <a:ln w="38100">
                        <a:noFill/>
                        <a:miter/>
                      </a:ln>
                    </p:spPr>
                  </p:pic>
                </p:oleObj>
              </mc:Fallback>
            </mc:AlternateContent>
          </a:graphicData>
        </a:graphic>
      </p:graphicFrame>
      <p:graphicFrame>
        <p:nvGraphicFramePr>
          <p:cNvPr id="3" name="对象 -2147482547"/>
          <p:cNvGraphicFramePr>
            <a:graphicFrameLocks noChangeAspect="1"/>
          </p:cNvGraphicFramePr>
          <p:nvPr/>
        </p:nvGraphicFramePr>
        <p:xfrm>
          <a:off x="3284855" y="3068955"/>
          <a:ext cx="5365750" cy="688340"/>
        </p:xfrm>
        <a:graphic>
          <a:graphicData uri="http://schemas.openxmlformats.org/presentationml/2006/ole">
            <mc:AlternateContent xmlns:mc="http://schemas.openxmlformats.org/markup-compatibility/2006">
              <mc:Choice xmlns:v="urn:schemas-microsoft-com:vml" Requires="v">
                <p:oleObj spid="_x0000_s17665" r:id="rId15" imgW="3302000" imgH="419100" progId="Equation.DSMT4">
                  <p:embed/>
                </p:oleObj>
              </mc:Choice>
              <mc:Fallback>
                <p:oleObj r:id="rId15" imgW="3302000" imgH="419100" progId="Equation.DSMT4">
                  <p:embed/>
                  <p:pic>
                    <p:nvPicPr>
                      <p:cNvPr id="0" name="图片 25"/>
                      <p:cNvPicPr/>
                      <p:nvPr/>
                    </p:nvPicPr>
                    <p:blipFill>
                      <a:blip r:embed="rId16"/>
                      <a:stretch>
                        <a:fillRect/>
                      </a:stretch>
                    </p:blipFill>
                    <p:spPr>
                      <a:xfrm>
                        <a:off x="3284855" y="3068955"/>
                        <a:ext cx="5365750" cy="688340"/>
                      </a:xfrm>
                      <a:prstGeom prst="rect">
                        <a:avLst/>
                      </a:prstGeom>
                      <a:noFill/>
                      <a:ln w="38100">
                        <a:noFill/>
                        <a:miter/>
                      </a:ln>
                    </p:spPr>
                  </p:pic>
                </p:oleObj>
              </mc:Fallback>
            </mc:AlternateContent>
          </a:graphicData>
        </a:graphic>
      </p:graphicFrame>
      <p:graphicFrame>
        <p:nvGraphicFramePr>
          <p:cNvPr id="27" name="对象 -2147482571"/>
          <p:cNvGraphicFramePr/>
          <p:nvPr/>
        </p:nvGraphicFramePr>
        <p:xfrm>
          <a:off x="5733415" y="2623820"/>
          <a:ext cx="628650" cy="258445"/>
        </p:xfrm>
        <a:graphic>
          <a:graphicData uri="http://schemas.openxmlformats.org/presentationml/2006/ole">
            <mc:AlternateContent xmlns:mc="http://schemas.openxmlformats.org/markup-compatibility/2006">
              <mc:Choice xmlns:v="urn:schemas-microsoft-com:vml" Requires="v">
                <p:oleObj spid="_x0000_s17666" r:id="rId17" imgW="393700" imgH="177165" progId="Equation.DSMT4">
                  <p:embed/>
                </p:oleObj>
              </mc:Choice>
              <mc:Fallback>
                <p:oleObj r:id="rId17" imgW="393700" imgH="177165" progId="Equation.DSMT4">
                  <p:embed/>
                  <p:pic>
                    <p:nvPicPr>
                      <p:cNvPr id="0" name="图片 3075"/>
                      <p:cNvPicPr/>
                      <p:nvPr/>
                    </p:nvPicPr>
                    <p:blipFill>
                      <a:blip r:embed="rId18"/>
                      <a:stretch>
                        <a:fillRect/>
                      </a:stretch>
                    </p:blipFill>
                    <p:spPr>
                      <a:xfrm>
                        <a:off x="5733415" y="2623820"/>
                        <a:ext cx="628650" cy="258445"/>
                      </a:xfrm>
                      <a:prstGeom prst="rect">
                        <a:avLst/>
                      </a:prstGeom>
                      <a:noFill/>
                      <a:ln w="38100">
                        <a:noFill/>
                        <a:miter/>
                      </a:ln>
                    </p:spPr>
                  </p:pic>
                </p:oleObj>
              </mc:Fallback>
            </mc:AlternateContent>
          </a:graphicData>
        </a:graphic>
      </p:graphicFrame>
      <p:graphicFrame>
        <p:nvGraphicFramePr>
          <p:cNvPr id="29" name="对象 -2147482571"/>
          <p:cNvGraphicFramePr/>
          <p:nvPr/>
        </p:nvGraphicFramePr>
        <p:xfrm>
          <a:off x="2094865" y="4013200"/>
          <a:ext cx="628650" cy="258445"/>
        </p:xfrm>
        <a:graphic>
          <a:graphicData uri="http://schemas.openxmlformats.org/presentationml/2006/ole">
            <mc:AlternateContent xmlns:mc="http://schemas.openxmlformats.org/markup-compatibility/2006">
              <mc:Choice xmlns:v="urn:schemas-microsoft-com:vml" Requires="v">
                <p:oleObj spid="_x0000_s17667" r:id="rId19" imgW="393700" imgH="177165" progId="Equation.DSMT4">
                  <p:embed/>
                </p:oleObj>
              </mc:Choice>
              <mc:Fallback>
                <p:oleObj r:id="rId19" imgW="393700" imgH="177165" progId="Equation.DSMT4">
                  <p:embed/>
                  <p:pic>
                    <p:nvPicPr>
                      <p:cNvPr id="0" name="图片 3075"/>
                      <p:cNvPicPr/>
                      <p:nvPr/>
                    </p:nvPicPr>
                    <p:blipFill>
                      <a:blip r:embed="rId18"/>
                      <a:stretch>
                        <a:fillRect/>
                      </a:stretch>
                    </p:blipFill>
                    <p:spPr>
                      <a:xfrm>
                        <a:off x="2094865" y="4013200"/>
                        <a:ext cx="628650" cy="258445"/>
                      </a:xfrm>
                      <a:prstGeom prst="rect">
                        <a:avLst/>
                      </a:prstGeom>
                      <a:noFill/>
                      <a:ln w="38100">
                        <a:noFill/>
                        <a:miter/>
                      </a:ln>
                    </p:spPr>
                  </p:pic>
                </p:oleObj>
              </mc:Fallback>
            </mc:AlternateContent>
          </a:graphicData>
        </a:graphic>
      </p:graphicFrame>
      <p:graphicFrame>
        <p:nvGraphicFramePr>
          <p:cNvPr id="31" name="对象 -2147482571"/>
          <p:cNvGraphicFramePr/>
          <p:nvPr/>
        </p:nvGraphicFramePr>
        <p:xfrm>
          <a:off x="5949315" y="4020820"/>
          <a:ext cx="628650" cy="258445"/>
        </p:xfrm>
        <a:graphic>
          <a:graphicData uri="http://schemas.openxmlformats.org/presentationml/2006/ole">
            <mc:AlternateContent xmlns:mc="http://schemas.openxmlformats.org/markup-compatibility/2006">
              <mc:Choice xmlns:v="urn:schemas-microsoft-com:vml" Requires="v">
                <p:oleObj spid="_x0000_s17668" r:id="rId20" imgW="393700" imgH="177165" progId="Equation.DSMT4">
                  <p:embed/>
                </p:oleObj>
              </mc:Choice>
              <mc:Fallback>
                <p:oleObj r:id="rId20" imgW="393700" imgH="177165" progId="Equation.DSMT4">
                  <p:embed/>
                  <p:pic>
                    <p:nvPicPr>
                      <p:cNvPr id="0" name="图片 3075"/>
                      <p:cNvPicPr/>
                      <p:nvPr/>
                    </p:nvPicPr>
                    <p:blipFill>
                      <a:blip r:embed="rId18"/>
                      <a:stretch>
                        <a:fillRect/>
                      </a:stretch>
                    </p:blipFill>
                    <p:spPr>
                      <a:xfrm>
                        <a:off x="5949315" y="4020820"/>
                        <a:ext cx="628650" cy="25844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p>
          <a:p>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p>
          <a:p>
            <a:pPr>
              <a:lnSpc>
                <a:spcPct val="170000"/>
              </a:lnSpc>
              <a:buFont typeface="Arial" panose="020B0604020202020204" pitchFamily="34" charset="0"/>
            </a:pPr>
            <a:r>
              <a:rPr sz="1600" dirty="0" smtClean="0"/>
              <a:t>衡量的是期权价格对标的资产价格波动率的一阶敏感性。如果</a:t>
            </a:r>
            <a:r>
              <a:rPr lang="en-US" sz="1600" dirty="0" smtClean="0"/>
              <a:t>            </a:t>
            </a:r>
            <a:r>
              <a:rPr sz="1600" dirty="0" smtClean="0"/>
              <a:t>绝对值很大，表示此交易组合的价值会对波动率变化非常敏感；如果</a:t>
            </a:r>
            <a:r>
              <a:rPr lang="en-US" sz="1600" dirty="0" smtClean="0"/>
              <a:t>           </a:t>
            </a:r>
            <a:r>
              <a:rPr sz="1600" dirty="0" smtClean="0"/>
              <a:t>绝对值很小，表明交易组合的价值受波动率变化影响很小。用公式计算为期权价格对波动率的一阶导：                   </a:t>
            </a:r>
            <a:r>
              <a:rPr lang="en-US" sz="1600" dirty="0" smtClean="0"/>
              <a:t>                                                                                                                         </a:t>
            </a:r>
            <a:r>
              <a:rPr sz="1600" dirty="0" smtClean="0"/>
              <a:t>       </a:t>
            </a:r>
            <a:r>
              <a:rPr lang="en-US" sz="1600" dirty="0" smtClean="0"/>
              <a:t>       </a:t>
            </a:r>
            <a:r>
              <a:rPr sz="1600" dirty="0" smtClean="0"/>
              <a:t> </a:t>
            </a:r>
          </a:p>
          <a:p>
            <a:pPr>
              <a:lnSpc>
                <a:spcPct val="170000"/>
              </a:lnSpc>
              <a:buFont typeface="Arial" panose="020B0604020202020204" pitchFamily="34" charset="0"/>
            </a:pPr>
            <a:r>
              <a:rPr sz="1600" dirty="0" smtClean="0"/>
              <a:t>                       </a:t>
            </a:r>
            <a:r>
              <a:rPr lang="en-US" sz="1600" dirty="0" smtClean="0"/>
              <a:t>                                                                                              </a:t>
            </a:r>
          </a:p>
          <a:p>
            <a:pPr>
              <a:lnSpc>
                <a:spcPct val="170000"/>
              </a:lnSpc>
              <a:buFont typeface="Arial" panose="020B0604020202020204" pitchFamily="34" charset="0"/>
            </a:pPr>
            <a:r>
              <a:rPr lang="en-US" sz="1600" dirty="0" smtClean="0"/>
              <a:t>                                                                                                                                                   </a:t>
            </a:r>
            <a:r>
              <a:rPr sz="1600" dirty="0" smtClean="0"/>
              <a:t>  </a:t>
            </a:r>
            <a:r>
              <a:rPr lang="en-US" sz="1600" dirty="0" smtClean="0"/>
              <a:t> </a:t>
            </a:r>
          </a:p>
          <a:p>
            <a:pPr>
              <a:lnSpc>
                <a:spcPct val="170000"/>
              </a:lnSpc>
              <a:buFont typeface="Arial" panose="020B0604020202020204" pitchFamily="34" charset="0"/>
            </a:pPr>
            <a:r>
              <a:rPr sz="1600" dirty="0" smtClean="0"/>
              <a:t>对于一个无股息看涨期权，</a:t>
            </a:r>
            <a:r>
              <a:rPr lang="en-US" sz="1600" dirty="0" smtClean="0"/>
              <a:t>          </a:t>
            </a:r>
            <a:r>
              <a:rPr sz="1600" dirty="0" smtClean="0"/>
              <a:t>公式为：</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5" name="对象 -2147482241"/>
          <p:cNvGraphicFramePr/>
          <p:nvPr/>
        </p:nvGraphicFramePr>
        <p:xfrm>
          <a:off x="836930" y="1484630"/>
          <a:ext cx="930910" cy="295910"/>
        </p:xfrm>
        <a:graphic>
          <a:graphicData uri="http://schemas.openxmlformats.org/presentationml/2006/ole">
            <mc:AlternateContent xmlns:mc="http://schemas.openxmlformats.org/markup-compatibility/2006">
              <mc:Choice xmlns:v="urn:schemas-microsoft-com:vml" Requires="v">
                <p:oleObj spid="_x0000_s19607" r:id="rId3" imgW="571500" imgH="203200" progId="Equation.DSMT4">
                  <p:embed/>
                </p:oleObj>
              </mc:Choice>
              <mc:Fallback>
                <p:oleObj r:id="rId3" imgW="571500" imgH="203200" progId="Equation.DSMT4">
                  <p:embed/>
                  <p:pic>
                    <p:nvPicPr>
                      <p:cNvPr id="0" name="图片 43"/>
                      <p:cNvPicPr/>
                      <p:nvPr/>
                    </p:nvPicPr>
                    <p:blipFill>
                      <a:blip r:embed="rId4"/>
                      <a:stretch>
                        <a:fillRect/>
                      </a:stretch>
                    </p:blipFill>
                    <p:spPr>
                      <a:xfrm>
                        <a:off x="836930" y="1484630"/>
                        <a:ext cx="930910" cy="295910"/>
                      </a:xfrm>
                      <a:prstGeom prst="rect">
                        <a:avLst/>
                      </a:prstGeom>
                      <a:noFill/>
                      <a:ln w="38100">
                        <a:noFill/>
                        <a:miter/>
                      </a:ln>
                    </p:spPr>
                  </p:pic>
                </p:oleObj>
              </mc:Fallback>
            </mc:AlternateContent>
          </a:graphicData>
        </a:graphic>
      </p:graphicFrame>
      <p:graphicFrame>
        <p:nvGraphicFramePr>
          <p:cNvPr id="16" name="对象 15"/>
          <p:cNvGraphicFramePr/>
          <p:nvPr/>
        </p:nvGraphicFramePr>
        <p:xfrm>
          <a:off x="6050915" y="1938020"/>
          <a:ext cx="542290" cy="332105"/>
        </p:xfrm>
        <a:graphic>
          <a:graphicData uri="http://schemas.openxmlformats.org/presentationml/2006/ole">
            <mc:AlternateContent xmlns:mc="http://schemas.openxmlformats.org/markup-compatibility/2006">
              <mc:Choice xmlns:v="urn:schemas-microsoft-com:vml" Requires="v">
                <p:oleObj spid="_x0000_s19608" r:id="rId5" imgW="554355" imgH="344805" progId="Equation.DSMT4">
                  <p:embed/>
                </p:oleObj>
              </mc:Choice>
              <mc:Fallback>
                <p:oleObj r:id="rId5" imgW="554355" imgH="344805" progId="Equation.DSMT4">
                  <p:embed/>
                  <p:pic>
                    <p:nvPicPr>
                      <p:cNvPr id="0" name="图片 17"/>
                      <p:cNvPicPr/>
                      <p:nvPr/>
                    </p:nvPicPr>
                    <p:blipFill>
                      <a:blip r:embed="rId6"/>
                      <a:stretch>
                        <a:fillRect/>
                      </a:stretch>
                    </p:blipFill>
                    <p:spPr>
                      <a:xfrm>
                        <a:off x="6050915" y="1938020"/>
                        <a:ext cx="542290" cy="332105"/>
                      </a:xfrm>
                      <a:prstGeom prst="rect">
                        <a:avLst/>
                      </a:prstGeom>
                    </p:spPr>
                  </p:pic>
                </p:oleObj>
              </mc:Fallback>
            </mc:AlternateContent>
          </a:graphicData>
        </a:graphic>
      </p:graphicFrame>
      <p:graphicFrame>
        <p:nvGraphicFramePr>
          <p:cNvPr id="21" name="对象 20"/>
          <p:cNvGraphicFramePr/>
          <p:nvPr/>
        </p:nvGraphicFramePr>
        <p:xfrm>
          <a:off x="1557020" y="2372360"/>
          <a:ext cx="535940" cy="332105"/>
        </p:xfrm>
        <a:graphic>
          <a:graphicData uri="http://schemas.openxmlformats.org/presentationml/2006/ole">
            <mc:AlternateContent xmlns:mc="http://schemas.openxmlformats.org/markup-compatibility/2006">
              <mc:Choice xmlns:v="urn:schemas-microsoft-com:vml" Requires="v">
                <p:oleObj spid="_x0000_s19609" r:id="rId7" imgW="554355" imgH="344805" progId="Equation.DSMT4">
                  <p:embed/>
                </p:oleObj>
              </mc:Choice>
              <mc:Fallback>
                <p:oleObj r:id="rId7" imgW="554355" imgH="344805" progId="Equation.DSMT4">
                  <p:embed/>
                  <p:pic>
                    <p:nvPicPr>
                      <p:cNvPr id="0" name="图片 17"/>
                      <p:cNvPicPr/>
                      <p:nvPr/>
                    </p:nvPicPr>
                    <p:blipFill>
                      <a:blip r:embed="rId6"/>
                      <a:stretch>
                        <a:fillRect/>
                      </a:stretch>
                    </p:blipFill>
                    <p:spPr>
                      <a:xfrm>
                        <a:off x="1557020" y="2372360"/>
                        <a:ext cx="535940" cy="332105"/>
                      </a:xfrm>
                      <a:prstGeom prst="rect">
                        <a:avLst/>
                      </a:prstGeom>
                    </p:spPr>
                  </p:pic>
                </p:oleObj>
              </mc:Fallback>
            </mc:AlternateContent>
          </a:graphicData>
        </a:graphic>
      </p:graphicFrame>
      <p:graphicFrame>
        <p:nvGraphicFramePr>
          <p:cNvPr id="2" name="对象 -2147482541"/>
          <p:cNvGraphicFramePr>
            <a:graphicFrameLocks noChangeAspect="1"/>
          </p:cNvGraphicFramePr>
          <p:nvPr/>
        </p:nvGraphicFramePr>
        <p:xfrm>
          <a:off x="5373370" y="2780665"/>
          <a:ext cx="874395" cy="637540"/>
        </p:xfrm>
        <a:graphic>
          <a:graphicData uri="http://schemas.openxmlformats.org/presentationml/2006/ole">
            <mc:AlternateContent xmlns:mc="http://schemas.openxmlformats.org/markup-compatibility/2006">
              <mc:Choice xmlns:v="urn:schemas-microsoft-com:vml" Requires="v">
                <p:oleObj spid="_x0000_s19610" r:id="rId8" imgW="545465" imgH="393700" progId="Equation.DSMT4">
                  <p:embed/>
                </p:oleObj>
              </mc:Choice>
              <mc:Fallback>
                <p:oleObj r:id="rId8" imgW="545465" imgH="393700" progId="Equation.DSMT4">
                  <p:embed/>
                  <p:pic>
                    <p:nvPicPr>
                      <p:cNvPr id="0" name="图片 22"/>
                      <p:cNvPicPr/>
                      <p:nvPr/>
                    </p:nvPicPr>
                    <p:blipFill>
                      <a:blip r:embed="rId9"/>
                      <a:stretch>
                        <a:fillRect/>
                      </a:stretch>
                    </p:blipFill>
                    <p:spPr>
                      <a:xfrm>
                        <a:off x="5373370" y="2780665"/>
                        <a:ext cx="874395" cy="637540"/>
                      </a:xfrm>
                      <a:prstGeom prst="rect">
                        <a:avLst/>
                      </a:prstGeom>
                      <a:noFill/>
                      <a:ln w="38100">
                        <a:noFill/>
                        <a:miter/>
                      </a:ln>
                    </p:spPr>
                  </p:pic>
                </p:oleObj>
              </mc:Fallback>
            </mc:AlternateContent>
          </a:graphicData>
        </a:graphic>
      </p:graphicFrame>
      <p:graphicFrame>
        <p:nvGraphicFramePr>
          <p:cNvPr id="25" name="对象 24"/>
          <p:cNvGraphicFramePr/>
          <p:nvPr/>
        </p:nvGraphicFramePr>
        <p:xfrm>
          <a:off x="2912745" y="3742055"/>
          <a:ext cx="535940" cy="332105"/>
        </p:xfrm>
        <a:graphic>
          <a:graphicData uri="http://schemas.openxmlformats.org/presentationml/2006/ole">
            <mc:AlternateContent xmlns:mc="http://schemas.openxmlformats.org/markup-compatibility/2006">
              <mc:Choice xmlns:v="urn:schemas-microsoft-com:vml" Requires="v">
                <p:oleObj spid="_x0000_s19611" r:id="rId10" imgW="554355" imgH="344805" progId="Equation.DSMT4">
                  <p:embed/>
                </p:oleObj>
              </mc:Choice>
              <mc:Fallback>
                <p:oleObj r:id="rId10" imgW="554355" imgH="344805" progId="Equation.DSMT4">
                  <p:embed/>
                  <p:pic>
                    <p:nvPicPr>
                      <p:cNvPr id="0" name="图片 17"/>
                      <p:cNvPicPr/>
                      <p:nvPr/>
                    </p:nvPicPr>
                    <p:blipFill>
                      <a:blip r:embed="rId6"/>
                      <a:stretch>
                        <a:fillRect/>
                      </a:stretch>
                    </p:blipFill>
                    <p:spPr>
                      <a:xfrm>
                        <a:off x="2912745" y="3742055"/>
                        <a:ext cx="535940" cy="332105"/>
                      </a:xfrm>
                      <a:prstGeom prst="rect">
                        <a:avLst/>
                      </a:prstGeom>
                    </p:spPr>
                  </p:pic>
                </p:oleObj>
              </mc:Fallback>
            </mc:AlternateContent>
          </a:graphicData>
        </a:graphic>
      </p:graphicFrame>
      <p:graphicFrame>
        <p:nvGraphicFramePr>
          <p:cNvPr id="3" name="对象 -2147482540"/>
          <p:cNvGraphicFramePr>
            <a:graphicFrameLocks noChangeAspect="1"/>
          </p:cNvGraphicFramePr>
          <p:nvPr/>
        </p:nvGraphicFramePr>
        <p:xfrm>
          <a:off x="4365625" y="4074160"/>
          <a:ext cx="3101340" cy="639445"/>
        </p:xfrm>
        <a:graphic>
          <a:graphicData uri="http://schemas.openxmlformats.org/presentationml/2006/ole">
            <mc:AlternateContent xmlns:mc="http://schemas.openxmlformats.org/markup-compatibility/2006">
              <mc:Choice xmlns:v="urn:schemas-microsoft-com:vml" Requires="v">
                <p:oleObj spid="_x0000_s19612" r:id="rId11" imgW="1244600" imgH="254000" progId="Equation.DSMT4">
                  <p:embed/>
                </p:oleObj>
              </mc:Choice>
              <mc:Fallback>
                <p:oleObj r:id="rId11" imgW="1244600" imgH="254000" progId="Equation.DSMT4">
                  <p:embed/>
                  <p:pic>
                    <p:nvPicPr>
                      <p:cNvPr id="0" name="图片 26"/>
                      <p:cNvPicPr/>
                      <p:nvPr/>
                    </p:nvPicPr>
                    <p:blipFill>
                      <a:blip r:embed="rId12"/>
                      <a:stretch>
                        <a:fillRect/>
                      </a:stretch>
                    </p:blipFill>
                    <p:spPr>
                      <a:xfrm>
                        <a:off x="4365625" y="4074160"/>
                        <a:ext cx="3101340" cy="63944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16950"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p>
          <a:p>
            <a:pPr marL="285750" indent="-285750">
              <a:lnSpc>
                <a:spcPct val="170000"/>
              </a:lnSpc>
              <a:buFont typeface="Arial" panose="020B0604020202020204" pitchFamily="34" charset="0"/>
              <a:buChar char="•"/>
            </a:pPr>
            <a:r>
              <a:rPr sz="1600" b="1" dirty="0" smtClean="0">
                <a:sym typeface="+mn-ea"/>
              </a:rPr>
              <a:t>不付红利的欧式看涨期权</a:t>
            </a:r>
            <a:r>
              <a:rPr lang="zh-CN" altLang="en-US" sz="1600" b="1" dirty="0" smtClean="0"/>
              <a:t>  </a:t>
            </a:r>
            <a:r>
              <a:rPr lang="en-US" altLang="zh-CN" sz="1600" b="1" dirty="0" smtClean="0"/>
              <a:t>                  </a:t>
            </a:r>
            <a:r>
              <a:rPr sz="1600" b="1" dirty="0" smtClean="0"/>
              <a:t>值</a:t>
            </a:r>
            <a:r>
              <a:rPr sz="1600" b="1" dirty="0" smtClean="0">
                <a:sym typeface="+mn-ea"/>
              </a:rPr>
              <a:t>证明</a:t>
            </a:r>
            <a:endParaRPr sz="1600" b="1" dirty="0" smtClean="0"/>
          </a:p>
          <a:p>
            <a:pPr>
              <a:lnSpc>
                <a:spcPct val="170000"/>
              </a:lnSpc>
              <a:buFont typeface="Arial" panose="020B0604020202020204" pitchFamily="34" charset="0"/>
            </a:pPr>
            <a:endParaRPr sz="1600" dirty="0" smtClean="0"/>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5" name="对象 -2147482241"/>
          <p:cNvGraphicFramePr/>
          <p:nvPr/>
        </p:nvGraphicFramePr>
        <p:xfrm>
          <a:off x="2781300" y="1341120"/>
          <a:ext cx="930910" cy="295910"/>
        </p:xfrm>
        <a:graphic>
          <a:graphicData uri="http://schemas.openxmlformats.org/presentationml/2006/ole">
            <mc:AlternateContent xmlns:mc="http://schemas.openxmlformats.org/markup-compatibility/2006">
              <mc:Choice xmlns:v="urn:schemas-microsoft-com:vml" Requires="v">
                <p:oleObj spid="_x0000_s20531" r:id="rId3" imgW="571500" imgH="203200" progId="Equation.DSMT4">
                  <p:embed/>
                </p:oleObj>
              </mc:Choice>
              <mc:Fallback>
                <p:oleObj r:id="rId3" imgW="571500" imgH="203200" progId="Equation.DSMT4">
                  <p:embed/>
                  <p:pic>
                    <p:nvPicPr>
                      <p:cNvPr id="0" name="图片 43"/>
                      <p:cNvPicPr/>
                      <p:nvPr/>
                    </p:nvPicPr>
                    <p:blipFill>
                      <a:blip r:embed="rId4"/>
                      <a:stretch>
                        <a:fillRect/>
                      </a:stretch>
                    </p:blipFill>
                    <p:spPr>
                      <a:xfrm>
                        <a:off x="2781300" y="1341120"/>
                        <a:ext cx="930910" cy="295910"/>
                      </a:xfrm>
                      <a:prstGeom prst="rect">
                        <a:avLst/>
                      </a:prstGeom>
                      <a:noFill/>
                      <a:ln w="38100">
                        <a:noFill/>
                        <a:miter/>
                      </a:ln>
                    </p:spPr>
                  </p:pic>
                </p:oleObj>
              </mc:Fallback>
            </mc:AlternateContent>
          </a:graphicData>
        </a:graphic>
      </p:graphicFrame>
      <p:graphicFrame>
        <p:nvGraphicFramePr>
          <p:cNvPr id="2" name="对象 -2147482524"/>
          <p:cNvGraphicFramePr>
            <a:graphicFrameLocks noChangeAspect="1"/>
          </p:cNvGraphicFramePr>
          <p:nvPr/>
        </p:nvGraphicFramePr>
        <p:xfrm>
          <a:off x="476885" y="1786255"/>
          <a:ext cx="11340465" cy="4789805"/>
        </p:xfrm>
        <a:graphic>
          <a:graphicData uri="http://schemas.openxmlformats.org/presentationml/2006/ole">
            <mc:AlternateContent xmlns:mc="http://schemas.openxmlformats.org/markup-compatibility/2006">
              <mc:Choice xmlns:v="urn:schemas-microsoft-com:vml" Requires="v">
                <p:oleObj spid="_x0000_s20532" r:id="rId5" imgW="6159500" imgH="2602865" progId="Equation.DSMT4">
                  <p:embed/>
                </p:oleObj>
              </mc:Choice>
              <mc:Fallback>
                <p:oleObj r:id="rId5" imgW="6159500" imgH="2602865" progId="Equation.DSMT4">
                  <p:embed/>
                  <p:pic>
                    <p:nvPicPr>
                      <p:cNvPr id="0" name="图片 3075"/>
                      <p:cNvPicPr/>
                      <p:nvPr/>
                    </p:nvPicPr>
                    <p:blipFill>
                      <a:blip r:embed="rId6"/>
                      <a:stretch>
                        <a:fillRect/>
                      </a:stretch>
                    </p:blipFill>
                    <p:spPr>
                      <a:xfrm>
                        <a:off x="476885" y="1786255"/>
                        <a:ext cx="11340465" cy="4789805"/>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16950"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p>
          <a:p>
            <a:pPr marL="285750" indent="-285750">
              <a:lnSpc>
                <a:spcPct val="170000"/>
              </a:lnSpc>
              <a:buFont typeface="Arial" panose="020B0604020202020204" pitchFamily="34" charset="0"/>
              <a:buChar char="•"/>
            </a:pPr>
            <a:r>
              <a:rPr sz="1600" b="1" dirty="0" smtClean="0">
                <a:sym typeface="+mn-ea"/>
              </a:rPr>
              <a:t>不付红利的欧式看涨期权</a:t>
            </a:r>
            <a:r>
              <a:rPr lang="zh-CN" altLang="en-US" sz="1600" b="1" dirty="0" smtClean="0"/>
              <a:t>  </a:t>
            </a:r>
            <a:r>
              <a:rPr lang="en-US" altLang="zh-CN" sz="1600" b="1" dirty="0" smtClean="0"/>
              <a:t>                  </a:t>
            </a:r>
            <a:r>
              <a:rPr sz="1600" b="1" dirty="0" smtClean="0"/>
              <a:t>值</a:t>
            </a:r>
            <a:r>
              <a:rPr sz="1600" b="1" dirty="0" smtClean="0">
                <a:sym typeface="+mn-ea"/>
              </a:rPr>
              <a:t>证明</a:t>
            </a:r>
            <a:endParaRPr sz="1600" b="1" dirty="0" smtClean="0"/>
          </a:p>
          <a:p>
            <a:pPr>
              <a:lnSpc>
                <a:spcPct val="170000"/>
              </a:lnSpc>
              <a:buFont typeface="Arial" panose="020B0604020202020204" pitchFamily="34" charset="0"/>
            </a:pPr>
            <a:endParaRPr sz="1600" dirty="0" smtClean="0"/>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5" name="对象 -2147482241"/>
          <p:cNvGraphicFramePr/>
          <p:nvPr/>
        </p:nvGraphicFramePr>
        <p:xfrm>
          <a:off x="2781300" y="1341120"/>
          <a:ext cx="930910" cy="295910"/>
        </p:xfrm>
        <a:graphic>
          <a:graphicData uri="http://schemas.openxmlformats.org/presentationml/2006/ole">
            <mc:AlternateContent xmlns:mc="http://schemas.openxmlformats.org/markup-compatibility/2006">
              <mc:Choice xmlns:v="urn:schemas-microsoft-com:vml" Requires="v">
                <p:oleObj spid="_x0000_s21555" r:id="rId3" imgW="571500" imgH="203200" progId="Equation.DSMT4">
                  <p:embed/>
                </p:oleObj>
              </mc:Choice>
              <mc:Fallback>
                <p:oleObj r:id="rId3" imgW="571500" imgH="203200" progId="Equation.DSMT4">
                  <p:embed/>
                  <p:pic>
                    <p:nvPicPr>
                      <p:cNvPr id="0" name="图片 43"/>
                      <p:cNvPicPr/>
                      <p:nvPr/>
                    </p:nvPicPr>
                    <p:blipFill>
                      <a:blip r:embed="rId4"/>
                      <a:stretch>
                        <a:fillRect/>
                      </a:stretch>
                    </p:blipFill>
                    <p:spPr>
                      <a:xfrm>
                        <a:off x="2781300" y="1341120"/>
                        <a:ext cx="930910" cy="295910"/>
                      </a:xfrm>
                      <a:prstGeom prst="rect">
                        <a:avLst/>
                      </a:prstGeom>
                      <a:noFill/>
                      <a:ln w="38100">
                        <a:noFill/>
                        <a:miter/>
                      </a:ln>
                    </p:spPr>
                  </p:pic>
                </p:oleObj>
              </mc:Fallback>
            </mc:AlternateContent>
          </a:graphicData>
        </a:graphic>
      </p:graphicFrame>
      <p:graphicFrame>
        <p:nvGraphicFramePr>
          <p:cNvPr id="4" name="对象 3"/>
          <p:cNvGraphicFramePr/>
          <p:nvPr/>
        </p:nvGraphicFramePr>
        <p:xfrm>
          <a:off x="407670" y="1724660"/>
          <a:ext cx="11621135" cy="4788535"/>
        </p:xfrm>
        <a:graphic>
          <a:graphicData uri="http://schemas.openxmlformats.org/presentationml/2006/ole">
            <mc:AlternateContent xmlns:mc="http://schemas.openxmlformats.org/markup-compatibility/2006">
              <mc:Choice xmlns:v="urn:schemas-microsoft-com:vml" Requires="v">
                <p:oleObj spid="_x0000_s21556" r:id="rId5" imgW="5067300" imgH="2628900" progId="Equation.DSMT4">
                  <p:embed/>
                </p:oleObj>
              </mc:Choice>
              <mc:Fallback>
                <p:oleObj r:id="rId5" imgW="5067300" imgH="2628900" progId="Equation.DSMT4">
                  <p:embed/>
                  <p:pic>
                    <p:nvPicPr>
                      <p:cNvPr id="0" name="图片 6"/>
                      <p:cNvPicPr/>
                      <p:nvPr/>
                    </p:nvPicPr>
                    <p:blipFill>
                      <a:blip r:embed="rId6"/>
                      <a:stretch>
                        <a:fillRect/>
                      </a:stretch>
                    </p:blipFill>
                    <p:spPr>
                      <a:xfrm>
                        <a:off x="407670" y="1724660"/>
                        <a:ext cx="11621135" cy="4788535"/>
                      </a:xfrm>
                      <a:prstGeom prst="rect">
                        <a:avLst/>
                      </a:prstGeom>
                    </p:spPr>
                  </p:pic>
                </p:oleObj>
              </mc:Fallback>
            </mc:AlternateContent>
          </a:graphicData>
        </a:graphic>
      </p:graphicFrame>
    </p:spTree>
  </p:cSld>
  <p:clrMapOvr>
    <a:masterClrMapping/>
  </p:clrMapOvr>
  <p:transition>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p>
          <a:p>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p>
          <a:p>
            <a:pPr>
              <a:lnSpc>
                <a:spcPct val="170000"/>
              </a:lnSpc>
              <a:buFont typeface="Arial" panose="020B0604020202020204" pitchFamily="34" charset="0"/>
            </a:pPr>
            <a:r>
              <a:rPr sz="1600" dirty="0" smtClean="0"/>
              <a:t>欧式及美式期权的</a:t>
            </a:r>
            <a:r>
              <a:rPr lang="en-US" sz="1600" dirty="0" smtClean="0"/>
              <a:t>            </a:t>
            </a:r>
            <a:r>
              <a:rPr sz="1600" dirty="0" smtClean="0"/>
              <a:t>总为正，并且与股票价格的变化如下图所示：                 </a:t>
            </a:r>
            <a:r>
              <a:rPr lang="en-US" sz="1600" dirty="0" smtClean="0"/>
              <a:t>                                                                                                                         </a:t>
            </a:r>
            <a:r>
              <a:rPr sz="1600" dirty="0" smtClean="0"/>
              <a:t>       </a:t>
            </a:r>
            <a:r>
              <a:rPr lang="en-US" sz="1600" dirty="0" smtClean="0"/>
              <a:t>       </a:t>
            </a:r>
            <a:r>
              <a:rPr sz="1600" dirty="0" smtClean="0"/>
              <a:t> </a:t>
            </a:r>
          </a:p>
          <a:p>
            <a:pPr>
              <a:lnSpc>
                <a:spcPct val="170000"/>
              </a:lnSpc>
              <a:buFont typeface="Arial" panose="020B0604020202020204" pitchFamily="34" charset="0"/>
            </a:pPr>
            <a:r>
              <a:rPr sz="1600" dirty="0" smtClean="0"/>
              <a:t>                       </a:t>
            </a:r>
            <a:r>
              <a:rPr lang="en-US" sz="1600" dirty="0" smtClean="0"/>
              <a:t>                                                                                              </a:t>
            </a:r>
          </a:p>
          <a:p>
            <a:pPr>
              <a:lnSpc>
                <a:spcPct val="170000"/>
              </a:lnSpc>
              <a:buFont typeface="Arial" panose="020B0604020202020204" pitchFamily="34" charset="0"/>
            </a:pPr>
            <a:r>
              <a:rPr lang="en-US" sz="1600" dirty="0" smtClean="0"/>
              <a:t>                                                                                                                                                   </a:t>
            </a:r>
            <a:r>
              <a:rPr sz="1600" dirty="0" smtClean="0"/>
              <a:t>  </a:t>
            </a:r>
            <a:r>
              <a:rPr lang="en-US" sz="1600" dirty="0" smtClean="0"/>
              <a:t> </a:t>
            </a:r>
          </a:p>
          <a:p>
            <a:pPr>
              <a:lnSpc>
                <a:spcPct val="170000"/>
              </a:lnSpc>
              <a:buFont typeface="Arial" panose="020B0604020202020204" pitchFamily="34" charset="0"/>
            </a:pPr>
            <a:endParaRPr sz="1600" dirty="0" smtClean="0"/>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5" name="对象 -2147482241"/>
          <p:cNvGraphicFramePr/>
          <p:nvPr/>
        </p:nvGraphicFramePr>
        <p:xfrm>
          <a:off x="836930" y="1484630"/>
          <a:ext cx="930910" cy="295910"/>
        </p:xfrm>
        <a:graphic>
          <a:graphicData uri="http://schemas.openxmlformats.org/presentationml/2006/ole">
            <mc:AlternateContent xmlns:mc="http://schemas.openxmlformats.org/markup-compatibility/2006">
              <mc:Choice xmlns:v="urn:schemas-microsoft-com:vml" Requires="v">
                <p:oleObj spid="_x0000_s22579" r:id="rId3" imgW="571500" imgH="203200" progId="Equation.DSMT4">
                  <p:embed/>
                </p:oleObj>
              </mc:Choice>
              <mc:Fallback>
                <p:oleObj r:id="rId3" imgW="571500" imgH="203200" progId="Equation.DSMT4">
                  <p:embed/>
                  <p:pic>
                    <p:nvPicPr>
                      <p:cNvPr id="0" name="图片 43"/>
                      <p:cNvPicPr/>
                      <p:nvPr/>
                    </p:nvPicPr>
                    <p:blipFill>
                      <a:blip r:embed="rId4"/>
                      <a:stretch>
                        <a:fillRect/>
                      </a:stretch>
                    </p:blipFill>
                    <p:spPr>
                      <a:xfrm>
                        <a:off x="836930" y="1484630"/>
                        <a:ext cx="930910" cy="295910"/>
                      </a:xfrm>
                      <a:prstGeom prst="rect">
                        <a:avLst/>
                      </a:prstGeom>
                      <a:noFill/>
                      <a:ln w="38100">
                        <a:noFill/>
                        <a:miter/>
                      </a:ln>
                    </p:spPr>
                  </p:pic>
                </p:oleObj>
              </mc:Fallback>
            </mc:AlternateContent>
          </a:graphicData>
        </a:graphic>
      </p:graphicFrame>
      <p:graphicFrame>
        <p:nvGraphicFramePr>
          <p:cNvPr id="16" name="对象 15"/>
          <p:cNvGraphicFramePr/>
          <p:nvPr/>
        </p:nvGraphicFramePr>
        <p:xfrm>
          <a:off x="2209165" y="1954530"/>
          <a:ext cx="542290" cy="332105"/>
        </p:xfrm>
        <a:graphic>
          <a:graphicData uri="http://schemas.openxmlformats.org/presentationml/2006/ole">
            <mc:AlternateContent xmlns:mc="http://schemas.openxmlformats.org/markup-compatibility/2006">
              <mc:Choice xmlns:v="urn:schemas-microsoft-com:vml" Requires="v">
                <p:oleObj spid="_x0000_s22580" r:id="rId5" imgW="554355" imgH="344805" progId="Equation.DSMT4">
                  <p:embed/>
                </p:oleObj>
              </mc:Choice>
              <mc:Fallback>
                <p:oleObj r:id="rId5" imgW="554355" imgH="344805" progId="Equation.DSMT4">
                  <p:embed/>
                  <p:pic>
                    <p:nvPicPr>
                      <p:cNvPr id="0" name="图片 17"/>
                      <p:cNvPicPr/>
                      <p:nvPr/>
                    </p:nvPicPr>
                    <p:blipFill>
                      <a:blip r:embed="rId6"/>
                      <a:stretch>
                        <a:fillRect/>
                      </a:stretch>
                    </p:blipFill>
                    <p:spPr>
                      <a:xfrm>
                        <a:off x="2209165" y="1954530"/>
                        <a:ext cx="542290" cy="332105"/>
                      </a:xfrm>
                      <a:prstGeom prst="rect">
                        <a:avLst/>
                      </a:prstGeom>
                    </p:spPr>
                  </p:pic>
                </p:oleObj>
              </mc:Fallback>
            </mc:AlternateContent>
          </a:graphicData>
        </a:graphic>
      </p:graphicFrame>
      <p:pic>
        <p:nvPicPr>
          <p:cNvPr id="4" name="图片 3"/>
          <p:cNvPicPr>
            <a:picLocks noChangeAspect="1"/>
          </p:cNvPicPr>
          <p:nvPr/>
        </p:nvPicPr>
        <p:blipFill>
          <a:blip r:embed="rId7"/>
          <a:stretch>
            <a:fillRect/>
          </a:stretch>
        </p:blipFill>
        <p:spPr>
          <a:xfrm>
            <a:off x="44450" y="2352040"/>
            <a:ext cx="4981575" cy="3552825"/>
          </a:xfrm>
          <a:prstGeom prst="rect">
            <a:avLst/>
          </a:prstGeom>
        </p:spPr>
      </p:pic>
      <p:sp>
        <p:nvSpPr>
          <p:cNvPr id="7" name="矩形 6"/>
          <p:cNvSpPr/>
          <p:nvPr/>
        </p:nvSpPr>
        <p:spPr>
          <a:xfrm>
            <a:off x="5013325" y="2420620"/>
            <a:ext cx="7088505" cy="3959860"/>
          </a:xfrm>
          <a:prstGeom prst="rect">
            <a:avLst/>
          </a:prstGeom>
          <a:noFill/>
          <a:ln w="15875">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5229225" y="2416810"/>
            <a:ext cx="3718560" cy="4246245"/>
          </a:xfrm>
          <a:prstGeom prst="rect">
            <a:avLst/>
          </a:prstGeom>
          <a:noFill/>
          <a:ln w="9525">
            <a:noFill/>
          </a:ln>
        </p:spPr>
        <p:txBody>
          <a:bodyPr wrap="square">
            <a:spAutoFit/>
          </a:bodyPr>
          <a:lstStyle/>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s=np.linspace(10,100,91)</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x=50</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r=0.05</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t=np.linspace(1,12,24)</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newtime=np.zeros((len(s),len(t)))</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for i in range(0,len(s)):</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    newtime[i]=t/12</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newtime=newtime.T</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newprice=np.zeros((len(t),len(s)))</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for i in range(0,len(t)):</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    newprice[i]=s</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pad=np.ones((len(t),len(s)))</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vega=blsvega(newprice,x*pad,r*pad,newtime,0.2*pad)</a:t>
            </a:r>
          </a:p>
          <a:p>
            <a:endParaRPr lang="en-US" altLang="en-US" sz="1800" b="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nvSpPr>
        <p:spPr>
          <a:xfrm>
            <a:off x="8817610" y="2420620"/>
            <a:ext cx="3284220" cy="3415030"/>
          </a:xfrm>
          <a:prstGeom prst="rect">
            <a:avLst/>
          </a:prstGeom>
          <a:noFill/>
        </p:spPr>
        <p:txBody>
          <a:bodyPr wrap="square" rtlCol="0" anchor="t">
            <a:spAutoFit/>
          </a:bodyPr>
          <a:lstStyle/>
          <a:p>
            <a:pPr marL="0" indent="0"/>
            <a:r>
              <a:rPr lang="en-US">
                <a:latin typeface="Times New Roman" panose="02020603050405020304" pitchFamily="18" charset="0"/>
                <a:cs typeface="Times New Roman" panose="02020603050405020304" pitchFamily="18" charset="0"/>
                <a:sym typeface="+mn-ea"/>
              </a:rPr>
              <a:t>#</a:t>
            </a:r>
            <a:r>
              <a:rPr lang="zh-CN" altLang="en-US">
                <a:latin typeface="Times New Roman" panose="02020603050405020304" pitchFamily="18" charset="0"/>
                <a:cs typeface="Times New Roman" panose="02020603050405020304" pitchFamily="18" charset="0"/>
                <a:sym typeface="+mn-ea"/>
              </a:rPr>
              <a:t>续左</a:t>
            </a:r>
            <a:endParaRPr lang="en-US">
              <a:latin typeface="Times New Roman" panose="02020603050405020304" pitchFamily="18" charset="0"/>
              <a:cs typeface="Times New Roman" panose="02020603050405020304" pitchFamily="18" charset="0"/>
              <a:sym typeface="+mn-ea"/>
            </a:endParaRPr>
          </a:p>
          <a:p>
            <a:pPr marL="0" indent="0"/>
            <a:r>
              <a:rPr lang="en-US">
                <a:latin typeface="Times New Roman" panose="02020603050405020304" pitchFamily="18" charset="0"/>
                <a:cs typeface="Times New Roman" panose="02020603050405020304" pitchFamily="18" charset="0"/>
                <a:sym typeface="+mn-ea"/>
              </a:rPr>
              <a:t>plt.figure()</a:t>
            </a:r>
          </a:p>
          <a:p>
            <a:pPr marL="0" indent="0"/>
            <a:r>
              <a:rPr lang="en-US">
                <a:latin typeface="Times New Roman" panose="02020603050405020304" pitchFamily="18" charset="0"/>
                <a:cs typeface="Times New Roman" panose="02020603050405020304" pitchFamily="18" charset="0"/>
                <a:sym typeface="+mn-ea"/>
              </a:rPr>
              <a:t>ax3=plt.axes(projection='3d')</a:t>
            </a:r>
          </a:p>
          <a:p>
            <a:pPr marL="0" indent="0"/>
            <a:r>
              <a:rPr lang="en-US">
                <a:latin typeface="Times New Roman" panose="02020603050405020304" pitchFamily="18" charset="0"/>
                <a:cs typeface="Times New Roman" panose="02020603050405020304" pitchFamily="18" charset="0"/>
                <a:sym typeface="+mn-ea"/>
              </a:rPr>
              <a:t>X,Y=np.meshgrid(s,t)</a:t>
            </a:r>
          </a:p>
          <a:p>
            <a:pPr marL="0" indent="0"/>
            <a:r>
              <a:rPr lang="en-US">
                <a:latin typeface="Times New Roman" panose="02020603050405020304" pitchFamily="18" charset="0"/>
                <a:cs typeface="Times New Roman" panose="02020603050405020304" pitchFamily="18" charset="0"/>
                <a:sym typeface="+mn-ea"/>
              </a:rPr>
              <a:t>Z=vega</a:t>
            </a:r>
          </a:p>
          <a:p>
            <a:pPr marL="0" indent="0"/>
            <a:r>
              <a:rPr lang="en-US">
                <a:latin typeface="Times New Roman" panose="02020603050405020304" pitchFamily="18" charset="0"/>
                <a:cs typeface="Times New Roman" panose="02020603050405020304" pitchFamily="18" charset="0"/>
                <a:sym typeface="+mn-ea"/>
              </a:rPr>
              <a:t>ax3.plot_surface(X,Y,Z,cmap='rainbow')</a:t>
            </a:r>
          </a:p>
          <a:p>
            <a:pPr marL="0" indent="0"/>
            <a:r>
              <a:rPr lang="en-US">
                <a:latin typeface="Times New Roman" panose="02020603050405020304" pitchFamily="18" charset="0"/>
                <a:cs typeface="Times New Roman" panose="02020603050405020304" pitchFamily="18" charset="0"/>
                <a:sym typeface="+mn-ea"/>
              </a:rPr>
              <a:t>plt.xlabel('</a:t>
            </a:r>
            <a:r>
              <a:rPr lang="zh-CN">
                <a:latin typeface="Times New Roman" panose="02020603050405020304" pitchFamily="18" charset="0"/>
                <a:cs typeface="Times New Roman" panose="02020603050405020304" pitchFamily="18" charset="0"/>
                <a:sym typeface="+mn-ea"/>
              </a:rPr>
              <a:t>股票价格</a:t>
            </a:r>
            <a:r>
              <a:rPr lang="en-US">
                <a:latin typeface="Times New Roman" panose="02020603050405020304" pitchFamily="18" charset="0"/>
                <a:cs typeface="Times New Roman" panose="02020603050405020304" pitchFamily="18" charset="0"/>
                <a:sym typeface="+mn-ea"/>
              </a:rPr>
              <a:t>')</a:t>
            </a:r>
          </a:p>
          <a:p>
            <a:pPr marL="0" indent="0"/>
            <a:r>
              <a:rPr lang="en-US">
                <a:latin typeface="Times New Roman" panose="02020603050405020304" pitchFamily="18" charset="0"/>
                <a:cs typeface="Times New Roman" panose="02020603050405020304" pitchFamily="18" charset="0"/>
                <a:sym typeface="+mn-ea"/>
              </a:rPr>
              <a:t>plt.ylabel('</a:t>
            </a:r>
            <a:r>
              <a:rPr lang="zh-CN">
                <a:latin typeface="Times New Roman" panose="02020603050405020304" pitchFamily="18" charset="0"/>
                <a:cs typeface="Times New Roman" panose="02020603050405020304" pitchFamily="18" charset="0"/>
                <a:sym typeface="+mn-ea"/>
              </a:rPr>
              <a:t>时间</a:t>
            </a:r>
            <a:r>
              <a:rPr lang="en-US">
                <a:latin typeface="Times New Roman" panose="02020603050405020304" pitchFamily="18" charset="0"/>
                <a:cs typeface="Times New Roman" panose="02020603050405020304" pitchFamily="18" charset="0"/>
                <a:sym typeface="+mn-ea"/>
              </a:rPr>
              <a:t>')</a:t>
            </a:r>
          </a:p>
          <a:p>
            <a:pPr marL="0" indent="0"/>
            <a:r>
              <a:rPr lang="en-US">
                <a:latin typeface="Times New Roman" panose="02020603050405020304" pitchFamily="18" charset="0"/>
                <a:cs typeface="Times New Roman" panose="02020603050405020304" pitchFamily="18" charset="0"/>
                <a:sym typeface="+mn-ea"/>
              </a:rPr>
              <a:t>plt.title('</a:t>
            </a:r>
            <a:r>
              <a:rPr lang="zh-CN">
                <a:latin typeface="Times New Roman" panose="02020603050405020304" pitchFamily="18" charset="0"/>
                <a:cs typeface="Times New Roman" panose="02020603050405020304" pitchFamily="18" charset="0"/>
                <a:sym typeface="+mn-ea"/>
              </a:rPr>
              <a:t>看涨期权</a:t>
            </a:r>
            <a:r>
              <a:rPr lang="en-US">
                <a:latin typeface="Times New Roman" panose="02020603050405020304" pitchFamily="18" charset="0"/>
                <a:cs typeface="Times New Roman" panose="02020603050405020304" pitchFamily="18" charset="0"/>
                <a:sym typeface="+mn-ea"/>
              </a:rPr>
              <a:t>Vega</a:t>
            </a:r>
            <a:r>
              <a:rPr lang="zh-CN">
                <a:latin typeface="Times New Roman" panose="02020603050405020304" pitchFamily="18" charset="0"/>
                <a:cs typeface="Times New Roman" panose="02020603050405020304" pitchFamily="18" charset="0"/>
                <a:sym typeface="+mn-ea"/>
              </a:rPr>
              <a:t>股票价格时间变化规律</a:t>
            </a:r>
            <a:r>
              <a:rPr lang="en-US">
                <a:latin typeface="Times New Roman" panose="02020603050405020304" pitchFamily="18" charset="0"/>
                <a:cs typeface="Times New Roman" panose="02020603050405020304" pitchFamily="18" charset="0"/>
                <a:sym typeface="+mn-ea"/>
              </a:rPr>
              <a:t>')</a:t>
            </a:r>
          </a:p>
          <a:p>
            <a:pPr marL="0" indent="0"/>
            <a:r>
              <a:rPr lang="en-US">
                <a:latin typeface="Times New Roman" panose="02020603050405020304" pitchFamily="18" charset="0"/>
                <a:cs typeface="Times New Roman" panose="02020603050405020304" pitchFamily="18" charset="0"/>
                <a:sym typeface="+mn-ea"/>
              </a:rPr>
              <a:t>plt.show()</a:t>
            </a:r>
            <a:endParaRPr lang="zh-CN" altLang="en-US"/>
          </a:p>
        </p:txBody>
      </p:sp>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4933" y="116632"/>
            <a:ext cx="2512302" cy="490066"/>
          </a:xfrm>
        </p:spPr>
        <p:txBody>
          <a:bodyPr>
            <a:noAutofit/>
          </a:bodyPr>
          <a:lstStyle/>
          <a:p>
            <a:r>
              <a:rPr lang="en-US" altLang="zh-CN" sz="2800" b="1" dirty="0">
                <a:latin typeface="微软雅黑" pitchFamily="34" charset="-122"/>
                <a:ea typeface="微软雅黑" pitchFamily="34" charset="-122"/>
                <a:cs typeface="+mn-cs"/>
              </a:rPr>
              <a:t>2.</a:t>
            </a:r>
            <a:r>
              <a:rPr lang="zh-CN" altLang="en-US" sz="2800" b="1" dirty="0">
                <a:latin typeface="微软雅黑" pitchFamily="34" charset="-122"/>
                <a:ea typeface="微软雅黑" pitchFamily="34" charset="-122"/>
                <a:cs typeface="+mn-cs"/>
              </a:rPr>
              <a:t>期权的分类 </a:t>
            </a:r>
          </a:p>
        </p:txBody>
      </p:sp>
      <p:sp>
        <p:nvSpPr>
          <p:cNvPr id="3" name="内容占位符 2"/>
          <p:cNvSpPr>
            <a:spLocks noGrp="1"/>
          </p:cNvSpPr>
          <p:nvPr>
            <p:ph sz="quarter" idx="1"/>
          </p:nvPr>
        </p:nvSpPr>
        <p:spPr>
          <a:xfrm>
            <a:off x="90217" y="606698"/>
            <a:ext cx="11521280" cy="5760640"/>
          </a:xfrm>
        </p:spPr>
        <p:txBody>
          <a:bodyPr>
            <a:noAutofit/>
          </a:bodyPr>
          <a:lstStyle/>
          <a:p>
            <a:pPr marL="0" marR="0" lvl="0" indent="0" algn="l" defTabSz="914400" rtl="0" eaLnBrk="1" fontAlgn="base" latinLnBrk="0" hangingPunct="1">
              <a:lnSpc>
                <a:spcPct val="120000"/>
              </a:lnSpc>
              <a:spcBef>
                <a:spcPts val="600"/>
              </a:spcBef>
              <a:spcAft>
                <a:spcPct val="0"/>
              </a:spcAft>
              <a:buClr>
                <a:srgbClr val="4F81BD"/>
              </a:buClr>
              <a:buSzPct val="70000"/>
              <a:buFontTx/>
              <a:buNone/>
              <a:tabLst/>
              <a:defRPr/>
            </a:pPr>
            <a:r>
              <a:rPr kumimoji="0" lang="en-US" altLang="zh-CN" sz="2800" b="1" i="0" u="none" strike="noStrike" kern="1200" cap="none" spc="0" normalizeH="0" baseline="0" noProof="0" dirty="0">
                <a:ln>
                  <a:noFill/>
                </a:ln>
                <a:solidFill>
                  <a:prstClr val="black"/>
                </a:solidFill>
                <a:effectLst/>
                <a:uLnTx/>
                <a:uFillTx/>
                <a:latin typeface="Century Schoolbook" pitchFamily="18" charset="0"/>
                <a:ea typeface="宋体" pitchFamily="2" charset="-122"/>
                <a:cs typeface="+mn-cs"/>
              </a:rPr>
              <a:t>(1)</a:t>
            </a:r>
            <a:r>
              <a:rPr kumimoji="0" lang="zh-CN" altLang="en-US" sz="2800" b="1" i="0" u="none" strike="noStrike" kern="1200" cap="none" spc="0" normalizeH="0" baseline="0" noProof="0" dirty="0">
                <a:ln>
                  <a:noFill/>
                </a:ln>
                <a:solidFill>
                  <a:prstClr val="black"/>
                </a:solidFill>
                <a:effectLst/>
                <a:uLnTx/>
                <a:uFillTx/>
                <a:latin typeface="Century Schoolbook" pitchFamily="18" charset="0"/>
                <a:ea typeface="宋体" pitchFamily="2" charset="-122"/>
                <a:cs typeface="+mn-cs"/>
              </a:rPr>
              <a:t>按照执行权利的内容划分，期权可以分为看涨期权、看跌期权。</a:t>
            </a:r>
          </a:p>
          <a:p>
            <a:pPr marL="0" indent="0">
              <a:lnSpc>
                <a:spcPct val="150000"/>
              </a:lnSpc>
              <a:buNone/>
            </a:pPr>
            <a:endParaRPr lang="en-US" altLang="zh-CN" sz="2400" dirty="0"/>
          </a:p>
          <a:p>
            <a:pPr marL="0" indent="0">
              <a:lnSpc>
                <a:spcPct val="150000"/>
              </a:lnSpc>
              <a:buNone/>
            </a:pPr>
            <a:endParaRPr lang="en-US" altLang="zh-CN" sz="2400" dirty="0"/>
          </a:p>
          <a:p>
            <a:pPr marL="0" indent="0">
              <a:lnSpc>
                <a:spcPct val="150000"/>
              </a:lnSpc>
              <a:buNone/>
            </a:pPr>
            <a:endParaRPr lang="en-US" altLang="zh-CN" sz="2400" dirty="0"/>
          </a:p>
          <a:p>
            <a:pPr marL="0" indent="0">
              <a:lnSpc>
                <a:spcPct val="150000"/>
              </a:lnSpc>
              <a:buNone/>
            </a:pPr>
            <a:endParaRPr lang="en-US" altLang="zh-CN" sz="2400" dirty="0">
              <a:cs typeface="Times New Roman" panose="02020603050405020304" pitchFamily="18" charset="0"/>
            </a:endParaRPr>
          </a:p>
          <a:p>
            <a:pPr marL="0" indent="0">
              <a:lnSpc>
                <a:spcPct val="150000"/>
              </a:lnSpc>
              <a:buNone/>
            </a:pPr>
            <a:endParaRPr lang="en-US" altLang="zh-CN" sz="2200" b="1" dirty="0"/>
          </a:p>
          <a:p>
            <a:pPr marL="0" indent="0">
              <a:lnSpc>
                <a:spcPct val="150000"/>
              </a:lnSpc>
              <a:buNone/>
            </a:pPr>
            <a:endParaRPr lang="en-US" altLang="zh-CN" sz="2200" b="1" dirty="0"/>
          </a:p>
        </p:txBody>
      </p:sp>
      <p:sp>
        <p:nvSpPr>
          <p:cNvPr id="7" name="左大括号 6">
            <a:extLst>
              <a:ext uri="{FF2B5EF4-FFF2-40B4-BE49-F238E27FC236}">
                <a16:creationId xmlns="" xmlns:a16="http://schemas.microsoft.com/office/drawing/2014/main" id="{2C2B08FD-1F0A-4851-8BE7-74D0536169E1}"/>
              </a:ext>
            </a:extLst>
          </p:cNvPr>
          <p:cNvSpPr/>
          <p:nvPr/>
        </p:nvSpPr>
        <p:spPr>
          <a:xfrm>
            <a:off x="510771" y="2070042"/>
            <a:ext cx="576064" cy="2417397"/>
          </a:xfrm>
          <a:prstGeom prst="leftBrace">
            <a:avLst>
              <a:gd name="adj1" fmla="val 8333"/>
              <a:gd name="adj2" fmla="val 50000"/>
            </a:avLst>
          </a:prstGeom>
          <a:noFill/>
          <a:ln w="22225">
            <a:solidFill>
              <a:schemeClr val="accent6">
                <a:lumMod val="75000"/>
                <a:alpha val="99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8" name="圆角矩形 4">
            <a:extLst>
              <a:ext uri="{FF2B5EF4-FFF2-40B4-BE49-F238E27FC236}">
                <a16:creationId xmlns="" xmlns:a16="http://schemas.microsoft.com/office/drawing/2014/main" id="{6400208B-907F-4180-A4E6-D145B456B02D}"/>
              </a:ext>
            </a:extLst>
          </p:cNvPr>
          <p:cNvSpPr/>
          <p:nvPr/>
        </p:nvSpPr>
        <p:spPr>
          <a:xfrm>
            <a:off x="1108758" y="1628800"/>
            <a:ext cx="3168352" cy="1032179"/>
          </a:xfrm>
          <a:prstGeom prst="roundRect">
            <a:avLst/>
          </a:prstGeom>
          <a:solidFill>
            <a:schemeClr val="accent1">
              <a:lumMod val="20000"/>
              <a:lumOff val="80000"/>
            </a:schemeClr>
          </a:solidFill>
          <a:ln>
            <a:solidFill>
              <a:schemeClr val="tx2">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CN" altLang="en-US" sz="3200" b="1"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看涨期权</a:t>
            </a:r>
            <a:endParaRPr kumimoji="1" lang="zh-CN" altLang="en-US" sz="32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9" name="圆角矩形 5">
            <a:extLst>
              <a:ext uri="{FF2B5EF4-FFF2-40B4-BE49-F238E27FC236}">
                <a16:creationId xmlns="" xmlns:a16="http://schemas.microsoft.com/office/drawing/2014/main" id="{C1779C15-3393-437B-9AD9-6693E352231B}"/>
              </a:ext>
            </a:extLst>
          </p:cNvPr>
          <p:cNvSpPr/>
          <p:nvPr/>
        </p:nvSpPr>
        <p:spPr>
          <a:xfrm>
            <a:off x="1125596" y="3971349"/>
            <a:ext cx="3168352" cy="1032179"/>
          </a:xfrm>
          <a:prstGeom prst="roundRect">
            <a:avLst/>
          </a:prstGeom>
          <a:solidFill>
            <a:schemeClr val="accent1">
              <a:lumMod val="20000"/>
              <a:lumOff val="80000"/>
            </a:schemeClr>
          </a:solidFill>
          <a:ln>
            <a:solidFill>
              <a:schemeClr val="tx2">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CN" altLang="en-US" sz="3200" b="1"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看跌期权</a:t>
            </a:r>
            <a:endParaRPr kumimoji="1" lang="zh-CN" altLang="en-US" sz="32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0" name="文本框 9">
            <a:extLst>
              <a:ext uri="{FF2B5EF4-FFF2-40B4-BE49-F238E27FC236}">
                <a16:creationId xmlns="" xmlns:a16="http://schemas.microsoft.com/office/drawing/2014/main" id="{985D306D-365A-47B9-BF99-ACC3ACB22F09}"/>
              </a:ext>
            </a:extLst>
          </p:cNvPr>
          <p:cNvSpPr txBox="1"/>
          <p:nvPr/>
        </p:nvSpPr>
        <p:spPr>
          <a:xfrm>
            <a:off x="5254961" y="1556916"/>
            <a:ext cx="6120680" cy="1323439"/>
          </a:xfrm>
          <a:prstGeom prst="rect">
            <a:avLst/>
          </a:prstGeom>
          <a:noFill/>
        </p:spPr>
        <p:txBody>
          <a:bodyPr wrap="square" rtlCol="0">
            <a:spAutoFit/>
          </a:bodyPr>
          <a:lstStyle/>
          <a:p>
            <a:pPr lvl="0"/>
            <a:r>
              <a:rPr lang="zh-CN" altLang="en-US" sz="2000" dirty="0"/>
              <a:t>指期权的买方向期权的卖方支付一定数额的权利金后，即拥有在期权合约的有效期内，按事先约定的价格向期权卖方买入一定数量的期权合约规定的特定商品的权利，但不负有必须买进的义务。</a:t>
            </a:r>
          </a:p>
        </p:txBody>
      </p:sp>
      <p:cxnSp>
        <p:nvCxnSpPr>
          <p:cNvPr id="11" name="直接箭头连接符 16">
            <a:extLst>
              <a:ext uri="{FF2B5EF4-FFF2-40B4-BE49-F238E27FC236}">
                <a16:creationId xmlns="" xmlns:a16="http://schemas.microsoft.com/office/drawing/2014/main" id="{F31B0BE0-CA4D-4BFC-B63E-B63550B8DF0C}"/>
              </a:ext>
            </a:extLst>
          </p:cNvPr>
          <p:cNvCxnSpPr>
            <a:cxnSpLocks/>
          </p:cNvCxnSpPr>
          <p:nvPr/>
        </p:nvCxnSpPr>
        <p:spPr>
          <a:xfrm>
            <a:off x="4293419" y="2144889"/>
            <a:ext cx="814662" cy="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6">
            <a:extLst>
              <a:ext uri="{FF2B5EF4-FFF2-40B4-BE49-F238E27FC236}">
                <a16:creationId xmlns="" xmlns:a16="http://schemas.microsoft.com/office/drawing/2014/main" id="{9AE533CD-D378-466B-99E7-FB8AD5BEF06F}"/>
              </a:ext>
            </a:extLst>
          </p:cNvPr>
          <p:cNvCxnSpPr>
            <a:cxnSpLocks/>
          </p:cNvCxnSpPr>
          <p:nvPr/>
        </p:nvCxnSpPr>
        <p:spPr>
          <a:xfrm>
            <a:off x="4293419" y="4487438"/>
            <a:ext cx="745518" cy="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 xmlns:a16="http://schemas.microsoft.com/office/drawing/2014/main" id="{A726EF57-20E1-4BC9-B0D1-4ADDE1041D30}"/>
              </a:ext>
            </a:extLst>
          </p:cNvPr>
          <p:cNvSpPr txBox="1"/>
          <p:nvPr/>
        </p:nvSpPr>
        <p:spPr>
          <a:xfrm>
            <a:off x="5247400" y="3913260"/>
            <a:ext cx="6264696" cy="132343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000" b="0" i="0" u="none" strike="noStrike" kern="100" cap="none" spc="0" normalizeH="0" baseline="0" noProof="0" dirty="0">
                <a:ln>
                  <a:noFill/>
                </a:ln>
                <a:solidFill>
                  <a:srgbClr val="000000"/>
                </a:solidFill>
                <a:effectLst/>
                <a:uLnTx/>
                <a:uFillTx/>
                <a:latin typeface="Times New Roman" panose="02020503050405090304" pitchFamily="18" charset="0"/>
                <a:ea typeface="宋体" pitchFamily="2" charset="-122"/>
                <a:cs typeface="Times New Roman" panose="02020503050405090304" pitchFamily="18" charset="0"/>
              </a:rPr>
              <a:t>指期权的买方向期权的卖方支付一定数额的权利金后，即拥有在期权合约的有效期内，按事先约定的价格向期权卖方卖出一定数量的期权合约规定的特定商品的权利，但不负有必须卖出的义务。</a:t>
            </a:r>
          </a:p>
        </p:txBody>
      </p:sp>
      <p:sp>
        <p:nvSpPr>
          <p:cNvPr id="15" name="矩形: 圆角 14">
            <a:extLst>
              <a:ext uri="{FF2B5EF4-FFF2-40B4-BE49-F238E27FC236}">
                <a16:creationId xmlns="" xmlns:a16="http://schemas.microsoft.com/office/drawing/2014/main" id="{9FD7CE25-6F99-4099-AB42-7CB4BDA00FEA}"/>
              </a:ext>
            </a:extLst>
          </p:cNvPr>
          <p:cNvSpPr/>
          <p:nvPr/>
        </p:nvSpPr>
        <p:spPr>
          <a:xfrm>
            <a:off x="5108081" y="1462554"/>
            <a:ext cx="6414440" cy="15121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矩形: 圆角 13">
            <a:extLst>
              <a:ext uri="{FF2B5EF4-FFF2-40B4-BE49-F238E27FC236}">
                <a16:creationId xmlns="" xmlns:a16="http://schemas.microsoft.com/office/drawing/2014/main" id="{2553940F-93C7-4C53-B729-CDE023992D69}"/>
              </a:ext>
            </a:extLst>
          </p:cNvPr>
          <p:cNvSpPr/>
          <p:nvPr/>
        </p:nvSpPr>
        <p:spPr>
          <a:xfrm>
            <a:off x="5038937" y="3848876"/>
            <a:ext cx="6483584" cy="145220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57645368"/>
      </p:ext>
    </p:extLst>
  </p:cSld>
  <p:clrMapOvr>
    <a:masterClrMapping/>
  </p:clrMapOvr>
  <p:transition>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lang="zh-CN" altLang="en-US" sz="1600" dirty="0" smtClean="0">
                <a:latin typeface="Times New Roman" panose="02020603050405020304" pitchFamily="18" charset="0"/>
                <a:cs typeface="Times New Roman" panose="02020603050405020304" pitchFamily="18" charset="0"/>
              </a:rPr>
              <a:t>【例</a:t>
            </a:r>
            <a:r>
              <a:rPr lang="en-US" altLang="zh-CN" sz="1600" dirty="0" smtClean="0">
                <a:latin typeface="Times New Roman" panose="02020603050405020304" pitchFamily="18" charset="0"/>
                <a:cs typeface="Times New Roman" panose="02020603050405020304" pitchFamily="18" charset="0"/>
              </a:rPr>
              <a:t>14-6</a:t>
            </a:r>
            <a:r>
              <a:rPr lang="zh-CN" altLang="en-US" sz="1600" dirty="0" smtClean="0">
                <a:latin typeface="Times New Roman" panose="02020603050405020304" pitchFamily="18" charset="0"/>
                <a:cs typeface="Times New Roman" panose="02020603050405020304" pitchFamily="18" charset="0"/>
              </a:rPr>
              <a:t>】</a:t>
            </a:r>
            <a:r>
              <a:rPr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同样采用股票A：当前股票价格为100美元，对应的期权行使价格为101美元，市场无风险利率为4%，股票波动率为15%，期权期限为20周。</a:t>
            </a:r>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这时，</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=100，</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=101，</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=0.04，</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=0.15，</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=0.3846，期权的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为：</a:t>
            </a: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sz="1600" dirty="0" smtClean="0"/>
              <a:t>表示的经济含义为：当股票波动率增加1%时，期权价格会相应增长</a:t>
            </a:r>
            <a:r>
              <a:rPr sz="1600" dirty="0" smtClean="0">
                <a:latin typeface="Times New Roman" panose="02020603050405020304" pitchFamily="18" charset="0"/>
                <a:cs typeface="Times New Roman" panose="02020603050405020304" pitchFamily="18" charset="0"/>
              </a:rPr>
              <a:t>0.01×24.605=0.24605。</a:t>
            </a:r>
            <a:r>
              <a:rPr lang="en-US" sz="1600" dirty="0" smtClean="0">
                <a:latin typeface="Times New Roman" panose="02020603050405020304" pitchFamily="18" charset="0"/>
                <a:cs typeface="Times New Roman" panose="02020603050405020304" pitchFamily="18" charset="0"/>
              </a:rPr>
              <a:t>    </a:t>
            </a: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2" name="对象 -2147482537"/>
          <p:cNvGraphicFramePr/>
          <p:nvPr/>
        </p:nvGraphicFramePr>
        <p:xfrm>
          <a:off x="981075" y="2636520"/>
          <a:ext cx="267970" cy="310515"/>
        </p:xfrm>
        <a:graphic>
          <a:graphicData uri="http://schemas.openxmlformats.org/presentationml/2006/ole">
            <mc:AlternateContent xmlns:mc="http://schemas.openxmlformats.org/markup-compatibility/2006">
              <mc:Choice xmlns:v="urn:schemas-microsoft-com:vml" Requires="v">
                <p:oleObj spid="_x0000_s23753" r:id="rId3" imgW="177165" imgH="228600" progId="Equation.DSMT4">
                  <p:embed/>
                </p:oleObj>
              </mc:Choice>
              <mc:Fallback>
                <p:oleObj r:id="rId3" imgW="177165" imgH="228600" progId="Equation.DSMT4">
                  <p:embed/>
                  <p:pic>
                    <p:nvPicPr>
                      <p:cNvPr id="0" name="图片 3075"/>
                      <p:cNvPicPr/>
                      <p:nvPr/>
                    </p:nvPicPr>
                    <p:blipFill>
                      <a:blip r:embed="rId4"/>
                      <a:stretch>
                        <a:fillRect/>
                      </a:stretch>
                    </p:blipFill>
                    <p:spPr>
                      <a:xfrm>
                        <a:off x="981075" y="2636520"/>
                        <a:ext cx="267970" cy="310515"/>
                      </a:xfrm>
                      <a:prstGeom prst="rect">
                        <a:avLst/>
                      </a:prstGeom>
                      <a:noFill/>
                      <a:ln w="38100">
                        <a:noFill/>
                        <a:miter/>
                      </a:ln>
                    </p:spPr>
                  </p:pic>
                </p:oleObj>
              </mc:Fallback>
            </mc:AlternateContent>
          </a:graphicData>
        </a:graphic>
      </p:graphicFrame>
      <p:graphicFrame>
        <p:nvGraphicFramePr>
          <p:cNvPr id="11" name="对象 -2147482537"/>
          <p:cNvGraphicFramePr/>
          <p:nvPr/>
        </p:nvGraphicFramePr>
        <p:xfrm>
          <a:off x="1781810" y="2666683"/>
          <a:ext cx="250190" cy="224790"/>
        </p:xfrm>
        <a:graphic>
          <a:graphicData uri="http://schemas.openxmlformats.org/presentationml/2006/ole">
            <mc:AlternateContent xmlns:mc="http://schemas.openxmlformats.org/markup-compatibility/2006">
              <mc:Choice xmlns:v="urn:schemas-microsoft-com:vml" Requires="v">
                <p:oleObj spid="_x0000_s23754" r:id="rId5" imgW="165100" imgH="165100" progId="Equation.DSMT4">
                  <p:embed/>
                </p:oleObj>
              </mc:Choice>
              <mc:Fallback>
                <p:oleObj r:id="rId5" imgW="165100" imgH="165100" progId="Equation.DSMT4">
                  <p:embed/>
                  <p:pic>
                    <p:nvPicPr>
                      <p:cNvPr id="0" name="图片 3075"/>
                      <p:cNvPicPr/>
                      <p:nvPr/>
                    </p:nvPicPr>
                    <p:blipFill>
                      <a:blip r:embed="rId6"/>
                      <a:stretch>
                        <a:fillRect/>
                      </a:stretch>
                    </p:blipFill>
                    <p:spPr>
                      <a:xfrm>
                        <a:off x="1781810" y="2666683"/>
                        <a:ext cx="250190" cy="224790"/>
                      </a:xfrm>
                      <a:prstGeom prst="rect">
                        <a:avLst/>
                      </a:prstGeom>
                      <a:noFill/>
                      <a:ln w="38100">
                        <a:noFill/>
                        <a:miter/>
                      </a:ln>
                    </p:spPr>
                  </p:pic>
                </p:oleObj>
              </mc:Fallback>
            </mc:AlternateContent>
          </a:graphicData>
        </a:graphic>
      </p:graphicFrame>
      <p:graphicFrame>
        <p:nvGraphicFramePr>
          <p:cNvPr id="19" name="对象 -2147482537"/>
          <p:cNvGraphicFramePr/>
          <p:nvPr/>
        </p:nvGraphicFramePr>
        <p:xfrm>
          <a:off x="2564448" y="2692401"/>
          <a:ext cx="173355" cy="173355"/>
        </p:xfrm>
        <a:graphic>
          <a:graphicData uri="http://schemas.openxmlformats.org/presentationml/2006/ole">
            <mc:AlternateContent xmlns:mc="http://schemas.openxmlformats.org/markup-compatibility/2006">
              <mc:Choice xmlns:v="urn:schemas-microsoft-com:vml" Requires="v">
                <p:oleObj spid="_x0000_s23755" r:id="rId7" imgW="114300" imgH="127000" progId="Equation.DSMT4">
                  <p:embed/>
                </p:oleObj>
              </mc:Choice>
              <mc:Fallback>
                <p:oleObj r:id="rId7" imgW="114300" imgH="127000" progId="Equation.DSMT4">
                  <p:embed/>
                  <p:pic>
                    <p:nvPicPr>
                      <p:cNvPr id="0" name="图片 3075"/>
                      <p:cNvPicPr/>
                      <p:nvPr/>
                    </p:nvPicPr>
                    <p:blipFill>
                      <a:blip r:embed="rId8"/>
                      <a:stretch>
                        <a:fillRect/>
                      </a:stretch>
                    </p:blipFill>
                    <p:spPr>
                      <a:xfrm>
                        <a:off x="2564448" y="2692401"/>
                        <a:ext cx="173355" cy="173355"/>
                      </a:xfrm>
                      <a:prstGeom prst="rect">
                        <a:avLst/>
                      </a:prstGeom>
                      <a:noFill/>
                      <a:ln w="38100">
                        <a:noFill/>
                        <a:miter/>
                      </a:ln>
                    </p:spPr>
                  </p:pic>
                </p:oleObj>
              </mc:Fallback>
            </mc:AlternateContent>
          </a:graphicData>
        </a:graphic>
      </p:graphicFrame>
      <p:graphicFrame>
        <p:nvGraphicFramePr>
          <p:cNvPr id="22" name="对象 -2147482537"/>
          <p:cNvGraphicFramePr/>
          <p:nvPr/>
        </p:nvGraphicFramePr>
        <p:xfrm>
          <a:off x="3319781" y="2653666"/>
          <a:ext cx="212090" cy="241935"/>
        </p:xfrm>
        <a:graphic>
          <a:graphicData uri="http://schemas.openxmlformats.org/presentationml/2006/ole">
            <mc:AlternateContent xmlns:mc="http://schemas.openxmlformats.org/markup-compatibility/2006">
              <mc:Choice xmlns:v="urn:schemas-microsoft-com:vml" Requires="v">
                <p:oleObj spid="_x0000_s23756" r:id="rId9" imgW="139700" imgH="177165" progId="Equation.DSMT4">
                  <p:embed/>
                </p:oleObj>
              </mc:Choice>
              <mc:Fallback>
                <p:oleObj r:id="rId9" imgW="139700" imgH="177165" progId="Equation.DSMT4">
                  <p:embed/>
                  <p:pic>
                    <p:nvPicPr>
                      <p:cNvPr id="0" name="图片 3075"/>
                      <p:cNvPicPr/>
                      <p:nvPr/>
                    </p:nvPicPr>
                    <p:blipFill>
                      <a:blip r:embed="rId10"/>
                      <a:stretch>
                        <a:fillRect/>
                      </a:stretch>
                    </p:blipFill>
                    <p:spPr>
                      <a:xfrm>
                        <a:off x="3319781" y="2653666"/>
                        <a:ext cx="212090" cy="241935"/>
                      </a:xfrm>
                      <a:prstGeom prst="rect">
                        <a:avLst/>
                      </a:prstGeom>
                      <a:noFill/>
                      <a:ln w="38100">
                        <a:noFill/>
                        <a:miter/>
                      </a:ln>
                    </p:spPr>
                  </p:pic>
                </p:oleObj>
              </mc:Fallback>
            </mc:AlternateContent>
          </a:graphicData>
        </a:graphic>
      </p:graphicFrame>
      <p:graphicFrame>
        <p:nvGraphicFramePr>
          <p:cNvPr id="24" name="对象 -2147482537"/>
          <p:cNvGraphicFramePr/>
          <p:nvPr/>
        </p:nvGraphicFramePr>
        <p:xfrm>
          <a:off x="4079240" y="2640648"/>
          <a:ext cx="212090" cy="224790"/>
        </p:xfrm>
        <a:graphic>
          <a:graphicData uri="http://schemas.openxmlformats.org/presentationml/2006/ole">
            <mc:AlternateContent xmlns:mc="http://schemas.openxmlformats.org/markup-compatibility/2006">
              <mc:Choice xmlns:v="urn:schemas-microsoft-com:vml" Requires="v">
                <p:oleObj spid="_x0000_s23757" r:id="rId11" imgW="139700" imgH="165100" progId="Equation.DSMT4">
                  <p:embed/>
                </p:oleObj>
              </mc:Choice>
              <mc:Fallback>
                <p:oleObj r:id="rId11" imgW="139700" imgH="165100" progId="Equation.DSMT4">
                  <p:embed/>
                  <p:pic>
                    <p:nvPicPr>
                      <p:cNvPr id="0" name="图片 3075"/>
                      <p:cNvPicPr/>
                      <p:nvPr/>
                    </p:nvPicPr>
                    <p:blipFill>
                      <a:blip r:embed="rId12"/>
                      <a:stretch>
                        <a:fillRect/>
                      </a:stretch>
                    </p:blipFill>
                    <p:spPr>
                      <a:xfrm>
                        <a:off x="4079240" y="2640648"/>
                        <a:ext cx="212090" cy="224790"/>
                      </a:xfrm>
                      <a:prstGeom prst="rect">
                        <a:avLst/>
                      </a:prstGeom>
                      <a:noFill/>
                      <a:ln w="38100">
                        <a:noFill/>
                        <a:miter/>
                      </a:ln>
                    </p:spPr>
                  </p:pic>
                </p:oleObj>
              </mc:Fallback>
            </mc:AlternateContent>
          </a:graphicData>
        </a:graphic>
      </p:graphicFrame>
      <p:graphicFrame>
        <p:nvGraphicFramePr>
          <p:cNvPr id="15" name="对象 -2147482241"/>
          <p:cNvGraphicFramePr/>
          <p:nvPr/>
        </p:nvGraphicFramePr>
        <p:xfrm>
          <a:off x="773430" y="1315085"/>
          <a:ext cx="930910" cy="295910"/>
        </p:xfrm>
        <a:graphic>
          <a:graphicData uri="http://schemas.openxmlformats.org/presentationml/2006/ole">
            <mc:AlternateContent xmlns:mc="http://schemas.openxmlformats.org/markup-compatibility/2006">
              <mc:Choice xmlns:v="urn:schemas-microsoft-com:vml" Requires="v">
                <p:oleObj spid="_x0000_s23758" r:id="rId13" imgW="571500" imgH="203200" progId="Equation.DSMT4">
                  <p:embed/>
                </p:oleObj>
              </mc:Choice>
              <mc:Fallback>
                <p:oleObj r:id="rId13" imgW="571500" imgH="203200" progId="Equation.DSMT4">
                  <p:embed/>
                  <p:pic>
                    <p:nvPicPr>
                      <p:cNvPr id="0" name="图片 43"/>
                      <p:cNvPicPr/>
                      <p:nvPr/>
                    </p:nvPicPr>
                    <p:blipFill>
                      <a:blip r:embed="rId14"/>
                      <a:stretch>
                        <a:fillRect/>
                      </a:stretch>
                    </p:blipFill>
                    <p:spPr>
                      <a:xfrm>
                        <a:off x="773430" y="1315085"/>
                        <a:ext cx="930910" cy="295910"/>
                      </a:xfrm>
                      <a:prstGeom prst="rect">
                        <a:avLst/>
                      </a:prstGeom>
                      <a:noFill/>
                      <a:ln w="38100">
                        <a:noFill/>
                        <a:miter/>
                      </a:ln>
                    </p:spPr>
                  </p:pic>
                </p:oleObj>
              </mc:Fallback>
            </mc:AlternateContent>
          </a:graphicData>
        </a:graphic>
      </p:graphicFrame>
      <p:graphicFrame>
        <p:nvGraphicFramePr>
          <p:cNvPr id="16" name="对象 15"/>
          <p:cNvGraphicFramePr/>
          <p:nvPr/>
        </p:nvGraphicFramePr>
        <p:xfrm>
          <a:off x="5733415" y="2625725"/>
          <a:ext cx="542290" cy="332105"/>
        </p:xfrm>
        <a:graphic>
          <a:graphicData uri="http://schemas.openxmlformats.org/presentationml/2006/ole">
            <mc:AlternateContent xmlns:mc="http://schemas.openxmlformats.org/markup-compatibility/2006">
              <mc:Choice xmlns:v="urn:schemas-microsoft-com:vml" Requires="v">
                <p:oleObj spid="_x0000_s23759" r:id="rId15" imgW="554355" imgH="344805" progId="Equation.DSMT4">
                  <p:embed/>
                </p:oleObj>
              </mc:Choice>
              <mc:Fallback>
                <p:oleObj r:id="rId15" imgW="554355" imgH="344805" progId="Equation.DSMT4">
                  <p:embed/>
                  <p:pic>
                    <p:nvPicPr>
                      <p:cNvPr id="0" name="图片 17"/>
                      <p:cNvPicPr/>
                      <p:nvPr/>
                    </p:nvPicPr>
                    <p:blipFill>
                      <a:blip r:embed="rId16"/>
                      <a:stretch>
                        <a:fillRect/>
                      </a:stretch>
                    </p:blipFill>
                    <p:spPr>
                      <a:xfrm>
                        <a:off x="5733415" y="2625725"/>
                        <a:ext cx="542290" cy="332105"/>
                      </a:xfrm>
                      <a:prstGeom prst="rect">
                        <a:avLst/>
                      </a:prstGeom>
                    </p:spPr>
                  </p:pic>
                </p:oleObj>
              </mc:Fallback>
            </mc:AlternateContent>
          </a:graphicData>
        </a:graphic>
      </p:graphicFrame>
      <p:graphicFrame>
        <p:nvGraphicFramePr>
          <p:cNvPr id="3" name="对象 -2147482531"/>
          <p:cNvGraphicFramePr>
            <a:graphicFrameLocks noChangeAspect="1"/>
          </p:cNvGraphicFramePr>
          <p:nvPr/>
        </p:nvGraphicFramePr>
        <p:xfrm>
          <a:off x="3883025" y="3143885"/>
          <a:ext cx="4243070" cy="599440"/>
        </p:xfrm>
        <a:graphic>
          <a:graphicData uri="http://schemas.openxmlformats.org/presentationml/2006/ole">
            <mc:AlternateContent xmlns:mc="http://schemas.openxmlformats.org/markup-compatibility/2006">
              <mc:Choice xmlns:v="urn:schemas-microsoft-com:vml" Requires="v">
                <p:oleObj spid="_x0000_s23760" r:id="rId17" imgW="1816100" imgH="254000" progId="Equation.DSMT4">
                  <p:embed/>
                </p:oleObj>
              </mc:Choice>
              <mc:Fallback>
                <p:oleObj r:id="rId17" imgW="1816100" imgH="254000" progId="Equation.DSMT4">
                  <p:embed/>
                  <p:pic>
                    <p:nvPicPr>
                      <p:cNvPr id="0" name="图片 3"/>
                      <p:cNvPicPr/>
                      <p:nvPr/>
                    </p:nvPicPr>
                    <p:blipFill>
                      <a:blip r:embed="rId18"/>
                      <a:stretch>
                        <a:fillRect/>
                      </a:stretch>
                    </p:blipFill>
                    <p:spPr>
                      <a:xfrm>
                        <a:off x="3883025" y="3143885"/>
                        <a:ext cx="4243070" cy="59944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p>
          <a:p>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p>
          <a:p>
            <a:pPr>
              <a:lnSpc>
                <a:spcPct val="170000"/>
              </a:lnSpc>
              <a:buFont typeface="Arial" panose="020B0604020202020204" pitchFamily="34" charset="0"/>
            </a:pPr>
            <a:r>
              <a:rPr sz="1600" dirty="0" smtClean="0"/>
              <a:t>期权价格随利率变化的速率。用公式可以表示为期权价格对利率的偏导数：                   </a:t>
            </a:r>
            <a:r>
              <a:rPr lang="en-US" sz="1600" dirty="0" smtClean="0"/>
              <a:t>                                                                                                                         </a:t>
            </a:r>
            <a:r>
              <a:rPr sz="1600" dirty="0" smtClean="0"/>
              <a:t>       </a:t>
            </a:r>
            <a:r>
              <a:rPr lang="en-US" sz="1600" dirty="0" smtClean="0"/>
              <a:t>       </a:t>
            </a:r>
            <a:r>
              <a:rPr sz="1600" dirty="0" smtClean="0"/>
              <a:t> </a:t>
            </a:r>
          </a:p>
          <a:p>
            <a:pPr>
              <a:lnSpc>
                <a:spcPct val="170000"/>
              </a:lnSpc>
              <a:buFont typeface="Arial" panose="020B0604020202020204" pitchFamily="34" charset="0"/>
            </a:pPr>
            <a:r>
              <a:rPr sz="1600" dirty="0" smtClean="0"/>
              <a:t>                       </a:t>
            </a:r>
            <a:r>
              <a:rPr lang="en-US" sz="1600" dirty="0" smtClean="0"/>
              <a:t>                                                                                              </a:t>
            </a:r>
          </a:p>
          <a:p>
            <a:pPr>
              <a:lnSpc>
                <a:spcPct val="170000"/>
              </a:lnSpc>
              <a:buFont typeface="Arial" panose="020B0604020202020204" pitchFamily="34" charset="0"/>
            </a:pPr>
            <a:r>
              <a:rPr lang="en-US" sz="1600" dirty="0" smtClean="0"/>
              <a:t>                                                                                                                                               </a:t>
            </a:r>
            <a:r>
              <a:rPr sz="1600" dirty="0" smtClean="0"/>
              <a:t>  </a:t>
            </a:r>
            <a:r>
              <a:rPr lang="en-US" sz="1600" dirty="0" smtClean="0"/>
              <a:t> </a:t>
            </a:r>
          </a:p>
          <a:p>
            <a:pPr>
              <a:lnSpc>
                <a:spcPct val="170000"/>
              </a:lnSpc>
              <a:buFont typeface="Arial" panose="020B0604020202020204" pitchFamily="34" charset="0"/>
            </a:pPr>
            <a:r>
              <a:rPr sz="1600" dirty="0" smtClean="0"/>
              <a:t>对于一个无股息股票欧式看涨期权和看跌期权，其</a:t>
            </a:r>
            <a:r>
              <a:rPr lang="en-US" sz="1600" dirty="0" smtClean="0"/>
              <a:t>          </a:t>
            </a:r>
            <a:r>
              <a:rPr sz="1600" dirty="0" smtClean="0"/>
              <a:t>为：</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4" name="对象 -2147482239"/>
          <p:cNvGraphicFramePr/>
          <p:nvPr/>
        </p:nvGraphicFramePr>
        <p:xfrm>
          <a:off x="836930" y="1484630"/>
          <a:ext cx="895350" cy="288290"/>
        </p:xfrm>
        <a:graphic>
          <a:graphicData uri="http://schemas.openxmlformats.org/presentationml/2006/ole">
            <mc:AlternateContent xmlns:mc="http://schemas.openxmlformats.org/markup-compatibility/2006">
              <mc:Choice xmlns:v="urn:schemas-microsoft-com:vml" Requires="v">
                <p:oleObj spid="_x0000_s24702" r:id="rId3" imgW="508000" imgH="203200" progId="Equation.DSMT4">
                  <p:embed/>
                </p:oleObj>
              </mc:Choice>
              <mc:Fallback>
                <p:oleObj r:id="rId3" imgW="508000" imgH="203200" progId="Equation.DSMT4">
                  <p:embed/>
                  <p:pic>
                    <p:nvPicPr>
                      <p:cNvPr id="0" name="图片 44"/>
                      <p:cNvPicPr/>
                      <p:nvPr/>
                    </p:nvPicPr>
                    <p:blipFill>
                      <a:blip r:embed="rId4"/>
                      <a:stretch>
                        <a:fillRect/>
                      </a:stretch>
                    </p:blipFill>
                    <p:spPr>
                      <a:xfrm>
                        <a:off x="836930" y="1484630"/>
                        <a:ext cx="895350" cy="288290"/>
                      </a:xfrm>
                      <a:prstGeom prst="rect">
                        <a:avLst/>
                      </a:prstGeom>
                      <a:noFill/>
                      <a:ln w="38100">
                        <a:noFill/>
                        <a:miter/>
                      </a:ln>
                    </p:spPr>
                  </p:pic>
                </p:oleObj>
              </mc:Fallback>
            </mc:AlternateContent>
          </a:graphicData>
        </a:graphic>
      </p:graphicFrame>
      <p:graphicFrame>
        <p:nvGraphicFramePr>
          <p:cNvPr id="2" name="对象 -2147482529"/>
          <p:cNvGraphicFramePr>
            <a:graphicFrameLocks noChangeAspect="1"/>
          </p:cNvGraphicFramePr>
          <p:nvPr/>
        </p:nvGraphicFramePr>
        <p:xfrm>
          <a:off x="5373370" y="2348865"/>
          <a:ext cx="962660" cy="718185"/>
        </p:xfrm>
        <a:graphic>
          <a:graphicData uri="http://schemas.openxmlformats.org/presentationml/2006/ole">
            <mc:AlternateContent xmlns:mc="http://schemas.openxmlformats.org/markup-compatibility/2006">
              <mc:Choice xmlns:v="urn:schemas-microsoft-com:vml" Requires="v">
                <p:oleObj spid="_x0000_s24703" r:id="rId5" imgW="533400" imgH="393700" progId="Equation.DSMT4">
                  <p:embed/>
                </p:oleObj>
              </mc:Choice>
              <mc:Fallback>
                <p:oleObj r:id="rId5" imgW="533400" imgH="393700" progId="Equation.DSMT4">
                  <p:embed/>
                  <p:pic>
                    <p:nvPicPr>
                      <p:cNvPr id="0" name="图片 3075"/>
                      <p:cNvPicPr/>
                      <p:nvPr/>
                    </p:nvPicPr>
                    <p:blipFill>
                      <a:blip r:embed="rId6"/>
                      <a:stretch>
                        <a:fillRect/>
                      </a:stretch>
                    </p:blipFill>
                    <p:spPr>
                      <a:xfrm>
                        <a:off x="5373370" y="2348865"/>
                        <a:ext cx="962660" cy="718185"/>
                      </a:xfrm>
                      <a:prstGeom prst="rect">
                        <a:avLst/>
                      </a:prstGeom>
                      <a:noFill/>
                      <a:ln w="38100">
                        <a:noFill/>
                        <a:miter/>
                      </a:ln>
                    </p:spPr>
                  </p:pic>
                </p:oleObj>
              </mc:Fallback>
            </mc:AlternateContent>
          </a:graphicData>
        </a:graphic>
      </p:graphicFrame>
      <p:graphicFrame>
        <p:nvGraphicFramePr>
          <p:cNvPr id="7" name="对象 6"/>
          <p:cNvGraphicFramePr/>
          <p:nvPr/>
        </p:nvGraphicFramePr>
        <p:xfrm>
          <a:off x="4987925" y="3297555"/>
          <a:ext cx="564515" cy="340995"/>
        </p:xfrm>
        <a:graphic>
          <a:graphicData uri="http://schemas.openxmlformats.org/presentationml/2006/ole">
            <mc:AlternateContent xmlns:mc="http://schemas.openxmlformats.org/markup-compatibility/2006">
              <mc:Choice xmlns:v="urn:schemas-microsoft-com:vml" Requires="v">
                <p:oleObj spid="_x0000_s24704" r:id="rId7" imgW="443865" imgH="290830" progId="Equation.DSMT4">
                  <p:embed/>
                </p:oleObj>
              </mc:Choice>
              <mc:Fallback>
                <p:oleObj r:id="rId7" imgW="443865" imgH="290830" progId="Equation.DSMT4">
                  <p:embed/>
                  <p:pic>
                    <p:nvPicPr>
                      <p:cNvPr id="0" name="图片 7"/>
                      <p:cNvPicPr/>
                      <p:nvPr/>
                    </p:nvPicPr>
                    <p:blipFill>
                      <a:blip r:embed="rId8"/>
                      <a:stretch>
                        <a:fillRect/>
                      </a:stretch>
                    </p:blipFill>
                    <p:spPr>
                      <a:xfrm>
                        <a:off x="4987925" y="3297555"/>
                        <a:ext cx="564515" cy="340995"/>
                      </a:xfrm>
                      <a:prstGeom prst="rect">
                        <a:avLst/>
                      </a:prstGeom>
                    </p:spPr>
                  </p:pic>
                </p:oleObj>
              </mc:Fallback>
            </mc:AlternateContent>
          </a:graphicData>
        </a:graphic>
      </p:graphicFrame>
      <p:graphicFrame>
        <p:nvGraphicFramePr>
          <p:cNvPr id="3" name="对象 -2147482527"/>
          <p:cNvGraphicFramePr>
            <a:graphicFrameLocks noChangeAspect="1"/>
          </p:cNvGraphicFramePr>
          <p:nvPr/>
        </p:nvGraphicFramePr>
        <p:xfrm>
          <a:off x="4005580" y="3812540"/>
          <a:ext cx="4834890" cy="598805"/>
        </p:xfrm>
        <a:graphic>
          <a:graphicData uri="http://schemas.openxmlformats.org/presentationml/2006/ole">
            <mc:AlternateContent xmlns:mc="http://schemas.openxmlformats.org/markup-compatibility/2006">
              <mc:Choice xmlns:v="urn:schemas-microsoft-com:vml" Requires="v">
                <p:oleObj spid="_x0000_s24705" r:id="rId9" imgW="1968500" imgH="241300" progId="Equation.DSMT4">
                  <p:embed/>
                </p:oleObj>
              </mc:Choice>
              <mc:Fallback>
                <p:oleObj r:id="rId9" imgW="1968500" imgH="241300" progId="Equation.DSMT4">
                  <p:embed/>
                  <p:pic>
                    <p:nvPicPr>
                      <p:cNvPr id="0" name="图片 8"/>
                      <p:cNvPicPr/>
                      <p:nvPr/>
                    </p:nvPicPr>
                    <p:blipFill>
                      <a:blip r:embed="rId10"/>
                      <a:stretch>
                        <a:fillRect/>
                      </a:stretch>
                    </p:blipFill>
                    <p:spPr>
                      <a:xfrm>
                        <a:off x="4005580" y="3812540"/>
                        <a:ext cx="4834890" cy="598805"/>
                      </a:xfrm>
                      <a:prstGeom prst="rect">
                        <a:avLst/>
                      </a:prstGeom>
                      <a:noFill/>
                      <a:ln w="38100">
                        <a:noFill/>
                        <a:miter/>
                      </a:ln>
                    </p:spPr>
                  </p:pic>
                </p:oleObj>
              </mc:Fallback>
            </mc:AlternateContent>
          </a:graphicData>
        </a:graphic>
      </p:graphicFrame>
      <p:graphicFrame>
        <p:nvGraphicFramePr>
          <p:cNvPr id="10" name="对象 -2147482526"/>
          <p:cNvGraphicFramePr>
            <a:graphicFrameLocks noChangeAspect="1"/>
          </p:cNvGraphicFramePr>
          <p:nvPr/>
        </p:nvGraphicFramePr>
        <p:xfrm>
          <a:off x="4005580" y="4585335"/>
          <a:ext cx="5306695" cy="602615"/>
        </p:xfrm>
        <a:graphic>
          <a:graphicData uri="http://schemas.openxmlformats.org/presentationml/2006/ole">
            <mc:AlternateContent xmlns:mc="http://schemas.openxmlformats.org/markup-compatibility/2006">
              <mc:Choice xmlns:v="urn:schemas-microsoft-com:vml" Requires="v">
                <p:oleObj spid="_x0000_s24706" r:id="rId11" imgW="2145665" imgH="241300" progId="Equation.DSMT4">
                  <p:embed/>
                </p:oleObj>
              </mc:Choice>
              <mc:Fallback>
                <p:oleObj r:id="rId11" imgW="2145665" imgH="241300" progId="Equation.DSMT4">
                  <p:embed/>
                  <p:pic>
                    <p:nvPicPr>
                      <p:cNvPr id="0" name="图片 9"/>
                      <p:cNvPicPr/>
                      <p:nvPr/>
                    </p:nvPicPr>
                    <p:blipFill>
                      <a:blip r:embed="rId12"/>
                      <a:stretch>
                        <a:fillRect/>
                      </a:stretch>
                    </p:blipFill>
                    <p:spPr>
                      <a:xfrm>
                        <a:off x="4005580" y="4585335"/>
                        <a:ext cx="5306695" cy="60261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不付红利的欧式看涨期权  </a:t>
            </a:r>
            <a:r>
              <a:rPr lang="en-US" altLang="zh-CN" sz="1600" b="1" dirty="0" smtClean="0"/>
              <a:t>                 </a:t>
            </a:r>
            <a:r>
              <a:rPr sz="1600" b="1" dirty="0" smtClean="0"/>
              <a:t>值</a:t>
            </a:r>
            <a:r>
              <a:rPr lang="zh-CN" sz="1600" b="1" dirty="0" smtClean="0"/>
              <a:t>证明</a:t>
            </a:r>
            <a:endParaRPr sz="1600" b="1" dirty="0" smtClean="0"/>
          </a:p>
          <a:p>
            <a:pPr>
              <a:lnSpc>
                <a:spcPct val="170000"/>
              </a:lnSpc>
              <a:buFont typeface="Arial" panose="020B0604020202020204" pitchFamily="34" charset="0"/>
            </a:pPr>
            <a:endParaRPr sz="1600" dirty="0" smtClean="0"/>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4" name="对象 -2147482239"/>
          <p:cNvGraphicFramePr/>
          <p:nvPr/>
        </p:nvGraphicFramePr>
        <p:xfrm>
          <a:off x="3042920" y="1294765"/>
          <a:ext cx="981075" cy="340995"/>
        </p:xfrm>
        <a:graphic>
          <a:graphicData uri="http://schemas.openxmlformats.org/presentationml/2006/ole">
            <mc:AlternateContent xmlns:mc="http://schemas.openxmlformats.org/markup-compatibility/2006">
              <mc:Choice xmlns:v="urn:schemas-microsoft-com:vml" Requires="v">
                <p:oleObj spid="_x0000_s25651" r:id="rId3" imgW="508000" imgH="203200" progId="Equation.DSMT4">
                  <p:embed/>
                </p:oleObj>
              </mc:Choice>
              <mc:Fallback>
                <p:oleObj r:id="rId3" imgW="508000" imgH="203200" progId="Equation.DSMT4">
                  <p:embed/>
                  <p:pic>
                    <p:nvPicPr>
                      <p:cNvPr id="0" name="图片 44"/>
                      <p:cNvPicPr/>
                      <p:nvPr/>
                    </p:nvPicPr>
                    <p:blipFill>
                      <a:blip r:embed="rId4"/>
                      <a:stretch>
                        <a:fillRect/>
                      </a:stretch>
                    </p:blipFill>
                    <p:spPr>
                      <a:xfrm>
                        <a:off x="3042920" y="1294765"/>
                        <a:ext cx="981075" cy="340995"/>
                      </a:xfrm>
                      <a:prstGeom prst="rect">
                        <a:avLst/>
                      </a:prstGeom>
                      <a:noFill/>
                      <a:ln w="38100">
                        <a:noFill/>
                        <a:miter/>
                      </a:ln>
                    </p:spPr>
                  </p:pic>
                </p:oleObj>
              </mc:Fallback>
            </mc:AlternateContent>
          </a:graphicData>
        </a:graphic>
      </p:graphicFrame>
      <p:graphicFrame>
        <p:nvGraphicFramePr>
          <p:cNvPr id="2" name="对象 -2147482508"/>
          <p:cNvGraphicFramePr>
            <a:graphicFrameLocks noChangeAspect="1"/>
          </p:cNvGraphicFramePr>
          <p:nvPr/>
        </p:nvGraphicFramePr>
        <p:xfrm>
          <a:off x="116840" y="1635760"/>
          <a:ext cx="12027535" cy="4882515"/>
        </p:xfrm>
        <a:graphic>
          <a:graphicData uri="http://schemas.openxmlformats.org/presentationml/2006/ole">
            <mc:AlternateContent xmlns:mc="http://schemas.openxmlformats.org/markup-compatibility/2006">
              <mc:Choice xmlns:v="urn:schemas-microsoft-com:vml" Requires="v">
                <p:oleObj spid="_x0000_s25652" r:id="rId5" imgW="7340600" imgH="2959100" progId="Equation.DSMT4">
                  <p:embed/>
                </p:oleObj>
              </mc:Choice>
              <mc:Fallback>
                <p:oleObj r:id="rId5" imgW="7340600" imgH="2959100" progId="Equation.DSMT4">
                  <p:embed/>
                  <p:pic>
                    <p:nvPicPr>
                      <p:cNvPr id="0" name="图片 11"/>
                      <p:cNvPicPr/>
                      <p:nvPr/>
                    </p:nvPicPr>
                    <p:blipFill>
                      <a:blip r:embed="rId6"/>
                      <a:stretch>
                        <a:fillRect/>
                      </a:stretch>
                    </p:blipFill>
                    <p:spPr>
                      <a:xfrm>
                        <a:off x="116840" y="1635760"/>
                        <a:ext cx="12027535" cy="4882515"/>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p>
          <a:p>
            <a:pPr>
              <a:lnSpc>
                <a:spcPct val="170000"/>
              </a:lnSpc>
              <a:buFont typeface="Arial" panose="020B0604020202020204" pitchFamily="34" charset="0"/>
            </a:pPr>
            <a:r>
              <a:rPr sz="1600" dirty="0" smtClean="0"/>
              <a:t>当利率上涨时，看涨期权的价格将随利率</a:t>
            </a:r>
            <a:r>
              <a:rPr lang="en-US" sz="1600" dirty="0" smtClean="0"/>
              <a:t>   </a:t>
            </a:r>
            <a:r>
              <a:rPr sz="1600" dirty="0" smtClean="0"/>
              <a:t>上涨</a:t>
            </a:r>
            <a:r>
              <a:rPr lang="en-US" sz="1600" dirty="0" smtClean="0"/>
              <a:t>         </a:t>
            </a:r>
            <a:r>
              <a:rPr sz="1600" dirty="0" smtClean="0"/>
              <a:t>。由此可以发现，</a:t>
            </a:r>
            <a:r>
              <a:rPr lang="en-US" sz="1600" dirty="0" smtClean="0"/>
              <a:t>       </a:t>
            </a:r>
            <a:r>
              <a:rPr sz="1600" dirty="0" smtClean="0"/>
              <a:t>可以当作替换标的资产与对应期权的分析指标，当利率上升，可以选择期权头寸，剩余选择存入银行获取利息。                   </a:t>
            </a:r>
            <a:r>
              <a:rPr lang="en-US" sz="1600" dirty="0" smtClean="0"/>
              <a:t>                                                                                                                         </a:t>
            </a:r>
            <a:r>
              <a:rPr sz="1600" dirty="0" smtClean="0"/>
              <a:t>       </a:t>
            </a:r>
            <a:r>
              <a:rPr lang="en-US" sz="1600" dirty="0" smtClean="0"/>
              <a:t>       </a:t>
            </a:r>
            <a:r>
              <a:rPr sz="1600" dirty="0" smtClean="0"/>
              <a:t> </a:t>
            </a:r>
          </a:p>
          <a:p>
            <a:pPr>
              <a:lnSpc>
                <a:spcPct val="170000"/>
              </a:lnSpc>
              <a:buFont typeface="Arial" panose="020B0604020202020204" pitchFamily="34" charset="0"/>
            </a:pPr>
            <a:r>
              <a:rPr sz="1600" dirty="0" smtClean="0"/>
              <a:t>                       </a:t>
            </a:r>
            <a:r>
              <a:rPr lang="en-US" sz="1600" dirty="0" smtClean="0"/>
              <a:t>                                                                                              </a:t>
            </a:r>
          </a:p>
          <a:p>
            <a:pPr>
              <a:lnSpc>
                <a:spcPct val="170000"/>
              </a:lnSpc>
              <a:buFont typeface="Arial" panose="020B0604020202020204" pitchFamily="34" charset="0"/>
            </a:pPr>
            <a:r>
              <a:rPr lang="en-US" sz="1600" dirty="0" smtClean="0"/>
              <a:t>                                                                                                                                               </a:t>
            </a:r>
            <a:r>
              <a:rPr sz="1600" dirty="0" smtClean="0"/>
              <a:t>  </a:t>
            </a:r>
            <a:r>
              <a:rPr lang="en-US" sz="1600" dirty="0" smtClean="0"/>
              <a:t> </a:t>
            </a:r>
          </a:p>
          <a:p>
            <a:pPr>
              <a:lnSpc>
                <a:spcPct val="170000"/>
              </a:lnSpc>
              <a:buFont typeface="Arial" panose="020B0604020202020204" pitchFamily="34" charset="0"/>
            </a:pPr>
            <a:endParaRPr sz="1600" dirty="0" smtClean="0"/>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4" name="对象 -2147482239"/>
          <p:cNvGraphicFramePr/>
          <p:nvPr/>
        </p:nvGraphicFramePr>
        <p:xfrm>
          <a:off x="836930" y="1341120"/>
          <a:ext cx="895350" cy="288290"/>
        </p:xfrm>
        <a:graphic>
          <a:graphicData uri="http://schemas.openxmlformats.org/presentationml/2006/ole">
            <mc:AlternateContent xmlns:mc="http://schemas.openxmlformats.org/markup-compatibility/2006">
              <mc:Choice xmlns:v="urn:schemas-microsoft-com:vml" Requires="v">
                <p:oleObj spid="_x0000_s26725" r:id="rId3" imgW="508000" imgH="203200" progId="Equation.DSMT4">
                  <p:embed/>
                </p:oleObj>
              </mc:Choice>
              <mc:Fallback>
                <p:oleObj r:id="rId3" imgW="508000" imgH="203200" progId="Equation.DSMT4">
                  <p:embed/>
                  <p:pic>
                    <p:nvPicPr>
                      <p:cNvPr id="0" name="图片 44"/>
                      <p:cNvPicPr/>
                      <p:nvPr/>
                    </p:nvPicPr>
                    <p:blipFill>
                      <a:blip r:embed="rId4"/>
                      <a:stretch>
                        <a:fillRect/>
                      </a:stretch>
                    </p:blipFill>
                    <p:spPr>
                      <a:xfrm>
                        <a:off x="836930" y="1341120"/>
                        <a:ext cx="895350" cy="288290"/>
                      </a:xfrm>
                      <a:prstGeom prst="rect">
                        <a:avLst/>
                      </a:prstGeom>
                      <a:noFill/>
                      <a:ln w="38100">
                        <a:noFill/>
                        <a:miter/>
                      </a:ln>
                    </p:spPr>
                  </p:pic>
                </p:oleObj>
              </mc:Fallback>
            </mc:AlternateContent>
          </a:graphicData>
        </a:graphic>
      </p:graphicFrame>
      <p:graphicFrame>
        <p:nvGraphicFramePr>
          <p:cNvPr id="7" name="对象 6"/>
          <p:cNvGraphicFramePr/>
          <p:nvPr/>
        </p:nvGraphicFramePr>
        <p:xfrm>
          <a:off x="4725670" y="1799590"/>
          <a:ext cx="463550" cy="307975"/>
        </p:xfrm>
        <a:graphic>
          <a:graphicData uri="http://schemas.openxmlformats.org/presentationml/2006/ole">
            <mc:AlternateContent xmlns:mc="http://schemas.openxmlformats.org/markup-compatibility/2006">
              <mc:Choice xmlns:v="urn:schemas-microsoft-com:vml" Requires="v">
                <p:oleObj spid="_x0000_s26726" r:id="rId5" imgW="443865" imgH="290830" progId="Equation.DSMT4">
                  <p:embed/>
                </p:oleObj>
              </mc:Choice>
              <mc:Fallback>
                <p:oleObj r:id="rId5" imgW="443865" imgH="290830" progId="Equation.DSMT4">
                  <p:embed/>
                  <p:pic>
                    <p:nvPicPr>
                      <p:cNvPr id="0" name="图片 7"/>
                      <p:cNvPicPr/>
                      <p:nvPr/>
                    </p:nvPicPr>
                    <p:blipFill>
                      <a:blip r:embed="rId6"/>
                      <a:stretch>
                        <a:fillRect/>
                      </a:stretch>
                    </p:blipFill>
                    <p:spPr>
                      <a:xfrm>
                        <a:off x="4725670" y="1799590"/>
                        <a:ext cx="463550" cy="307975"/>
                      </a:xfrm>
                      <a:prstGeom prst="rect">
                        <a:avLst/>
                      </a:prstGeom>
                    </p:spPr>
                  </p:pic>
                </p:oleObj>
              </mc:Fallback>
            </mc:AlternateContent>
          </a:graphicData>
        </a:graphic>
      </p:graphicFrame>
      <p:graphicFrame>
        <p:nvGraphicFramePr>
          <p:cNvPr id="12" name="对象 11"/>
          <p:cNvGraphicFramePr/>
          <p:nvPr/>
        </p:nvGraphicFramePr>
        <p:xfrm>
          <a:off x="4221480" y="1878965"/>
          <a:ext cx="183515" cy="175260"/>
        </p:xfrm>
        <a:graphic>
          <a:graphicData uri="http://schemas.openxmlformats.org/presentationml/2006/ole">
            <mc:AlternateContent xmlns:mc="http://schemas.openxmlformats.org/markup-compatibility/2006">
              <mc:Choice xmlns:v="urn:schemas-microsoft-com:vml" Requires="v">
                <p:oleObj spid="_x0000_s26727" r:id="rId7" imgW="114300" imgH="127000" progId="Equation.DSMT4">
                  <p:embed/>
                </p:oleObj>
              </mc:Choice>
              <mc:Fallback>
                <p:oleObj r:id="rId7" imgW="114300" imgH="127000" progId="Equation.DSMT4">
                  <p:embed/>
                  <p:pic>
                    <p:nvPicPr>
                      <p:cNvPr id="0" name="图片 7"/>
                      <p:cNvPicPr/>
                      <p:nvPr/>
                    </p:nvPicPr>
                    <p:blipFill>
                      <a:blip r:embed="rId8"/>
                      <a:stretch>
                        <a:fillRect/>
                      </a:stretch>
                    </p:blipFill>
                    <p:spPr>
                      <a:xfrm>
                        <a:off x="4221480" y="1878965"/>
                        <a:ext cx="183515" cy="175260"/>
                      </a:xfrm>
                      <a:prstGeom prst="rect">
                        <a:avLst/>
                      </a:prstGeom>
                    </p:spPr>
                  </p:pic>
                </p:oleObj>
              </mc:Fallback>
            </mc:AlternateContent>
          </a:graphicData>
        </a:graphic>
      </p:graphicFrame>
      <p:graphicFrame>
        <p:nvGraphicFramePr>
          <p:cNvPr id="14" name="对象 13"/>
          <p:cNvGraphicFramePr/>
          <p:nvPr/>
        </p:nvGraphicFramePr>
        <p:xfrm>
          <a:off x="6669405" y="1785620"/>
          <a:ext cx="463550" cy="307975"/>
        </p:xfrm>
        <a:graphic>
          <a:graphicData uri="http://schemas.openxmlformats.org/presentationml/2006/ole">
            <mc:AlternateContent xmlns:mc="http://schemas.openxmlformats.org/markup-compatibility/2006">
              <mc:Choice xmlns:v="urn:schemas-microsoft-com:vml" Requires="v">
                <p:oleObj spid="_x0000_s26728" r:id="rId9" imgW="443865" imgH="290830" progId="Equation.DSMT4">
                  <p:embed/>
                </p:oleObj>
              </mc:Choice>
              <mc:Fallback>
                <p:oleObj r:id="rId9" imgW="443865" imgH="290830" progId="Equation.DSMT4">
                  <p:embed/>
                  <p:pic>
                    <p:nvPicPr>
                      <p:cNvPr id="0" name="图片 7"/>
                      <p:cNvPicPr/>
                      <p:nvPr/>
                    </p:nvPicPr>
                    <p:blipFill>
                      <a:blip r:embed="rId6"/>
                      <a:stretch>
                        <a:fillRect/>
                      </a:stretch>
                    </p:blipFill>
                    <p:spPr>
                      <a:xfrm>
                        <a:off x="6669405" y="1785620"/>
                        <a:ext cx="463550" cy="307975"/>
                      </a:xfrm>
                      <a:prstGeom prst="rect">
                        <a:avLst/>
                      </a:prstGeom>
                    </p:spPr>
                  </p:pic>
                </p:oleObj>
              </mc:Fallback>
            </mc:AlternateContent>
          </a:graphicData>
        </a:graphic>
      </p:graphicFrame>
      <p:pic>
        <p:nvPicPr>
          <p:cNvPr id="16" name="图片 15"/>
          <p:cNvPicPr>
            <a:picLocks noChangeAspect="1"/>
          </p:cNvPicPr>
          <p:nvPr/>
        </p:nvPicPr>
        <p:blipFill>
          <a:blip r:embed="rId10"/>
          <a:stretch>
            <a:fillRect/>
          </a:stretch>
        </p:blipFill>
        <p:spPr>
          <a:xfrm>
            <a:off x="-31115" y="2709545"/>
            <a:ext cx="5048250" cy="3495675"/>
          </a:xfrm>
          <a:prstGeom prst="rect">
            <a:avLst/>
          </a:prstGeom>
        </p:spPr>
      </p:pic>
      <p:sp>
        <p:nvSpPr>
          <p:cNvPr id="100" name="文本框 99"/>
          <p:cNvSpPr txBox="1"/>
          <p:nvPr/>
        </p:nvSpPr>
        <p:spPr>
          <a:xfrm>
            <a:off x="5189220" y="2493010"/>
            <a:ext cx="3582035" cy="4523105"/>
          </a:xfrm>
          <a:prstGeom prst="rect">
            <a:avLst/>
          </a:prstGeom>
          <a:noFill/>
          <a:ln w="9525">
            <a:noFill/>
          </a:ln>
        </p:spPr>
        <p:txBody>
          <a:bodyPr wrap="square">
            <a:spAutoFit/>
          </a:bodyPr>
          <a:lstStyle/>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s=np.linspace(10,100,91)</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x=50</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r=0.05</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t=np.linspace(1,12,24)</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newtime=np.zeros((len(s),len(t)))</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for i in range(0,len(s)):</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    newtime[i]=t/12</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newtime=newtime.T</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newprice=np.zeros((len(t),len(s)))</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for i in range(0,len(t)):</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    newprice[i]=s</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pad=np.ones((len(t),len(s)))</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Rho=blsrho(newprice,50*pad,0.05*pad,newtime,0.2*pad)</a:t>
            </a:r>
          </a:p>
          <a:p>
            <a:pPr marL="0" indent="0"/>
            <a:endParaRPr lang="zh-CN" altLang="en-US" sz="1800">
              <a:cs typeface="Times New Roman" panose="02020603050405020304" pitchFamily="18" charset="0"/>
            </a:endParaRPr>
          </a:p>
          <a:p>
            <a:pPr marL="0" indent="0"/>
            <a:endParaRPr lang="zh-CN" altLang="en-US" sz="1800">
              <a:cs typeface="Times New Roman" panose="02020603050405020304" pitchFamily="18" charset="0"/>
            </a:endParaRPr>
          </a:p>
        </p:txBody>
      </p:sp>
      <p:sp>
        <p:nvSpPr>
          <p:cNvPr id="17" name="文本框 16"/>
          <p:cNvSpPr txBox="1"/>
          <p:nvPr/>
        </p:nvSpPr>
        <p:spPr>
          <a:xfrm>
            <a:off x="9045575" y="2421255"/>
            <a:ext cx="3002280" cy="3415030"/>
          </a:xfrm>
          <a:prstGeom prst="rect">
            <a:avLst/>
          </a:prstGeom>
          <a:noFill/>
        </p:spPr>
        <p:txBody>
          <a:bodyPr wrap="square" rtlCol="0" anchor="t">
            <a:spAutoFit/>
          </a:bodyPr>
          <a:lstStyle/>
          <a:p>
            <a:r>
              <a:rPr lang="en-US">
                <a:latin typeface="Times New Roman" panose="02020603050405020304" pitchFamily="18" charset="0"/>
                <a:cs typeface="Times New Roman" panose="02020603050405020304" pitchFamily="18" charset="0"/>
                <a:sym typeface="+mn-ea"/>
              </a:rPr>
              <a:t>#</a:t>
            </a:r>
            <a:r>
              <a:rPr lang="zh-CN" altLang="en-US">
                <a:latin typeface="Times New Roman" panose="02020603050405020304" pitchFamily="18" charset="0"/>
                <a:cs typeface="Times New Roman" panose="02020603050405020304" pitchFamily="18" charset="0"/>
                <a:sym typeface="+mn-ea"/>
              </a:rPr>
              <a:t>续左</a:t>
            </a:r>
            <a:endParaRPr lang="en-US">
              <a:latin typeface="Times New Roman" panose="02020603050405020304" pitchFamily="18" charset="0"/>
              <a:cs typeface="Times New Roman" panose="02020603050405020304" pitchFamily="18" charset="0"/>
              <a:sym typeface="+mn-ea"/>
            </a:endParaRPr>
          </a:p>
          <a:p>
            <a:r>
              <a:rPr lang="en-US">
                <a:latin typeface="Times New Roman" panose="02020603050405020304" pitchFamily="18" charset="0"/>
                <a:cs typeface="Times New Roman" panose="02020603050405020304" pitchFamily="18" charset="0"/>
                <a:sym typeface="+mn-ea"/>
              </a:rPr>
              <a:t>plt.figure()</a:t>
            </a:r>
          </a:p>
          <a:p>
            <a:r>
              <a:rPr lang="en-US">
                <a:latin typeface="Times New Roman" panose="02020603050405020304" pitchFamily="18" charset="0"/>
                <a:cs typeface="Times New Roman" panose="02020603050405020304" pitchFamily="18" charset="0"/>
                <a:sym typeface="+mn-ea"/>
              </a:rPr>
              <a:t>ax3=plt.axes(projection='3d')</a:t>
            </a:r>
          </a:p>
          <a:p>
            <a:r>
              <a:rPr lang="en-US">
                <a:latin typeface="Times New Roman" panose="02020603050405020304" pitchFamily="18" charset="0"/>
                <a:cs typeface="Times New Roman" panose="02020603050405020304" pitchFamily="18" charset="0"/>
                <a:sym typeface="+mn-ea"/>
              </a:rPr>
              <a:t>X,Y=np.meshgrid(s,t)</a:t>
            </a:r>
          </a:p>
          <a:p>
            <a:r>
              <a:rPr lang="en-US">
                <a:latin typeface="Times New Roman" panose="02020603050405020304" pitchFamily="18" charset="0"/>
                <a:cs typeface="Times New Roman" panose="02020603050405020304" pitchFamily="18" charset="0"/>
                <a:sym typeface="+mn-ea"/>
              </a:rPr>
              <a:t>Z=Rho</a:t>
            </a:r>
          </a:p>
          <a:p>
            <a:r>
              <a:rPr lang="en-US">
                <a:latin typeface="Times New Roman" panose="02020603050405020304" pitchFamily="18" charset="0"/>
                <a:cs typeface="Times New Roman" panose="02020603050405020304" pitchFamily="18" charset="0"/>
                <a:sym typeface="+mn-ea"/>
              </a:rPr>
              <a:t>ax3.plot_surface(X,Y,Z,cmap='rainbow')</a:t>
            </a:r>
          </a:p>
          <a:p>
            <a:r>
              <a:rPr lang="en-US">
                <a:latin typeface="Times New Roman" panose="02020603050405020304" pitchFamily="18" charset="0"/>
                <a:cs typeface="Times New Roman" panose="02020603050405020304" pitchFamily="18" charset="0"/>
                <a:sym typeface="+mn-ea"/>
              </a:rPr>
              <a:t>plt.xlabel('</a:t>
            </a:r>
            <a:r>
              <a:rPr lang="zh-CN">
                <a:latin typeface="Times New Roman" panose="02020603050405020304" pitchFamily="18" charset="0"/>
                <a:cs typeface="Times New Roman" panose="02020603050405020304" pitchFamily="18" charset="0"/>
                <a:sym typeface="+mn-ea"/>
              </a:rPr>
              <a:t>股票价格</a:t>
            </a:r>
            <a:r>
              <a:rPr lang="en-US">
                <a:latin typeface="Times New Roman" panose="02020603050405020304" pitchFamily="18" charset="0"/>
                <a:cs typeface="Times New Roman" panose="02020603050405020304" pitchFamily="18" charset="0"/>
                <a:sym typeface="+mn-ea"/>
              </a:rPr>
              <a:t>')</a:t>
            </a:r>
          </a:p>
          <a:p>
            <a:r>
              <a:rPr lang="en-US">
                <a:latin typeface="Times New Roman" panose="02020603050405020304" pitchFamily="18" charset="0"/>
                <a:cs typeface="Times New Roman" panose="02020603050405020304" pitchFamily="18" charset="0"/>
                <a:sym typeface="+mn-ea"/>
              </a:rPr>
              <a:t>plt.ylabel('</a:t>
            </a:r>
            <a:r>
              <a:rPr lang="zh-CN">
                <a:latin typeface="Times New Roman" panose="02020603050405020304" pitchFamily="18" charset="0"/>
                <a:cs typeface="Times New Roman" panose="02020603050405020304" pitchFamily="18" charset="0"/>
                <a:sym typeface="+mn-ea"/>
              </a:rPr>
              <a:t>时间</a:t>
            </a:r>
            <a:r>
              <a:rPr lang="en-US">
                <a:latin typeface="Times New Roman" panose="02020603050405020304" pitchFamily="18" charset="0"/>
                <a:cs typeface="Times New Roman" panose="02020603050405020304" pitchFamily="18" charset="0"/>
                <a:sym typeface="+mn-ea"/>
              </a:rPr>
              <a:t>')</a:t>
            </a:r>
          </a:p>
          <a:p>
            <a:r>
              <a:rPr lang="en-US">
                <a:latin typeface="Times New Roman" panose="02020603050405020304" pitchFamily="18" charset="0"/>
                <a:cs typeface="Times New Roman" panose="02020603050405020304" pitchFamily="18" charset="0"/>
                <a:sym typeface="+mn-ea"/>
              </a:rPr>
              <a:t>plt.title('</a:t>
            </a:r>
            <a:r>
              <a:rPr lang="zh-CN">
                <a:latin typeface="Times New Roman" panose="02020603050405020304" pitchFamily="18" charset="0"/>
                <a:cs typeface="Times New Roman" panose="02020603050405020304" pitchFamily="18" charset="0"/>
                <a:sym typeface="+mn-ea"/>
              </a:rPr>
              <a:t>看涨期权</a:t>
            </a:r>
            <a:r>
              <a:rPr lang="en-US">
                <a:latin typeface="Times New Roman" panose="02020603050405020304" pitchFamily="18" charset="0"/>
                <a:cs typeface="Times New Roman" panose="02020603050405020304" pitchFamily="18" charset="0"/>
                <a:sym typeface="+mn-ea"/>
              </a:rPr>
              <a:t>Rho</a:t>
            </a:r>
            <a:r>
              <a:rPr lang="zh-CN">
                <a:latin typeface="Times New Roman" panose="02020603050405020304" pitchFamily="18" charset="0"/>
                <a:cs typeface="Times New Roman" panose="02020603050405020304" pitchFamily="18" charset="0"/>
                <a:sym typeface="+mn-ea"/>
              </a:rPr>
              <a:t>股票价格时间变化规律</a:t>
            </a:r>
            <a:r>
              <a:rPr lang="en-US">
                <a:latin typeface="Times New Roman" panose="02020603050405020304" pitchFamily="18" charset="0"/>
                <a:cs typeface="Times New Roman" panose="02020603050405020304" pitchFamily="18" charset="0"/>
                <a:sym typeface="+mn-ea"/>
              </a:rPr>
              <a:t>')</a:t>
            </a:r>
          </a:p>
          <a:p>
            <a:r>
              <a:rPr lang="en-US">
                <a:latin typeface="Times New Roman" panose="02020603050405020304" pitchFamily="18" charset="0"/>
                <a:cs typeface="Times New Roman" panose="02020603050405020304" pitchFamily="18" charset="0"/>
                <a:sym typeface="+mn-ea"/>
              </a:rPr>
              <a:t>plt.show()</a:t>
            </a:r>
            <a:endParaRPr lang="zh-CN" altLang="en-US"/>
          </a:p>
        </p:txBody>
      </p:sp>
      <p:sp>
        <p:nvSpPr>
          <p:cNvPr id="18" name="矩形 17"/>
          <p:cNvSpPr/>
          <p:nvPr/>
        </p:nvSpPr>
        <p:spPr>
          <a:xfrm>
            <a:off x="5017135" y="2477135"/>
            <a:ext cx="7088505" cy="3959860"/>
          </a:xfrm>
          <a:prstGeom prst="rect">
            <a:avLst/>
          </a:prstGeom>
          <a:noFill/>
          <a:ln w="15875">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lang="zh-CN" altLang="en-US" sz="1600" dirty="0" smtClean="0">
                <a:latin typeface="Times New Roman" panose="02020603050405020304" pitchFamily="18" charset="0"/>
                <a:cs typeface="Times New Roman" panose="02020603050405020304" pitchFamily="18" charset="0"/>
              </a:rPr>
              <a:t>【例</a:t>
            </a:r>
            <a:r>
              <a:rPr lang="en-US" altLang="zh-CN" sz="1600" dirty="0" smtClean="0">
                <a:latin typeface="Times New Roman" panose="02020603050405020304" pitchFamily="18" charset="0"/>
                <a:cs typeface="Times New Roman" panose="02020603050405020304" pitchFamily="18" charset="0"/>
              </a:rPr>
              <a:t>14-7</a:t>
            </a:r>
            <a:r>
              <a:rPr lang="zh-CN" altLang="en-US" sz="1600" dirty="0" smtClean="0">
                <a:latin typeface="Times New Roman" panose="02020603050405020304" pitchFamily="18" charset="0"/>
                <a:cs typeface="Times New Roman" panose="02020603050405020304" pitchFamily="18" charset="0"/>
              </a:rPr>
              <a:t>】</a:t>
            </a:r>
            <a:r>
              <a:rPr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对于一个不付红利的欧式看涨期权，其对应股票价格为100美元，期权到期执行价格为101美元，当前市场无风险利率为4%，持有期限为20周（=0.3846年），股票价格波动率为15%。则可得期权的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为：</a:t>
            </a: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其表示的经济含义为：当利率增加1%时（如由4%增加到5%），期权价格相应增长大约为0.01×19.3074=0.19.3074。</a:t>
            </a: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7" name="对象 -2147482239"/>
          <p:cNvGraphicFramePr/>
          <p:nvPr/>
        </p:nvGraphicFramePr>
        <p:xfrm>
          <a:off x="786130" y="1290320"/>
          <a:ext cx="895350" cy="288290"/>
        </p:xfrm>
        <a:graphic>
          <a:graphicData uri="http://schemas.openxmlformats.org/presentationml/2006/ole">
            <mc:AlternateContent xmlns:mc="http://schemas.openxmlformats.org/markup-compatibility/2006">
              <mc:Choice xmlns:v="urn:schemas-microsoft-com:vml" Requires="v">
                <p:oleObj spid="_x0000_s27724" r:id="rId3" imgW="508000" imgH="203200" progId="Equation.DSMT4">
                  <p:embed/>
                </p:oleObj>
              </mc:Choice>
              <mc:Fallback>
                <p:oleObj r:id="rId3" imgW="508000" imgH="203200" progId="Equation.DSMT4">
                  <p:embed/>
                  <p:pic>
                    <p:nvPicPr>
                      <p:cNvPr id="0" name="图片 44"/>
                      <p:cNvPicPr/>
                      <p:nvPr/>
                    </p:nvPicPr>
                    <p:blipFill>
                      <a:blip r:embed="rId4"/>
                      <a:stretch>
                        <a:fillRect/>
                      </a:stretch>
                    </p:blipFill>
                    <p:spPr>
                      <a:xfrm>
                        <a:off x="786130" y="1290320"/>
                        <a:ext cx="895350" cy="288290"/>
                      </a:xfrm>
                      <a:prstGeom prst="rect">
                        <a:avLst/>
                      </a:prstGeom>
                      <a:noFill/>
                      <a:ln w="38100">
                        <a:noFill/>
                        <a:miter/>
                      </a:ln>
                    </p:spPr>
                  </p:pic>
                </p:oleObj>
              </mc:Fallback>
            </mc:AlternateContent>
          </a:graphicData>
        </a:graphic>
      </p:graphicFrame>
      <p:graphicFrame>
        <p:nvGraphicFramePr>
          <p:cNvPr id="2" name="对象 -2147482520"/>
          <p:cNvGraphicFramePr>
            <a:graphicFrameLocks noChangeAspect="1"/>
          </p:cNvGraphicFramePr>
          <p:nvPr/>
        </p:nvGraphicFramePr>
        <p:xfrm>
          <a:off x="3573145" y="2564765"/>
          <a:ext cx="5219065" cy="488950"/>
        </p:xfrm>
        <a:graphic>
          <a:graphicData uri="http://schemas.openxmlformats.org/presentationml/2006/ole">
            <mc:AlternateContent xmlns:mc="http://schemas.openxmlformats.org/markup-compatibility/2006">
              <mc:Choice xmlns:v="urn:schemas-microsoft-com:vml" Requires="v">
                <p:oleObj spid="_x0000_s27725" r:id="rId5" imgW="2602865" imgH="241300" progId="Equation.DSMT4">
                  <p:embed/>
                </p:oleObj>
              </mc:Choice>
              <mc:Fallback>
                <p:oleObj r:id="rId5" imgW="2602865" imgH="241300" progId="Equation.DSMT4">
                  <p:embed/>
                  <p:pic>
                    <p:nvPicPr>
                      <p:cNvPr id="0" name="图片 7"/>
                      <p:cNvPicPr/>
                      <p:nvPr/>
                    </p:nvPicPr>
                    <p:blipFill>
                      <a:blip r:embed="rId6"/>
                      <a:stretch>
                        <a:fillRect/>
                      </a:stretch>
                    </p:blipFill>
                    <p:spPr>
                      <a:xfrm>
                        <a:off x="3573145" y="2564765"/>
                        <a:ext cx="5219065" cy="488950"/>
                      </a:xfrm>
                      <a:prstGeom prst="rect">
                        <a:avLst/>
                      </a:prstGeom>
                      <a:noFill/>
                      <a:ln w="38100">
                        <a:noFill/>
                        <a:miter/>
                      </a:ln>
                    </p:spPr>
                  </p:pic>
                </p:oleObj>
              </mc:Fallback>
            </mc:AlternateContent>
          </a:graphicData>
        </a:graphic>
      </p:graphicFrame>
      <p:graphicFrame>
        <p:nvGraphicFramePr>
          <p:cNvPr id="9" name="对象 8"/>
          <p:cNvGraphicFramePr/>
          <p:nvPr/>
        </p:nvGraphicFramePr>
        <p:xfrm>
          <a:off x="8037830" y="2132965"/>
          <a:ext cx="564515" cy="340995"/>
        </p:xfrm>
        <a:graphic>
          <a:graphicData uri="http://schemas.openxmlformats.org/presentationml/2006/ole">
            <mc:AlternateContent xmlns:mc="http://schemas.openxmlformats.org/markup-compatibility/2006">
              <mc:Choice xmlns:v="urn:schemas-microsoft-com:vml" Requires="v">
                <p:oleObj spid="_x0000_s27726" r:id="rId7" imgW="443865" imgH="290830" progId="Equation.DSMT4">
                  <p:embed/>
                </p:oleObj>
              </mc:Choice>
              <mc:Fallback>
                <p:oleObj r:id="rId7" imgW="443865" imgH="290830" progId="Equation.DSMT4">
                  <p:embed/>
                  <p:pic>
                    <p:nvPicPr>
                      <p:cNvPr id="0" name="图片 7"/>
                      <p:cNvPicPr/>
                      <p:nvPr/>
                    </p:nvPicPr>
                    <p:blipFill>
                      <a:blip r:embed="rId8"/>
                      <a:stretch>
                        <a:fillRect/>
                      </a:stretch>
                    </p:blipFill>
                    <p:spPr>
                      <a:xfrm>
                        <a:off x="8037830" y="2132965"/>
                        <a:ext cx="564515" cy="340995"/>
                      </a:xfrm>
                      <a:prstGeom prst="rect">
                        <a:avLst/>
                      </a:prstGeom>
                    </p:spPr>
                  </p:pic>
                </p:oleObj>
              </mc:Fallback>
            </mc:AlternateContent>
          </a:graphicData>
        </a:graphic>
      </p:graphicFrame>
    </p:spTree>
  </p:cSld>
  <p:clrMapOvr>
    <a:masterClrMapping/>
  </p:clrMapOvr>
  <p:transition>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p>
          <a:p>
            <a:pPr>
              <a:lnSpc>
                <a:spcPct val="170000"/>
              </a:lnSpc>
              <a:buFont typeface="Arial" panose="020B0604020202020204" pitchFamily="34" charset="0"/>
            </a:pPr>
            <a:r>
              <a:rPr sz="1600" dirty="0" smtClean="0"/>
              <a:t>期权价格变动与标的资产市场价格变动的弹性。用公式可以表示为期权价格对</a:t>
            </a:r>
            <a:r>
              <a:rPr sz="1600" dirty="0" smtClean="0">
                <a:sym typeface="+mn-ea"/>
              </a:rPr>
              <a:t>资产市场价格变动</a:t>
            </a:r>
            <a:r>
              <a:rPr sz="1600" dirty="0" smtClean="0"/>
              <a:t>的偏导数：                   </a:t>
            </a:r>
            <a:r>
              <a:rPr lang="en-US" sz="1600" dirty="0" smtClean="0"/>
              <a:t>                                                                                                                         </a:t>
            </a:r>
            <a:r>
              <a:rPr sz="1600" dirty="0" smtClean="0"/>
              <a:t>       </a:t>
            </a:r>
            <a:r>
              <a:rPr lang="en-US" sz="1600" dirty="0" smtClean="0"/>
              <a:t>       </a:t>
            </a:r>
            <a:r>
              <a:rPr sz="1600" dirty="0" smtClean="0"/>
              <a:t> </a:t>
            </a:r>
          </a:p>
          <a:p>
            <a:pPr>
              <a:lnSpc>
                <a:spcPct val="170000"/>
              </a:lnSpc>
              <a:buFont typeface="Arial" panose="020B0604020202020204" pitchFamily="34" charset="0"/>
            </a:pPr>
            <a:r>
              <a:rPr sz="1600" dirty="0" smtClean="0"/>
              <a:t>                       </a:t>
            </a:r>
            <a:r>
              <a:rPr lang="en-US" sz="1600" dirty="0" smtClean="0"/>
              <a:t>                                                                                              </a:t>
            </a:r>
          </a:p>
          <a:p>
            <a:pPr>
              <a:lnSpc>
                <a:spcPct val="170000"/>
              </a:lnSpc>
              <a:buFont typeface="Arial" panose="020B0604020202020204" pitchFamily="34" charset="0"/>
            </a:pPr>
            <a:r>
              <a:rPr lang="en-US" sz="1600" dirty="0" smtClean="0"/>
              <a:t>                                                                                                                                               </a:t>
            </a:r>
            <a:r>
              <a:rPr sz="1600" dirty="0" smtClean="0"/>
              <a:t>  </a:t>
            </a:r>
            <a:r>
              <a:rPr lang="en-US" sz="1600" dirty="0" smtClean="0"/>
              <a:t> </a:t>
            </a:r>
          </a:p>
          <a:p>
            <a:pPr>
              <a:lnSpc>
                <a:spcPct val="170000"/>
              </a:lnSpc>
              <a:buFont typeface="Arial" panose="020B0604020202020204" pitchFamily="34" charset="0"/>
            </a:pPr>
            <a:endParaRPr sz="1600" dirty="0" smtClean="0"/>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2" name="对象 -2147482236"/>
          <p:cNvGraphicFramePr/>
          <p:nvPr/>
        </p:nvGraphicFramePr>
        <p:xfrm>
          <a:off x="692785" y="1341120"/>
          <a:ext cx="995680" cy="292735"/>
        </p:xfrm>
        <a:graphic>
          <a:graphicData uri="http://schemas.openxmlformats.org/presentationml/2006/ole">
            <mc:AlternateContent xmlns:mc="http://schemas.openxmlformats.org/markup-compatibility/2006">
              <mc:Choice xmlns:v="urn:schemas-microsoft-com:vml" Requires="v">
                <p:oleObj spid="_x0000_s28723" r:id="rId3" imgW="762000" imgH="203200" progId="Equation.DSMT4">
                  <p:embed/>
                </p:oleObj>
              </mc:Choice>
              <mc:Fallback>
                <p:oleObj r:id="rId3" imgW="762000" imgH="203200" progId="Equation.DSMT4">
                  <p:embed/>
                  <p:pic>
                    <p:nvPicPr>
                      <p:cNvPr id="0" name="图片 45"/>
                      <p:cNvPicPr/>
                      <p:nvPr/>
                    </p:nvPicPr>
                    <p:blipFill>
                      <a:blip r:embed="rId4"/>
                      <a:stretch>
                        <a:fillRect/>
                      </a:stretch>
                    </p:blipFill>
                    <p:spPr>
                      <a:xfrm>
                        <a:off x="692785" y="1341120"/>
                        <a:ext cx="995680" cy="292735"/>
                      </a:xfrm>
                      <a:prstGeom prst="rect">
                        <a:avLst/>
                      </a:prstGeom>
                      <a:noFill/>
                      <a:ln w="38100">
                        <a:noFill/>
                        <a:miter/>
                      </a:ln>
                    </p:spPr>
                  </p:pic>
                </p:oleObj>
              </mc:Fallback>
            </mc:AlternateContent>
          </a:graphicData>
        </a:graphic>
      </p:graphicFrame>
      <p:graphicFrame>
        <p:nvGraphicFramePr>
          <p:cNvPr id="2" name="对象 -2147482518"/>
          <p:cNvGraphicFramePr>
            <a:graphicFrameLocks noChangeAspect="1"/>
          </p:cNvGraphicFramePr>
          <p:nvPr/>
        </p:nvGraphicFramePr>
        <p:xfrm>
          <a:off x="2939415" y="2132965"/>
          <a:ext cx="6524625" cy="845820"/>
        </p:xfrm>
        <a:graphic>
          <a:graphicData uri="http://schemas.openxmlformats.org/presentationml/2006/ole">
            <mc:AlternateContent xmlns:mc="http://schemas.openxmlformats.org/markup-compatibility/2006">
              <mc:Choice xmlns:v="urn:schemas-microsoft-com:vml" Requires="v">
                <p:oleObj spid="_x0000_s28724" r:id="rId5" imgW="3365500" imgH="431800" progId="Equation.DSMT4">
                  <p:embed/>
                </p:oleObj>
              </mc:Choice>
              <mc:Fallback>
                <p:oleObj r:id="rId5" imgW="3365500" imgH="431800" progId="Equation.DSMT4">
                  <p:embed/>
                  <p:pic>
                    <p:nvPicPr>
                      <p:cNvPr id="0" name="图片 12"/>
                      <p:cNvPicPr/>
                      <p:nvPr/>
                    </p:nvPicPr>
                    <p:blipFill>
                      <a:blip r:embed="rId6"/>
                      <a:stretch>
                        <a:fillRect/>
                      </a:stretch>
                    </p:blipFill>
                    <p:spPr>
                      <a:xfrm>
                        <a:off x="2939415" y="2132965"/>
                        <a:ext cx="6524625" cy="845820"/>
                      </a:xfrm>
                      <a:prstGeom prst="rect">
                        <a:avLst/>
                      </a:prstGeom>
                      <a:noFill/>
                      <a:ln w="38100">
                        <a:noFill/>
                        <a:miter/>
                      </a:ln>
                    </p:spPr>
                  </p:pic>
                </p:oleObj>
              </mc:Fallback>
            </mc:AlternateContent>
          </a:graphicData>
        </a:graphic>
      </p:graphicFrame>
      <p:pic>
        <p:nvPicPr>
          <p:cNvPr id="14" name="图片 13"/>
          <p:cNvPicPr>
            <a:picLocks noChangeAspect="1"/>
          </p:cNvPicPr>
          <p:nvPr/>
        </p:nvPicPr>
        <p:blipFill>
          <a:blip r:embed="rId7"/>
          <a:stretch>
            <a:fillRect/>
          </a:stretch>
        </p:blipFill>
        <p:spPr>
          <a:xfrm>
            <a:off x="-17145" y="2978785"/>
            <a:ext cx="5067300" cy="3467100"/>
          </a:xfrm>
          <a:prstGeom prst="rect">
            <a:avLst/>
          </a:prstGeom>
        </p:spPr>
      </p:pic>
      <p:sp>
        <p:nvSpPr>
          <p:cNvPr id="100" name="文本框 99"/>
          <p:cNvSpPr txBox="1"/>
          <p:nvPr/>
        </p:nvSpPr>
        <p:spPr>
          <a:xfrm>
            <a:off x="5013325" y="3051175"/>
            <a:ext cx="4517390" cy="3538220"/>
          </a:xfrm>
          <a:prstGeom prst="rect">
            <a:avLst/>
          </a:prstGeom>
          <a:noFill/>
          <a:ln w="9525">
            <a:noFill/>
          </a:ln>
        </p:spPr>
        <p:txBody>
          <a:bodyPr wrap="square">
            <a:spAutoFit/>
          </a:bodyPr>
          <a:lstStyle/>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a:t>
            </a:r>
            <a:r>
              <a:rPr lang="zh-CN" sz="1600" b="0">
                <a:latin typeface="Times New Roman" panose="02020603050405020304" pitchFamily="18" charset="0"/>
                <a:ea typeface="宋体" panose="02010600030101010101" pitchFamily="2" charset="-122"/>
                <a:cs typeface="Times New Roman" panose="02020603050405020304" pitchFamily="18" charset="0"/>
              </a:rPr>
              <a:t>看涨期权</a:t>
            </a:r>
            <a:r>
              <a:rPr lang="en-US" sz="1600" b="0">
                <a:latin typeface="Times New Roman" panose="02020603050405020304" pitchFamily="18" charset="0"/>
                <a:ea typeface="宋体" panose="02010600030101010101" pitchFamily="2" charset="-122"/>
                <a:cs typeface="Times New Roman" panose="02020603050405020304" pitchFamily="18" charset="0"/>
              </a:rPr>
              <a:t>Lambda</a:t>
            </a:r>
            <a:r>
              <a:rPr lang="zh-CN" sz="1600" b="0">
                <a:latin typeface="Times New Roman" panose="02020603050405020304" pitchFamily="18" charset="0"/>
                <a:ea typeface="宋体" panose="02010600030101010101" pitchFamily="2" charset="-122"/>
                <a:cs typeface="Times New Roman" panose="02020603050405020304" pitchFamily="18" charset="0"/>
              </a:rPr>
              <a:t>股票价格时间变化规律</a:t>
            </a:r>
            <a:endParaRPr lang="en-US" sz="1600" b="0">
              <a:latin typeface="Times New Roman" panose="02020603050405020304" pitchFamily="18" charset="0"/>
              <a:ea typeface="宋体" panose="02010600030101010101" pitchFamily="2" charset="-122"/>
              <a:cs typeface="Times New Roman" panose="02020603050405020304" pitchFamily="18" charset="0"/>
            </a:endParaRP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s=np.linspace(10,100,91)</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x=50</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r=0.05</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t=np.linspace(1,12,24)</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newtime=np.zeros((len(s),len(t)))</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for i in range(0,len(s)):</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    newtime[i]=t/12</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newtime=newtime.T</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newprice=np.zeros((len(t),len(s)))</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for i in range(0,len(t)):</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    newprice[i]=s</a:t>
            </a:r>
          </a:p>
          <a:p>
            <a:pPr marL="0" indent="0"/>
            <a:r>
              <a:rPr lang="en-US" sz="1600">
                <a:latin typeface="Times New Roman" panose="02020603050405020304" pitchFamily="18" charset="0"/>
                <a:cs typeface="Times New Roman" panose="02020603050405020304" pitchFamily="18" charset="0"/>
                <a:sym typeface="+mn-ea"/>
              </a:rPr>
              <a:t>pad=np.ones((len(t),len(s)))</a:t>
            </a:r>
            <a:endParaRPr lang="en-US" sz="1600" b="0">
              <a:latin typeface="Times New Roman" panose="02020603050405020304" pitchFamily="18" charset="0"/>
              <a:ea typeface="宋体" panose="02010600030101010101" pitchFamily="2" charset="-122"/>
              <a:cs typeface="Times New Roman" panose="02020603050405020304" pitchFamily="18" charset="0"/>
            </a:endParaRPr>
          </a:p>
          <a:p>
            <a:endParaRPr lang="en-US" altLang="en-US" sz="1600" b="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nvSpPr>
        <p:spPr>
          <a:xfrm>
            <a:off x="8973820" y="2996565"/>
            <a:ext cx="3035300" cy="3538220"/>
          </a:xfrm>
          <a:prstGeom prst="rect">
            <a:avLst/>
          </a:prstGeom>
          <a:noFill/>
        </p:spPr>
        <p:txBody>
          <a:bodyPr wrap="square" rtlCol="0" anchor="t">
            <a:spAutoFit/>
          </a:bodyPr>
          <a:lstStyle/>
          <a:p>
            <a:pPr marL="0" indent="0"/>
            <a:r>
              <a:rPr lang="en-US" sz="1600">
                <a:latin typeface="Times New Roman" panose="02020603050405020304" pitchFamily="18" charset="0"/>
                <a:cs typeface="Times New Roman" panose="02020603050405020304" pitchFamily="18" charset="0"/>
                <a:sym typeface="+mn-ea"/>
              </a:rPr>
              <a:t>#</a:t>
            </a:r>
            <a:r>
              <a:rPr lang="zh-CN" altLang="en-US" sz="1600">
                <a:latin typeface="Times New Roman" panose="02020603050405020304" pitchFamily="18" charset="0"/>
                <a:cs typeface="Times New Roman" panose="02020603050405020304" pitchFamily="18" charset="0"/>
                <a:sym typeface="+mn-ea"/>
              </a:rPr>
              <a:t>续左</a:t>
            </a:r>
            <a:endParaRPr lang="en-US" sz="1600">
              <a:latin typeface="Times New Roman" panose="02020603050405020304" pitchFamily="18" charset="0"/>
              <a:cs typeface="Times New Roman" panose="02020603050405020304" pitchFamily="18" charset="0"/>
              <a:sym typeface="+mn-ea"/>
            </a:endParaRPr>
          </a:p>
          <a:p>
            <a:pPr marL="0" indent="0"/>
            <a:r>
              <a:rPr lang="en-US" sz="1600">
                <a:latin typeface="Times New Roman" panose="02020603050405020304" pitchFamily="18" charset="0"/>
                <a:cs typeface="Times New Roman" panose="02020603050405020304" pitchFamily="18" charset="0"/>
                <a:sym typeface="+mn-ea"/>
              </a:rPr>
              <a:t>bllambda=blslambda(newprice,50*pad,0.05*pad,newtime,0.2*pad)</a:t>
            </a:r>
          </a:p>
          <a:p>
            <a:pPr marL="0" indent="0"/>
            <a:r>
              <a:rPr lang="en-US" sz="1600">
                <a:latin typeface="Times New Roman" panose="02020603050405020304" pitchFamily="18" charset="0"/>
                <a:cs typeface="Times New Roman" panose="02020603050405020304" pitchFamily="18" charset="0"/>
                <a:sym typeface="+mn-ea"/>
              </a:rPr>
              <a:t>plt.figure()</a:t>
            </a:r>
          </a:p>
          <a:p>
            <a:pPr marL="0" indent="0"/>
            <a:r>
              <a:rPr lang="en-US" sz="1600">
                <a:latin typeface="Times New Roman" panose="02020603050405020304" pitchFamily="18" charset="0"/>
                <a:cs typeface="Times New Roman" panose="02020603050405020304" pitchFamily="18" charset="0"/>
                <a:sym typeface="+mn-ea"/>
              </a:rPr>
              <a:t>ax3=plt.axes(projection='3d')</a:t>
            </a:r>
          </a:p>
          <a:p>
            <a:pPr marL="0" indent="0"/>
            <a:r>
              <a:rPr lang="en-US" sz="1600">
                <a:latin typeface="Times New Roman" panose="02020603050405020304" pitchFamily="18" charset="0"/>
                <a:cs typeface="Times New Roman" panose="02020603050405020304" pitchFamily="18" charset="0"/>
                <a:sym typeface="+mn-ea"/>
              </a:rPr>
              <a:t>X,Y=np.meshgrid(s,t)</a:t>
            </a:r>
          </a:p>
          <a:p>
            <a:pPr marL="0" indent="0"/>
            <a:r>
              <a:rPr lang="en-US" sz="1600">
                <a:latin typeface="Times New Roman" panose="02020603050405020304" pitchFamily="18" charset="0"/>
                <a:cs typeface="Times New Roman" panose="02020603050405020304" pitchFamily="18" charset="0"/>
                <a:sym typeface="+mn-ea"/>
              </a:rPr>
              <a:t>Z=bllambda</a:t>
            </a:r>
          </a:p>
          <a:p>
            <a:pPr marL="0" indent="0"/>
            <a:r>
              <a:rPr lang="en-US" sz="1600">
                <a:latin typeface="Times New Roman" panose="02020603050405020304" pitchFamily="18" charset="0"/>
                <a:cs typeface="Times New Roman" panose="02020603050405020304" pitchFamily="18" charset="0"/>
                <a:sym typeface="+mn-ea"/>
              </a:rPr>
              <a:t>ax3.plot_surface(X,Y,Z,cmap='rainbow')</a:t>
            </a:r>
          </a:p>
          <a:p>
            <a:pPr marL="0" indent="0"/>
            <a:r>
              <a:rPr lang="en-US" sz="1600">
                <a:latin typeface="Times New Roman" panose="02020603050405020304" pitchFamily="18" charset="0"/>
                <a:cs typeface="Times New Roman" panose="02020603050405020304" pitchFamily="18" charset="0"/>
                <a:sym typeface="+mn-ea"/>
              </a:rPr>
              <a:t>plt.xlabel('</a:t>
            </a:r>
            <a:r>
              <a:rPr lang="zh-CN" sz="1600">
                <a:latin typeface="Times New Roman" panose="02020603050405020304" pitchFamily="18" charset="0"/>
                <a:cs typeface="Times New Roman" panose="02020603050405020304" pitchFamily="18" charset="0"/>
                <a:sym typeface="+mn-ea"/>
              </a:rPr>
              <a:t>股票价格</a:t>
            </a:r>
            <a:r>
              <a:rPr lang="en-US" sz="1600">
                <a:latin typeface="Times New Roman" panose="02020603050405020304" pitchFamily="18" charset="0"/>
                <a:cs typeface="Times New Roman" panose="02020603050405020304" pitchFamily="18" charset="0"/>
                <a:sym typeface="+mn-ea"/>
              </a:rPr>
              <a:t>')</a:t>
            </a:r>
          </a:p>
          <a:p>
            <a:pPr marL="0" indent="0"/>
            <a:r>
              <a:rPr lang="en-US" sz="1600">
                <a:latin typeface="Times New Roman" panose="02020603050405020304" pitchFamily="18" charset="0"/>
                <a:cs typeface="Times New Roman" panose="02020603050405020304" pitchFamily="18" charset="0"/>
                <a:sym typeface="+mn-ea"/>
              </a:rPr>
              <a:t>plt.ylabel('</a:t>
            </a:r>
            <a:r>
              <a:rPr lang="zh-CN" sz="1600">
                <a:latin typeface="Times New Roman" panose="02020603050405020304" pitchFamily="18" charset="0"/>
                <a:cs typeface="Times New Roman" panose="02020603050405020304" pitchFamily="18" charset="0"/>
                <a:sym typeface="+mn-ea"/>
              </a:rPr>
              <a:t>时间</a:t>
            </a:r>
            <a:r>
              <a:rPr lang="en-US" sz="1600">
                <a:latin typeface="Times New Roman" panose="02020603050405020304" pitchFamily="18" charset="0"/>
                <a:cs typeface="Times New Roman" panose="02020603050405020304" pitchFamily="18" charset="0"/>
                <a:sym typeface="+mn-ea"/>
              </a:rPr>
              <a:t>')</a:t>
            </a:r>
          </a:p>
          <a:p>
            <a:pPr marL="0" indent="0"/>
            <a:r>
              <a:rPr lang="en-US" sz="1600">
                <a:latin typeface="Times New Roman" panose="02020603050405020304" pitchFamily="18" charset="0"/>
                <a:cs typeface="Times New Roman" panose="02020603050405020304" pitchFamily="18" charset="0"/>
                <a:sym typeface="+mn-ea"/>
              </a:rPr>
              <a:t>plt.title('</a:t>
            </a:r>
            <a:r>
              <a:rPr lang="zh-CN" sz="1600">
                <a:latin typeface="Times New Roman" panose="02020603050405020304" pitchFamily="18" charset="0"/>
                <a:cs typeface="Times New Roman" panose="02020603050405020304" pitchFamily="18" charset="0"/>
                <a:sym typeface="+mn-ea"/>
              </a:rPr>
              <a:t>看涨期权</a:t>
            </a:r>
            <a:r>
              <a:rPr lang="en-US" sz="1600">
                <a:latin typeface="Times New Roman" panose="02020603050405020304" pitchFamily="18" charset="0"/>
                <a:cs typeface="Times New Roman" panose="02020603050405020304" pitchFamily="18" charset="0"/>
                <a:sym typeface="+mn-ea"/>
              </a:rPr>
              <a:t>Lambda</a:t>
            </a:r>
            <a:r>
              <a:rPr lang="zh-CN" sz="1600">
                <a:latin typeface="Times New Roman" panose="02020603050405020304" pitchFamily="18" charset="0"/>
                <a:cs typeface="Times New Roman" panose="02020603050405020304" pitchFamily="18" charset="0"/>
                <a:sym typeface="+mn-ea"/>
              </a:rPr>
              <a:t>股票价格时间变化规律</a:t>
            </a:r>
            <a:r>
              <a:rPr lang="en-US" sz="1600">
                <a:latin typeface="Times New Roman" panose="02020603050405020304" pitchFamily="18" charset="0"/>
                <a:cs typeface="Times New Roman" panose="02020603050405020304" pitchFamily="18" charset="0"/>
                <a:sym typeface="+mn-ea"/>
              </a:rPr>
              <a:t>')</a:t>
            </a:r>
          </a:p>
          <a:p>
            <a:pPr marL="0" indent="0"/>
            <a:r>
              <a:rPr lang="en-US" sz="1600">
                <a:latin typeface="Times New Roman" panose="02020603050405020304" pitchFamily="18" charset="0"/>
                <a:cs typeface="Times New Roman" panose="02020603050405020304" pitchFamily="18" charset="0"/>
                <a:sym typeface="+mn-ea"/>
              </a:rPr>
              <a:t>plt.show()</a:t>
            </a:r>
            <a:endParaRPr lang="en-US" altLang="en-US" sz="1600">
              <a:latin typeface="Times New Roman" panose="02020603050405020304" pitchFamily="18" charset="0"/>
              <a:cs typeface="Times New Roman" panose="02020603050405020304" pitchFamily="18" charset="0"/>
              <a:sym typeface="+mn-ea"/>
            </a:endParaRPr>
          </a:p>
        </p:txBody>
      </p:sp>
      <p:sp>
        <p:nvSpPr>
          <p:cNvPr id="19" name="矩形 18"/>
          <p:cNvSpPr/>
          <p:nvPr/>
        </p:nvSpPr>
        <p:spPr>
          <a:xfrm>
            <a:off x="5050155" y="2978785"/>
            <a:ext cx="6958965" cy="3500120"/>
          </a:xfrm>
          <a:prstGeom prst="rect">
            <a:avLst/>
          </a:prstGeom>
          <a:noFill/>
          <a:ln w="15875">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lang="zh-CN" altLang="en-US" sz="1600" dirty="0" smtClean="0">
                <a:latin typeface="Times New Roman" panose="02020603050405020304" pitchFamily="18" charset="0"/>
                <a:cs typeface="Times New Roman" panose="02020603050405020304" pitchFamily="18" charset="0"/>
              </a:rPr>
              <a:t>【例</a:t>
            </a:r>
            <a:r>
              <a:rPr lang="en-US" altLang="zh-CN" sz="1600" dirty="0" smtClean="0">
                <a:latin typeface="Times New Roman" panose="02020603050405020304" pitchFamily="18" charset="0"/>
                <a:cs typeface="Times New Roman" panose="02020603050405020304" pitchFamily="18" charset="0"/>
              </a:rPr>
              <a:t>14-8</a:t>
            </a:r>
            <a:r>
              <a:rPr lang="zh-CN" altLang="en-US" sz="1600" dirty="0" smtClean="0">
                <a:latin typeface="Times New Roman" panose="02020603050405020304" pitchFamily="18" charset="0"/>
                <a:cs typeface="Times New Roman" panose="02020603050405020304" pitchFamily="18" charset="0"/>
              </a:rPr>
              <a:t>】</a:t>
            </a:r>
            <a:r>
              <a:rPr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股票当前市价为100美元，期权行使价格为101美元，无风险利率为4%，股票波动率为15%，期权期限为20周。各项参数为</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=100，</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=101，</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=0.04，</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=0.15，</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=0.3846，则期权的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为：</a:t>
            </a: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这表明当股票现货市场价格增加1%时，股票期权价格会相应增长13.62%。</a:t>
            </a: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2" name="对象 -2147482537"/>
          <p:cNvGraphicFramePr/>
          <p:nvPr/>
        </p:nvGraphicFramePr>
        <p:xfrm>
          <a:off x="1483360" y="2167890"/>
          <a:ext cx="267970" cy="310515"/>
        </p:xfrm>
        <a:graphic>
          <a:graphicData uri="http://schemas.openxmlformats.org/presentationml/2006/ole">
            <mc:AlternateContent xmlns:mc="http://schemas.openxmlformats.org/markup-compatibility/2006">
              <mc:Choice xmlns:v="urn:schemas-microsoft-com:vml" Requires="v">
                <p:oleObj spid="_x0000_s29897" r:id="rId3" imgW="177165" imgH="228600" progId="Equation.DSMT4">
                  <p:embed/>
                </p:oleObj>
              </mc:Choice>
              <mc:Fallback>
                <p:oleObj r:id="rId3" imgW="177165" imgH="228600" progId="Equation.DSMT4">
                  <p:embed/>
                  <p:pic>
                    <p:nvPicPr>
                      <p:cNvPr id="0" name="图片 3075"/>
                      <p:cNvPicPr/>
                      <p:nvPr/>
                    </p:nvPicPr>
                    <p:blipFill>
                      <a:blip r:embed="rId4"/>
                      <a:stretch>
                        <a:fillRect/>
                      </a:stretch>
                    </p:blipFill>
                    <p:spPr>
                      <a:xfrm>
                        <a:off x="1483360" y="2167890"/>
                        <a:ext cx="267970" cy="310515"/>
                      </a:xfrm>
                      <a:prstGeom prst="rect">
                        <a:avLst/>
                      </a:prstGeom>
                      <a:noFill/>
                      <a:ln w="38100">
                        <a:noFill/>
                        <a:miter/>
                      </a:ln>
                    </p:spPr>
                  </p:pic>
                </p:oleObj>
              </mc:Fallback>
            </mc:AlternateContent>
          </a:graphicData>
        </a:graphic>
      </p:graphicFrame>
      <p:graphicFrame>
        <p:nvGraphicFramePr>
          <p:cNvPr id="11" name="对象 -2147482537"/>
          <p:cNvGraphicFramePr/>
          <p:nvPr/>
        </p:nvGraphicFramePr>
        <p:xfrm>
          <a:off x="2284095" y="2198053"/>
          <a:ext cx="250190" cy="224790"/>
        </p:xfrm>
        <a:graphic>
          <a:graphicData uri="http://schemas.openxmlformats.org/presentationml/2006/ole">
            <mc:AlternateContent xmlns:mc="http://schemas.openxmlformats.org/markup-compatibility/2006">
              <mc:Choice xmlns:v="urn:schemas-microsoft-com:vml" Requires="v">
                <p:oleObj spid="_x0000_s29898" r:id="rId5" imgW="165100" imgH="165100" progId="Equation.DSMT4">
                  <p:embed/>
                </p:oleObj>
              </mc:Choice>
              <mc:Fallback>
                <p:oleObj r:id="rId5" imgW="165100" imgH="165100" progId="Equation.DSMT4">
                  <p:embed/>
                  <p:pic>
                    <p:nvPicPr>
                      <p:cNvPr id="0" name="图片 3075"/>
                      <p:cNvPicPr/>
                      <p:nvPr/>
                    </p:nvPicPr>
                    <p:blipFill>
                      <a:blip r:embed="rId6"/>
                      <a:stretch>
                        <a:fillRect/>
                      </a:stretch>
                    </p:blipFill>
                    <p:spPr>
                      <a:xfrm>
                        <a:off x="2284095" y="2198053"/>
                        <a:ext cx="250190" cy="224790"/>
                      </a:xfrm>
                      <a:prstGeom prst="rect">
                        <a:avLst/>
                      </a:prstGeom>
                      <a:noFill/>
                      <a:ln w="38100">
                        <a:noFill/>
                        <a:miter/>
                      </a:ln>
                    </p:spPr>
                  </p:pic>
                </p:oleObj>
              </mc:Fallback>
            </mc:AlternateContent>
          </a:graphicData>
        </a:graphic>
      </p:graphicFrame>
      <p:graphicFrame>
        <p:nvGraphicFramePr>
          <p:cNvPr id="19" name="对象 -2147482537"/>
          <p:cNvGraphicFramePr/>
          <p:nvPr/>
        </p:nvGraphicFramePr>
        <p:xfrm>
          <a:off x="3066733" y="2223771"/>
          <a:ext cx="173355" cy="173355"/>
        </p:xfrm>
        <a:graphic>
          <a:graphicData uri="http://schemas.openxmlformats.org/presentationml/2006/ole">
            <mc:AlternateContent xmlns:mc="http://schemas.openxmlformats.org/markup-compatibility/2006">
              <mc:Choice xmlns:v="urn:schemas-microsoft-com:vml" Requires="v">
                <p:oleObj spid="_x0000_s29899" r:id="rId7" imgW="114300" imgH="127000" progId="Equation.DSMT4">
                  <p:embed/>
                </p:oleObj>
              </mc:Choice>
              <mc:Fallback>
                <p:oleObj r:id="rId7" imgW="114300" imgH="127000" progId="Equation.DSMT4">
                  <p:embed/>
                  <p:pic>
                    <p:nvPicPr>
                      <p:cNvPr id="0" name="图片 3075"/>
                      <p:cNvPicPr/>
                      <p:nvPr/>
                    </p:nvPicPr>
                    <p:blipFill>
                      <a:blip r:embed="rId8"/>
                      <a:stretch>
                        <a:fillRect/>
                      </a:stretch>
                    </p:blipFill>
                    <p:spPr>
                      <a:xfrm>
                        <a:off x="3066733" y="2223771"/>
                        <a:ext cx="173355" cy="173355"/>
                      </a:xfrm>
                      <a:prstGeom prst="rect">
                        <a:avLst/>
                      </a:prstGeom>
                      <a:noFill/>
                      <a:ln w="38100">
                        <a:noFill/>
                        <a:miter/>
                      </a:ln>
                    </p:spPr>
                  </p:pic>
                </p:oleObj>
              </mc:Fallback>
            </mc:AlternateContent>
          </a:graphicData>
        </a:graphic>
      </p:graphicFrame>
      <p:graphicFrame>
        <p:nvGraphicFramePr>
          <p:cNvPr id="22" name="对象 -2147482537"/>
          <p:cNvGraphicFramePr/>
          <p:nvPr/>
        </p:nvGraphicFramePr>
        <p:xfrm>
          <a:off x="3783966" y="2185036"/>
          <a:ext cx="212090" cy="241935"/>
        </p:xfrm>
        <a:graphic>
          <a:graphicData uri="http://schemas.openxmlformats.org/presentationml/2006/ole">
            <mc:AlternateContent xmlns:mc="http://schemas.openxmlformats.org/markup-compatibility/2006">
              <mc:Choice xmlns:v="urn:schemas-microsoft-com:vml" Requires="v">
                <p:oleObj spid="_x0000_s29900" r:id="rId9" imgW="139700" imgH="177165" progId="Equation.DSMT4">
                  <p:embed/>
                </p:oleObj>
              </mc:Choice>
              <mc:Fallback>
                <p:oleObj r:id="rId9" imgW="139700" imgH="177165" progId="Equation.DSMT4">
                  <p:embed/>
                  <p:pic>
                    <p:nvPicPr>
                      <p:cNvPr id="0" name="图片 3075"/>
                      <p:cNvPicPr/>
                      <p:nvPr/>
                    </p:nvPicPr>
                    <p:blipFill>
                      <a:blip r:embed="rId10"/>
                      <a:stretch>
                        <a:fillRect/>
                      </a:stretch>
                    </p:blipFill>
                    <p:spPr>
                      <a:xfrm>
                        <a:off x="3783966" y="2185036"/>
                        <a:ext cx="212090" cy="241935"/>
                      </a:xfrm>
                      <a:prstGeom prst="rect">
                        <a:avLst/>
                      </a:prstGeom>
                      <a:noFill/>
                      <a:ln w="38100">
                        <a:noFill/>
                        <a:miter/>
                      </a:ln>
                    </p:spPr>
                  </p:pic>
                </p:oleObj>
              </mc:Fallback>
            </mc:AlternateContent>
          </a:graphicData>
        </a:graphic>
      </p:graphicFrame>
      <p:graphicFrame>
        <p:nvGraphicFramePr>
          <p:cNvPr id="24" name="对象 -2147482537"/>
          <p:cNvGraphicFramePr/>
          <p:nvPr/>
        </p:nvGraphicFramePr>
        <p:xfrm>
          <a:off x="4556125" y="2184718"/>
          <a:ext cx="212090" cy="224790"/>
        </p:xfrm>
        <a:graphic>
          <a:graphicData uri="http://schemas.openxmlformats.org/presentationml/2006/ole">
            <mc:AlternateContent xmlns:mc="http://schemas.openxmlformats.org/markup-compatibility/2006">
              <mc:Choice xmlns:v="urn:schemas-microsoft-com:vml" Requires="v">
                <p:oleObj spid="_x0000_s29901" r:id="rId11" imgW="139700" imgH="165100" progId="Equation.DSMT4">
                  <p:embed/>
                </p:oleObj>
              </mc:Choice>
              <mc:Fallback>
                <p:oleObj r:id="rId11" imgW="139700" imgH="165100" progId="Equation.DSMT4">
                  <p:embed/>
                  <p:pic>
                    <p:nvPicPr>
                      <p:cNvPr id="0" name="图片 3075"/>
                      <p:cNvPicPr/>
                      <p:nvPr/>
                    </p:nvPicPr>
                    <p:blipFill>
                      <a:blip r:embed="rId12"/>
                      <a:stretch>
                        <a:fillRect/>
                      </a:stretch>
                    </p:blipFill>
                    <p:spPr>
                      <a:xfrm>
                        <a:off x="4556125" y="2184718"/>
                        <a:ext cx="212090" cy="224790"/>
                      </a:xfrm>
                      <a:prstGeom prst="rect">
                        <a:avLst/>
                      </a:prstGeom>
                      <a:noFill/>
                      <a:ln w="38100">
                        <a:noFill/>
                        <a:miter/>
                      </a:ln>
                    </p:spPr>
                  </p:pic>
                </p:oleObj>
              </mc:Fallback>
            </mc:AlternateContent>
          </a:graphicData>
        </a:graphic>
      </p:graphicFrame>
      <p:graphicFrame>
        <p:nvGraphicFramePr>
          <p:cNvPr id="4" name="对象 -2147482236"/>
          <p:cNvGraphicFramePr/>
          <p:nvPr/>
        </p:nvGraphicFramePr>
        <p:xfrm>
          <a:off x="667385" y="1294130"/>
          <a:ext cx="995680" cy="292735"/>
        </p:xfrm>
        <a:graphic>
          <a:graphicData uri="http://schemas.openxmlformats.org/presentationml/2006/ole">
            <mc:AlternateContent xmlns:mc="http://schemas.openxmlformats.org/markup-compatibility/2006">
              <mc:Choice xmlns:v="urn:schemas-microsoft-com:vml" Requires="v">
                <p:oleObj spid="_x0000_s29902" r:id="rId13" imgW="762000" imgH="203200" progId="Equation.DSMT4">
                  <p:embed/>
                </p:oleObj>
              </mc:Choice>
              <mc:Fallback>
                <p:oleObj r:id="rId13" imgW="762000" imgH="203200" progId="Equation.DSMT4">
                  <p:embed/>
                  <p:pic>
                    <p:nvPicPr>
                      <p:cNvPr id="0" name="图片 45"/>
                      <p:cNvPicPr/>
                      <p:nvPr/>
                    </p:nvPicPr>
                    <p:blipFill>
                      <a:blip r:embed="rId14"/>
                      <a:stretch>
                        <a:fillRect/>
                      </a:stretch>
                    </p:blipFill>
                    <p:spPr>
                      <a:xfrm>
                        <a:off x="667385" y="1294130"/>
                        <a:ext cx="995680" cy="292735"/>
                      </a:xfrm>
                      <a:prstGeom prst="rect">
                        <a:avLst/>
                      </a:prstGeom>
                      <a:noFill/>
                      <a:ln w="38100">
                        <a:noFill/>
                        <a:miter/>
                      </a:ln>
                    </p:spPr>
                  </p:pic>
                </p:oleObj>
              </mc:Fallback>
            </mc:AlternateContent>
          </a:graphicData>
        </a:graphic>
      </p:graphicFrame>
      <p:graphicFrame>
        <p:nvGraphicFramePr>
          <p:cNvPr id="7" name="对象 6"/>
          <p:cNvGraphicFramePr/>
          <p:nvPr/>
        </p:nvGraphicFramePr>
        <p:xfrm>
          <a:off x="6309360" y="2134870"/>
          <a:ext cx="1009650" cy="341630"/>
        </p:xfrm>
        <a:graphic>
          <a:graphicData uri="http://schemas.openxmlformats.org/presentationml/2006/ole">
            <mc:AlternateContent xmlns:mc="http://schemas.openxmlformats.org/markup-compatibility/2006">
              <mc:Choice xmlns:v="urn:schemas-microsoft-com:vml" Requires="v">
                <p:oleObj spid="_x0000_s29903" r:id="rId15" imgW="687705" imgH="249555" progId="Equation.DSMT4">
                  <p:embed/>
                </p:oleObj>
              </mc:Choice>
              <mc:Fallback>
                <p:oleObj r:id="rId15" imgW="687705" imgH="249555" progId="Equation.DSMT4">
                  <p:embed/>
                  <p:pic>
                    <p:nvPicPr>
                      <p:cNvPr id="0" name="图片 7"/>
                      <p:cNvPicPr/>
                      <p:nvPr/>
                    </p:nvPicPr>
                    <p:blipFill>
                      <a:blip r:embed="rId16"/>
                      <a:stretch>
                        <a:fillRect/>
                      </a:stretch>
                    </p:blipFill>
                    <p:spPr>
                      <a:xfrm>
                        <a:off x="6309360" y="2134870"/>
                        <a:ext cx="1009650" cy="341630"/>
                      </a:xfrm>
                      <a:prstGeom prst="rect">
                        <a:avLst/>
                      </a:prstGeom>
                    </p:spPr>
                  </p:pic>
                </p:oleObj>
              </mc:Fallback>
            </mc:AlternateContent>
          </a:graphicData>
        </a:graphic>
      </p:graphicFrame>
      <p:graphicFrame>
        <p:nvGraphicFramePr>
          <p:cNvPr id="3" name="对象 -2147482511"/>
          <p:cNvGraphicFramePr>
            <a:graphicFrameLocks noChangeAspect="1"/>
          </p:cNvGraphicFramePr>
          <p:nvPr/>
        </p:nvGraphicFramePr>
        <p:xfrm>
          <a:off x="3501390" y="2564765"/>
          <a:ext cx="6385560" cy="777875"/>
        </p:xfrm>
        <a:graphic>
          <a:graphicData uri="http://schemas.openxmlformats.org/presentationml/2006/ole">
            <mc:AlternateContent xmlns:mc="http://schemas.openxmlformats.org/markup-compatibility/2006">
              <mc:Choice xmlns:v="urn:schemas-microsoft-com:vml" Requires="v">
                <p:oleObj spid="_x0000_s29904" r:id="rId17" imgW="3581400" imgH="431800" progId="Equation.DSMT4">
                  <p:embed/>
                </p:oleObj>
              </mc:Choice>
              <mc:Fallback>
                <p:oleObj r:id="rId17" imgW="3581400" imgH="431800" progId="Equation.DSMT4">
                  <p:embed/>
                  <p:pic>
                    <p:nvPicPr>
                      <p:cNvPr id="0" name="图片 8"/>
                      <p:cNvPicPr/>
                      <p:nvPr/>
                    </p:nvPicPr>
                    <p:blipFill>
                      <a:blip r:embed="rId18"/>
                      <a:stretch>
                        <a:fillRect/>
                      </a:stretch>
                    </p:blipFill>
                    <p:spPr>
                      <a:xfrm>
                        <a:off x="3501390" y="2564765"/>
                        <a:ext cx="6385560" cy="77787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a:t>
            </a:r>
            <a:r>
              <a:rPr lang="zh-CN" altLang="en-US" sz="2800" b="1" dirty="0" smtClean="0"/>
              <a:t>二</a:t>
            </a:r>
            <a:r>
              <a:rPr lang="en-US" altLang="zh-CN" sz="2800" b="1" dirty="0" smtClean="0"/>
              <a:t>阶希腊字母对冲</a:t>
            </a:r>
          </a:p>
          <a:p>
            <a:endParaRPr lang="en-US" altLang="zh-CN" sz="900" dirty="0" smtClean="0"/>
          </a:p>
          <a:p>
            <a:pPr marL="285750" indent="-285750">
              <a:lnSpc>
                <a:spcPct val="170000"/>
              </a:lnSpc>
              <a:buFont typeface="Arial" panose="020B0604020202020204" pitchFamily="34" charset="0"/>
              <a:buChar char="•"/>
            </a:pPr>
            <a:r>
              <a:rPr lang="zh-CN" altLang="en-US" sz="1600" dirty="0" smtClean="0"/>
              <a:t> </a:t>
            </a:r>
            <a:r>
              <a:rPr sz="1600" dirty="0" smtClean="0"/>
              <a:t>二阶希腊字母是研究影响一阶希腊字母变动的因素，一阶希腊字母假设只有单一变量变动，当多个变量同时变动时，一阶希腊字母的值就会发生变化，而二阶希腊字母可以判断一阶希腊字母变动的方向和幅度，从而更好的介绍期权价格的变化。</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7" name="表格 16"/>
          <p:cNvGraphicFramePr/>
          <p:nvPr>
            <p:custDataLst>
              <p:tags r:id="rId2"/>
            </p:custDataLst>
          </p:nvPr>
        </p:nvGraphicFramePr>
        <p:xfrm>
          <a:off x="1828165" y="2286000"/>
          <a:ext cx="9019540" cy="4198620"/>
        </p:xfrm>
        <a:graphic>
          <a:graphicData uri="http://schemas.openxmlformats.org/drawingml/2006/table">
            <a:tbl>
              <a:tblPr firstRow="1" bandRow="1">
                <a:tableStyleId>{5C22544A-7EE6-4342-B048-85BDC9FD1C3A}</a:tableStyleId>
              </a:tblPr>
              <a:tblGrid>
                <a:gridCol w="2361565"/>
                <a:gridCol w="1825625"/>
                <a:gridCol w="4832350"/>
              </a:tblGrid>
              <a:tr h="378460">
                <a:tc>
                  <a:txBody>
                    <a:bodyPr/>
                    <a:lstStyle/>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灵敏度指标</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400" b="1">
                          <a:latin typeface="Times New Roman" panose="02020603050405020304" pitchFamily="18" charset="0"/>
                          <a:cs typeface="Times New Roman" panose="02020603050405020304" pitchFamily="18" charset="0"/>
                        </a:rPr>
                        <a:t>公式</a:t>
                      </a:r>
                      <a:endParaRPr lang="en-US" altLang="en-US" sz="1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含义</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642620">
                <a:tc>
                  <a:txBody>
                    <a:bodyPr/>
                    <a:lstStyle/>
                    <a:p>
                      <a:pPr fontAlgn="auto">
                        <a:lnSpc>
                          <a:spcPct val="150000"/>
                        </a:lnSpc>
                        <a:buNone/>
                      </a:pPr>
                      <a:endParaRPr lang="zh-CN" altLang="en-US" sz="2400"/>
                    </a:p>
                  </a:txBody>
                  <a:tcPr/>
                </a:tc>
                <a:tc>
                  <a:txBody>
                    <a:bodyPr/>
                    <a:lstStyle/>
                    <a:p>
                      <a:pPr indent="0" algn="ctr" fontAlgn="auto">
                        <a:lnSpc>
                          <a:spcPct val="150000"/>
                        </a:lnSpc>
                        <a:buNone/>
                      </a:pPr>
                      <a:endParaRPr lang="en-US" altLang="en-US" sz="14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indent="0">
                        <a:buNone/>
                      </a:pPr>
                      <a:r>
                        <a:rPr lang="en-US" sz="1600" b="0">
                          <a:latin typeface="宋体" panose="02010600030101010101" pitchFamily="2" charset="-122"/>
                          <a:ea typeface="宋体" panose="02010600030101010101" pitchFamily="2" charset="-122"/>
                          <a:cs typeface="宋体" panose="02010600030101010101" pitchFamily="2" charset="-122"/>
                        </a:rPr>
                        <a:t>反映</a:t>
                      </a:r>
                      <a:r>
                        <a:rPr lang="en-US" sz="1600" b="0">
                          <a:latin typeface="Times New Roman" panose="02020603050405020304" pitchFamily="18" charset="0"/>
                          <a:cs typeface="Times New Roman" panose="02020603050405020304" pitchFamily="18" charset="0"/>
                        </a:rPr>
                        <a:t>Delta对冲随着波动率变化的有效性或者Vega对冲对于标的即期价格变化的有效性。</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607695">
                <a:tc>
                  <a:txBody>
                    <a:bodyPr/>
                    <a:lstStyle/>
                    <a:p>
                      <a:pPr fontAlgn="auto">
                        <a:lnSpc>
                          <a:spcPct val="150000"/>
                        </a:lnSpc>
                        <a:buNone/>
                      </a:pPr>
                      <a:endParaRPr lang="zh-CN" altLang="en-US" sz="1400"/>
                    </a:p>
                  </a:txBody>
                  <a:tcPr/>
                </a:tc>
                <a:tc>
                  <a:txBody>
                    <a:bodyPr/>
                    <a:lstStyle/>
                    <a:p>
                      <a:pPr indent="0" algn="ctr" fontAlgn="auto">
                        <a:lnSpc>
                          <a:spcPct val="150000"/>
                        </a:lnSpc>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buNone/>
                      </a:pPr>
                      <a:r>
                        <a:rPr lang="en-US" sz="1600" b="0">
                          <a:latin typeface="宋体" panose="02010600030101010101" pitchFamily="2" charset="-122"/>
                          <a:ea typeface="宋体" panose="02010600030101010101" pitchFamily="2" charset="-122"/>
                          <a:cs typeface="宋体" panose="02010600030101010101" pitchFamily="2" charset="-122"/>
                        </a:rPr>
                        <a:t>反映</a:t>
                      </a:r>
                      <a:r>
                        <a:rPr lang="en-US" sz="1600" b="0">
                          <a:latin typeface="Times New Roman" panose="02020603050405020304" pitchFamily="18" charset="0"/>
                          <a:cs typeface="Times New Roman" panose="02020603050405020304" pitchFamily="18" charset="0"/>
                        </a:rPr>
                        <a:t>Delta相对于相对于时间流逝的即使变化率</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642620">
                <a:tc>
                  <a:txBody>
                    <a:bodyPr/>
                    <a:lstStyle/>
                    <a:p>
                      <a:pPr fontAlgn="auto">
                        <a:lnSpc>
                          <a:spcPct val="150000"/>
                        </a:lnSpc>
                        <a:buNone/>
                      </a:pPr>
                      <a:endParaRPr lang="zh-CN" altLang="en-US" sz="2400"/>
                    </a:p>
                  </a:txBody>
                  <a:tcPr/>
                </a:tc>
                <a:tc>
                  <a:txBody>
                    <a:bodyPr/>
                    <a:lstStyle/>
                    <a:p>
                      <a:pPr indent="0" algn="ctr" fontAlgn="auto">
                        <a:lnSpc>
                          <a:spcPct val="150000"/>
                        </a:lnSpc>
                        <a:buNone/>
                      </a:pPr>
                      <a:r>
                        <a:rPr lang="en-US" sz="1200" b="0">
                          <a:latin typeface="Times New Roman" panose="02020603050405020304" pitchFamily="18" charset="0"/>
                          <a:cs typeface="Times New Roman" panose="02020603050405020304" pitchFamily="18" charset="0"/>
                        </a:rPr>
                        <a:t> </a:t>
                      </a:r>
                      <a:endParaRPr lang="en-US" altLang="en-US" sz="1200" b="0">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buNone/>
                      </a:pPr>
                      <a:r>
                        <a:rPr lang="en-US" sz="1600" b="0">
                          <a:latin typeface="宋体" panose="02010600030101010101" pitchFamily="2" charset="-122"/>
                          <a:ea typeface="宋体" panose="02010600030101010101" pitchFamily="2" charset="-122"/>
                          <a:cs typeface="宋体" panose="02010600030101010101" pitchFamily="2" charset="-122"/>
                        </a:rPr>
                        <a:t>反映灵敏度系数</a:t>
                      </a:r>
                      <a:r>
                        <a:rPr lang="en-US" sz="1600" b="0">
                          <a:latin typeface="Times New Roman" panose="02020603050405020304" pitchFamily="18" charset="0"/>
                          <a:cs typeface="Times New Roman" panose="02020603050405020304" pitchFamily="18" charset="0"/>
                        </a:rPr>
                        <a:t>δ</a:t>
                      </a:r>
                      <a:r>
                        <a:rPr lang="en-US" sz="1600" b="0">
                          <a:latin typeface="宋体" panose="02010600030101010101" pitchFamily="2" charset="-122"/>
                          <a:ea typeface="宋体" panose="02010600030101010101" pitchFamily="2" charset="-122"/>
                          <a:cs typeface="宋体" panose="02010600030101010101" pitchFamily="2" charset="-122"/>
                        </a:rPr>
                        <a:t>对标的物资产价格</a:t>
                      </a:r>
                      <a:r>
                        <a:rPr lang="en-US" sz="1600" b="0">
                          <a:latin typeface="Times New Roman" panose="02020603050405020304" pitchFamily="18" charset="0"/>
                          <a:cs typeface="Times New Roman" panose="02020603050405020304" pitchFamily="18" charset="0"/>
                        </a:rPr>
                        <a:t>S</a:t>
                      </a:r>
                      <a:r>
                        <a:rPr lang="en-US" sz="1600" b="0">
                          <a:latin typeface="宋体" panose="02010600030101010101" pitchFamily="2" charset="-122"/>
                          <a:ea typeface="宋体" panose="02010600030101010101" pitchFamily="2" charset="-122"/>
                          <a:cs typeface="宋体" panose="02010600030101010101" pitchFamily="2" charset="-122"/>
                        </a:rPr>
                        <a:t>的灵敏性</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641985">
                <a:tc>
                  <a:txBody>
                    <a:bodyPr/>
                    <a:lstStyle/>
                    <a:p>
                      <a:pPr fontAlgn="auto">
                        <a:lnSpc>
                          <a:spcPct val="150000"/>
                        </a:lnSpc>
                        <a:buNone/>
                      </a:pPr>
                      <a:endParaRPr lang="zh-CN" altLang="en-US" sz="2400"/>
                    </a:p>
                  </a:txBody>
                  <a:tcPr/>
                </a:tc>
                <a:tc>
                  <a:txBody>
                    <a:bodyPr/>
                    <a:lstStyle/>
                    <a:p>
                      <a:pPr indent="0" algn="ctr" fontAlgn="auto">
                        <a:lnSpc>
                          <a:spcPct val="150000"/>
                        </a:lnSpc>
                        <a:buNone/>
                      </a:pPr>
                      <a:r>
                        <a:rPr lang="en-US" sz="1200" b="0">
                          <a:latin typeface="Times New Roman" panose="02020603050405020304" pitchFamily="18" charset="0"/>
                          <a:cs typeface="Times New Roman" panose="02020603050405020304" pitchFamily="18" charset="0"/>
                        </a:rPr>
                        <a:t> </a:t>
                      </a:r>
                      <a:endParaRPr lang="en-US" altLang="en-US" sz="1200" b="0">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buNone/>
                      </a:pPr>
                      <a:r>
                        <a:rPr lang="en-US" sz="1600" b="0">
                          <a:latin typeface="宋体" panose="02010600030101010101" pitchFamily="2" charset="-122"/>
                          <a:ea typeface="宋体" panose="02010600030101010101" pitchFamily="2" charset="-122"/>
                          <a:cs typeface="宋体" panose="02010600030101010101" pitchFamily="2" charset="-122"/>
                        </a:rPr>
                        <a:t>反映</a:t>
                      </a:r>
                      <a:r>
                        <a:rPr lang="en-US" sz="1600" b="0">
                          <a:latin typeface="Times New Roman" panose="02020603050405020304" pitchFamily="18" charset="0"/>
                          <a:cs typeface="Times New Roman" panose="02020603050405020304" pitchFamily="18" charset="0"/>
                        </a:rPr>
                        <a:t>Vega相对于时间的变化率</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642620">
                <a:tc>
                  <a:txBody>
                    <a:bodyPr/>
                    <a:lstStyle/>
                    <a:p>
                      <a:pPr fontAlgn="auto">
                        <a:lnSpc>
                          <a:spcPct val="150000"/>
                        </a:lnSpc>
                        <a:buNone/>
                      </a:pPr>
                      <a:endParaRPr lang="zh-CN" altLang="en-US" sz="2400"/>
                    </a:p>
                  </a:txBody>
                  <a:tcPr/>
                </a:tc>
                <a:tc>
                  <a:txBody>
                    <a:bodyPr/>
                    <a:lstStyle/>
                    <a:p>
                      <a:pPr indent="0" algn="ctr" fontAlgn="auto">
                        <a:lnSpc>
                          <a:spcPct val="150000"/>
                        </a:lnSpc>
                        <a:buNone/>
                      </a:pPr>
                      <a:endParaRPr lang="en-US" altLang="en-US" sz="14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indent="0">
                        <a:buNone/>
                      </a:pPr>
                      <a:r>
                        <a:rPr lang="en-US" sz="1600" b="0">
                          <a:latin typeface="宋体" panose="02010600030101010101" pitchFamily="2" charset="-122"/>
                          <a:ea typeface="宋体" panose="02010600030101010101" pitchFamily="2" charset="-122"/>
                          <a:cs typeface="宋体" panose="02010600030101010101" pitchFamily="2" charset="-122"/>
                        </a:rPr>
                        <a:t>反映隐含波动率</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642620">
                <a:tc>
                  <a:txBody>
                    <a:bodyPr/>
                    <a:lstStyle/>
                    <a:p>
                      <a:pPr fontAlgn="auto">
                        <a:lnSpc>
                          <a:spcPct val="150000"/>
                        </a:lnSpc>
                        <a:buNone/>
                      </a:pPr>
                      <a:endParaRPr lang="zh-CN" altLang="en-US" sz="2400"/>
                    </a:p>
                  </a:txBody>
                  <a:tcPr/>
                </a:tc>
                <a:tc>
                  <a:txBody>
                    <a:bodyPr/>
                    <a:lstStyle/>
                    <a:p>
                      <a:pPr indent="0" algn="ctr" fontAlgn="auto">
                        <a:lnSpc>
                          <a:spcPct val="150000"/>
                        </a:lnSpc>
                        <a:buNone/>
                      </a:pPr>
                      <a:endParaRPr lang="en-US" altLang="en-US" sz="14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indent="0">
                        <a:buNone/>
                      </a:pPr>
                      <a:r>
                        <a:rPr lang="en-US" sz="1600" b="0">
                          <a:latin typeface="宋体" panose="02010600030101010101" pitchFamily="2" charset="-122"/>
                          <a:ea typeface="宋体" panose="02010600030101010101" pitchFamily="2" charset="-122"/>
                          <a:cs typeface="宋体" panose="02010600030101010101" pitchFamily="2" charset="-122"/>
                        </a:rPr>
                        <a:t>反映</a:t>
                      </a:r>
                      <a:r>
                        <a:rPr lang="en-US" sz="1600" b="0">
                          <a:latin typeface="Times New Roman" panose="02020603050405020304" pitchFamily="18" charset="0"/>
                          <a:cs typeface="Times New Roman" panose="02020603050405020304" pitchFamily="18" charset="0"/>
                        </a:rPr>
                        <a:t>Rho相对于波动性的变化率</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bl>
          </a:graphicData>
        </a:graphic>
      </p:graphicFrame>
      <p:graphicFrame>
        <p:nvGraphicFramePr>
          <p:cNvPr id="2" name="对象 -2147482489"/>
          <p:cNvGraphicFramePr>
            <a:graphicFrameLocks noChangeAspect="1"/>
          </p:cNvGraphicFramePr>
          <p:nvPr/>
        </p:nvGraphicFramePr>
        <p:xfrm>
          <a:off x="4509135" y="2715895"/>
          <a:ext cx="1221105" cy="537210"/>
        </p:xfrm>
        <a:graphic>
          <a:graphicData uri="http://schemas.openxmlformats.org/presentationml/2006/ole">
            <mc:AlternateContent xmlns:mc="http://schemas.openxmlformats.org/markup-compatibility/2006">
              <mc:Choice xmlns:v="urn:schemas-microsoft-com:vml" Requires="v">
                <p:oleObj spid="_x0000_s31021" r:id="rId4" imgW="965200" imgH="419100" progId="Equation.DSMT4">
                  <p:embed/>
                </p:oleObj>
              </mc:Choice>
              <mc:Fallback>
                <p:oleObj r:id="rId4" imgW="965200" imgH="419100" progId="Equation.DSMT4">
                  <p:embed/>
                  <p:pic>
                    <p:nvPicPr>
                      <p:cNvPr id="0" name="图片 14"/>
                      <p:cNvPicPr/>
                      <p:nvPr/>
                    </p:nvPicPr>
                    <p:blipFill>
                      <a:blip r:embed="rId5"/>
                      <a:stretch>
                        <a:fillRect/>
                      </a:stretch>
                    </p:blipFill>
                    <p:spPr>
                      <a:xfrm>
                        <a:off x="4509135" y="2715895"/>
                        <a:ext cx="1221105" cy="537210"/>
                      </a:xfrm>
                      <a:prstGeom prst="rect">
                        <a:avLst/>
                      </a:prstGeom>
                      <a:noFill/>
                      <a:ln w="9525">
                        <a:noFill/>
                        <a:miter/>
                      </a:ln>
                    </p:spPr>
                  </p:pic>
                </p:oleObj>
              </mc:Fallback>
            </mc:AlternateContent>
          </a:graphicData>
        </a:graphic>
      </p:graphicFrame>
      <p:graphicFrame>
        <p:nvGraphicFramePr>
          <p:cNvPr id="3" name="对象 -2147482487"/>
          <p:cNvGraphicFramePr>
            <a:graphicFrameLocks noChangeAspect="1"/>
          </p:cNvGraphicFramePr>
          <p:nvPr/>
        </p:nvGraphicFramePr>
        <p:xfrm>
          <a:off x="4509135" y="3356610"/>
          <a:ext cx="1149985" cy="528320"/>
        </p:xfrm>
        <a:graphic>
          <a:graphicData uri="http://schemas.openxmlformats.org/presentationml/2006/ole">
            <mc:AlternateContent xmlns:mc="http://schemas.openxmlformats.org/markup-compatibility/2006">
              <mc:Choice xmlns:v="urn:schemas-microsoft-com:vml" Requires="v">
                <p:oleObj spid="_x0000_s31022" r:id="rId6" imgW="927100" imgH="419100" progId="Equation.DSMT4">
                  <p:embed/>
                </p:oleObj>
              </mc:Choice>
              <mc:Fallback>
                <p:oleObj r:id="rId6" imgW="927100" imgH="419100" progId="Equation.DSMT4">
                  <p:embed/>
                  <p:pic>
                    <p:nvPicPr>
                      <p:cNvPr id="0" name="图片 15"/>
                      <p:cNvPicPr/>
                      <p:nvPr/>
                    </p:nvPicPr>
                    <p:blipFill>
                      <a:blip r:embed="rId7"/>
                      <a:stretch>
                        <a:fillRect/>
                      </a:stretch>
                    </p:blipFill>
                    <p:spPr>
                      <a:xfrm>
                        <a:off x="4509135" y="3356610"/>
                        <a:ext cx="1149985" cy="528320"/>
                      </a:xfrm>
                      <a:prstGeom prst="rect">
                        <a:avLst/>
                      </a:prstGeom>
                      <a:noFill/>
                      <a:ln w="9525">
                        <a:noFill/>
                        <a:miter/>
                      </a:ln>
                    </p:spPr>
                  </p:pic>
                </p:oleObj>
              </mc:Fallback>
            </mc:AlternateContent>
          </a:graphicData>
        </a:graphic>
      </p:graphicFrame>
      <p:graphicFrame>
        <p:nvGraphicFramePr>
          <p:cNvPr id="4" name="对象 -2147482485"/>
          <p:cNvGraphicFramePr>
            <a:graphicFrameLocks noChangeAspect="1"/>
          </p:cNvGraphicFramePr>
          <p:nvPr/>
        </p:nvGraphicFramePr>
        <p:xfrm>
          <a:off x="4326890" y="3977640"/>
          <a:ext cx="1588770" cy="522605"/>
        </p:xfrm>
        <a:graphic>
          <a:graphicData uri="http://schemas.openxmlformats.org/presentationml/2006/ole">
            <mc:AlternateContent xmlns:mc="http://schemas.openxmlformats.org/markup-compatibility/2006">
              <mc:Choice xmlns:v="urn:schemas-microsoft-com:vml" Requires="v">
                <p:oleObj spid="_x0000_s31023" r:id="rId8" imgW="1295400" imgH="419100" progId="Equation.DSMT4">
                  <p:embed/>
                </p:oleObj>
              </mc:Choice>
              <mc:Fallback>
                <p:oleObj r:id="rId8" imgW="1295400" imgH="419100" progId="Equation.DSMT4">
                  <p:embed/>
                  <p:pic>
                    <p:nvPicPr>
                      <p:cNvPr id="0" name="图片 17"/>
                      <p:cNvPicPr/>
                      <p:nvPr/>
                    </p:nvPicPr>
                    <p:blipFill>
                      <a:blip r:embed="rId9"/>
                      <a:stretch>
                        <a:fillRect/>
                      </a:stretch>
                    </p:blipFill>
                    <p:spPr>
                      <a:xfrm>
                        <a:off x="4326890" y="3977640"/>
                        <a:ext cx="1588770" cy="522605"/>
                      </a:xfrm>
                      <a:prstGeom prst="rect">
                        <a:avLst/>
                      </a:prstGeom>
                      <a:noFill/>
                      <a:ln w="9525">
                        <a:noFill/>
                        <a:miter/>
                      </a:ln>
                    </p:spPr>
                  </p:pic>
                </p:oleObj>
              </mc:Fallback>
            </mc:AlternateContent>
          </a:graphicData>
        </a:graphic>
      </p:graphicFrame>
      <p:graphicFrame>
        <p:nvGraphicFramePr>
          <p:cNvPr id="7" name="对象 -2147482483"/>
          <p:cNvGraphicFramePr>
            <a:graphicFrameLocks noChangeAspect="1"/>
          </p:cNvGraphicFramePr>
          <p:nvPr/>
        </p:nvGraphicFramePr>
        <p:xfrm>
          <a:off x="4612640" y="4577715"/>
          <a:ext cx="1028065" cy="565150"/>
        </p:xfrm>
        <a:graphic>
          <a:graphicData uri="http://schemas.openxmlformats.org/presentationml/2006/ole">
            <mc:AlternateContent xmlns:mc="http://schemas.openxmlformats.org/markup-compatibility/2006">
              <mc:Choice xmlns:v="urn:schemas-microsoft-com:vml" Requires="v">
                <p:oleObj spid="_x0000_s31024" r:id="rId10" imgW="774065" imgH="419100" progId="Equation.DSMT4">
                  <p:embed/>
                </p:oleObj>
              </mc:Choice>
              <mc:Fallback>
                <p:oleObj r:id="rId10" imgW="774065" imgH="419100" progId="Equation.DSMT4">
                  <p:embed/>
                  <p:pic>
                    <p:nvPicPr>
                      <p:cNvPr id="0" name="图片 18"/>
                      <p:cNvPicPr/>
                      <p:nvPr/>
                    </p:nvPicPr>
                    <p:blipFill>
                      <a:blip r:embed="rId11"/>
                      <a:stretch>
                        <a:fillRect/>
                      </a:stretch>
                    </p:blipFill>
                    <p:spPr>
                      <a:xfrm>
                        <a:off x="4612640" y="4577715"/>
                        <a:ext cx="1028065" cy="565150"/>
                      </a:xfrm>
                      <a:prstGeom prst="rect">
                        <a:avLst/>
                      </a:prstGeom>
                      <a:noFill/>
                      <a:ln w="9525">
                        <a:noFill/>
                        <a:miter/>
                      </a:ln>
                    </p:spPr>
                  </p:pic>
                </p:oleObj>
              </mc:Fallback>
            </mc:AlternateContent>
          </a:graphicData>
        </a:graphic>
      </p:graphicFrame>
      <p:graphicFrame>
        <p:nvGraphicFramePr>
          <p:cNvPr id="8" name="对象 -2147482202"/>
          <p:cNvGraphicFramePr>
            <a:graphicFrameLocks noChangeAspect="1"/>
          </p:cNvGraphicFramePr>
          <p:nvPr/>
        </p:nvGraphicFramePr>
        <p:xfrm>
          <a:off x="4545330" y="5259070"/>
          <a:ext cx="1148715" cy="527685"/>
        </p:xfrm>
        <a:graphic>
          <a:graphicData uri="http://schemas.openxmlformats.org/presentationml/2006/ole">
            <mc:AlternateContent xmlns:mc="http://schemas.openxmlformats.org/markup-compatibility/2006">
              <mc:Choice xmlns:v="urn:schemas-microsoft-com:vml" Requires="v">
                <p:oleObj spid="_x0000_s31025" r:id="rId12" imgW="927100" imgH="419100" progId="Equation.DSMT4">
                  <p:embed/>
                </p:oleObj>
              </mc:Choice>
              <mc:Fallback>
                <p:oleObj r:id="rId12" imgW="927100" imgH="419100" progId="Equation.DSMT4">
                  <p:embed/>
                  <p:pic>
                    <p:nvPicPr>
                      <p:cNvPr id="0" name="图片 19"/>
                      <p:cNvPicPr/>
                      <p:nvPr/>
                    </p:nvPicPr>
                    <p:blipFill>
                      <a:blip r:embed="rId13"/>
                      <a:stretch>
                        <a:fillRect/>
                      </a:stretch>
                    </p:blipFill>
                    <p:spPr>
                      <a:xfrm>
                        <a:off x="4545330" y="5259070"/>
                        <a:ext cx="1148715" cy="527685"/>
                      </a:xfrm>
                      <a:prstGeom prst="rect">
                        <a:avLst/>
                      </a:prstGeom>
                      <a:noFill/>
                      <a:ln w="9525">
                        <a:noFill/>
                        <a:miter/>
                      </a:ln>
                    </p:spPr>
                  </p:pic>
                </p:oleObj>
              </mc:Fallback>
            </mc:AlternateContent>
          </a:graphicData>
        </a:graphic>
      </p:graphicFrame>
      <p:graphicFrame>
        <p:nvGraphicFramePr>
          <p:cNvPr id="9" name="对象 -2147482479"/>
          <p:cNvGraphicFramePr>
            <a:graphicFrameLocks noChangeAspect="1"/>
          </p:cNvGraphicFramePr>
          <p:nvPr/>
        </p:nvGraphicFramePr>
        <p:xfrm>
          <a:off x="4625340" y="5876925"/>
          <a:ext cx="1068705" cy="558165"/>
        </p:xfrm>
        <a:graphic>
          <a:graphicData uri="http://schemas.openxmlformats.org/presentationml/2006/ole">
            <mc:AlternateContent xmlns:mc="http://schemas.openxmlformats.org/markup-compatibility/2006">
              <mc:Choice xmlns:v="urn:schemas-microsoft-com:vml" Requires="v">
                <p:oleObj spid="_x0000_s31026" r:id="rId14" imgW="812800" imgH="419100" progId="Equation.DSMT4">
                  <p:embed/>
                </p:oleObj>
              </mc:Choice>
              <mc:Fallback>
                <p:oleObj r:id="rId14" imgW="812800" imgH="419100" progId="Equation.DSMT4">
                  <p:embed/>
                  <p:pic>
                    <p:nvPicPr>
                      <p:cNvPr id="0" name="图片 20"/>
                      <p:cNvPicPr/>
                      <p:nvPr/>
                    </p:nvPicPr>
                    <p:blipFill>
                      <a:blip r:embed="rId15"/>
                      <a:stretch>
                        <a:fillRect/>
                      </a:stretch>
                    </p:blipFill>
                    <p:spPr>
                      <a:xfrm>
                        <a:off x="4625340" y="5876925"/>
                        <a:ext cx="1068705" cy="558165"/>
                      </a:xfrm>
                      <a:prstGeom prst="rect">
                        <a:avLst/>
                      </a:prstGeom>
                      <a:noFill/>
                      <a:ln w="9525">
                        <a:noFill/>
                        <a:miter/>
                      </a:ln>
                    </p:spPr>
                  </p:pic>
                </p:oleObj>
              </mc:Fallback>
            </mc:AlternateContent>
          </a:graphicData>
        </a:graphic>
      </p:graphicFrame>
      <p:graphicFrame>
        <p:nvGraphicFramePr>
          <p:cNvPr id="10" name="对象 -2147482490"/>
          <p:cNvGraphicFramePr/>
          <p:nvPr/>
        </p:nvGraphicFramePr>
        <p:xfrm>
          <a:off x="2659380" y="2837815"/>
          <a:ext cx="743585" cy="314325"/>
        </p:xfrm>
        <a:graphic>
          <a:graphicData uri="http://schemas.openxmlformats.org/presentationml/2006/ole">
            <mc:AlternateContent xmlns:mc="http://schemas.openxmlformats.org/markup-compatibility/2006">
              <mc:Choice xmlns:v="urn:schemas-microsoft-com:vml" Requires="v">
                <p:oleObj spid="_x0000_s31027" r:id="rId16" imgW="431800" imgH="177165" progId="Equation.DSMT4">
                  <p:embed/>
                </p:oleObj>
              </mc:Choice>
              <mc:Fallback>
                <p:oleObj r:id="rId16" imgW="431800" imgH="177165" progId="Equation.DSMT4">
                  <p:embed/>
                  <p:pic>
                    <p:nvPicPr>
                      <p:cNvPr id="0" name="图片 21"/>
                      <p:cNvPicPr/>
                      <p:nvPr/>
                    </p:nvPicPr>
                    <p:blipFill>
                      <a:blip r:embed="rId17"/>
                      <a:stretch>
                        <a:fillRect/>
                      </a:stretch>
                    </p:blipFill>
                    <p:spPr>
                      <a:xfrm>
                        <a:off x="2659380" y="2837815"/>
                        <a:ext cx="743585" cy="314325"/>
                      </a:xfrm>
                      <a:prstGeom prst="rect">
                        <a:avLst/>
                      </a:prstGeom>
                      <a:noFill/>
                      <a:ln w="38100">
                        <a:noFill/>
                        <a:miter/>
                      </a:ln>
                    </p:spPr>
                  </p:pic>
                </p:oleObj>
              </mc:Fallback>
            </mc:AlternateContent>
          </a:graphicData>
        </a:graphic>
      </p:graphicFrame>
      <p:graphicFrame>
        <p:nvGraphicFramePr>
          <p:cNvPr id="11" name="对象 -2147482488"/>
          <p:cNvGraphicFramePr/>
          <p:nvPr/>
        </p:nvGraphicFramePr>
        <p:xfrm>
          <a:off x="2675255" y="3472180"/>
          <a:ext cx="795020" cy="283845"/>
        </p:xfrm>
        <a:graphic>
          <a:graphicData uri="http://schemas.openxmlformats.org/presentationml/2006/ole">
            <mc:AlternateContent xmlns:mc="http://schemas.openxmlformats.org/markup-compatibility/2006">
              <mc:Choice xmlns:v="urn:schemas-microsoft-com:vml" Requires="v">
                <p:oleObj spid="_x0000_s31028" r:id="rId18" imgW="469900" imgH="177165" progId="Equation.DSMT4">
                  <p:embed/>
                </p:oleObj>
              </mc:Choice>
              <mc:Fallback>
                <p:oleObj r:id="rId18" imgW="469900" imgH="177165" progId="Equation.DSMT4">
                  <p:embed/>
                  <p:pic>
                    <p:nvPicPr>
                      <p:cNvPr id="0" name="图片 22"/>
                      <p:cNvPicPr/>
                      <p:nvPr/>
                    </p:nvPicPr>
                    <p:blipFill>
                      <a:blip r:embed="rId19"/>
                      <a:stretch>
                        <a:fillRect/>
                      </a:stretch>
                    </p:blipFill>
                    <p:spPr>
                      <a:xfrm>
                        <a:off x="2675255" y="3472180"/>
                        <a:ext cx="795020" cy="283845"/>
                      </a:xfrm>
                      <a:prstGeom prst="rect">
                        <a:avLst/>
                      </a:prstGeom>
                      <a:noFill/>
                      <a:ln w="9525">
                        <a:noFill/>
                        <a:miter/>
                      </a:ln>
                    </p:spPr>
                  </p:pic>
                </p:oleObj>
              </mc:Fallback>
            </mc:AlternateContent>
          </a:graphicData>
        </a:graphic>
      </p:graphicFrame>
      <p:graphicFrame>
        <p:nvGraphicFramePr>
          <p:cNvPr id="12" name="对象 -2147482486"/>
          <p:cNvGraphicFramePr/>
          <p:nvPr/>
        </p:nvGraphicFramePr>
        <p:xfrm>
          <a:off x="2606040" y="4067175"/>
          <a:ext cx="882015" cy="306070"/>
        </p:xfrm>
        <a:graphic>
          <a:graphicData uri="http://schemas.openxmlformats.org/presentationml/2006/ole">
            <mc:AlternateContent xmlns:mc="http://schemas.openxmlformats.org/markup-compatibility/2006">
              <mc:Choice xmlns:v="urn:schemas-microsoft-com:vml" Requires="v">
                <p:oleObj spid="_x0000_s31029" r:id="rId20" imgW="533400" imgH="177165" progId="Equation.DSMT4">
                  <p:embed/>
                </p:oleObj>
              </mc:Choice>
              <mc:Fallback>
                <p:oleObj r:id="rId20" imgW="533400" imgH="177165" progId="Equation.DSMT4">
                  <p:embed/>
                  <p:pic>
                    <p:nvPicPr>
                      <p:cNvPr id="0" name="图片 23"/>
                      <p:cNvPicPr/>
                      <p:nvPr/>
                    </p:nvPicPr>
                    <p:blipFill>
                      <a:blip r:embed="rId21"/>
                      <a:stretch>
                        <a:fillRect/>
                      </a:stretch>
                    </p:blipFill>
                    <p:spPr>
                      <a:xfrm>
                        <a:off x="2606040" y="4067175"/>
                        <a:ext cx="882015" cy="306070"/>
                      </a:xfrm>
                      <a:prstGeom prst="rect">
                        <a:avLst/>
                      </a:prstGeom>
                      <a:noFill/>
                      <a:ln w="9525">
                        <a:noFill/>
                        <a:miter/>
                      </a:ln>
                    </p:spPr>
                  </p:pic>
                </p:oleObj>
              </mc:Fallback>
            </mc:AlternateContent>
          </a:graphicData>
        </a:graphic>
      </p:graphicFrame>
      <p:graphicFrame>
        <p:nvGraphicFramePr>
          <p:cNvPr id="13" name="对象 -2147482484"/>
          <p:cNvGraphicFramePr/>
          <p:nvPr/>
        </p:nvGraphicFramePr>
        <p:xfrm>
          <a:off x="2797810" y="4694555"/>
          <a:ext cx="549910" cy="311150"/>
        </p:xfrm>
        <a:graphic>
          <a:graphicData uri="http://schemas.openxmlformats.org/presentationml/2006/ole">
            <mc:AlternateContent xmlns:mc="http://schemas.openxmlformats.org/markup-compatibility/2006">
              <mc:Choice xmlns:v="urn:schemas-microsoft-com:vml" Requires="v">
                <p:oleObj spid="_x0000_s31030" r:id="rId22" imgW="316865" imgH="177165" progId="Equation.DSMT4">
                  <p:embed/>
                </p:oleObj>
              </mc:Choice>
              <mc:Fallback>
                <p:oleObj r:id="rId22" imgW="316865" imgH="177165" progId="Equation.DSMT4">
                  <p:embed/>
                  <p:pic>
                    <p:nvPicPr>
                      <p:cNvPr id="0" name="图片 24"/>
                      <p:cNvPicPr/>
                      <p:nvPr/>
                    </p:nvPicPr>
                    <p:blipFill>
                      <a:blip r:embed="rId23"/>
                      <a:stretch>
                        <a:fillRect/>
                      </a:stretch>
                    </p:blipFill>
                    <p:spPr>
                      <a:xfrm>
                        <a:off x="2797810" y="4694555"/>
                        <a:ext cx="549910" cy="311150"/>
                      </a:xfrm>
                      <a:prstGeom prst="rect">
                        <a:avLst/>
                      </a:prstGeom>
                      <a:noFill/>
                      <a:ln w="9525">
                        <a:noFill/>
                        <a:miter/>
                      </a:ln>
                    </p:spPr>
                  </p:pic>
                </p:oleObj>
              </mc:Fallback>
            </mc:AlternateContent>
          </a:graphicData>
        </a:graphic>
      </p:graphicFrame>
      <p:graphicFrame>
        <p:nvGraphicFramePr>
          <p:cNvPr id="14" name="对象 -2147482482"/>
          <p:cNvGraphicFramePr/>
          <p:nvPr/>
        </p:nvGraphicFramePr>
        <p:xfrm>
          <a:off x="2692400" y="5327015"/>
          <a:ext cx="795020" cy="321945"/>
        </p:xfrm>
        <a:graphic>
          <a:graphicData uri="http://schemas.openxmlformats.org/presentationml/2006/ole">
            <mc:AlternateContent xmlns:mc="http://schemas.openxmlformats.org/markup-compatibility/2006">
              <mc:Choice xmlns:v="urn:schemas-microsoft-com:vml" Requires="v">
                <p:oleObj spid="_x0000_s31031" r:id="rId24" imgW="508000" imgH="177165" progId="Equation.DSMT4">
                  <p:embed/>
                </p:oleObj>
              </mc:Choice>
              <mc:Fallback>
                <p:oleObj r:id="rId24" imgW="508000" imgH="177165" progId="Equation.DSMT4">
                  <p:embed/>
                  <p:pic>
                    <p:nvPicPr>
                      <p:cNvPr id="0" name="图片 25"/>
                      <p:cNvPicPr/>
                      <p:nvPr/>
                    </p:nvPicPr>
                    <p:blipFill>
                      <a:blip r:embed="rId25"/>
                      <a:stretch>
                        <a:fillRect/>
                      </a:stretch>
                    </p:blipFill>
                    <p:spPr>
                      <a:xfrm>
                        <a:off x="2692400" y="5327015"/>
                        <a:ext cx="795020" cy="321945"/>
                      </a:xfrm>
                      <a:prstGeom prst="rect">
                        <a:avLst/>
                      </a:prstGeom>
                      <a:noFill/>
                      <a:ln w="9525">
                        <a:noFill/>
                        <a:miter/>
                      </a:ln>
                    </p:spPr>
                  </p:pic>
                </p:oleObj>
              </mc:Fallback>
            </mc:AlternateContent>
          </a:graphicData>
        </a:graphic>
      </p:graphicFrame>
      <p:graphicFrame>
        <p:nvGraphicFramePr>
          <p:cNvPr id="27" name="对象 -2147482480"/>
          <p:cNvGraphicFramePr/>
          <p:nvPr/>
        </p:nvGraphicFramePr>
        <p:xfrm>
          <a:off x="2797810" y="5995670"/>
          <a:ext cx="605155" cy="298450"/>
        </p:xfrm>
        <a:graphic>
          <a:graphicData uri="http://schemas.openxmlformats.org/presentationml/2006/ole">
            <mc:AlternateContent xmlns:mc="http://schemas.openxmlformats.org/markup-compatibility/2006">
              <mc:Choice xmlns:v="urn:schemas-microsoft-com:vml" Requires="v">
                <p:oleObj spid="_x0000_s31032" r:id="rId26" imgW="330200" imgH="177165" progId="Equation.DSMT4">
                  <p:embed/>
                </p:oleObj>
              </mc:Choice>
              <mc:Fallback>
                <p:oleObj r:id="rId26" imgW="330200" imgH="177165" progId="Equation.DSMT4">
                  <p:embed/>
                  <p:pic>
                    <p:nvPicPr>
                      <p:cNvPr id="0" name="图片 26"/>
                      <p:cNvPicPr/>
                      <p:nvPr/>
                    </p:nvPicPr>
                    <p:blipFill>
                      <a:blip r:embed="rId27"/>
                      <a:stretch>
                        <a:fillRect/>
                      </a:stretch>
                    </p:blipFill>
                    <p:spPr>
                      <a:xfrm>
                        <a:off x="2797810" y="5995670"/>
                        <a:ext cx="605155" cy="298450"/>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5130" y="62039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a:t>
            </a:r>
            <a:r>
              <a:rPr lang="zh-CN" altLang="en-US" sz="2800" b="1" dirty="0" smtClean="0"/>
              <a:t>二</a:t>
            </a:r>
            <a:r>
              <a:rPr lang="en-US" altLang="zh-CN" sz="2800" b="1" dirty="0" smtClean="0"/>
              <a:t>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衡量期权</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相对于波动性变化的敏感度</a:t>
            </a:r>
            <a:r>
              <a:rPr lang="zh-CN" sz="1600" dirty="0" smtClean="0">
                <a:latin typeface="Times New Roman" panose="02020603050405020304" pitchFamily="18" charset="0"/>
                <a:cs typeface="Times New Roman" panose="02020603050405020304" pitchFamily="18" charset="0"/>
              </a:rPr>
              <a:t>，</a:t>
            </a:r>
            <a:r>
              <a:rPr sz="1600" dirty="0" smtClean="0">
                <a:latin typeface="Times New Roman" panose="02020603050405020304" pitchFamily="18" charset="0"/>
                <a:cs typeface="Times New Roman" panose="02020603050405020304" pitchFamily="18" charset="0"/>
              </a:rPr>
              <a:t>在公式上表示为</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对标的资产价格的偏导：</a:t>
            </a: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用于监测保持或者对冲资产组合的敏感度测量，帮助交易员来预测对冲随着波动率变化的有效性而变化或者对冲对于标的即期价格变化的有效性。</a:t>
            </a: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0" name="对象 -2147482490"/>
          <p:cNvGraphicFramePr/>
          <p:nvPr/>
        </p:nvGraphicFramePr>
        <p:xfrm>
          <a:off x="909320" y="1231265"/>
          <a:ext cx="743585" cy="314325"/>
        </p:xfrm>
        <a:graphic>
          <a:graphicData uri="http://schemas.openxmlformats.org/presentationml/2006/ole">
            <mc:AlternateContent xmlns:mc="http://schemas.openxmlformats.org/markup-compatibility/2006">
              <mc:Choice xmlns:v="urn:schemas-microsoft-com:vml" Requires="v">
                <p:oleObj spid="_x0000_s31870" r:id="rId3" imgW="431800" imgH="177165" progId="Equation.DSMT4">
                  <p:embed/>
                </p:oleObj>
              </mc:Choice>
              <mc:Fallback>
                <p:oleObj r:id="rId3" imgW="431800" imgH="177165" progId="Equation.DSMT4">
                  <p:embed/>
                  <p:pic>
                    <p:nvPicPr>
                      <p:cNvPr id="0" name="图片 21"/>
                      <p:cNvPicPr/>
                      <p:nvPr/>
                    </p:nvPicPr>
                    <p:blipFill>
                      <a:blip r:embed="rId4"/>
                      <a:stretch>
                        <a:fillRect/>
                      </a:stretch>
                    </p:blipFill>
                    <p:spPr>
                      <a:xfrm>
                        <a:off x="909320" y="1231265"/>
                        <a:ext cx="743585" cy="314325"/>
                      </a:xfrm>
                      <a:prstGeom prst="rect">
                        <a:avLst/>
                      </a:prstGeom>
                      <a:noFill/>
                      <a:ln w="38100">
                        <a:noFill/>
                        <a:miter/>
                      </a:ln>
                    </p:spPr>
                  </p:pic>
                </p:oleObj>
              </mc:Fallback>
            </mc:AlternateContent>
          </a:graphicData>
        </a:graphic>
      </p:graphicFrame>
      <p:graphicFrame>
        <p:nvGraphicFramePr>
          <p:cNvPr id="2" name="对象 -2147482477"/>
          <p:cNvGraphicFramePr/>
          <p:nvPr/>
        </p:nvGraphicFramePr>
        <p:xfrm>
          <a:off x="1292225" y="1694815"/>
          <a:ext cx="650240" cy="323215"/>
        </p:xfrm>
        <a:graphic>
          <a:graphicData uri="http://schemas.openxmlformats.org/presentationml/2006/ole">
            <mc:AlternateContent xmlns:mc="http://schemas.openxmlformats.org/markup-compatibility/2006">
              <mc:Choice xmlns:v="urn:schemas-microsoft-com:vml" Requires="v">
                <p:oleObj spid="_x0000_s31871" r:id="rId5" imgW="393700" imgH="177165" progId="Equation.DSMT4">
                  <p:embed/>
                </p:oleObj>
              </mc:Choice>
              <mc:Fallback>
                <p:oleObj r:id="rId5" imgW="393700" imgH="177165" progId="Equation.DSMT4">
                  <p:embed/>
                  <p:pic>
                    <p:nvPicPr>
                      <p:cNvPr id="0" name="图片 13"/>
                      <p:cNvPicPr/>
                      <p:nvPr/>
                    </p:nvPicPr>
                    <p:blipFill>
                      <a:blip r:embed="rId6"/>
                      <a:stretch>
                        <a:fillRect/>
                      </a:stretch>
                    </p:blipFill>
                    <p:spPr>
                      <a:xfrm>
                        <a:off x="1292225" y="1694815"/>
                        <a:ext cx="650240" cy="323215"/>
                      </a:xfrm>
                      <a:prstGeom prst="rect">
                        <a:avLst/>
                      </a:prstGeom>
                      <a:noFill/>
                      <a:ln w="38100">
                        <a:noFill/>
                        <a:miter/>
                      </a:ln>
                    </p:spPr>
                  </p:pic>
                </p:oleObj>
              </mc:Fallback>
            </mc:AlternateContent>
          </a:graphicData>
        </a:graphic>
      </p:graphicFrame>
      <p:graphicFrame>
        <p:nvGraphicFramePr>
          <p:cNvPr id="15" name="对象 -2147482477"/>
          <p:cNvGraphicFramePr/>
          <p:nvPr/>
        </p:nvGraphicFramePr>
        <p:xfrm>
          <a:off x="5989320" y="1676718"/>
          <a:ext cx="588010" cy="370840"/>
        </p:xfrm>
        <a:graphic>
          <a:graphicData uri="http://schemas.openxmlformats.org/presentationml/2006/ole">
            <mc:AlternateContent xmlns:mc="http://schemas.openxmlformats.org/markup-compatibility/2006">
              <mc:Choice xmlns:v="urn:schemas-microsoft-com:vml" Requires="v">
                <p:oleObj spid="_x0000_s31872" r:id="rId7" imgW="355600" imgH="203200" progId="Equation.DSMT4">
                  <p:embed/>
                </p:oleObj>
              </mc:Choice>
              <mc:Fallback>
                <p:oleObj r:id="rId7" imgW="355600" imgH="203200" progId="Equation.DSMT4">
                  <p:embed/>
                  <p:pic>
                    <p:nvPicPr>
                      <p:cNvPr id="0" name="图片 13"/>
                      <p:cNvPicPr/>
                      <p:nvPr/>
                    </p:nvPicPr>
                    <p:blipFill>
                      <a:blip r:embed="rId8"/>
                      <a:stretch>
                        <a:fillRect/>
                      </a:stretch>
                    </p:blipFill>
                    <p:spPr>
                      <a:xfrm>
                        <a:off x="5989320" y="1676718"/>
                        <a:ext cx="588010" cy="370840"/>
                      </a:xfrm>
                      <a:prstGeom prst="rect">
                        <a:avLst/>
                      </a:prstGeom>
                      <a:noFill/>
                      <a:ln w="38100">
                        <a:noFill/>
                        <a:miter/>
                      </a:ln>
                    </p:spPr>
                  </p:pic>
                </p:oleObj>
              </mc:Fallback>
            </mc:AlternateContent>
          </a:graphicData>
        </a:graphic>
      </p:graphicFrame>
      <p:graphicFrame>
        <p:nvGraphicFramePr>
          <p:cNvPr id="3" name="对象 -2147482475"/>
          <p:cNvGraphicFramePr>
            <a:graphicFrameLocks noChangeAspect="1"/>
          </p:cNvGraphicFramePr>
          <p:nvPr/>
        </p:nvGraphicFramePr>
        <p:xfrm>
          <a:off x="5013960" y="2276475"/>
          <a:ext cx="1950720" cy="858520"/>
        </p:xfrm>
        <a:graphic>
          <a:graphicData uri="http://schemas.openxmlformats.org/presentationml/2006/ole">
            <mc:AlternateContent xmlns:mc="http://schemas.openxmlformats.org/markup-compatibility/2006">
              <mc:Choice xmlns:v="urn:schemas-microsoft-com:vml" Requires="v">
                <p:oleObj spid="_x0000_s31873" r:id="rId9" imgW="965200" imgH="419100" progId="Equation.DSMT4">
                  <p:embed/>
                </p:oleObj>
              </mc:Choice>
              <mc:Fallback>
                <p:oleObj r:id="rId9" imgW="965200" imgH="419100" progId="Equation.DSMT4">
                  <p:embed/>
                  <p:pic>
                    <p:nvPicPr>
                      <p:cNvPr id="0" name="图片 19"/>
                      <p:cNvPicPr/>
                      <p:nvPr/>
                    </p:nvPicPr>
                    <p:blipFill>
                      <a:blip r:embed="rId10"/>
                      <a:stretch>
                        <a:fillRect/>
                      </a:stretch>
                    </p:blipFill>
                    <p:spPr>
                      <a:xfrm>
                        <a:off x="5013960" y="2276475"/>
                        <a:ext cx="1950720" cy="858520"/>
                      </a:xfrm>
                      <a:prstGeom prst="rect">
                        <a:avLst/>
                      </a:prstGeom>
                      <a:noFill/>
                      <a:ln w="9525">
                        <a:noFill/>
                        <a:miter/>
                      </a:ln>
                    </p:spPr>
                  </p:pic>
                </p:oleObj>
              </mc:Fallback>
            </mc:AlternateContent>
          </a:graphicData>
        </a:graphic>
      </p:graphicFrame>
      <p:graphicFrame>
        <p:nvGraphicFramePr>
          <p:cNvPr id="26" name="对象 -2147482490"/>
          <p:cNvGraphicFramePr/>
          <p:nvPr/>
        </p:nvGraphicFramePr>
        <p:xfrm>
          <a:off x="476885" y="3500755"/>
          <a:ext cx="743585" cy="314325"/>
        </p:xfrm>
        <a:graphic>
          <a:graphicData uri="http://schemas.openxmlformats.org/presentationml/2006/ole">
            <mc:AlternateContent xmlns:mc="http://schemas.openxmlformats.org/markup-compatibility/2006">
              <mc:Choice xmlns:v="urn:schemas-microsoft-com:vml" Requires="v">
                <p:oleObj spid="_x0000_s31874" r:id="rId11" imgW="431800" imgH="177165" progId="Equation.DSMT4">
                  <p:embed/>
                </p:oleObj>
              </mc:Choice>
              <mc:Fallback>
                <p:oleObj r:id="rId11" imgW="431800" imgH="177165" progId="Equation.DSMT4">
                  <p:embed/>
                  <p:pic>
                    <p:nvPicPr>
                      <p:cNvPr id="0" name="图片 21"/>
                      <p:cNvPicPr/>
                      <p:nvPr/>
                    </p:nvPicPr>
                    <p:blipFill>
                      <a:blip r:embed="rId4"/>
                      <a:stretch>
                        <a:fillRect/>
                      </a:stretch>
                    </p:blipFill>
                    <p:spPr>
                      <a:xfrm>
                        <a:off x="476885" y="3500755"/>
                        <a:ext cx="743585" cy="31432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5130" y="62039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a:t>
            </a:r>
            <a:r>
              <a:rPr lang="zh-CN" altLang="en-US" sz="2800" b="1" dirty="0" smtClean="0"/>
              <a:t>二</a:t>
            </a:r>
            <a:r>
              <a:rPr lang="en-US" altLang="zh-CN" sz="2800" b="1" dirty="0" smtClean="0"/>
              <a:t>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又称</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衰减，衡量</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相对于时间流逝的变化率，尤其在监测超过周末的无风险对冲头寸时极为有效。用公式表示为期权价值的二阶导数，第一次是对价格，第二次是对时间，同时也可以</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作为对于标的价格导数：</a:t>
            </a: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计算每天的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衰减率，可以用</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来除以每年的天数。要注意的是，当距离期权到期日时间比较长的时候，这样算会比较精确；如果距离到期日很近，</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本身就会变得比较快，并使</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衰减的每天估计不准确。</a:t>
            </a:r>
          </a:p>
          <a:p>
            <a:pPr>
              <a:lnSpc>
                <a:spcPct val="170000"/>
              </a:lnSpc>
              <a:buFont typeface="Arial" panose="020B0604020202020204" pitchFamily="34" charset="0"/>
            </a:pP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2" name="对象 -2147482477"/>
          <p:cNvGraphicFramePr/>
          <p:nvPr/>
        </p:nvGraphicFramePr>
        <p:xfrm>
          <a:off x="836930" y="1691640"/>
          <a:ext cx="650240" cy="323215"/>
        </p:xfrm>
        <a:graphic>
          <a:graphicData uri="http://schemas.openxmlformats.org/presentationml/2006/ole">
            <mc:AlternateContent xmlns:mc="http://schemas.openxmlformats.org/markup-compatibility/2006">
              <mc:Choice xmlns:v="urn:schemas-microsoft-com:vml" Requires="v">
                <p:oleObj spid="_x0000_s32994" r:id="rId3" imgW="393700" imgH="177165" progId="Equation.DSMT4">
                  <p:embed/>
                </p:oleObj>
              </mc:Choice>
              <mc:Fallback>
                <p:oleObj r:id="rId3" imgW="393700" imgH="177165" progId="Equation.DSMT4">
                  <p:embed/>
                  <p:pic>
                    <p:nvPicPr>
                      <p:cNvPr id="0" name="图片 13"/>
                      <p:cNvPicPr/>
                      <p:nvPr/>
                    </p:nvPicPr>
                    <p:blipFill>
                      <a:blip r:embed="rId4"/>
                      <a:stretch>
                        <a:fillRect/>
                      </a:stretch>
                    </p:blipFill>
                    <p:spPr>
                      <a:xfrm>
                        <a:off x="836930" y="1691640"/>
                        <a:ext cx="650240" cy="323215"/>
                      </a:xfrm>
                      <a:prstGeom prst="rect">
                        <a:avLst/>
                      </a:prstGeom>
                      <a:noFill/>
                      <a:ln w="38100">
                        <a:noFill/>
                        <a:miter/>
                      </a:ln>
                    </p:spPr>
                  </p:pic>
                </p:oleObj>
              </mc:Fallback>
            </mc:AlternateContent>
          </a:graphicData>
        </a:graphic>
      </p:graphicFrame>
      <p:graphicFrame>
        <p:nvGraphicFramePr>
          <p:cNvPr id="3" name="对象 -2147482469"/>
          <p:cNvGraphicFramePr/>
          <p:nvPr/>
        </p:nvGraphicFramePr>
        <p:xfrm>
          <a:off x="836930" y="1221740"/>
          <a:ext cx="786765" cy="311150"/>
        </p:xfrm>
        <a:graphic>
          <a:graphicData uri="http://schemas.openxmlformats.org/presentationml/2006/ole">
            <mc:AlternateContent xmlns:mc="http://schemas.openxmlformats.org/markup-compatibility/2006">
              <mc:Choice xmlns:v="urn:schemas-microsoft-com:vml" Requires="v">
                <p:oleObj spid="_x0000_s32995" r:id="rId5" imgW="469900" imgH="177165" progId="Equation.DSMT4">
                  <p:embed/>
                </p:oleObj>
              </mc:Choice>
              <mc:Fallback>
                <p:oleObj r:id="rId5" imgW="469900" imgH="177165" progId="Equation.DSMT4">
                  <p:embed/>
                  <p:pic>
                    <p:nvPicPr>
                      <p:cNvPr id="0" name="图片 3075"/>
                      <p:cNvPicPr/>
                      <p:nvPr/>
                    </p:nvPicPr>
                    <p:blipFill>
                      <a:blip r:embed="rId6"/>
                      <a:stretch>
                        <a:fillRect/>
                      </a:stretch>
                    </p:blipFill>
                    <p:spPr>
                      <a:xfrm>
                        <a:off x="836930" y="1221740"/>
                        <a:ext cx="786765" cy="311150"/>
                      </a:xfrm>
                      <a:prstGeom prst="rect">
                        <a:avLst/>
                      </a:prstGeom>
                      <a:noFill/>
                      <a:ln w="9525">
                        <a:noFill/>
                        <a:miter/>
                      </a:ln>
                    </p:spPr>
                  </p:pic>
                </p:oleObj>
              </mc:Fallback>
            </mc:AlternateContent>
          </a:graphicData>
        </a:graphic>
      </p:graphicFrame>
      <p:graphicFrame>
        <p:nvGraphicFramePr>
          <p:cNvPr id="4" name="对象 -2147482477"/>
          <p:cNvGraphicFramePr/>
          <p:nvPr/>
        </p:nvGraphicFramePr>
        <p:xfrm>
          <a:off x="2421255" y="1691640"/>
          <a:ext cx="650240" cy="323215"/>
        </p:xfrm>
        <a:graphic>
          <a:graphicData uri="http://schemas.openxmlformats.org/presentationml/2006/ole">
            <mc:AlternateContent xmlns:mc="http://schemas.openxmlformats.org/markup-compatibility/2006">
              <mc:Choice xmlns:v="urn:schemas-microsoft-com:vml" Requires="v">
                <p:oleObj spid="_x0000_s32996" r:id="rId7" imgW="393700" imgH="177165" progId="Equation.DSMT4">
                  <p:embed/>
                </p:oleObj>
              </mc:Choice>
              <mc:Fallback>
                <p:oleObj r:id="rId7" imgW="393700" imgH="177165" progId="Equation.DSMT4">
                  <p:embed/>
                  <p:pic>
                    <p:nvPicPr>
                      <p:cNvPr id="0" name="图片 13"/>
                      <p:cNvPicPr/>
                      <p:nvPr/>
                    </p:nvPicPr>
                    <p:blipFill>
                      <a:blip r:embed="rId4"/>
                      <a:stretch>
                        <a:fillRect/>
                      </a:stretch>
                    </p:blipFill>
                    <p:spPr>
                      <a:xfrm>
                        <a:off x="2421255" y="1691640"/>
                        <a:ext cx="650240" cy="323215"/>
                      </a:xfrm>
                      <a:prstGeom prst="rect">
                        <a:avLst/>
                      </a:prstGeom>
                      <a:noFill/>
                      <a:ln w="38100">
                        <a:noFill/>
                        <a:miter/>
                      </a:ln>
                    </p:spPr>
                  </p:pic>
                </p:oleObj>
              </mc:Fallback>
            </mc:AlternateContent>
          </a:graphicData>
        </a:graphic>
      </p:graphicFrame>
      <p:graphicFrame>
        <p:nvGraphicFramePr>
          <p:cNvPr id="8" name="对象 -2147482477"/>
          <p:cNvGraphicFramePr/>
          <p:nvPr/>
        </p:nvGraphicFramePr>
        <p:xfrm>
          <a:off x="6813550" y="2132965"/>
          <a:ext cx="650240" cy="323215"/>
        </p:xfrm>
        <a:graphic>
          <a:graphicData uri="http://schemas.openxmlformats.org/presentationml/2006/ole">
            <mc:AlternateContent xmlns:mc="http://schemas.openxmlformats.org/markup-compatibility/2006">
              <mc:Choice xmlns:v="urn:schemas-microsoft-com:vml" Requires="v">
                <p:oleObj spid="_x0000_s32997" r:id="rId8" imgW="393700" imgH="177165" progId="Equation.DSMT4">
                  <p:embed/>
                </p:oleObj>
              </mc:Choice>
              <mc:Fallback>
                <p:oleObj r:id="rId8" imgW="393700" imgH="177165" progId="Equation.DSMT4">
                  <p:embed/>
                  <p:pic>
                    <p:nvPicPr>
                      <p:cNvPr id="0" name="图片 13"/>
                      <p:cNvPicPr/>
                      <p:nvPr/>
                    </p:nvPicPr>
                    <p:blipFill>
                      <a:blip r:embed="rId9"/>
                      <a:stretch>
                        <a:fillRect/>
                      </a:stretch>
                    </p:blipFill>
                    <p:spPr>
                      <a:xfrm>
                        <a:off x="6813550" y="2132965"/>
                        <a:ext cx="650240" cy="323215"/>
                      </a:xfrm>
                      <a:prstGeom prst="rect">
                        <a:avLst/>
                      </a:prstGeom>
                      <a:noFill/>
                      <a:ln w="38100">
                        <a:noFill/>
                        <a:miter/>
                      </a:ln>
                    </p:spPr>
                  </p:pic>
                </p:oleObj>
              </mc:Fallback>
            </mc:AlternateContent>
          </a:graphicData>
        </a:graphic>
      </p:graphicFrame>
      <p:graphicFrame>
        <p:nvGraphicFramePr>
          <p:cNvPr id="10" name="对象 -2147482465"/>
          <p:cNvGraphicFramePr>
            <a:graphicFrameLocks noChangeAspect="1"/>
          </p:cNvGraphicFramePr>
          <p:nvPr/>
        </p:nvGraphicFramePr>
        <p:xfrm>
          <a:off x="5374005" y="2564765"/>
          <a:ext cx="1691005" cy="777240"/>
        </p:xfrm>
        <a:graphic>
          <a:graphicData uri="http://schemas.openxmlformats.org/presentationml/2006/ole">
            <mc:AlternateContent xmlns:mc="http://schemas.openxmlformats.org/markup-compatibility/2006">
              <mc:Choice xmlns:v="urn:schemas-microsoft-com:vml" Requires="v">
                <p:oleObj spid="_x0000_s32998" r:id="rId10" imgW="927100" imgH="419100" progId="Equation.DSMT4">
                  <p:embed/>
                </p:oleObj>
              </mc:Choice>
              <mc:Fallback>
                <p:oleObj r:id="rId10" imgW="927100" imgH="419100" progId="Equation.DSMT4">
                  <p:embed/>
                  <p:pic>
                    <p:nvPicPr>
                      <p:cNvPr id="0" name="图片 10"/>
                      <p:cNvPicPr/>
                      <p:nvPr/>
                    </p:nvPicPr>
                    <p:blipFill>
                      <a:blip r:embed="rId11"/>
                      <a:stretch>
                        <a:fillRect/>
                      </a:stretch>
                    </p:blipFill>
                    <p:spPr>
                      <a:xfrm>
                        <a:off x="5374005" y="2564765"/>
                        <a:ext cx="1691005" cy="777240"/>
                      </a:xfrm>
                      <a:prstGeom prst="rect">
                        <a:avLst/>
                      </a:prstGeom>
                      <a:noFill/>
                      <a:ln w="9525">
                        <a:noFill/>
                        <a:miter/>
                      </a:ln>
                    </p:spPr>
                  </p:pic>
                </p:oleObj>
              </mc:Fallback>
            </mc:AlternateContent>
          </a:graphicData>
        </a:graphic>
      </p:graphicFrame>
      <p:graphicFrame>
        <p:nvGraphicFramePr>
          <p:cNvPr id="12" name="对象 -2147482477"/>
          <p:cNvGraphicFramePr/>
          <p:nvPr/>
        </p:nvGraphicFramePr>
        <p:xfrm>
          <a:off x="1485265" y="3500755"/>
          <a:ext cx="650240" cy="323215"/>
        </p:xfrm>
        <a:graphic>
          <a:graphicData uri="http://schemas.openxmlformats.org/presentationml/2006/ole">
            <mc:AlternateContent xmlns:mc="http://schemas.openxmlformats.org/markup-compatibility/2006">
              <mc:Choice xmlns:v="urn:schemas-microsoft-com:vml" Requires="v">
                <p:oleObj spid="_x0000_s32999" r:id="rId12" imgW="393700" imgH="177165" progId="Equation.DSMT4">
                  <p:embed/>
                </p:oleObj>
              </mc:Choice>
              <mc:Fallback>
                <p:oleObj r:id="rId12" imgW="393700" imgH="177165" progId="Equation.DSMT4">
                  <p:embed/>
                  <p:pic>
                    <p:nvPicPr>
                      <p:cNvPr id="0" name="图片 13"/>
                      <p:cNvPicPr/>
                      <p:nvPr/>
                    </p:nvPicPr>
                    <p:blipFill>
                      <a:blip r:embed="rId4"/>
                      <a:stretch>
                        <a:fillRect/>
                      </a:stretch>
                    </p:blipFill>
                    <p:spPr>
                      <a:xfrm>
                        <a:off x="1485265" y="3500755"/>
                        <a:ext cx="650240" cy="323215"/>
                      </a:xfrm>
                      <a:prstGeom prst="rect">
                        <a:avLst/>
                      </a:prstGeom>
                      <a:noFill/>
                      <a:ln w="38100">
                        <a:noFill/>
                        <a:miter/>
                      </a:ln>
                    </p:spPr>
                  </p:pic>
                </p:oleObj>
              </mc:Fallback>
            </mc:AlternateContent>
          </a:graphicData>
        </a:graphic>
      </p:graphicFrame>
      <p:graphicFrame>
        <p:nvGraphicFramePr>
          <p:cNvPr id="21" name="对象 -2147482469"/>
          <p:cNvGraphicFramePr/>
          <p:nvPr/>
        </p:nvGraphicFramePr>
        <p:xfrm>
          <a:off x="3514090" y="3500755"/>
          <a:ext cx="786765" cy="311150"/>
        </p:xfrm>
        <a:graphic>
          <a:graphicData uri="http://schemas.openxmlformats.org/presentationml/2006/ole">
            <mc:AlternateContent xmlns:mc="http://schemas.openxmlformats.org/markup-compatibility/2006">
              <mc:Choice xmlns:v="urn:schemas-microsoft-com:vml" Requires="v">
                <p:oleObj spid="_x0000_s33000" r:id="rId13" imgW="469900" imgH="177165" progId="Equation.DSMT4">
                  <p:embed/>
                </p:oleObj>
              </mc:Choice>
              <mc:Fallback>
                <p:oleObj r:id="rId13" imgW="469900" imgH="177165" progId="Equation.DSMT4">
                  <p:embed/>
                  <p:pic>
                    <p:nvPicPr>
                      <p:cNvPr id="0" name="图片 3075"/>
                      <p:cNvPicPr/>
                      <p:nvPr/>
                    </p:nvPicPr>
                    <p:blipFill>
                      <a:blip r:embed="rId6"/>
                      <a:stretch>
                        <a:fillRect/>
                      </a:stretch>
                    </p:blipFill>
                    <p:spPr>
                      <a:xfrm>
                        <a:off x="3514090" y="3500755"/>
                        <a:ext cx="786765" cy="311150"/>
                      </a:xfrm>
                      <a:prstGeom prst="rect">
                        <a:avLst/>
                      </a:prstGeom>
                      <a:noFill/>
                      <a:ln w="9525">
                        <a:noFill/>
                        <a:miter/>
                      </a:ln>
                    </p:spPr>
                  </p:pic>
                </p:oleObj>
              </mc:Fallback>
            </mc:AlternateContent>
          </a:graphicData>
        </a:graphic>
      </p:graphicFrame>
      <p:graphicFrame>
        <p:nvGraphicFramePr>
          <p:cNvPr id="23" name="对象 -2147482469"/>
          <p:cNvGraphicFramePr/>
          <p:nvPr/>
        </p:nvGraphicFramePr>
        <p:xfrm>
          <a:off x="3607435" y="3907790"/>
          <a:ext cx="786765" cy="311150"/>
        </p:xfrm>
        <a:graphic>
          <a:graphicData uri="http://schemas.openxmlformats.org/presentationml/2006/ole">
            <mc:AlternateContent xmlns:mc="http://schemas.openxmlformats.org/markup-compatibility/2006">
              <mc:Choice xmlns:v="urn:schemas-microsoft-com:vml" Requires="v">
                <p:oleObj spid="_x0000_s33001" r:id="rId14" imgW="469900" imgH="177165" progId="Equation.DSMT4">
                  <p:embed/>
                </p:oleObj>
              </mc:Choice>
              <mc:Fallback>
                <p:oleObj r:id="rId14" imgW="469900" imgH="177165" progId="Equation.DSMT4">
                  <p:embed/>
                  <p:pic>
                    <p:nvPicPr>
                      <p:cNvPr id="0" name="图片 3075"/>
                      <p:cNvPicPr/>
                      <p:nvPr/>
                    </p:nvPicPr>
                    <p:blipFill>
                      <a:blip r:embed="rId6"/>
                      <a:stretch>
                        <a:fillRect/>
                      </a:stretch>
                    </p:blipFill>
                    <p:spPr>
                      <a:xfrm>
                        <a:off x="3607435" y="3907790"/>
                        <a:ext cx="786765" cy="311150"/>
                      </a:xfrm>
                      <a:prstGeom prst="rect">
                        <a:avLst/>
                      </a:prstGeom>
                      <a:noFill/>
                      <a:ln w="9525">
                        <a:noFill/>
                        <a:miter/>
                      </a:ln>
                    </p:spPr>
                  </p:pic>
                </p:oleObj>
              </mc:Fallback>
            </mc:AlternateContent>
          </a:graphicData>
        </a:graphic>
      </p:graphicFrame>
      <p:graphicFrame>
        <p:nvGraphicFramePr>
          <p:cNvPr id="25" name="对象 -2147482477"/>
          <p:cNvGraphicFramePr/>
          <p:nvPr/>
        </p:nvGraphicFramePr>
        <p:xfrm>
          <a:off x="6741795" y="3907790"/>
          <a:ext cx="650240" cy="323215"/>
        </p:xfrm>
        <a:graphic>
          <a:graphicData uri="http://schemas.openxmlformats.org/presentationml/2006/ole">
            <mc:AlternateContent xmlns:mc="http://schemas.openxmlformats.org/markup-compatibility/2006">
              <mc:Choice xmlns:v="urn:schemas-microsoft-com:vml" Requires="v">
                <p:oleObj spid="_x0000_s33002" r:id="rId15" imgW="393700" imgH="177165" progId="Equation.DSMT4">
                  <p:embed/>
                </p:oleObj>
              </mc:Choice>
              <mc:Fallback>
                <p:oleObj r:id="rId15" imgW="393700" imgH="177165" progId="Equation.DSMT4">
                  <p:embed/>
                  <p:pic>
                    <p:nvPicPr>
                      <p:cNvPr id="0" name="图片 13"/>
                      <p:cNvPicPr/>
                      <p:nvPr/>
                    </p:nvPicPr>
                    <p:blipFill>
                      <a:blip r:embed="rId4"/>
                      <a:stretch>
                        <a:fillRect/>
                      </a:stretch>
                    </p:blipFill>
                    <p:spPr>
                      <a:xfrm>
                        <a:off x="6741795" y="3907790"/>
                        <a:ext cx="650240" cy="32321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39378"/>
          </a:xfrm>
          <a:prstGeom prst="rect">
            <a:avLst/>
          </a:prstGeom>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zh-CN" altLang="en-US" sz="2200" b="1" i="0" u="none" strike="noStrike" kern="1200" cap="none" spc="0" normalizeH="0" baseline="0" noProof="0" dirty="0">
                <a:ln>
                  <a:noFill/>
                </a:ln>
                <a:solidFill>
                  <a:prstClr val="black"/>
                </a:solidFill>
                <a:effectLst/>
                <a:uLnTx/>
                <a:uFillTx/>
                <a:latin typeface="Times New Roman" panose="02020503050405090304" pitchFamily="18" charset="0"/>
                <a:ea typeface="宋体" pitchFamily="2" charset="-122"/>
                <a:cs typeface="Times New Roman" panose="02020503050405090304" pitchFamily="18" charset="0"/>
              </a:rPr>
              <a:t>        </a:t>
            </a:r>
            <a:endParaRPr kumimoji="0" lang="en-US" altLang="zh-CN" sz="2200" b="1" i="0" u="none" strike="noStrike" kern="1200" cap="none" spc="0" normalizeH="0" baseline="0" noProof="0" dirty="0">
              <a:ln>
                <a:noFill/>
              </a:ln>
              <a:solidFill>
                <a:prstClr val="black"/>
              </a:solidFill>
              <a:effectLst/>
              <a:uLnTx/>
              <a:uFillTx/>
              <a:latin typeface="Times New Roman" panose="02020503050405090304" pitchFamily="18" charset="0"/>
              <a:ea typeface="宋体" pitchFamily="2" charset="-122"/>
              <a:cs typeface="Times New Roman" panose="02020503050405090304" pitchFamily="18" charset="0"/>
            </a:endParaRPr>
          </a:p>
        </p:txBody>
      </p:sp>
      <p:sp>
        <p:nvSpPr>
          <p:cNvPr id="2" name="矩形 1"/>
          <p:cNvSpPr/>
          <p:nvPr/>
        </p:nvSpPr>
        <p:spPr>
          <a:xfrm>
            <a:off x="188963" y="136293"/>
            <a:ext cx="2160350" cy="49149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sz="2600" b="1" dirty="0">
                <a:solidFill>
                  <a:prstClr val="black"/>
                </a:solidFill>
                <a:latin typeface="微软雅黑" pitchFamily="34" charset="-122"/>
                <a:ea typeface="微软雅黑" pitchFamily="34" charset="-122"/>
              </a:rPr>
              <a:t>2.</a:t>
            </a:r>
            <a:r>
              <a:rPr lang="zh-CN" altLang="en-US" sz="2600" b="1" dirty="0">
                <a:solidFill>
                  <a:prstClr val="black"/>
                </a:solidFill>
                <a:latin typeface="微软雅黑" pitchFamily="34" charset="-122"/>
                <a:ea typeface="微软雅黑" pitchFamily="34" charset="-122"/>
              </a:rPr>
              <a:t>期权的分类</a:t>
            </a:r>
            <a:r>
              <a:rPr kumimoji="0" lang="zh-CN" altLang="en-US" sz="2600" b="1"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 </a:t>
            </a:r>
          </a:p>
        </p:txBody>
      </p:sp>
      <p:sp>
        <p:nvSpPr>
          <p:cNvPr id="10" name="圆角矩形 9"/>
          <p:cNvSpPr/>
          <p:nvPr/>
        </p:nvSpPr>
        <p:spPr>
          <a:xfrm>
            <a:off x="1721617" y="1763344"/>
            <a:ext cx="3168352" cy="8640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CN" altLang="en-US" sz="32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美式期权</a:t>
            </a:r>
          </a:p>
        </p:txBody>
      </p:sp>
      <p:sp>
        <p:nvSpPr>
          <p:cNvPr id="11" name="圆角矩形 10"/>
          <p:cNvSpPr/>
          <p:nvPr/>
        </p:nvSpPr>
        <p:spPr>
          <a:xfrm>
            <a:off x="1701131" y="3140968"/>
            <a:ext cx="3168352" cy="8640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CN" altLang="en-US" sz="3200" b="1" dirty="0">
                <a:solidFill>
                  <a:prstClr val="black"/>
                </a:solidFill>
                <a:latin typeface="Calibri"/>
                <a:ea typeface="宋体" panose="02010600030101010101" pitchFamily="2" charset="-122"/>
              </a:rPr>
              <a:t>欧式期权</a:t>
            </a:r>
            <a:r>
              <a:rPr kumimoji="0" lang="zh-CN" altLang="zh-CN" sz="32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endParaRPr kumimoji="1" lang="zh-CN" altLang="en-US" sz="32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2" name="圆角矩形 11"/>
          <p:cNvSpPr/>
          <p:nvPr/>
        </p:nvSpPr>
        <p:spPr>
          <a:xfrm>
            <a:off x="1701131" y="4709086"/>
            <a:ext cx="3168352" cy="8640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CN" altLang="en-US" sz="3200" b="1" dirty="0">
                <a:solidFill>
                  <a:prstClr val="black"/>
                </a:solidFill>
                <a:latin typeface="Calibri"/>
                <a:ea typeface="宋体" panose="02010600030101010101" pitchFamily="2" charset="-122"/>
              </a:rPr>
              <a:t>百慕大期权</a:t>
            </a:r>
            <a:r>
              <a:rPr kumimoji="1" lang="zh-CN" altLang="en-US" sz="32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p>
        </p:txBody>
      </p:sp>
      <p:sp>
        <p:nvSpPr>
          <p:cNvPr id="9" name="左大括号 8"/>
          <p:cNvSpPr/>
          <p:nvPr/>
        </p:nvSpPr>
        <p:spPr>
          <a:xfrm>
            <a:off x="484789" y="2060848"/>
            <a:ext cx="1236828" cy="3080286"/>
          </a:xfrm>
          <a:prstGeom prst="leftBrace">
            <a:avLst/>
          </a:prstGeom>
          <a:noFill/>
          <a:ln w="2222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4" name="文本框 13">
            <a:extLst>
              <a:ext uri="{FF2B5EF4-FFF2-40B4-BE49-F238E27FC236}">
                <a16:creationId xmlns="" xmlns:a16="http://schemas.microsoft.com/office/drawing/2014/main" id="{A704EE5C-7772-41DE-91F3-01F86537A33F}"/>
              </a:ext>
            </a:extLst>
          </p:cNvPr>
          <p:cNvSpPr txBox="1"/>
          <p:nvPr/>
        </p:nvSpPr>
        <p:spPr>
          <a:xfrm>
            <a:off x="1267" y="693849"/>
            <a:ext cx="12263834" cy="523220"/>
          </a:xfrm>
          <a:prstGeom prst="rect">
            <a:avLst/>
          </a:prstGeom>
          <a:noFill/>
        </p:spPr>
        <p:txBody>
          <a:bodyPr wrap="square">
            <a:spAutoFit/>
          </a:bodyPr>
          <a:lstStyle/>
          <a:p>
            <a:r>
              <a:rPr kumimoji="0" lang="en-US" altLang="zh-CN" sz="2800" b="1" i="0" u="none" strike="noStrike" kern="1200" cap="none" spc="0" normalizeH="0" baseline="0" noProof="0" dirty="0">
                <a:ln>
                  <a:noFill/>
                </a:ln>
                <a:solidFill>
                  <a:prstClr val="black"/>
                </a:solidFill>
                <a:effectLst/>
                <a:uLnTx/>
                <a:uFillTx/>
                <a:latin typeface="Century Schoolbook" pitchFamily="18" charset="0"/>
                <a:ea typeface="宋体" pitchFamily="2" charset="-122"/>
                <a:cs typeface="+mn-cs"/>
              </a:rPr>
              <a:t>(2)</a:t>
            </a:r>
            <a:r>
              <a:rPr kumimoji="0" lang="zh-CN" altLang="en-US" sz="2800" b="1" i="0" u="none" strike="noStrike" kern="1200" cap="none" spc="0" normalizeH="0" baseline="0" noProof="0" dirty="0">
                <a:ln>
                  <a:noFill/>
                </a:ln>
                <a:solidFill>
                  <a:prstClr val="black"/>
                </a:solidFill>
                <a:effectLst/>
                <a:uLnTx/>
                <a:uFillTx/>
                <a:latin typeface="Century Schoolbook" pitchFamily="18" charset="0"/>
                <a:ea typeface="宋体" pitchFamily="2" charset="-122"/>
                <a:cs typeface="+mn-cs"/>
              </a:rPr>
              <a:t>按照期权执行权利的时间划分，可分为美式期权、欧式期权、百慕大期权</a:t>
            </a:r>
            <a:endParaRPr lang="zh-CN" altLang="en-US" dirty="0"/>
          </a:p>
        </p:txBody>
      </p:sp>
      <p:sp>
        <p:nvSpPr>
          <p:cNvPr id="7" name="文本框 6">
            <a:extLst>
              <a:ext uri="{FF2B5EF4-FFF2-40B4-BE49-F238E27FC236}">
                <a16:creationId xmlns="" xmlns:a16="http://schemas.microsoft.com/office/drawing/2014/main" id="{152B27AD-E3EC-456E-9079-951E053DBD55}"/>
              </a:ext>
            </a:extLst>
          </p:cNvPr>
          <p:cNvSpPr txBox="1"/>
          <p:nvPr/>
        </p:nvSpPr>
        <p:spPr>
          <a:xfrm>
            <a:off x="5001983" y="1995337"/>
            <a:ext cx="6480720" cy="40011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lvl="0"/>
            <a:r>
              <a:rPr lang="zh-CN" altLang="en-US" sz="2000" dirty="0"/>
              <a:t>指在期权合约规定的有效期内任何时候都可以行使权利</a:t>
            </a:r>
          </a:p>
        </p:txBody>
      </p:sp>
      <p:sp>
        <p:nvSpPr>
          <p:cNvPr id="8" name="文本框 7">
            <a:extLst>
              <a:ext uri="{FF2B5EF4-FFF2-40B4-BE49-F238E27FC236}">
                <a16:creationId xmlns="" xmlns:a16="http://schemas.microsoft.com/office/drawing/2014/main" id="{A15FE1D8-FAEC-4403-BCE6-551F8256C416}"/>
              </a:ext>
            </a:extLst>
          </p:cNvPr>
          <p:cNvSpPr txBox="1"/>
          <p:nvPr/>
        </p:nvSpPr>
        <p:spPr>
          <a:xfrm>
            <a:off x="5024034" y="3237376"/>
            <a:ext cx="6912768" cy="707886"/>
          </a:xfrm>
          <a:prstGeom prst="rect">
            <a:avLst/>
          </a:prstGeom>
          <a:noFill/>
        </p:spPr>
        <p:txBody>
          <a:bodyPr wrap="square" rtlCol="0">
            <a:spAutoFit/>
          </a:bodyPr>
          <a:lstStyle/>
          <a:p>
            <a:pPr lvl="0"/>
            <a:r>
              <a:rPr lang="zh-CN" altLang="en-US" sz="2000" dirty="0"/>
              <a:t>指在期权合约规定的到期日方可行使权利，期权的买方在合约到期日之前不能行使权利，过了期限，合约则自动作废</a:t>
            </a:r>
          </a:p>
        </p:txBody>
      </p:sp>
      <p:sp>
        <p:nvSpPr>
          <p:cNvPr id="19" name="文本框 18">
            <a:extLst>
              <a:ext uri="{FF2B5EF4-FFF2-40B4-BE49-F238E27FC236}">
                <a16:creationId xmlns="" xmlns:a16="http://schemas.microsoft.com/office/drawing/2014/main" id="{B00F48A0-9FE1-44A5-981D-2B657387A03B}"/>
              </a:ext>
            </a:extLst>
          </p:cNvPr>
          <p:cNvSpPr txBox="1"/>
          <p:nvPr/>
        </p:nvSpPr>
        <p:spPr>
          <a:xfrm>
            <a:off x="5052707" y="4800429"/>
            <a:ext cx="6552728" cy="707886"/>
          </a:xfrm>
          <a:prstGeom prst="rect">
            <a:avLst/>
          </a:prstGeom>
          <a:noFill/>
        </p:spPr>
        <p:txBody>
          <a:bodyPr wrap="square" rtlCol="0">
            <a:spAutoFit/>
          </a:bodyPr>
          <a:lstStyle/>
          <a:p>
            <a:r>
              <a:rPr lang="zh-CN" altLang="en-US" sz="2000" dirty="0"/>
              <a:t>一种可以在到期日前所规定的一系列时间行权的期权，百慕大期权可以被视为美式期权与欧式期权的混合体</a:t>
            </a:r>
          </a:p>
        </p:txBody>
      </p:sp>
    </p:spTree>
    <p:extLst>
      <p:ext uri="{BB962C8B-B14F-4D97-AF65-F5344CB8AC3E}">
        <p14:creationId xmlns:p14="http://schemas.microsoft.com/office/powerpoint/2010/main" val="2660640393"/>
      </p:ext>
    </p:extLst>
  </p:cSld>
  <p:clrMapOvr>
    <a:masterClrMapping/>
  </p:clrMapOvr>
  <p:transition>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5130" y="62039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a:t>
            </a:r>
            <a:r>
              <a:rPr lang="zh-CN" altLang="en-US" sz="2800" b="1" dirty="0" smtClean="0"/>
              <a:t>二</a:t>
            </a:r>
            <a:r>
              <a:rPr lang="en-US" altLang="zh-CN" sz="2800" b="1" dirty="0" smtClean="0"/>
              <a:t>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度量了金融衍生产品价格变化对标的资产价格变化的非线性灵敏感，也可以理解为</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的变动速度。用公式表示为期权价值对标的资产价格的二阶导，或者是</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对标的资产价格的导数：</a:t>
            </a: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线性产品的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为0，因此线性产品不能用于改变交易组合的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。改变</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必须采用价格与标的资产价格呈非线性关系的产品，例如期权。如果要使交易组合</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呈中性，期权交易头寸应为：</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。其中，</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为交易组合的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为期权的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a:t>
            </a:r>
          </a:p>
          <a:p>
            <a:pPr>
              <a:lnSpc>
                <a:spcPct val="170000"/>
              </a:lnSpc>
              <a:buFont typeface="Arial" panose="020B0604020202020204" pitchFamily="34" charset="0"/>
            </a:pPr>
            <a:r>
              <a:rPr lang="en-US" sz="1600" dirty="0" smtClean="0"/>
              <a:t>对于一个无股息看涨及看跌期权，                 关系为：                                              </a:t>
            </a:r>
          </a:p>
          <a:p>
            <a:pPr>
              <a:lnSpc>
                <a:spcPct val="170000"/>
              </a:lnSpc>
              <a:buFont typeface="Arial" panose="020B0604020202020204" pitchFamily="34" charset="0"/>
            </a:pP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4" name="对象 -2147482477"/>
          <p:cNvGraphicFramePr/>
          <p:nvPr/>
        </p:nvGraphicFramePr>
        <p:xfrm>
          <a:off x="3717290" y="2096135"/>
          <a:ext cx="650240" cy="323215"/>
        </p:xfrm>
        <a:graphic>
          <a:graphicData uri="http://schemas.openxmlformats.org/presentationml/2006/ole">
            <mc:AlternateContent xmlns:mc="http://schemas.openxmlformats.org/markup-compatibility/2006">
              <mc:Choice xmlns:v="urn:schemas-microsoft-com:vml" Requires="v">
                <p:oleObj spid="_x0000_s34168" r:id="rId3" imgW="393700" imgH="177165" progId="Equation.DSMT4">
                  <p:embed/>
                </p:oleObj>
              </mc:Choice>
              <mc:Fallback>
                <p:oleObj r:id="rId3" imgW="393700" imgH="177165" progId="Equation.DSMT4">
                  <p:embed/>
                  <p:pic>
                    <p:nvPicPr>
                      <p:cNvPr id="0" name="图片 13"/>
                      <p:cNvPicPr/>
                      <p:nvPr/>
                    </p:nvPicPr>
                    <p:blipFill>
                      <a:blip r:embed="rId4"/>
                      <a:stretch>
                        <a:fillRect/>
                      </a:stretch>
                    </p:blipFill>
                    <p:spPr>
                      <a:xfrm>
                        <a:off x="3717290" y="2096135"/>
                        <a:ext cx="650240" cy="323215"/>
                      </a:xfrm>
                      <a:prstGeom prst="rect">
                        <a:avLst/>
                      </a:prstGeom>
                      <a:noFill/>
                      <a:ln w="38100">
                        <a:noFill/>
                        <a:miter/>
                      </a:ln>
                    </p:spPr>
                  </p:pic>
                </p:oleObj>
              </mc:Fallback>
            </mc:AlternateContent>
          </a:graphicData>
        </a:graphic>
      </p:graphicFrame>
      <p:graphicFrame>
        <p:nvGraphicFramePr>
          <p:cNvPr id="25" name="对象 -2147482477"/>
          <p:cNvGraphicFramePr/>
          <p:nvPr/>
        </p:nvGraphicFramePr>
        <p:xfrm>
          <a:off x="7750175" y="1700530"/>
          <a:ext cx="650240" cy="323215"/>
        </p:xfrm>
        <a:graphic>
          <a:graphicData uri="http://schemas.openxmlformats.org/presentationml/2006/ole">
            <mc:AlternateContent xmlns:mc="http://schemas.openxmlformats.org/markup-compatibility/2006">
              <mc:Choice xmlns:v="urn:schemas-microsoft-com:vml" Requires="v">
                <p:oleObj spid="_x0000_s34169" r:id="rId5" imgW="393700" imgH="177165" progId="Equation.DSMT4">
                  <p:embed/>
                </p:oleObj>
              </mc:Choice>
              <mc:Fallback>
                <p:oleObj r:id="rId5" imgW="393700" imgH="177165" progId="Equation.DSMT4">
                  <p:embed/>
                  <p:pic>
                    <p:nvPicPr>
                      <p:cNvPr id="0" name="图片 13"/>
                      <p:cNvPicPr/>
                      <p:nvPr/>
                    </p:nvPicPr>
                    <p:blipFill>
                      <a:blip r:embed="rId4"/>
                      <a:stretch>
                        <a:fillRect/>
                      </a:stretch>
                    </p:blipFill>
                    <p:spPr>
                      <a:xfrm>
                        <a:off x="7750175" y="1700530"/>
                        <a:ext cx="650240" cy="323215"/>
                      </a:xfrm>
                      <a:prstGeom prst="rect">
                        <a:avLst/>
                      </a:prstGeom>
                      <a:noFill/>
                      <a:ln w="38100">
                        <a:noFill/>
                        <a:miter/>
                      </a:ln>
                    </p:spPr>
                  </p:pic>
                </p:oleObj>
              </mc:Fallback>
            </mc:AlternateContent>
          </a:graphicData>
        </a:graphic>
      </p:graphicFrame>
      <p:graphicFrame>
        <p:nvGraphicFramePr>
          <p:cNvPr id="13" name="对象 -2147482486"/>
          <p:cNvGraphicFramePr/>
          <p:nvPr/>
        </p:nvGraphicFramePr>
        <p:xfrm>
          <a:off x="765175" y="1221740"/>
          <a:ext cx="882015" cy="306070"/>
        </p:xfrm>
        <a:graphic>
          <a:graphicData uri="http://schemas.openxmlformats.org/presentationml/2006/ole">
            <mc:AlternateContent xmlns:mc="http://schemas.openxmlformats.org/markup-compatibility/2006">
              <mc:Choice xmlns:v="urn:schemas-microsoft-com:vml" Requires="v">
                <p:oleObj spid="_x0000_s34170" r:id="rId6" imgW="533400" imgH="177165" progId="Equation.DSMT4">
                  <p:embed/>
                </p:oleObj>
              </mc:Choice>
              <mc:Fallback>
                <p:oleObj r:id="rId6" imgW="533400" imgH="177165" progId="Equation.DSMT4">
                  <p:embed/>
                  <p:pic>
                    <p:nvPicPr>
                      <p:cNvPr id="0" name="图片 23"/>
                      <p:cNvPicPr/>
                      <p:nvPr/>
                    </p:nvPicPr>
                    <p:blipFill>
                      <a:blip r:embed="rId7"/>
                      <a:stretch>
                        <a:fillRect/>
                      </a:stretch>
                    </p:blipFill>
                    <p:spPr>
                      <a:xfrm>
                        <a:off x="765175" y="1221740"/>
                        <a:ext cx="882015" cy="306070"/>
                      </a:xfrm>
                      <a:prstGeom prst="rect">
                        <a:avLst/>
                      </a:prstGeom>
                      <a:noFill/>
                      <a:ln w="9525">
                        <a:noFill/>
                        <a:miter/>
                      </a:ln>
                    </p:spPr>
                  </p:pic>
                </p:oleObj>
              </mc:Fallback>
            </mc:AlternateContent>
          </a:graphicData>
        </a:graphic>
      </p:graphicFrame>
      <p:graphicFrame>
        <p:nvGraphicFramePr>
          <p:cNvPr id="2" name="对象 -2147482461"/>
          <p:cNvGraphicFramePr>
            <a:graphicFrameLocks noChangeAspect="1"/>
          </p:cNvGraphicFramePr>
          <p:nvPr/>
        </p:nvGraphicFramePr>
        <p:xfrm>
          <a:off x="5374005" y="2564765"/>
          <a:ext cx="2314575" cy="761365"/>
        </p:xfrm>
        <a:graphic>
          <a:graphicData uri="http://schemas.openxmlformats.org/presentationml/2006/ole">
            <mc:AlternateContent xmlns:mc="http://schemas.openxmlformats.org/markup-compatibility/2006">
              <mc:Choice xmlns:v="urn:schemas-microsoft-com:vml" Requires="v">
                <p:oleObj spid="_x0000_s34171" r:id="rId8" imgW="1295400" imgH="419100" progId="Equation.DSMT4">
                  <p:embed/>
                </p:oleObj>
              </mc:Choice>
              <mc:Fallback>
                <p:oleObj r:id="rId8" imgW="1295400" imgH="419100" progId="Equation.DSMT4">
                  <p:embed/>
                  <p:pic>
                    <p:nvPicPr>
                      <p:cNvPr id="0" name="图片 15"/>
                      <p:cNvPicPr/>
                      <p:nvPr/>
                    </p:nvPicPr>
                    <p:blipFill>
                      <a:blip r:embed="rId9"/>
                      <a:stretch>
                        <a:fillRect/>
                      </a:stretch>
                    </p:blipFill>
                    <p:spPr>
                      <a:xfrm>
                        <a:off x="5374005" y="2564765"/>
                        <a:ext cx="2314575" cy="761365"/>
                      </a:xfrm>
                      <a:prstGeom prst="rect">
                        <a:avLst/>
                      </a:prstGeom>
                      <a:noFill/>
                      <a:ln w="9525">
                        <a:noFill/>
                        <a:miter/>
                      </a:ln>
                    </p:spPr>
                  </p:pic>
                </p:oleObj>
              </mc:Fallback>
            </mc:AlternateContent>
          </a:graphicData>
        </a:graphic>
      </p:graphicFrame>
      <p:graphicFrame>
        <p:nvGraphicFramePr>
          <p:cNvPr id="17" name="对象 -2147482486"/>
          <p:cNvGraphicFramePr/>
          <p:nvPr/>
        </p:nvGraphicFramePr>
        <p:xfrm>
          <a:off x="1485265" y="3500755"/>
          <a:ext cx="882015" cy="306070"/>
        </p:xfrm>
        <a:graphic>
          <a:graphicData uri="http://schemas.openxmlformats.org/presentationml/2006/ole">
            <mc:AlternateContent xmlns:mc="http://schemas.openxmlformats.org/markup-compatibility/2006">
              <mc:Choice xmlns:v="urn:schemas-microsoft-com:vml" Requires="v">
                <p:oleObj spid="_x0000_s34172" r:id="rId10" imgW="533400" imgH="177165" progId="Equation.DSMT4">
                  <p:embed/>
                </p:oleObj>
              </mc:Choice>
              <mc:Fallback>
                <p:oleObj r:id="rId10" imgW="533400" imgH="177165" progId="Equation.DSMT4">
                  <p:embed/>
                  <p:pic>
                    <p:nvPicPr>
                      <p:cNvPr id="0" name="图片 23"/>
                      <p:cNvPicPr/>
                      <p:nvPr/>
                    </p:nvPicPr>
                    <p:blipFill>
                      <a:blip r:embed="rId7"/>
                      <a:stretch>
                        <a:fillRect/>
                      </a:stretch>
                    </p:blipFill>
                    <p:spPr>
                      <a:xfrm>
                        <a:off x="1485265" y="3500755"/>
                        <a:ext cx="882015" cy="306070"/>
                      </a:xfrm>
                      <a:prstGeom prst="rect">
                        <a:avLst/>
                      </a:prstGeom>
                      <a:noFill/>
                      <a:ln w="9525">
                        <a:noFill/>
                        <a:miter/>
                      </a:ln>
                    </p:spPr>
                  </p:pic>
                </p:oleObj>
              </mc:Fallback>
            </mc:AlternateContent>
          </a:graphicData>
        </a:graphic>
      </p:graphicFrame>
      <p:graphicFrame>
        <p:nvGraphicFramePr>
          <p:cNvPr id="20" name="对象 -2147482486"/>
          <p:cNvGraphicFramePr/>
          <p:nvPr/>
        </p:nvGraphicFramePr>
        <p:xfrm>
          <a:off x="6237605" y="3500755"/>
          <a:ext cx="882015" cy="306070"/>
        </p:xfrm>
        <a:graphic>
          <a:graphicData uri="http://schemas.openxmlformats.org/presentationml/2006/ole">
            <mc:AlternateContent xmlns:mc="http://schemas.openxmlformats.org/markup-compatibility/2006">
              <mc:Choice xmlns:v="urn:schemas-microsoft-com:vml" Requires="v">
                <p:oleObj spid="_x0000_s34173" r:id="rId11" imgW="533400" imgH="177165" progId="Equation.DSMT4">
                  <p:embed/>
                </p:oleObj>
              </mc:Choice>
              <mc:Fallback>
                <p:oleObj r:id="rId11" imgW="533400" imgH="177165" progId="Equation.DSMT4">
                  <p:embed/>
                  <p:pic>
                    <p:nvPicPr>
                      <p:cNvPr id="0" name="图片 23"/>
                      <p:cNvPicPr/>
                      <p:nvPr/>
                    </p:nvPicPr>
                    <p:blipFill>
                      <a:blip r:embed="rId7"/>
                      <a:stretch>
                        <a:fillRect/>
                      </a:stretch>
                    </p:blipFill>
                    <p:spPr>
                      <a:xfrm>
                        <a:off x="6237605" y="3500755"/>
                        <a:ext cx="882015" cy="306070"/>
                      </a:xfrm>
                      <a:prstGeom prst="rect">
                        <a:avLst/>
                      </a:prstGeom>
                      <a:noFill/>
                      <a:ln w="9525">
                        <a:noFill/>
                        <a:miter/>
                      </a:ln>
                    </p:spPr>
                  </p:pic>
                </p:oleObj>
              </mc:Fallback>
            </mc:AlternateContent>
          </a:graphicData>
        </a:graphic>
      </p:graphicFrame>
      <p:graphicFrame>
        <p:nvGraphicFramePr>
          <p:cNvPr id="27" name="对象 -2147482486"/>
          <p:cNvGraphicFramePr/>
          <p:nvPr/>
        </p:nvGraphicFramePr>
        <p:xfrm>
          <a:off x="7677785" y="3500755"/>
          <a:ext cx="882015" cy="306070"/>
        </p:xfrm>
        <a:graphic>
          <a:graphicData uri="http://schemas.openxmlformats.org/presentationml/2006/ole">
            <mc:AlternateContent xmlns:mc="http://schemas.openxmlformats.org/markup-compatibility/2006">
              <mc:Choice xmlns:v="urn:schemas-microsoft-com:vml" Requires="v">
                <p:oleObj spid="_x0000_s34174" r:id="rId12" imgW="533400" imgH="177165" progId="Equation.DSMT4">
                  <p:embed/>
                </p:oleObj>
              </mc:Choice>
              <mc:Fallback>
                <p:oleObj r:id="rId12" imgW="533400" imgH="177165" progId="Equation.DSMT4">
                  <p:embed/>
                  <p:pic>
                    <p:nvPicPr>
                      <p:cNvPr id="0" name="图片 23"/>
                      <p:cNvPicPr/>
                      <p:nvPr/>
                    </p:nvPicPr>
                    <p:blipFill>
                      <a:blip r:embed="rId7"/>
                      <a:stretch>
                        <a:fillRect/>
                      </a:stretch>
                    </p:blipFill>
                    <p:spPr>
                      <a:xfrm>
                        <a:off x="7677785" y="3500755"/>
                        <a:ext cx="882015" cy="306070"/>
                      </a:xfrm>
                      <a:prstGeom prst="rect">
                        <a:avLst/>
                      </a:prstGeom>
                      <a:noFill/>
                      <a:ln w="9525">
                        <a:noFill/>
                        <a:miter/>
                      </a:ln>
                    </p:spPr>
                  </p:pic>
                </p:oleObj>
              </mc:Fallback>
            </mc:AlternateContent>
          </a:graphicData>
        </a:graphic>
      </p:graphicFrame>
      <p:graphicFrame>
        <p:nvGraphicFramePr>
          <p:cNvPr id="30" name="对象 -2147482486"/>
          <p:cNvGraphicFramePr/>
          <p:nvPr/>
        </p:nvGraphicFramePr>
        <p:xfrm>
          <a:off x="4941570" y="3933190"/>
          <a:ext cx="882015" cy="306070"/>
        </p:xfrm>
        <a:graphic>
          <a:graphicData uri="http://schemas.openxmlformats.org/presentationml/2006/ole">
            <mc:AlternateContent xmlns:mc="http://schemas.openxmlformats.org/markup-compatibility/2006">
              <mc:Choice xmlns:v="urn:schemas-microsoft-com:vml" Requires="v">
                <p:oleObj spid="_x0000_s34175" r:id="rId13" imgW="533400" imgH="177165" progId="Equation.DSMT4">
                  <p:embed/>
                </p:oleObj>
              </mc:Choice>
              <mc:Fallback>
                <p:oleObj r:id="rId13" imgW="533400" imgH="177165" progId="Equation.DSMT4">
                  <p:embed/>
                  <p:pic>
                    <p:nvPicPr>
                      <p:cNvPr id="0" name="图片 23"/>
                      <p:cNvPicPr/>
                      <p:nvPr/>
                    </p:nvPicPr>
                    <p:blipFill>
                      <a:blip r:embed="rId7"/>
                      <a:stretch>
                        <a:fillRect/>
                      </a:stretch>
                    </p:blipFill>
                    <p:spPr>
                      <a:xfrm>
                        <a:off x="4941570" y="3933190"/>
                        <a:ext cx="882015" cy="306070"/>
                      </a:xfrm>
                      <a:prstGeom prst="rect">
                        <a:avLst/>
                      </a:prstGeom>
                      <a:noFill/>
                      <a:ln w="9525">
                        <a:noFill/>
                        <a:miter/>
                      </a:ln>
                    </p:spPr>
                  </p:pic>
                </p:oleObj>
              </mc:Fallback>
            </mc:AlternateContent>
          </a:graphicData>
        </a:graphic>
      </p:graphicFrame>
      <p:graphicFrame>
        <p:nvGraphicFramePr>
          <p:cNvPr id="3" name="对象 -2147482456"/>
          <p:cNvGraphicFramePr/>
          <p:nvPr/>
        </p:nvGraphicFramePr>
        <p:xfrm>
          <a:off x="8326120" y="3851910"/>
          <a:ext cx="1386840" cy="387350"/>
        </p:xfrm>
        <a:graphic>
          <a:graphicData uri="http://schemas.openxmlformats.org/presentationml/2006/ole">
            <mc:AlternateContent xmlns:mc="http://schemas.openxmlformats.org/markup-compatibility/2006">
              <mc:Choice xmlns:v="urn:schemas-microsoft-com:vml" Requires="v">
                <p:oleObj spid="_x0000_s34176" r:id="rId14" imgW="774065" imgH="228600" progId="Equation.DSMT4">
                  <p:embed/>
                </p:oleObj>
              </mc:Choice>
              <mc:Fallback>
                <p:oleObj r:id="rId14" imgW="774065" imgH="228600" progId="Equation.DSMT4">
                  <p:embed/>
                  <p:pic>
                    <p:nvPicPr>
                      <p:cNvPr id="0" name="图片 31"/>
                      <p:cNvPicPr/>
                      <p:nvPr/>
                    </p:nvPicPr>
                    <p:blipFill>
                      <a:blip r:embed="rId15"/>
                      <a:stretch>
                        <a:fillRect/>
                      </a:stretch>
                    </p:blipFill>
                    <p:spPr>
                      <a:xfrm>
                        <a:off x="8326120" y="3851910"/>
                        <a:ext cx="1386840" cy="387350"/>
                      </a:xfrm>
                      <a:prstGeom prst="rect">
                        <a:avLst/>
                      </a:prstGeom>
                      <a:noFill/>
                      <a:ln w="9525">
                        <a:noFill/>
                        <a:miter/>
                      </a:ln>
                    </p:spPr>
                  </p:pic>
                </p:oleObj>
              </mc:Fallback>
            </mc:AlternateContent>
          </a:graphicData>
        </a:graphic>
      </p:graphicFrame>
      <p:graphicFrame>
        <p:nvGraphicFramePr>
          <p:cNvPr id="8" name="对象 -2147482455"/>
          <p:cNvGraphicFramePr/>
          <p:nvPr/>
        </p:nvGraphicFramePr>
        <p:xfrm>
          <a:off x="10342245" y="3933190"/>
          <a:ext cx="387350" cy="280670"/>
        </p:xfrm>
        <a:graphic>
          <a:graphicData uri="http://schemas.openxmlformats.org/presentationml/2006/ole">
            <mc:AlternateContent xmlns:mc="http://schemas.openxmlformats.org/markup-compatibility/2006">
              <mc:Choice xmlns:v="urn:schemas-microsoft-com:vml" Requires="v">
                <p:oleObj spid="_x0000_s34177" r:id="rId16" imgW="127000" imgH="165100" progId="Equation.DSMT4">
                  <p:embed/>
                </p:oleObj>
              </mc:Choice>
              <mc:Fallback>
                <p:oleObj r:id="rId16" imgW="127000" imgH="165100" progId="Equation.DSMT4">
                  <p:embed/>
                  <p:pic>
                    <p:nvPicPr>
                      <p:cNvPr id="0" name="图片 32"/>
                      <p:cNvPicPr/>
                      <p:nvPr/>
                    </p:nvPicPr>
                    <p:blipFill>
                      <a:blip r:embed="rId17"/>
                      <a:stretch>
                        <a:fillRect/>
                      </a:stretch>
                    </p:blipFill>
                    <p:spPr>
                      <a:xfrm>
                        <a:off x="10342245" y="3933190"/>
                        <a:ext cx="387350" cy="280670"/>
                      </a:xfrm>
                      <a:prstGeom prst="rect">
                        <a:avLst/>
                      </a:prstGeom>
                      <a:noFill/>
                      <a:ln w="9525">
                        <a:noFill/>
                        <a:miter/>
                      </a:ln>
                    </p:spPr>
                  </p:pic>
                </p:oleObj>
              </mc:Fallback>
            </mc:AlternateContent>
          </a:graphicData>
        </a:graphic>
      </p:graphicFrame>
      <p:graphicFrame>
        <p:nvGraphicFramePr>
          <p:cNvPr id="9" name="对象 -2147482454"/>
          <p:cNvGraphicFramePr/>
          <p:nvPr/>
        </p:nvGraphicFramePr>
        <p:xfrm>
          <a:off x="1629410" y="4266565"/>
          <a:ext cx="400050" cy="385445"/>
        </p:xfrm>
        <a:graphic>
          <a:graphicData uri="http://schemas.openxmlformats.org/presentationml/2006/ole">
            <mc:AlternateContent xmlns:mc="http://schemas.openxmlformats.org/markup-compatibility/2006">
              <mc:Choice xmlns:v="urn:schemas-microsoft-com:vml" Requires="v">
                <p:oleObj spid="_x0000_s34178" r:id="rId18" imgW="177165" imgH="228600" progId="Equation.DSMT4">
                  <p:embed/>
                </p:oleObj>
              </mc:Choice>
              <mc:Fallback>
                <p:oleObj r:id="rId18" imgW="177165" imgH="228600" progId="Equation.DSMT4">
                  <p:embed/>
                  <p:pic>
                    <p:nvPicPr>
                      <p:cNvPr id="0" name="图片 33"/>
                      <p:cNvPicPr/>
                      <p:nvPr/>
                    </p:nvPicPr>
                    <p:blipFill>
                      <a:blip r:embed="rId19"/>
                      <a:stretch>
                        <a:fillRect/>
                      </a:stretch>
                    </p:blipFill>
                    <p:spPr>
                      <a:xfrm>
                        <a:off x="1629410" y="4266565"/>
                        <a:ext cx="400050" cy="385445"/>
                      </a:xfrm>
                      <a:prstGeom prst="rect">
                        <a:avLst/>
                      </a:prstGeom>
                      <a:noFill/>
                      <a:ln w="9525">
                        <a:noFill/>
                        <a:miter/>
                      </a:ln>
                    </p:spPr>
                  </p:pic>
                </p:oleObj>
              </mc:Fallback>
            </mc:AlternateContent>
          </a:graphicData>
        </a:graphic>
      </p:graphicFrame>
      <p:graphicFrame>
        <p:nvGraphicFramePr>
          <p:cNvPr id="35" name="对象 -2147482486"/>
          <p:cNvGraphicFramePr/>
          <p:nvPr/>
        </p:nvGraphicFramePr>
        <p:xfrm>
          <a:off x="693420" y="4328795"/>
          <a:ext cx="882015" cy="306070"/>
        </p:xfrm>
        <a:graphic>
          <a:graphicData uri="http://schemas.openxmlformats.org/presentationml/2006/ole">
            <mc:AlternateContent xmlns:mc="http://schemas.openxmlformats.org/markup-compatibility/2006">
              <mc:Choice xmlns:v="urn:schemas-microsoft-com:vml" Requires="v">
                <p:oleObj spid="_x0000_s34179" r:id="rId20" imgW="533400" imgH="177165" progId="Equation.DSMT4">
                  <p:embed/>
                </p:oleObj>
              </mc:Choice>
              <mc:Fallback>
                <p:oleObj r:id="rId20" imgW="533400" imgH="177165" progId="Equation.DSMT4">
                  <p:embed/>
                  <p:pic>
                    <p:nvPicPr>
                      <p:cNvPr id="0" name="图片 23"/>
                      <p:cNvPicPr/>
                      <p:nvPr/>
                    </p:nvPicPr>
                    <p:blipFill>
                      <a:blip r:embed="rId7"/>
                      <a:stretch>
                        <a:fillRect/>
                      </a:stretch>
                    </p:blipFill>
                    <p:spPr>
                      <a:xfrm>
                        <a:off x="693420" y="4328795"/>
                        <a:ext cx="882015" cy="306070"/>
                      </a:xfrm>
                      <a:prstGeom prst="rect">
                        <a:avLst/>
                      </a:prstGeom>
                      <a:noFill/>
                      <a:ln w="9525">
                        <a:noFill/>
                        <a:miter/>
                      </a:ln>
                    </p:spPr>
                  </p:pic>
                </p:oleObj>
              </mc:Fallback>
            </mc:AlternateContent>
          </a:graphicData>
        </a:graphic>
      </p:graphicFrame>
      <p:graphicFrame>
        <p:nvGraphicFramePr>
          <p:cNvPr id="37" name="对象 -2147482486"/>
          <p:cNvGraphicFramePr/>
          <p:nvPr/>
        </p:nvGraphicFramePr>
        <p:xfrm>
          <a:off x="2768600" y="4318635"/>
          <a:ext cx="882015" cy="306070"/>
        </p:xfrm>
        <a:graphic>
          <a:graphicData uri="http://schemas.openxmlformats.org/presentationml/2006/ole">
            <mc:AlternateContent xmlns:mc="http://schemas.openxmlformats.org/markup-compatibility/2006">
              <mc:Choice xmlns:v="urn:schemas-microsoft-com:vml" Requires="v">
                <p:oleObj spid="_x0000_s34180" r:id="rId21" imgW="533400" imgH="177165" progId="Equation.DSMT4">
                  <p:embed/>
                </p:oleObj>
              </mc:Choice>
              <mc:Fallback>
                <p:oleObj r:id="rId21" imgW="533400" imgH="177165" progId="Equation.DSMT4">
                  <p:embed/>
                  <p:pic>
                    <p:nvPicPr>
                      <p:cNvPr id="0" name="图片 23"/>
                      <p:cNvPicPr/>
                      <p:nvPr/>
                    </p:nvPicPr>
                    <p:blipFill>
                      <a:blip r:embed="rId7"/>
                      <a:stretch>
                        <a:fillRect/>
                      </a:stretch>
                    </p:blipFill>
                    <p:spPr>
                      <a:xfrm>
                        <a:off x="2768600" y="4318635"/>
                        <a:ext cx="882015" cy="306070"/>
                      </a:xfrm>
                      <a:prstGeom prst="rect">
                        <a:avLst/>
                      </a:prstGeom>
                      <a:noFill/>
                      <a:ln w="9525">
                        <a:noFill/>
                        <a:miter/>
                      </a:ln>
                    </p:spPr>
                  </p:pic>
                </p:oleObj>
              </mc:Fallback>
            </mc:AlternateContent>
          </a:graphicData>
        </a:graphic>
      </p:graphicFrame>
      <p:graphicFrame>
        <p:nvGraphicFramePr>
          <p:cNvPr id="39" name="对象 -2147482486"/>
          <p:cNvGraphicFramePr/>
          <p:nvPr/>
        </p:nvGraphicFramePr>
        <p:xfrm>
          <a:off x="3429635" y="4796790"/>
          <a:ext cx="882015" cy="306070"/>
        </p:xfrm>
        <a:graphic>
          <a:graphicData uri="http://schemas.openxmlformats.org/presentationml/2006/ole">
            <mc:AlternateContent xmlns:mc="http://schemas.openxmlformats.org/markup-compatibility/2006">
              <mc:Choice xmlns:v="urn:schemas-microsoft-com:vml" Requires="v">
                <p:oleObj spid="_x0000_s34181" r:id="rId22" imgW="533400" imgH="177165" progId="Equation.DSMT4">
                  <p:embed/>
                </p:oleObj>
              </mc:Choice>
              <mc:Fallback>
                <p:oleObj r:id="rId22" imgW="533400" imgH="177165" progId="Equation.DSMT4">
                  <p:embed/>
                  <p:pic>
                    <p:nvPicPr>
                      <p:cNvPr id="0" name="图片 23"/>
                      <p:cNvPicPr/>
                      <p:nvPr/>
                    </p:nvPicPr>
                    <p:blipFill>
                      <a:blip r:embed="rId7"/>
                      <a:stretch>
                        <a:fillRect/>
                      </a:stretch>
                    </p:blipFill>
                    <p:spPr>
                      <a:xfrm>
                        <a:off x="3429635" y="4796790"/>
                        <a:ext cx="882015" cy="306070"/>
                      </a:xfrm>
                      <a:prstGeom prst="rect">
                        <a:avLst/>
                      </a:prstGeom>
                      <a:noFill/>
                      <a:ln w="9525">
                        <a:noFill/>
                        <a:miter/>
                      </a:ln>
                    </p:spPr>
                  </p:pic>
                </p:oleObj>
              </mc:Fallback>
            </mc:AlternateContent>
          </a:graphicData>
        </a:graphic>
      </p:graphicFrame>
      <p:graphicFrame>
        <p:nvGraphicFramePr>
          <p:cNvPr id="10" name="对象 -2147482452"/>
          <p:cNvGraphicFramePr>
            <a:graphicFrameLocks noChangeAspect="1"/>
          </p:cNvGraphicFramePr>
          <p:nvPr/>
        </p:nvGraphicFramePr>
        <p:xfrm>
          <a:off x="4653915" y="5242560"/>
          <a:ext cx="4481830" cy="821690"/>
        </p:xfrm>
        <a:graphic>
          <a:graphicData uri="http://schemas.openxmlformats.org/presentationml/2006/ole">
            <mc:AlternateContent xmlns:mc="http://schemas.openxmlformats.org/markup-compatibility/2006">
              <mc:Choice xmlns:v="urn:schemas-microsoft-com:vml" Requires="v">
                <p:oleObj spid="_x0000_s34182" r:id="rId23" imgW="2590800" imgH="469900" progId="Equation.DSMT4">
                  <p:embed/>
                </p:oleObj>
              </mc:Choice>
              <mc:Fallback>
                <p:oleObj r:id="rId23" imgW="2590800" imgH="469900" progId="Equation.DSMT4">
                  <p:embed/>
                  <p:pic>
                    <p:nvPicPr>
                      <p:cNvPr id="0" name="图片 40"/>
                      <p:cNvPicPr/>
                      <p:nvPr/>
                    </p:nvPicPr>
                    <p:blipFill>
                      <a:blip r:embed="rId24"/>
                      <a:stretch>
                        <a:fillRect/>
                      </a:stretch>
                    </p:blipFill>
                    <p:spPr>
                      <a:xfrm>
                        <a:off x="4653915" y="5242560"/>
                        <a:ext cx="4481830" cy="821690"/>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5130" y="62039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a:t>
            </a:r>
            <a:r>
              <a:rPr lang="zh-CN" altLang="en-US" sz="2800" b="1" dirty="0" smtClean="0"/>
              <a:t>二</a:t>
            </a:r>
            <a:r>
              <a:rPr lang="en-US" altLang="zh-CN" sz="2800" b="1" dirty="0" smtClean="0"/>
              <a:t>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lang="en-US" sz="1600" dirty="0" smtClean="0"/>
              <a:t>            、             和                  之间存在某种关系，BS公式分析表明，对于一个无股息资产上由看涨、看跌期权以及其他金融衍生产品所组成的交易组合一定满足：</a:t>
            </a:r>
          </a:p>
          <a:p>
            <a:pPr>
              <a:lnSpc>
                <a:spcPct val="170000"/>
              </a:lnSpc>
              <a:buFont typeface="Arial" panose="020B0604020202020204" pitchFamily="34" charset="0"/>
            </a:pPr>
            <a:endParaRPr lang="en-US" sz="1600" dirty="0" smtClean="0"/>
          </a:p>
          <a:p>
            <a:pPr>
              <a:lnSpc>
                <a:spcPct val="170000"/>
              </a:lnSpc>
              <a:buFont typeface="Arial" panose="020B0604020202020204" pitchFamily="34" charset="0"/>
            </a:pPr>
            <a:endParaRPr lang="en-US" sz="1600" dirty="0" smtClean="0"/>
          </a:p>
          <a:p>
            <a:pPr>
              <a:lnSpc>
                <a:spcPct val="170000"/>
              </a:lnSpc>
              <a:buFont typeface="Arial" panose="020B0604020202020204" pitchFamily="34" charset="0"/>
            </a:pPr>
            <a:r>
              <a:rPr lang="en-US" sz="1600" dirty="0" smtClean="0"/>
              <a:t>对于              中性交易组合，            ，因此：</a:t>
            </a:r>
          </a:p>
          <a:p>
            <a:pPr>
              <a:lnSpc>
                <a:spcPct val="170000"/>
              </a:lnSpc>
              <a:buFont typeface="Arial" panose="020B0604020202020204" pitchFamily="34" charset="0"/>
            </a:pPr>
            <a:endParaRPr lang="en-US" sz="1600" dirty="0" smtClean="0"/>
          </a:p>
          <a:p>
            <a:pPr>
              <a:lnSpc>
                <a:spcPct val="170000"/>
              </a:lnSpc>
              <a:buFont typeface="Arial" panose="020B0604020202020204" pitchFamily="34" charset="0"/>
            </a:pPr>
            <a:endParaRPr lang="en-US" sz="1600" dirty="0" smtClean="0"/>
          </a:p>
          <a:p>
            <a:pPr>
              <a:lnSpc>
                <a:spcPct val="170000"/>
              </a:lnSpc>
              <a:buFont typeface="Arial" panose="020B0604020202020204" pitchFamily="34" charset="0"/>
            </a:pPr>
            <a:endParaRPr lang="en-US" sz="1600" dirty="0" smtClean="0"/>
          </a:p>
          <a:p>
            <a:pPr>
              <a:lnSpc>
                <a:spcPct val="170000"/>
              </a:lnSpc>
              <a:buFont typeface="Arial" panose="020B0604020202020204" pitchFamily="34" charset="0"/>
            </a:pPr>
            <a:r>
              <a:rPr lang="en-US" sz="1600" dirty="0" smtClean="0"/>
              <a:t>该式说明当很大并且为    正时，交易组合的                   虽然也很大，但为负，反之亦然。                                              </a:t>
            </a:r>
          </a:p>
          <a:p>
            <a:pPr>
              <a:lnSpc>
                <a:spcPct val="170000"/>
              </a:lnSpc>
              <a:buFont typeface="Arial" panose="020B0604020202020204" pitchFamily="34" charset="0"/>
            </a:pP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4" name="对象 -2147482477"/>
          <p:cNvGraphicFramePr/>
          <p:nvPr/>
        </p:nvGraphicFramePr>
        <p:xfrm>
          <a:off x="405130" y="1700530"/>
          <a:ext cx="650240" cy="323215"/>
        </p:xfrm>
        <a:graphic>
          <a:graphicData uri="http://schemas.openxmlformats.org/presentationml/2006/ole">
            <mc:AlternateContent xmlns:mc="http://schemas.openxmlformats.org/markup-compatibility/2006">
              <mc:Choice xmlns:v="urn:schemas-microsoft-com:vml" Requires="v">
                <p:oleObj spid="_x0000_s35067" r:id="rId3" imgW="393700" imgH="177165" progId="Equation.DSMT4">
                  <p:embed/>
                </p:oleObj>
              </mc:Choice>
              <mc:Fallback>
                <p:oleObj r:id="rId3" imgW="393700" imgH="177165" progId="Equation.DSMT4">
                  <p:embed/>
                  <p:pic>
                    <p:nvPicPr>
                      <p:cNvPr id="0" name="图片 13"/>
                      <p:cNvPicPr/>
                      <p:nvPr/>
                    </p:nvPicPr>
                    <p:blipFill>
                      <a:blip r:embed="rId4"/>
                      <a:stretch>
                        <a:fillRect/>
                      </a:stretch>
                    </p:blipFill>
                    <p:spPr>
                      <a:xfrm>
                        <a:off x="405130" y="1700530"/>
                        <a:ext cx="650240" cy="323215"/>
                      </a:xfrm>
                      <a:prstGeom prst="rect">
                        <a:avLst/>
                      </a:prstGeom>
                      <a:noFill/>
                      <a:ln w="38100">
                        <a:noFill/>
                        <a:miter/>
                      </a:ln>
                    </p:spPr>
                  </p:pic>
                </p:oleObj>
              </mc:Fallback>
            </mc:AlternateContent>
          </a:graphicData>
        </a:graphic>
      </p:graphicFrame>
      <p:graphicFrame>
        <p:nvGraphicFramePr>
          <p:cNvPr id="13" name="对象 -2147482486"/>
          <p:cNvGraphicFramePr/>
          <p:nvPr/>
        </p:nvGraphicFramePr>
        <p:xfrm>
          <a:off x="765175" y="1221740"/>
          <a:ext cx="882015" cy="306070"/>
        </p:xfrm>
        <a:graphic>
          <a:graphicData uri="http://schemas.openxmlformats.org/presentationml/2006/ole">
            <mc:AlternateContent xmlns:mc="http://schemas.openxmlformats.org/markup-compatibility/2006">
              <mc:Choice xmlns:v="urn:schemas-microsoft-com:vml" Requires="v">
                <p:oleObj spid="_x0000_s35068" r:id="rId5" imgW="533400" imgH="177165" progId="Equation.DSMT4">
                  <p:embed/>
                </p:oleObj>
              </mc:Choice>
              <mc:Fallback>
                <p:oleObj r:id="rId5" imgW="533400" imgH="177165" progId="Equation.DSMT4">
                  <p:embed/>
                  <p:pic>
                    <p:nvPicPr>
                      <p:cNvPr id="0" name="图片 23"/>
                      <p:cNvPicPr/>
                      <p:nvPr/>
                    </p:nvPicPr>
                    <p:blipFill>
                      <a:blip r:embed="rId6"/>
                      <a:stretch>
                        <a:fillRect/>
                      </a:stretch>
                    </p:blipFill>
                    <p:spPr>
                      <a:xfrm>
                        <a:off x="765175" y="1221740"/>
                        <a:ext cx="882015" cy="306070"/>
                      </a:xfrm>
                      <a:prstGeom prst="rect">
                        <a:avLst/>
                      </a:prstGeom>
                      <a:noFill/>
                      <a:ln w="9525">
                        <a:noFill/>
                        <a:miter/>
                      </a:ln>
                    </p:spPr>
                  </p:pic>
                </p:oleObj>
              </mc:Fallback>
            </mc:AlternateContent>
          </a:graphicData>
        </a:graphic>
      </p:graphicFrame>
      <p:graphicFrame>
        <p:nvGraphicFramePr>
          <p:cNvPr id="17" name="对象 -2147482486"/>
          <p:cNvGraphicFramePr/>
          <p:nvPr/>
        </p:nvGraphicFramePr>
        <p:xfrm>
          <a:off x="4319270" y="5372735"/>
          <a:ext cx="882015" cy="306070"/>
        </p:xfrm>
        <a:graphic>
          <a:graphicData uri="http://schemas.openxmlformats.org/presentationml/2006/ole">
            <mc:AlternateContent xmlns:mc="http://schemas.openxmlformats.org/markup-compatibility/2006">
              <mc:Choice xmlns:v="urn:schemas-microsoft-com:vml" Requires="v">
                <p:oleObj spid="_x0000_s35069" r:id="rId7" imgW="533400" imgH="177165" progId="Equation.DSMT4">
                  <p:embed/>
                </p:oleObj>
              </mc:Choice>
              <mc:Fallback>
                <p:oleObj r:id="rId7" imgW="533400" imgH="177165" progId="Equation.DSMT4">
                  <p:embed/>
                  <p:pic>
                    <p:nvPicPr>
                      <p:cNvPr id="0" name="图片 23"/>
                      <p:cNvPicPr/>
                      <p:nvPr/>
                    </p:nvPicPr>
                    <p:blipFill>
                      <a:blip r:embed="rId6"/>
                      <a:stretch>
                        <a:fillRect/>
                      </a:stretch>
                    </p:blipFill>
                    <p:spPr>
                      <a:xfrm>
                        <a:off x="4319270" y="5372735"/>
                        <a:ext cx="882015" cy="306070"/>
                      </a:xfrm>
                      <a:prstGeom prst="rect">
                        <a:avLst/>
                      </a:prstGeom>
                      <a:noFill/>
                      <a:ln w="9525">
                        <a:noFill/>
                        <a:miter/>
                      </a:ln>
                    </p:spPr>
                  </p:pic>
                </p:oleObj>
              </mc:Fallback>
            </mc:AlternateContent>
          </a:graphicData>
        </a:graphic>
      </p:graphicFrame>
      <p:graphicFrame>
        <p:nvGraphicFramePr>
          <p:cNvPr id="20" name="对象 -2147482486"/>
          <p:cNvGraphicFramePr/>
          <p:nvPr/>
        </p:nvGraphicFramePr>
        <p:xfrm>
          <a:off x="2027555" y="1709420"/>
          <a:ext cx="882015" cy="306070"/>
        </p:xfrm>
        <a:graphic>
          <a:graphicData uri="http://schemas.openxmlformats.org/presentationml/2006/ole">
            <mc:AlternateContent xmlns:mc="http://schemas.openxmlformats.org/markup-compatibility/2006">
              <mc:Choice xmlns:v="urn:schemas-microsoft-com:vml" Requires="v">
                <p:oleObj spid="_x0000_s35070" r:id="rId8" imgW="533400" imgH="177165" progId="Equation.DSMT4">
                  <p:embed/>
                </p:oleObj>
              </mc:Choice>
              <mc:Fallback>
                <p:oleObj r:id="rId8" imgW="533400" imgH="177165" progId="Equation.DSMT4">
                  <p:embed/>
                  <p:pic>
                    <p:nvPicPr>
                      <p:cNvPr id="0" name="图片 23"/>
                      <p:cNvPicPr/>
                      <p:nvPr/>
                    </p:nvPicPr>
                    <p:blipFill>
                      <a:blip r:embed="rId6"/>
                      <a:stretch>
                        <a:fillRect/>
                      </a:stretch>
                    </p:blipFill>
                    <p:spPr>
                      <a:xfrm>
                        <a:off x="2027555" y="1709420"/>
                        <a:ext cx="882015" cy="306070"/>
                      </a:xfrm>
                      <a:prstGeom prst="rect">
                        <a:avLst/>
                      </a:prstGeom>
                      <a:noFill/>
                      <a:ln w="9525">
                        <a:noFill/>
                        <a:miter/>
                      </a:ln>
                    </p:spPr>
                  </p:pic>
                </p:oleObj>
              </mc:Fallback>
            </mc:AlternateContent>
          </a:graphicData>
        </a:graphic>
      </p:graphicFrame>
      <p:graphicFrame>
        <p:nvGraphicFramePr>
          <p:cNvPr id="11" name="对象 -2147482477"/>
          <p:cNvGraphicFramePr/>
          <p:nvPr/>
        </p:nvGraphicFramePr>
        <p:xfrm>
          <a:off x="1196975" y="1700530"/>
          <a:ext cx="650240" cy="323215"/>
        </p:xfrm>
        <a:graphic>
          <a:graphicData uri="http://schemas.openxmlformats.org/presentationml/2006/ole">
            <mc:AlternateContent xmlns:mc="http://schemas.openxmlformats.org/markup-compatibility/2006">
              <mc:Choice xmlns:v="urn:schemas-microsoft-com:vml" Requires="v">
                <p:oleObj spid="_x0000_s35071" r:id="rId9" imgW="393700" imgH="177165" progId="Equation.DSMT4">
                  <p:embed/>
                </p:oleObj>
              </mc:Choice>
              <mc:Fallback>
                <p:oleObj r:id="rId9" imgW="393700" imgH="177165" progId="Equation.DSMT4">
                  <p:embed/>
                  <p:pic>
                    <p:nvPicPr>
                      <p:cNvPr id="0" name="图片 13"/>
                      <p:cNvPicPr/>
                      <p:nvPr/>
                    </p:nvPicPr>
                    <p:blipFill>
                      <a:blip r:embed="rId10"/>
                      <a:stretch>
                        <a:fillRect/>
                      </a:stretch>
                    </p:blipFill>
                    <p:spPr>
                      <a:xfrm>
                        <a:off x="1196975" y="1700530"/>
                        <a:ext cx="650240" cy="323215"/>
                      </a:xfrm>
                      <a:prstGeom prst="rect">
                        <a:avLst/>
                      </a:prstGeom>
                      <a:noFill/>
                      <a:ln w="38100">
                        <a:noFill/>
                        <a:miter/>
                      </a:ln>
                    </p:spPr>
                  </p:pic>
                </p:oleObj>
              </mc:Fallback>
            </mc:AlternateContent>
          </a:graphicData>
        </a:graphic>
      </p:graphicFrame>
      <p:graphicFrame>
        <p:nvGraphicFramePr>
          <p:cNvPr id="2" name="对象 -2147482448"/>
          <p:cNvGraphicFramePr>
            <a:graphicFrameLocks noChangeAspect="1"/>
          </p:cNvGraphicFramePr>
          <p:nvPr/>
        </p:nvGraphicFramePr>
        <p:xfrm>
          <a:off x="4509770" y="2110105"/>
          <a:ext cx="3030220" cy="784225"/>
        </p:xfrm>
        <a:graphic>
          <a:graphicData uri="http://schemas.openxmlformats.org/presentationml/2006/ole">
            <mc:AlternateContent xmlns:mc="http://schemas.openxmlformats.org/markup-compatibility/2006">
              <mc:Choice xmlns:v="urn:schemas-microsoft-com:vml" Requires="v">
                <p:oleObj spid="_x0000_s35072" r:id="rId11" imgW="1524000" imgH="393700" progId="Equation.DSMT4">
                  <p:embed/>
                </p:oleObj>
              </mc:Choice>
              <mc:Fallback>
                <p:oleObj r:id="rId11" imgW="1524000" imgH="393700" progId="Equation.DSMT4">
                  <p:embed/>
                  <p:pic>
                    <p:nvPicPr>
                      <p:cNvPr id="0" name="图片 3075"/>
                      <p:cNvPicPr/>
                      <p:nvPr/>
                    </p:nvPicPr>
                    <p:blipFill>
                      <a:blip r:embed="rId12"/>
                      <a:stretch>
                        <a:fillRect/>
                      </a:stretch>
                    </p:blipFill>
                    <p:spPr>
                      <a:xfrm>
                        <a:off x="4509770" y="2110105"/>
                        <a:ext cx="3030220" cy="784225"/>
                      </a:xfrm>
                      <a:prstGeom prst="rect">
                        <a:avLst/>
                      </a:prstGeom>
                      <a:noFill/>
                      <a:ln w="9525">
                        <a:noFill/>
                        <a:miter/>
                      </a:ln>
                    </p:spPr>
                  </p:pic>
                </p:oleObj>
              </mc:Fallback>
            </mc:AlternateContent>
          </a:graphicData>
        </a:graphic>
      </p:graphicFrame>
      <p:graphicFrame>
        <p:nvGraphicFramePr>
          <p:cNvPr id="14" name="对象 -2147482477"/>
          <p:cNvGraphicFramePr/>
          <p:nvPr/>
        </p:nvGraphicFramePr>
        <p:xfrm>
          <a:off x="880745" y="3483610"/>
          <a:ext cx="650240" cy="323215"/>
        </p:xfrm>
        <a:graphic>
          <a:graphicData uri="http://schemas.openxmlformats.org/presentationml/2006/ole">
            <mc:AlternateContent xmlns:mc="http://schemas.openxmlformats.org/markup-compatibility/2006">
              <mc:Choice xmlns:v="urn:schemas-microsoft-com:vml" Requires="v">
                <p:oleObj spid="_x0000_s35073" r:id="rId13" imgW="393700" imgH="177165" progId="Equation.DSMT4">
                  <p:embed/>
                </p:oleObj>
              </mc:Choice>
              <mc:Fallback>
                <p:oleObj r:id="rId13" imgW="393700" imgH="177165" progId="Equation.DSMT4">
                  <p:embed/>
                  <p:pic>
                    <p:nvPicPr>
                      <p:cNvPr id="0" name="图片 13"/>
                      <p:cNvPicPr/>
                      <p:nvPr/>
                    </p:nvPicPr>
                    <p:blipFill>
                      <a:blip r:embed="rId4"/>
                      <a:stretch>
                        <a:fillRect/>
                      </a:stretch>
                    </p:blipFill>
                    <p:spPr>
                      <a:xfrm>
                        <a:off x="880745" y="3483610"/>
                        <a:ext cx="650240" cy="323215"/>
                      </a:xfrm>
                      <a:prstGeom prst="rect">
                        <a:avLst/>
                      </a:prstGeom>
                      <a:noFill/>
                      <a:ln w="38100">
                        <a:noFill/>
                        <a:miter/>
                      </a:ln>
                    </p:spPr>
                  </p:pic>
                </p:oleObj>
              </mc:Fallback>
            </mc:AlternateContent>
          </a:graphicData>
        </a:graphic>
      </p:graphicFrame>
      <p:graphicFrame>
        <p:nvGraphicFramePr>
          <p:cNvPr id="3" name="对象 -2147482446"/>
          <p:cNvGraphicFramePr>
            <a:graphicFrameLocks noChangeAspect="1"/>
          </p:cNvGraphicFramePr>
          <p:nvPr/>
        </p:nvGraphicFramePr>
        <p:xfrm>
          <a:off x="2909570" y="3509010"/>
          <a:ext cx="636270" cy="302260"/>
        </p:xfrm>
        <a:graphic>
          <a:graphicData uri="http://schemas.openxmlformats.org/presentationml/2006/ole">
            <mc:AlternateContent xmlns:mc="http://schemas.openxmlformats.org/markup-compatibility/2006">
              <mc:Choice xmlns:v="urn:schemas-microsoft-com:vml" Requires="v">
                <p:oleObj spid="_x0000_s35074" r:id="rId14" imgW="368300" imgH="177165" progId="Equation.DSMT4">
                  <p:embed/>
                </p:oleObj>
              </mc:Choice>
              <mc:Fallback>
                <p:oleObj r:id="rId14" imgW="368300" imgH="177165" progId="Equation.DSMT4">
                  <p:embed/>
                  <p:pic>
                    <p:nvPicPr>
                      <p:cNvPr id="0" name="图片 20"/>
                      <p:cNvPicPr/>
                      <p:nvPr/>
                    </p:nvPicPr>
                    <p:blipFill>
                      <a:blip r:embed="rId15"/>
                      <a:stretch>
                        <a:fillRect/>
                      </a:stretch>
                    </p:blipFill>
                    <p:spPr>
                      <a:xfrm>
                        <a:off x="2909570" y="3509010"/>
                        <a:ext cx="636270" cy="302260"/>
                      </a:xfrm>
                      <a:prstGeom prst="rect">
                        <a:avLst/>
                      </a:prstGeom>
                      <a:noFill/>
                      <a:ln w="9525">
                        <a:noFill/>
                        <a:miter/>
                      </a:ln>
                    </p:spPr>
                  </p:pic>
                </p:oleObj>
              </mc:Fallback>
            </mc:AlternateContent>
          </a:graphicData>
        </a:graphic>
      </p:graphicFrame>
      <p:graphicFrame>
        <p:nvGraphicFramePr>
          <p:cNvPr id="8" name="对象 -2147482445"/>
          <p:cNvGraphicFramePr>
            <a:graphicFrameLocks noChangeAspect="1"/>
          </p:cNvGraphicFramePr>
          <p:nvPr/>
        </p:nvGraphicFramePr>
        <p:xfrm>
          <a:off x="4580890" y="3849370"/>
          <a:ext cx="2176780" cy="775335"/>
        </p:xfrm>
        <a:graphic>
          <a:graphicData uri="http://schemas.openxmlformats.org/presentationml/2006/ole">
            <mc:AlternateContent xmlns:mc="http://schemas.openxmlformats.org/markup-compatibility/2006">
              <mc:Choice xmlns:v="urn:schemas-microsoft-com:vml" Requires="v">
                <p:oleObj spid="_x0000_s35075" r:id="rId16" imgW="1104900" imgH="393700" progId="Equation.DSMT4">
                  <p:embed/>
                </p:oleObj>
              </mc:Choice>
              <mc:Fallback>
                <p:oleObj r:id="rId16" imgW="1104900" imgH="393700" progId="Equation.DSMT4">
                  <p:embed/>
                  <p:pic>
                    <p:nvPicPr>
                      <p:cNvPr id="0" name="图片 21"/>
                      <p:cNvPicPr/>
                      <p:nvPr/>
                    </p:nvPicPr>
                    <p:blipFill>
                      <a:blip r:embed="rId17"/>
                      <a:stretch>
                        <a:fillRect/>
                      </a:stretch>
                    </p:blipFill>
                    <p:spPr>
                      <a:xfrm>
                        <a:off x="4580890" y="3849370"/>
                        <a:ext cx="2176780" cy="775335"/>
                      </a:xfrm>
                      <a:prstGeom prst="rect">
                        <a:avLst/>
                      </a:prstGeom>
                      <a:noFill/>
                      <a:ln w="9525">
                        <a:noFill/>
                        <a:miter/>
                      </a:ln>
                    </p:spPr>
                  </p:pic>
                </p:oleObj>
              </mc:Fallback>
            </mc:AlternateContent>
          </a:graphicData>
        </a:graphic>
      </p:graphicFrame>
      <p:graphicFrame>
        <p:nvGraphicFramePr>
          <p:cNvPr id="23" name="对象 -2147482486"/>
          <p:cNvGraphicFramePr/>
          <p:nvPr/>
        </p:nvGraphicFramePr>
        <p:xfrm>
          <a:off x="2493645" y="5372735"/>
          <a:ext cx="210185" cy="306070"/>
        </p:xfrm>
        <a:graphic>
          <a:graphicData uri="http://schemas.openxmlformats.org/presentationml/2006/ole">
            <mc:AlternateContent xmlns:mc="http://schemas.openxmlformats.org/markup-compatibility/2006">
              <mc:Choice xmlns:v="urn:schemas-microsoft-com:vml" Requires="v">
                <p:oleObj spid="_x0000_s35076" r:id="rId18" imgW="127000" imgH="177165" progId="Equation.DSMT4">
                  <p:embed/>
                </p:oleObj>
              </mc:Choice>
              <mc:Fallback>
                <p:oleObj r:id="rId18" imgW="127000" imgH="177165" progId="Equation.DSMT4">
                  <p:embed/>
                  <p:pic>
                    <p:nvPicPr>
                      <p:cNvPr id="0" name="图片 23"/>
                      <p:cNvPicPr/>
                      <p:nvPr/>
                    </p:nvPicPr>
                    <p:blipFill>
                      <a:blip r:embed="rId19"/>
                      <a:stretch>
                        <a:fillRect/>
                      </a:stretch>
                    </p:blipFill>
                    <p:spPr>
                      <a:xfrm>
                        <a:off x="2493645" y="5372735"/>
                        <a:ext cx="210185" cy="306070"/>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5130" y="62039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a:t>
            </a:r>
            <a:r>
              <a:rPr lang="zh-CN" altLang="en-US" sz="2800" b="1" dirty="0" smtClean="0"/>
              <a:t>二</a:t>
            </a:r>
            <a:r>
              <a:rPr lang="en-US" altLang="zh-CN" sz="2800" b="1" dirty="0" smtClean="0"/>
              <a:t>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lang="en-US" sz="1600" dirty="0" smtClean="0"/>
              <a:t>                                              </a:t>
            </a:r>
          </a:p>
          <a:p>
            <a:pPr>
              <a:lnSpc>
                <a:spcPct val="170000"/>
              </a:lnSpc>
              <a:buFont typeface="Arial" panose="020B0604020202020204" pitchFamily="34" charset="0"/>
            </a:pP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3" name="对象 -2147482486"/>
          <p:cNvGraphicFramePr/>
          <p:nvPr/>
        </p:nvGraphicFramePr>
        <p:xfrm>
          <a:off x="765175" y="1221740"/>
          <a:ext cx="882015" cy="306070"/>
        </p:xfrm>
        <a:graphic>
          <a:graphicData uri="http://schemas.openxmlformats.org/presentationml/2006/ole">
            <mc:AlternateContent xmlns:mc="http://schemas.openxmlformats.org/markup-compatibility/2006">
              <mc:Choice xmlns:v="urn:schemas-microsoft-com:vml" Requires="v">
                <p:oleObj spid="_x0000_s35866" r:id="rId3" imgW="533400" imgH="177165" progId="Equation.DSMT4">
                  <p:embed/>
                </p:oleObj>
              </mc:Choice>
              <mc:Fallback>
                <p:oleObj r:id="rId3" imgW="533400" imgH="177165" progId="Equation.DSMT4">
                  <p:embed/>
                  <p:pic>
                    <p:nvPicPr>
                      <p:cNvPr id="0" name="图片 23"/>
                      <p:cNvPicPr/>
                      <p:nvPr/>
                    </p:nvPicPr>
                    <p:blipFill>
                      <a:blip r:embed="rId4"/>
                      <a:stretch>
                        <a:fillRect/>
                      </a:stretch>
                    </p:blipFill>
                    <p:spPr>
                      <a:xfrm>
                        <a:off x="765175" y="1221740"/>
                        <a:ext cx="882015" cy="306070"/>
                      </a:xfrm>
                      <a:prstGeom prst="rect">
                        <a:avLst/>
                      </a:prstGeom>
                      <a:noFill/>
                      <a:ln w="9525">
                        <a:noFill/>
                        <a:miter/>
                      </a:ln>
                    </p:spPr>
                  </p:pic>
                </p:oleObj>
              </mc:Fallback>
            </mc:AlternateContent>
          </a:graphicData>
        </a:graphic>
      </p:graphicFrame>
      <p:pic>
        <p:nvPicPr>
          <p:cNvPr id="9" name="图片 8"/>
          <p:cNvPicPr>
            <a:picLocks noChangeAspect="1"/>
          </p:cNvPicPr>
          <p:nvPr/>
        </p:nvPicPr>
        <p:blipFill>
          <a:blip r:embed="rId5"/>
          <a:stretch>
            <a:fillRect/>
          </a:stretch>
        </p:blipFill>
        <p:spPr>
          <a:xfrm>
            <a:off x="116840" y="1772920"/>
            <a:ext cx="5086350" cy="3524250"/>
          </a:xfrm>
          <a:prstGeom prst="rect">
            <a:avLst/>
          </a:prstGeom>
        </p:spPr>
      </p:pic>
      <p:sp>
        <p:nvSpPr>
          <p:cNvPr id="100" name="文本框 99"/>
          <p:cNvSpPr txBox="1"/>
          <p:nvPr/>
        </p:nvSpPr>
        <p:spPr>
          <a:xfrm>
            <a:off x="5203190" y="1340485"/>
            <a:ext cx="3832225" cy="3969385"/>
          </a:xfrm>
          <a:prstGeom prst="rect">
            <a:avLst/>
          </a:prstGeom>
          <a:noFill/>
          <a:ln w="9525">
            <a:noFill/>
          </a:ln>
        </p:spPr>
        <p:txBody>
          <a:bodyPr wrap="square">
            <a:spAutoFit/>
          </a:bodyPr>
          <a:lstStyle/>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a:t>
            </a:r>
            <a:r>
              <a:rPr lang="zh-CN" sz="1800" b="0">
                <a:latin typeface="Times New Roman" panose="02020603050405020304" pitchFamily="18" charset="0"/>
                <a:ea typeface="宋体" panose="02010600030101010101" pitchFamily="2" charset="-122"/>
                <a:cs typeface="Times New Roman" panose="02020603050405020304" pitchFamily="18" charset="0"/>
              </a:rPr>
              <a:t>看涨期权</a:t>
            </a:r>
            <a:r>
              <a:rPr lang="en-US" sz="1800" b="0">
                <a:latin typeface="Times New Roman" panose="02020603050405020304" pitchFamily="18" charset="0"/>
                <a:ea typeface="宋体" panose="02010600030101010101" pitchFamily="2" charset="-122"/>
                <a:cs typeface="Times New Roman" panose="02020603050405020304" pitchFamily="18" charset="0"/>
              </a:rPr>
              <a:t>Gamma</a:t>
            </a:r>
            <a:r>
              <a:rPr lang="zh-CN" sz="1800" b="0">
                <a:latin typeface="Times New Roman" panose="02020603050405020304" pitchFamily="18" charset="0"/>
                <a:ea typeface="宋体" panose="02010600030101010101" pitchFamily="2" charset="-122"/>
                <a:cs typeface="Times New Roman" panose="02020603050405020304" pitchFamily="18" charset="0"/>
              </a:rPr>
              <a:t>股票价格时间变化规律</a:t>
            </a:r>
            <a:endParaRPr lang="en-US" sz="1800" b="0">
              <a:latin typeface="Times New Roman" panose="02020603050405020304" pitchFamily="18" charset="0"/>
              <a:ea typeface="宋体" panose="02010600030101010101" pitchFamily="2" charset="-122"/>
              <a:cs typeface="Times New Roman" panose="02020603050405020304" pitchFamily="18" charset="0"/>
            </a:endParaRP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s=np.linspace(10,100,91)</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x=50</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r=0.05</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t=np.linspace(1,12,24)</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newtime=np.zeros((len(s),len(t)))</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for i in range(0,len(s)):</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    newtime[i]=t/12</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newtime=newtime.T</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newprice=np.zeros((len(t),len(s)))</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for i in range(0,len(t)):</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    newprice[i]=s</a:t>
            </a:r>
          </a:p>
          <a:p>
            <a:endParaRPr lang="en-US" altLang="en-US" sz="1800" b="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文本框 9"/>
          <p:cNvSpPr txBox="1"/>
          <p:nvPr/>
        </p:nvSpPr>
        <p:spPr>
          <a:xfrm>
            <a:off x="8902065" y="1305560"/>
            <a:ext cx="3124835" cy="4523105"/>
          </a:xfrm>
          <a:prstGeom prst="rect">
            <a:avLst/>
          </a:prstGeom>
          <a:noFill/>
        </p:spPr>
        <p:txBody>
          <a:bodyPr wrap="square" rtlCol="0" anchor="t">
            <a:spAutoFit/>
          </a:bodyPr>
          <a:lstStyle/>
          <a:p>
            <a:pPr marL="0" indent="0"/>
            <a:r>
              <a:rPr lang="en-US" altLang="zh-CN">
                <a:latin typeface="Times New Roman" panose="02020603050405020304" pitchFamily="18" charset="0"/>
                <a:cs typeface="Times New Roman" panose="02020603050405020304" pitchFamily="18" charset="0"/>
                <a:sym typeface="+mn-ea"/>
              </a:rPr>
              <a:t>#</a:t>
            </a:r>
            <a:r>
              <a:rPr lang="zh-CN" altLang="en-US">
                <a:latin typeface="Times New Roman" panose="02020603050405020304" pitchFamily="18" charset="0"/>
                <a:cs typeface="Times New Roman" panose="02020603050405020304" pitchFamily="18" charset="0"/>
                <a:sym typeface="+mn-ea"/>
              </a:rPr>
              <a:t>续左</a:t>
            </a:r>
            <a:endParaRPr lang="en-US">
              <a:latin typeface="Times New Roman" panose="02020603050405020304" pitchFamily="18" charset="0"/>
              <a:cs typeface="Times New Roman" panose="02020603050405020304" pitchFamily="18" charset="0"/>
              <a:sym typeface="+mn-ea"/>
            </a:endParaRPr>
          </a:p>
          <a:p>
            <a:pPr marL="0" indent="0"/>
            <a:r>
              <a:rPr lang="en-US">
                <a:latin typeface="Times New Roman" panose="02020603050405020304" pitchFamily="18" charset="0"/>
                <a:cs typeface="Times New Roman" panose="02020603050405020304" pitchFamily="18" charset="0"/>
                <a:sym typeface="+mn-ea"/>
              </a:rPr>
              <a:t>pad=np.ones((len(t),len(s)))</a:t>
            </a:r>
          </a:p>
          <a:p>
            <a:pPr marL="0" indent="0"/>
            <a:r>
              <a:rPr lang="en-US">
                <a:latin typeface="Times New Roman" panose="02020603050405020304" pitchFamily="18" charset="0"/>
                <a:cs typeface="Times New Roman" panose="02020603050405020304" pitchFamily="18" charset="0"/>
                <a:sym typeface="+mn-ea"/>
              </a:rPr>
              <a:t>gamma=blsgamma(newprice,50*pad,0.05*pad,newtime,0.2*pad)</a:t>
            </a:r>
          </a:p>
          <a:p>
            <a:pPr marL="0" indent="0"/>
            <a:r>
              <a:rPr lang="en-US">
                <a:latin typeface="Times New Roman" panose="02020603050405020304" pitchFamily="18" charset="0"/>
                <a:cs typeface="Times New Roman" panose="02020603050405020304" pitchFamily="18" charset="0"/>
                <a:sym typeface="+mn-ea"/>
              </a:rPr>
              <a:t>plt.figure()</a:t>
            </a:r>
          </a:p>
          <a:p>
            <a:pPr marL="0" indent="0"/>
            <a:r>
              <a:rPr lang="en-US">
                <a:latin typeface="Times New Roman" panose="02020603050405020304" pitchFamily="18" charset="0"/>
                <a:cs typeface="Times New Roman" panose="02020603050405020304" pitchFamily="18" charset="0"/>
                <a:sym typeface="+mn-ea"/>
              </a:rPr>
              <a:t>ax3=plt.axes(projection='3d')</a:t>
            </a:r>
          </a:p>
          <a:p>
            <a:pPr marL="0" indent="0"/>
            <a:r>
              <a:rPr lang="en-US">
                <a:latin typeface="Times New Roman" panose="02020603050405020304" pitchFamily="18" charset="0"/>
                <a:cs typeface="Times New Roman" panose="02020603050405020304" pitchFamily="18" charset="0"/>
                <a:sym typeface="+mn-ea"/>
              </a:rPr>
              <a:t>X,Y=np.meshgrid(s,t)</a:t>
            </a:r>
          </a:p>
          <a:p>
            <a:pPr marL="0" indent="0"/>
            <a:r>
              <a:rPr lang="en-US">
                <a:latin typeface="Times New Roman" panose="02020603050405020304" pitchFamily="18" charset="0"/>
                <a:cs typeface="Times New Roman" panose="02020603050405020304" pitchFamily="18" charset="0"/>
                <a:sym typeface="+mn-ea"/>
              </a:rPr>
              <a:t>Z=gamma</a:t>
            </a:r>
          </a:p>
          <a:p>
            <a:pPr marL="0" indent="0"/>
            <a:r>
              <a:rPr lang="en-US">
                <a:latin typeface="Times New Roman" panose="02020603050405020304" pitchFamily="18" charset="0"/>
                <a:cs typeface="Times New Roman" panose="02020603050405020304" pitchFamily="18" charset="0"/>
                <a:sym typeface="+mn-ea"/>
              </a:rPr>
              <a:t>ax3.plot_surface(X,Y,Z,cmap='rainbow')</a:t>
            </a:r>
          </a:p>
          <a:p>
            <a:pPr marL="0" indent="0"/>
            <a:r>
              <a:rPr lang="en-US">
                <a:latin typeface="Times New Roman" panose="02020603050405020304" pitchFamily="18" charset="0"/>
                <a:cs typeface="Times New Roman" panose="02020603050405020304" pitchFamily="18" charset="0"/>
                <a:sym typeface="+mn-ea"/>
              </a:rPr>
              <a:t>plt.xlabel('</a:t>
            </a:r>
            <a:r>
              <a:rPr lang="zh-CN">
                <a:latin typeface="Times New Roman" panose="02020603050405020304" pitchFamily="18" charset="0"/>
                <a:cs typeface="Times New Roman" panose="02020603050405020304" pitchFamily="18" charset="0"/>
                <a:sym typeface="+mn-ea"/>
              </a:rPr>
              <a:t>股票价格</a:t>
            </a:r>
            <a:r>
              <a:rPr lang="en-US">
                <a:latin typeface="Times New Roman" panose="02020603050405020304" pitchFamily="18" charset="0"/>
                <a:cs typeface="Times New Roman" panose="02020603050405020304" pitchFamily="18" charset="0"/>
                <a:sym typeface="+mn-ea"/>
              </a:rPr>
              <a:t>')</a:t>
            </a:r>
          </a:p>
          <a:p>
            <a:pPr marL="0" indent="0"/>
            <a:r>
              <a:rPr lang="en-US">
                <a:latin typeface="Times New Roman" panose="02020603050405020304" pitchFamily="18" charset="0"/>
                <a:cs typeface="Times New Roman" panose="02020603050405020304" pitchFamily="18" charset="0"/>
                <a:sym typeface="+mn-ea"/>
              </a:rPr>
              <a:t>plt.ylabel('</a:t>
            </a:r>
            <a:r>
              <a:rPr lang="zh-CN">
                <a:latin typeface="Times New Roman" panose="02020603050405020304" pitchFamily="18" charset="0"/>
                <a:cs typeface="Times New Roman" panose="02020603050405020304" pitchFamily="18" charset="0"/>
                <a:sym typeface="+mn-ea"/>
              </a:rPr>
              <a:t>时间</a:t>
            </a:r>
            <a:r>
              <a:rPr lang="en-US">
                <a:latin typeface="Times New Roman" panose="02020603050405020304" pitchFamily="18" charset="0"/>
                <a:cs typeface="Times New Roman" panose="02020603050405020304" pitchFamily="18" charset="0"/>
                <a:sym typeface="+mn-ea"/>
              </a:rPr>
              <a:t>')</a:t>
            </a:r>
          </a:p>
          <a:p>
            <a:pPr marL="0" indent="0"/>
            <a:r>
              <a:rPr lang="en-US">
                <a:latin typeface="Times New Roman" panose="02020603050405020304" pitchFamily="18" charset="0"/>
                <a:cs typeface="Times New Roman" panose="02020603050405020304" pitchFamily="18" charset="0"/>
                <a:sym typeface="+mn-ea"/>
              </a:rPr>
              <a:t>plt.title('</a:t>
            </a:r>
            <a:r>
              <a:rPr lang="zh-CN">
                <a:latin typeface="Times New Roman" panose="02020603050405020304" pitchFamily="18" charset="0"/>
                <a:cs typeface="Times New Roman" panose="02020603050405020304" pitchFamily="18" charset="0"/>
                <a:sym typeface="+mn-ea"/>
              </a:rPr>
              <a:t>看涨期权</a:t>
            </a:r>
            <a:r>
              <a:rPr lang="en-US">
                <a:latin typeface="Times New Roman" panose="02020603050405020304" pitchFamily="18" charset="0"/>
                <a:cs typeface="Times New Roman" panose="02020603050405020304" pitchFamily="18" charset="0"/>
                <a:sym typeface="+mn-ea"/>
              </a:rPr>
              <a:t>gamma</a:t>
            </a:r>
            <a:r>
              <a:rPr lang="zh-CN">
                <a:latin typeface="Times New Roman" panose="02020603050405020304" pitchFamily="18" charset="0"/>
                <a:cs typeface="Times New Roman" panose="02020603050405020304" pitchFamily="18" charset="0"/>
                <a:sym typeface="+mn-ea"/>
              </a:rPr>
              <a:t>股票价格时间变化规律</a:t>
            </a:r>
            <a:r>
              <a:rPr lang="en-US">
                <a:latin typeface="Times New Roman" panose="02020603050405020304" pitchFamily="18" charset="0"/>
                <a:cs typeface="Times New Roman" panose="02020603050405020304" pitchFamily="18" charset="0"/>
                <a:sym typeface="+mn-ea"/>
              </a:rPr>
              <a:t>')</a:t>
            </a:r>
          </a:p>
          <a:p>
            <a:pPr marL="0" indent="0"/>
            <a:r>
              <a:rPr lang="en-US">
                <a:latin typeface="Times New Roman" panose="02020603050405020304" pitchFamily="18" charset="0"/>
                <a:cs typeface="Times New Roman" panose="02020603050405020304" pitchFamily="18" charset="0"/>
                <a:sym typeface="+mn-ea"/>
              </a:rPr>
              <a:t>plt.show()</a:t>
            </a:r>
            <a:endParaRPr lang="zh-CN" altLang="en-US"/>
          </a:p>
        </p:txBody>
      </p:sp>
    </p:spTree>
  </p:cSld>
  <p:clrMapOvr>
    <a:masterClrMapping/>
  </p:clrMapOvr>
  <p:transition>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328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a:t>
            </a:r>
            <a:r>
              <a:rPr lang="zh-CN" altLang="en-US" sz="2800" b="1" dirty="0" smtClean="0"/>
              <a:t>二</a:t>
            </a:r>
            <a:r>
              <a:rPr lang="en-US" altLang="zh-CN" sz="2800" b="1" dirty="0" smtClean="0"/>
              <a:t>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lang="zh-CN" altLang="en-US" sz="1600" dirty="0" smtClean="0">
                <a:latin typeface="Times New Roman" panose="02020603050405020304" pitchFamily="18" charset="0"/>
                <a:cs typeface="Times New Roman" panose="02020603050405020304" pitchFamily="18" charset="0"/>
              </a:rPr>
              <a:t>【例</a:t>
            </a:r>
            <a:r>
              <a:rPr lang="en-US" altLang="zh-CN" sz="1600" dirty="0" smtClean="0">
                <a:latin typeface="Times New Roman" panose="02020603050405020304" pitchFamily="18" charset="0"/>
                <a:cs typeface="Times New Roman" panose="02020603050405020304" pitchFamily="18" charset="0"/>
              </a:rPr>
              <a:t>14-9</a:t>
            </a:r>
            <a:r>
              <a:rPr lang="zh-CN" altLang="en-US" sz="1600" dirty="0" smtClean="0">
                <a:latin typeface="Times New Roman" panose="02020603050405020304" pitchFamily="18" charset="0"/>
                <a:cs typeface="Times New Roman" panose="02020603050405020304" pitchFamily="18" charset="0"/>
              </a:rPr>
              <a:t>】</a:t>
            </a:r>
            <a:r>
              <a:rPr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股票当前市价为100美元；期权行使价格为101美元；无风险利率为4%；股票波动率为15%；期权期限为20周。即</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=100，</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=101，</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=0.04，</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=0.15，</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=0.3846。期权为：</a:t>
            </a: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lang="en-US"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lang="en-US" sz="1600" dirty="0" smtClean="0"/>
              <a:t>说明当股票价格变化为      时，期权              的变化为</a:t>
            </a:r>
            <a:r>
              <a:rPr lang="en-US" sz="1600" dirty="0" smtClean="0">
                <a:latin typeface="Times New Roman" panose="02020603050405020304" pitchFamily="18" charset="0"/>
                <a:cs typeface="Times New Roman" panose="02020603050405020304" pitchFamily="18" charset="0"/>
              </a:rPr>
              <a:t>0.0427      </a:t>
            </a:r>
            <a:r>
              <a:rPr lang="en-US" sz="1600" dirty="0" smtClean="0"/>
              <a:t>。</a:t>
            </a:r>
          </a:p>
          <a:p>
            <a:pPr>
              <a:lnSpc>
                <a:spcPct val="170000"/>
              </a:lnSpc>
              <a:buFont typeface="Arial" panose="020B0604020202020204" pitchFamily="34" charset="0"/>
            </a:pPr>
            <a:r>
              <a:rPr lang="zh-CN" altLang="en-US" sz="1600" dirty="0" smtClean="0">
                <a:latin typeface="Times New Roman" panose="02020603050405020304" pitchFamily="18" charset="0"/>
                <a:cs typeface="Times New Roman" panose="02020603050405020304" pitchFamily="18" charset="0"/>
                <a:sym typeface="+mn-ea"/>
              </a:rPr>
              <a:t>【例</a:t>
            </a:r>
            <a:r>
              <a:rPr lang="en-US" altLang="zh-CN" sz="1600" dirty="0" smtClean="0">
                <a:latin typeface="Times New Roman" panose="02020603050405020304" pitchFamily="18" charset="0"/>
                <a:cs typeface="Times New Roman" panose="02020603050405020304" pitchFamily="18" charset="0"/>
                <a:sym typeface="+mn-ea"/>
              </a:rPr>
              <a:t>14-10</a:t>
            </a:r>
            <a:r>
              <a:rPr lang="zh-CN" altLang="en-US" sz="1600" dirty="0" smtClean="0">
                <a:latin typeface="Times New Roman" panose="02020603050405020304" pitchFamily="18" charset="0"/>
                <a:cs typeface="Times New Roman" panose="02020603050405020304" pitchFamily="18" charset="0"/>
                <a:sym typeface="+mn-ea"/>
              </a:rPr>
              <a:t>】</a:t>
            </a:r>
            <a:r>
              <a:rPr sz="1600" dirty="0" smtClean="0">
                <a:latin typeface="Times New Roman" panose="02020603050405020304" pitchFamily="18" charset="0"/>
                <a:cs typeface="Times New Roman" panose="02020603050405020304" pitchFamily="18" charset="0"/>
                <a:sym typeface="+mn-ea"/>
              </a:rPr>
              <a:t>   </a:t>
            </a:r>
            <a:r>
              <a:rPr sz="1600" dirty="0" smtClean="0">
                <a:latin typeface="Times New Roman" panose="02020603050405020304" pitchFamily="18" charset="0"/>
                <a:cs typeface="Times New Roman" panose="02020603050405020304" pitchFamily="18" charset="0"/>
                <a:sym typeface="+mn-ea"/>
              </a:rPr>
              <a:t>当前交易员B的交易组合为</a:t>
            </a:r>
            <a:r>
              <a:rPr lang="en-US" sz="1600" dirty="0" smtClean="0">
                <a:latin typeface="Times New Roman" panose="02020603050405020304" pitchFamily="18" charset="0"/>
                <a:cs typeface="Times New Roman" panose="02020603050405020304" pitchFamily="18" charset="0"/>
                <a:sym typeface="+mn-ea"/>
              </a:rPr>
              <a:t>            </a:t>
            </a:r>
            <a:r>
              <a:rPr sz="1600" dirty="0" smtClean="0">
                <a:latin typeface="Times New Roman" panose="02020603050405020304" pitchFamily="18" charset="0"/>
                <a:cs typeface="Times New Roman" panose="02020603050405020304" pitchFamily="18" charset="0"/>
                <a:sym typeface="+mn-ea"/>
              </a:rPr>
              <a:t>中性，其</a:t>
            </a:r>
            <a:r>
              <a:rPr lang="en-US" sz="1600" dirty="0" smtClean="0">
                <a:latin typeface="Times New Roman" panose="02020603050405020304" pitchFamily="18" charset="0"/>
                <a:cs typeface="Times New Roman" panose="02020603050405020304" pitchFamily="18" charset="0"/>
                <a:sym typeface="+mn-ea"/>
              </a:rPr>
              <a:t>                </a:t>
            </a:r>
            <a:r>
              <a:rPr sz="1600" dirty="0" smtClean="0">
                <a:latin typeface="Times New Roman" panose="02020603050405020304" pitchFamily="18" charset="0"/>
                <a:cs typeface="Times New Roman" panose="02020603050405020304" pitchFamily="18" charset="0"/>
                <a:sym typeface="+mn-ea"/>
              </a:rPr>
              <a:t>为-4000。某交易所期权的</a:t>
            </a:r>
            <a:r>
              <a:rPr lang="en-US" sz="1600" dirty="0" smtClean="0">
                <a:latin typeface="Times New Roman" panose="02020603050405020304" pitchFamily="18" charset="0"/>
                <a:cs typeface="Times New Roman" panose="02020603050405020304" pitchFamily="18" charset="0"/>
                <a:sym typeface="+mn-ea"/>
              </a:rPr>
              <a:t>            </a:t>
            </a:r>
            <a:r>
              <a:rPr sz="1600" dirty="0" smtClean="0">
                <a:latin typeface="Times New Roman" panose="02020603050405020304" pitchFamily="18" charset="0"/>
                <a:cs typeface="Times New Roman" panose="02020603050405020304" pitchFamily="18" charset="0"/>
                <a:sym typeface="+mn-ea"/>
              </a:rPr>
              <a:t>与</a:t>
            </a:r>
            <a:r>
              <a:rPr lang="en-US" sz="1600" dirty="0" smtClean="0">
                <a:latin typeface="Times New Roman" panose="02020603050405020304" pitchFamily="18" charset="0"/>
                <a:cs typeface="Times New Roman" panose="02020603050405020304" pitchFamily="18" charset="0"/>
                <a:sym typeface="+mn-ea"/>
              </a:rPr>
              <a:t>                  </a:t>
            </a:r>
            <a:r>
              <a:rPr sz="1600" dirty="0" smtClean="0">
                <a:latin typeface="Times New Roman" panose="02020603050405020304" pitchFamily="18" charset="0"/>
                <a:cs typeface="Times New Roman" panose="02020603050405020304" pitchFamily="18" charset="0"/>
                <a:sym typeface="+mn-ea"/>
              </a:rPr>
              <a:t>分别为0.58及2。交易员B为了使得交易组合的</a:t>
            </a:r>
            <a:r>
              <a:rPr lang="en-US" sz="1600" dirty="0" smtClean="0">
                <a:latin typeface="Times New Roman" panose="02020603050405020304" pitchFamily="18" charset="0"/>
                <a:cs typeface="Times New Roman" panose="02020603050405020304" pitchFamily="18" charset="0"/>
                <a:sym typeface="+mn-ea"/>
              </a:rPr>
              <a:t>              </a:t>
            </a:r>
            <a:r>
              <a:rPr sz="1600" dirty="0" smtClean="0">
                <a:latin typeface="Times New Roman" panose="02020603050405020304" pitchFamily="18" charset="0"/>
                <a:cs typeface="Times New Roman" panose="02020603050405020304" pitchFamily="18" charset="0"/>
                <a:sym typeface="+mn-ea"/>
              </a:rPr>
              <a:t>与</a:t>
            </a:r>
            <a:r>
              <a:rPr lang="en-US" sz="1600" dirty="0" smtClean="0">
                <a:latin typeface="Times New Roman" panose="02020603050405020304" pitchFamily="18" charset="0"/>
                <a:cs typeface="Times New Roman" panose="02020603050405020304" pitchFamily="18" charset="0"/>
                <a:sym typeface="+mn-ea"/>
              </a:rPr>
              <a:t>                </a:t>
            </a:r>
            <a:r>
              <a:rPr sz="1600" dirty="0" smtClean="0">
                <a:latin typeface="Times New Roman" panose="02020603050405020304" pitchFamily="18" charset="0"/>
                <a:cs typeface="Times New Roman" panose="02020603050405020304" pitchFamily="18" charset="0"/>
                <a:sym typeface="+mn-ea"/>
              </a:rPr>
              <a:t>均为中性，他可以进行以下操作：</a:t>
            </a:r>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sym typeface="+mn-ea"/>
              </a:rPr>
              <a:t>(1)买入2000</a:t>
            </a:r>
            <a:r>
              <a:rPr lang="zh-CN" altLang="en-US" sz="1600" dirty="0" smtClean="0">
                <a:latin typeface="Times New Roman" panose="02020603050405020304" pitchFamily="18" charset="0"/>
                <a:cs typeface="Times New Roman" panose="02020603050405020304" pitchFamily="18" charset="0"/>
                <a:sym typeface="+mn-ea"/>
              </a:rPr>
              <a:t>单位</a:t>
            </a:r>
            <a:r>
              <a:rPr sz="1600" dirty="0" smtClean="0">
                <a:latin typeface="Times New Roman" panose="02020603050405020304" pitchFamily="18" charset="0"/>
                <a:cs typeface="Times New Roman" panose="02020603050405020304" pitchFamily="18" charset="0"/>
                <a:sym typeface="+mn-ea"/>
              </a:rPr>
              <a:t>期权（20个期权合约）保证</a:t>
            </a:r>
            <a:r>
              <a:rPr lang="en-US" sz="1600" dirty="0" smtClean="0">
                <a:latin typeface="Times New Roman" panose="02020603050405020304" pitchFamily="18" charset="0"/>
                <a:cs typeface="Times New Roman" panose="02020603050405020304" pitchFamily="18" charset="0"/>
                <a:sym typeface="+mn-ea"/>
              </a:rPr>
              <a:t>                  </a:t>
            </a:r>
            <a:r>
              <a:rPr sz="1600" dirty="0" smtClean="0">
                <a:latin typeface="Times New Roman" panose="02020603050405020304" pitchFamily="18" charset="0"/>
                <a:cs typeface="Times New Roman" panose="02020603050405020304" pitchFamily="18" charset="0"/>
                <a:sym typeface="+mn-ea"/>
              </a:rPr>
              <a:t>中性；</a:t>
            </a:r>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sym typeface="+mn-ea"/>
              </a:rPr>
              <a:t>(2)卖出1160份标的资产以保证</a:t>
            </a:r>
            <a:r>
              <a:rPr lang="en-US" sz="1600" dirty="0" smtClean="0">
                <a:latin typeface="Times New Roman" panose="02020603050405020304" pitchFamily="18" charset="0"/>
                <a:cs typeface="Times New Roman" panose="02020603050405020304" pitchFamily="18" charset="0"/>
                <a:sym typeface="+mn-ea"/>
              </a:rPr>
              <a:t>             </a:t>
            </a:r>
            <a:r>
              <a:rPr sz="1600" dirty="0" smtClean="0">
                <a:latin typeface="Times New Roman" panose="02020603050405020304" pitchFamily="18" charset="0"/>
                <a:cs typeface="Times New Roman" panose="02020603050405020304" pitchFamily="18" charset="0"/>
                <a:sym typeface="+mn-ea"/>
              </a:rPr>
              <a:t>中性。</a:t>
            </a: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2" name="对象 -2147482537"/>
          <p:cNvGraphicFramePr/>
          <p:nvPr/>
        </p:nvGraphicFramePr>
        <p:xfrm>
          <a:off x="692785" y="2167890"/>
          <a:ext cx="267970" cy="310515"/>
        </p:xfrm>
        <a:graphic>
          <a:graphicData uri="http://schemas.openxmlformats.org/presentationml/2006/ole">
            <mc:AlternateContent xmlns:mc="http://schemas.openxmlformats.org/markup-compatibility/2006">
              <mc:Choice xmlns:v="urn:schemas-microsoft-com:vml" Requires="v">
                <p:oleObj spid="_x0000_s37315" r:id="rId3" imgW="177165" imgH="228600" progId="Equation.DSMT4">
                  <p:embed/>
                </p:oleObj>
              </mc:Choice>
              <mc:Fallback>
                <p:oleObj r:id="rId3" imgW="177165" imgH="228600" progId="Equation.DSMT4">
                  <p:embed/>
                  <p:pic>
                    <p:nvPicPr>
                      <p:cNvPr id="0" name="图片 3075"/>
                      <p:cNvPicPr/>
                      <p:nvPr/>
                    </p:nvPicPr>
                    <p:blipFill>
                      <a:blip r:embed="rId4"/>
                      <a:stretch>
                        <a:fillRect/>
                      </a:stretch>
                    </p:blipFill>
                    <p:spPr>
                      <a:xfrm>
                        <a:off x="692785" y="2167890"/>
                        <a:ext cx="267970" cy="310515"/>
                      </a:xfrm>
                      <a:prstGeom prst="rect">
                        <a:avLst/>
                      </a:prstGeom>
                      <a:noFill/>
                      <a:ln w="38100">
                        <a:noFill/>
                        <a:miter/>
                      </a:ln>
                    </p:spPr>
                  </p:pic>
                </p:oleObj>
              </mc:Fallback>
            </mc:AlternateContent>
          </a:graphicData>
        </a:graphic>
      </p:graphicFrame>
      <p:graphicFrame>
        <p:nvGraphicFramePr>
          <p:cNvPr id="11" name="对象 -2147482537"/>
          <p:cNvGraphicFramePr/>
          <p:nvPr/>
        </p:nvGraphicFramePr>
        <p:xfrm>
          <a:off x="1431925" y="2198053"/>
          <a:ext cx="250190" cy="224790"/>
        </p:xfrm>
        <a:graphic>
          <a:graphicData uri="http://schemas.openxmlformats.org/presentationml/2006/ole">
            <mc:AlternateContent xmlns:mc="http://schemas.openxmlformats.org/markup-compatibility/2006">
              <mc:Choice xmlns:v="urn:schemas-microsoft-com:vml" Requires="v">
                <p:oleObj spid="_x0000_s37316" r:id="rId5" imgW="165100" imgH="165100" progId="Equation.DSMT4">
                  <p:embed/>
                </p:oleObj>
              </mc:Choice>
              <mc:Fallback>
                <p:oleObj r:id="rId5" imgW="165100" imgH="165100" progId="Equation.DSMT4">
                  <p:embed/>
                  <p:pic>
                    <p:nvPicPr>
                      <p:cNvPr id="0" name="图片 3075"/>
                      <p:cNvPicPr/>
                      <p:nvPr/>
                    </p:nvPicPr>
                    <p:blipFill>
                      <a:blip r:embed="rId6"/>
                      <a:stretch>
                        <a:fillRect/>
                      </a:stretch>
                    </p:blipFill>
                    <p:spPr>
                      <a:xfrm>
                        <a:off x="1431925" y="2198053"/>
                        <a:ext cx="250190" cy="224790"/>
                      </a:xfrm>
                      <a:prstGeom prst="rect">
                        <a:avLst/>
                      </a:prstGeom>
                      <a:noFill/>
                      <a:ln w="38100">
                        <a:noFill/>
                        <a:miter/>
                      </a:ln>
                    </p:spPr>
                  </p:pic>
                </p:oleObj>
              </mc:Fallback>
            </mc:AlternateContent>
          </a:graphicData>
        </a:graphic>
      </p:graphicFrame>
      <p:graphicFrame>
        <p:nvGraphicFramePr>
          <p:cNvPr id="19" name="对象 -2147482537"/>
          <p:cNvGraphicFramePr/>
          <p:nvPr/>
        </p:nvGraphicFramePr>
        <p:xfrm>
          <a:off x="2132648" y="2249806"/>
          <a:ext cx="173355" cy="173355"/>
        </p:xfrm>
        <a:graphic>
          <a:graphicData uri="http://schemas.openxmlformats.org/presentationml/2006/ole">
            <mc:AlternateContent xmlns:mc="http://schemas.openxmlformats.org/markup-compatibility/2006">
              <mc:Choice xmlns:v="urn:schemas-microsoft-com:vml" Requires="v">
                <p:oleObj spid="_x0000_s37317" r:id="rId7" imgW="114300" imgH="127000" progId="Equation.DSMT4">
                  <p:embed/>
                </p:oleObj>
              </mc:Choice>
              <mc:Fallback>
                <p:oleObj r:id="rId7" imgW="114300" imgH="127000" progId="Equation.DSMT4">
                  <p:embed/>
                  <p:pic>
                    <p:nvPicPr>
                      <p:cNvPr id="0" name="图片 3075"/>
                      <p:cNvPicPr/>
                      <p:nvPr/>
                    </p:nvPicPr>
                    <p:blipFill>
                      <a:blip r:embed="rId8"/>
                      <a:stretch>
                        <a:fillRect/>
                      </a:stretch>
                    </p:blipFill>
                    <p:spPr>
                      <a:xfrm>
                        <a:off x="2132648" y="2249806"/>
                        <a:ext cx="173355" cy="173355"/>
                      </a:xfrm>
                      <a:prstGeom prst="rect">
                        <a:avLst/>
                      </a:prstGeom>
                      <a:noFill/>
                      <a:ln w="38100">
                        <a:noFill/>
                        <a:miter/>
                      </a:ln>
                    </p:spPr>
                  </p:pic>
                </p:oleObj>
              </mc:Fallback>
            </mc:AlternateContent>
          </a:graphicData>
        </a:graphic>
      </p:graphicFrame>
      <p:graphicFrame>
        <p:nvGraphicFramePr>
          <p:cNvPr id="22" name="对象 -2147482537"/>
          <p:cNvGraphicFramePr/>
          <p:nvPr/>
        </p:nvGraphicFramePr>
        <p:xfrm>
          <a:off x="2853056" y="2215516"/>
          <a:ext cx="212090" cy="241935"/>
        </p:xfrm>
        <a:graphic>
          <a:graphicData uri="http://schemas.openxmlformats.org/presentationml/2006/ole">
            <mc:AlternateContent xmlns:mc="http://schemas.openxmlformats.org/markup-compatibility/2006">
              <mc:Choice xmlns:v="urn:schemas-microsoft-com:vml" Requires="v">
                <p:oleObj spid="_x0000_s37318" r:id="rId9" imgW="139700" imgH="177165" progId="Equation.DSMT4">
                  <p:embed/>
                </p:oleObj>
              </mc:Choice>
              <mc:Fallback>
                <p:oleObj r:id="rId9" imgW="139700" imgH="177165" progId="Equation.DSMT4">
                  <p:embed/>
                  <p:pic>
                    <p:nvPicPr>
                      <p:cNvPr id="0" name="图片 3075"/>
                      <p:cNvPicPr/>
                      <p:nvPr/>
                    </p:nvPicPr>
                    <p:blipFill>
                      <a:blip r:embed="rId10"/>
                      <a:stretch>
                        <a:fillRect/>
                      </a:stretch>
                    </p:blipFill>
                    <p:spPr>
                      <a:xfrm>
                        <a:off x="2853056" y="2215516"/>
                        <a:ext cx="212090" cy="241935"/>
                      </a:xfrm>
                      <a:prstGeom prst="rect">
                        <a:avLst/>
                      </a:prstGeom>
                      <a:noFill/>
                      <a:ln w="38100">
                        <a:noFill/>
                        <a:miter/>
                      </a:ln>
                    </p:spPr>
                  </p:pic>
                </p:oleObj>
              </mc:Fallback>
            </mc:AlternateContent>
          </a:graphicData>
        </a:graphic>
      </p:graphicFrame>
      <p:graphicFrame>
        <p:nvGraphicFramePr>
          <p:cNvPr id="24" name="对象 -2147482537"/>
          <p:cNvGraphicFramePr/>
          <p:nvPr/>
        </p:nvGraphicFramePr>
        <p:xfrm>
          <a:off x="3611880" y="2198053"/>
          <a:ext cx="212090" cy="224790"/>
        </p:xfrm>
        <a:graphic>
          <a:graphicData uri="http://schemas.openxmlformats.org/presentationml/2006/ole">
            <mc:AlternateContent xmlns:mc="http://schemas.openxmlformats.org/markup-compatibility/2006">
              <mc:Choice xmlns:v="urn:schemas-microsoft-com:vml" Requires="v">
                <p:oleObj spid="_x0000_s37319" r:id="rId11" imgW="139700" imgH="165100" progId="Equation.DSMT4">
                  <p:embed/>
                </p:oleObj>
              </mc:Choice>
              <mc:Fallback>
                <p:oleObj r:id="rId11" imgW="139700" imgH="165100" progId="Equation.DSMT4">
                  <p:embed/>
                  <p:pic>
                    <p:nvPicPr>
                      <p:cNvPr id="0" name="图片 3075"/>
                      <p:cNvPicPr/>
                      <p:nvPr/>
                    </p:nvPicPr>
                    <p:blipFill>
                      <a:blip r:embed="rId12"/>
                      <a:stretch>
                        <a:fillRect/>
                      </a:stretch>
                    </p:blipFill>
                    <p:spPr>
                      <a:xfrm>
                        <a:off x="3611880" y="2198053"/>
                        <a:ext cx="212090" cy="224790"/>
                      </a:xfrm>
                      <a:prstGeom prst="rect">
                        <a:avLst/>
                      </a:prstGeom>
                      <a:noFill/>
                      <a:ln w="38100">
                        <a:noFill/>
                        <a:miter/>
                      </a:ln>
                    </p:spPr>
                  </p:pic>
                </p:oleObj>
              </mc:Fallback>
            </mc:AlternateContent>
          </a:graphicData>
        </a:graphic>
      </p:graphicFrame>
      <p:graphicFrame>
        <p:nvGraphicFramePr>
          <p:cNvPr id="13" name="对象 -2147482486"/>
          <p:cNvGraphicFramePr/>
          <p:nvPr/>
        </p:nvGraphicFramePr>
        <p:xfrm>
          <a:off x="765175" y="1235075"/>
          <a:ext cx="882015" cy="306070"/>
        </p:xfrm>
        <a:graphic>
          <a:graphicData uri="http://schemas.openxmlformats.org/presentationml/2006/ole">
            <mc:AlternateContent xmlns:mc="http://schemas.openxmlformats.org/markup-compatibility/2006">
              <mc:Choice xmlns:v="urn:schemas-microsoft-com:vml" Requires="v">
                <p:oleObj spid="_x0000_s37320" r:id="rId13" imgW="533400" imgH="177165" progId="Equation.DSMT4">
                  <p:embed/>
                </p:oleObj>
              </mc:Choice>
              <mc:Fallback>
                <p:oleObj r:id="rId13" imgW="533400" imgH="177165" progId="Equation.DSMT4">
                  <p:embed/>
                  <p:pic>
                    <p:nvPicPr>
                      <p:cNvPr id="0" name="图片 23"/>
                      <p:cNvPicPr/>
                      <p:nvPr/>
                    </p:nvPicPr>
                    <p:blipFill>
                      <a:blip r:embed="rId14"/>
                      <a:stretch>
                        <a:fillRect/>
                      </a:stretch>
                    </p:blipFill>
                    <p:spPr>
                      <a:xfrm>
                        <a:off x="765175" y="1235075"/>
                        <a:ext cx="882015" cy="306070"/>
                      </a:xfrm>
                      <a:prstGeom prst="rect">
                        <a:avLst/>
                      </a:prstGeom>
                      <a:noFill/>
                      <a:ln w="9525">
                        <a:noFill/>
                        <a:miter/>
                      </a:ln>
                    </p:spPr>
                  </p:pic>
                </p:oleObj>
              </mc:Fallback>
            </mc:AlternateContent>
          </a:graphicData>
        </a:graphic>
      </p:graphicFrame>
      <p:graphicFrame>
        <p:nvGraphicFramePr>
          <p:cNvPr id="3" name="对象 -2147482436"/>
          <p:cNvGraphicFramePr>
            <a:graphicFrameLocks noChangeAspect="1"/>
          </p:cNvGraphicFramePr>
          <p:nvPr/>
        </p:nvGraphicFramePr>
        <p:xfrm>
          <a:off x="4941570" y="2493010"/>
          <a:ext cx="2903220" cy="796925"/>
        </p:xfrm>
        <a:graphic>
          <a:graphicData uri="http://schemas.openxmlformats.org/presentationml/2006/ole">
            <mc:AlternateContent xmlns:mc="http://schemas.openxmlformats.org/markup-compatibility/2006">
              <mc:Choice xmlns:v="urn:schemas-microsoft-com:vml" Requires="v">
                <p:oleObj spid="_x0000_s37321" r:id="rId15" imgW="1727200" imgH="469900" progId="Equation.DSMT4">
                  <p:embed/>
                </p:oleObj>
              </mc:Choice>
              <mc:Fallback>
                <p:oleObj r:id="rId15" imgW="1727200" imgH="469900" progId="Equation.DSMT4">
                  <p:embed/>
                  <p:pic>
                    <p:nvPicPr>
                      <p:cNvPr id="0" name="图片 9"/>
                      <p:cNvPicPr/>
                      <p:nvPr/>
                    </p:nvPicPr>
                    <p:blipFill>
                      <a:blip r:embed="rId16"/>
                      <a:stretch>
                        <a:fillRect/>
                      </a:stretch>
                    </p:blipFill>
                    <p:spPr>
                      <a:xfrm>
                        <a:off x="4941570" y="2493010"/>
                        <a:ext cx="2903220" cy="796925"/>
                      </a:xfrm>
                      <a:prstGeom prst="rect">
                        <a:avLst/>
                      </a:prstGeom>
                      <a:noFill/>
                      <a:ln w="9525">
                        <a:noFill/>
                        <a:miter/>
                      </a:ln>
                    </p:spPr>
                  </p:pic>
                </p:oleObj>
              </mc:Fallback>
            </mc:AlternateContent>
          </a:graphicData>
        </a:graphic>
      </p:graphicFrame>
      <p:graphicFrame>
        <p:nvGraphicFramePr>
          <p:cNvPr id="14" name="对象 -2147482537"/>
          <p:cNvGraphicFramePr/>
          <p:nvPr/>
        </p:nvGraphicFramePr>
        <p:xfrm>
          <a:off x="2470150" y="3564573"/>
          <a:ext cx="346710" cy="241300"/>
        </p:xfrm>
        <a:graphic>
          <a:graphicData uri="http://schemas.openxmlformats.org/presentationml/2006/ole">
            <mc:AlternateContent xmlns:mc="http://schemas.openxmlformats.org/markup-compatibility/2006">
              <mc:Choice xmlns:v="urn:schemas-microsoft-com:vml" Requires="v">
                <p:oleObj spid="_x0000_s37322" r:id="rId17" imgW="228600" imgH="177165" progId="Equation.DSMT4">
                  <p:embed/>
                </p:oleObj>
              </mc:Choice>
              <mc:Fallback>
                <p:oleObj r:id="rId17" imgW="228600" imgH="177165" progId="Equation.DSMT4">
                  <p:embed/>
                  <p:pic>
                    <p:nvPicPr>
                      <p:cNvPr id="0" name="图片 3075"/>
                      <p:cNvPicPr/>
                      <p:nvPr/>
                    </p:nvPicPr>
                    <p:blipFill>
                      <a:blip r:embed="rId18"/>
                      <a:stretch>
                        <a:fillRect/>
                      </a:stretch>
                    </p:blipFill>
                    <p:spPr>
                      <a:xfrm>
                        <a:off x="2470150" y="3564573"/>
                        <a:ext cx="346710" cy="241300"/>
                      </a:xfrm>
                      <a:prstGeom prst="rect">
                        <a:avLst/>
                      </a:prstGeom>
                      <a:noFill/>
                      <a:ln w="38100">
                        <a:noFill/>
                        <a:miter/>
                      </a:ln>
                    </p:spPr>
                  </p:pic>
                </p:oleObj>
              </mc:Fallback>
            </mc:AlternateContent>
          </a:graphicData>
        </a:graphic>
      </p:graphicFrame>
      <p:graphicFrame>
        <p:nvGraphicFramePr>
          <p:cNvPr id="17" name="对象 -2147482537"/>
          <p:cNvGraphicFramePr/>
          <p:nvPr/>
        </p:nvGraphicFramePr>
        <p:xfrm>
          <a:off x="5589270" y="3572828"/>
          <a:ext cx="346710" cy="241300"/>
        </p:xfrm>
        <a:graphic>
          <a:graphicData uri="http://schemas.openxmlformats.org/presentationml/2006/ole">
            <mc:AlternateContent xmlns:mc="http://schemas.openxmlformats.org/markup-compatibility/2006">
              <mc:Choice xmlns:v="urn:schemas-microsoft-com:vml" Requires="v">
                <p:oleObj spid="_x0000_s37323" r:id="rId19" imgW="228600" imgH="177165" progId="Equation.DSMT4">
                  <p:embed/>
                </p:oleObj>
              </mc:Choice>
              <mc:Fallback>
                <p:oleObj r:id="rId19" imgW="228600" imgH="177165" progId="Equation.DSMT4">
                  <p:embed/>
                  <p:pic>
                    <p:nvPicPr>
                      <p:cNvPr id="0" name="图片 3075"/>
                      <p:cNvPicPr/>
                      <p:nvPr/>
                    </p:nvPicPr>
                    <p:blipFill>
                      <a:blip r:embed="rId18"/>
                      <a:stretch>
                        <a:fillRect/>
                      </a:stretch>
                    </p:blipFill>
                    <p:spPr>
                      <a:xfrm>
                        <a:off x="5589270" y="3572828"/>
                        <a:ext cx="346710" cy="241300"/>
                      </a:xfrm>
                      <a:prstGeom prst="rect">
                        <a:avLst/>
                      </a:prstGeom>
                      <a:noFill/>
                      <a:ln w="38100">
                        <a:noFill/>
                        <a:miter/>
                      </a:ln>
                    </p:spPr>
                  </p:pic>
                </p:oleObj>
              </mc:Fallback>
            </mc:AlternateContent>
          </a:graphicData>
        </a:graphic>
      </p:graphicFrame>
      <p:graphicFrame>
        <p:nvGraphicFramePr>
          <p:cNvPr id="20" name="对象 -2147482477"/>
          <p:cNvGraphicFramePr/>
          <p:nvPr/>
        </p:nvGraphicFramePr>
        <p:xfrm>
          <a:off x="3611880" y="3524250"/>
          <a:ext cx="650240" cy="323215"/>
        </p:xfrm>
        <a:graphic>
          <a:graphicData uri="http://schemas.openxmlformats.org/presentationml/2006/ole">
            <mc:AlternateContent xmlns:mc="http://schemas.openxmlformats.org/markup-compatibility/2006">
              <mc:Choice xmlns:v="urn:schemas-microsoft-com:vml" Requires="v">
                <p:oleObj spid="_x0000_s37324" r:id="rId20" imgW="393700" imgH="177165" progId="Equation.DSMT4">
                  <p:embed/>
                </p:oleObj>
              </mc:Choice>
              <mc:Fallback>
                <p:oleObj r:id="rId20" imgW="393700" imgH="177165" progId="Equation.DSMT4">
                  <p:embed/>
                  <p:pic>
                    <p:nvPicPr>
                      <p:cNvPr id="0" name="图片 13"/>
                      <p:cNvPicPr/>
                      <p:nvPr/>
                    </p:nvPicPr>
                    <p:blipFill>
                      <a:blip r:embed="rId21"/>
                      <a:stretch>
                        <a:fillRect/>
                      </a:stretch>
                    </p:blipFill>
                    <p:spPr>
                      <a:xfrm>
                        <a:off x="3611880" y="3524250"/>
                        <a:ext cx="650240" cy="323215"/>
                      </a:xfrm>
                      <a:prstGeom prst="rect">
                        <a:avLst/>
                      </a:prstGeom>
                      <a:noFill/>
                      <a:ln w="38100">
                        <a:noFill/>
                        <a:miter/>
                      </a:ln>
                    </p:spPr>
                  </p:pic>
                </p:oleObj>
              </mc:Fallback>
            </mc:AlternateContent>
          </a:graphicData>
        </a:graphic>
      </p:graphicFrame>
      <p:graphicFrame>
        <p:nvGraphicFramePr>
          <p:cNvPr id="27" name="对象 -2147482477"/>
          <p:cNvGraphicFramePr/>
          <p:nvPr/>
        </p:nvGraphicFramePr>
        <p:xfrm>
          <a:off x="4077335" y="4004945"/>
          <a:ext cx="650240" cy="323215"/>
        </p:xfrm>
        <a:graphic>
          <a:graphicData uri="http://schemas.openxmlformats.org/presentationml/2006/ole">
            <mc:AlternateContent xmlns:mc="http://schemas.openxmlformats.org/markup-compatibility/2006">
              <mc:Choice xmlns:v="urn:schemas-microsoft-com:vml" Requires="v">
                <p:oleObj spid="_x0000_s37325" r:id="rId22" imgW="393700" imgH="177165" progId="Equation.DSMT4">
                  <p:embed/>
                </p:oleObj>
              </mc:Choice>
              <mc:Fallback>
                <p:oleObj r:id="rId22" imgW="393700" imgH="177165" progId="Equation.DSMT4">
                  <p:embed/>
                  <p:pic>
                    <p:nvPicPr>
                      <p:cNvPr id="0" name="图片 13"/>
                      <p:cNvPicPr/>
                      <p:nvPr/>
                    </p:nvPicPr>
                    <p:blipFill>
                      <a:blip r:embed="rId21"/>
                      <a:stretch>
                        <a:fillRect/>
                      </a:stretch>
                    </p:blipFill>
                    <p:spPr>
                      <a:xfrm>
                        <a:off x="4077335" y="4004945"/>
                        <a:ext cx="650240" cy="323215"/>
                      </a:xfrm>
                      <a:prstGeom prst="rect">
                        <a:avLst/>
                      </a:prstGeom>
                      <a:noFill/>
                      <a:ln w="38100">
                        <a:noFill/>
                        <a:miter/>
                      </a:ln>
                    </p:spPr>
                  </p:pic>
                </p:oleObj>
              </mc:Fallback>
            </mc:AlternateContent>
          </a:graphicData>
        </a:graphic>
      </p:graphicFrame>
      <p:graphicFrame>
        <p:nvGraphicFramePr>
          <p:cNvPr id="29" name="对象 -2147482486"/>
          <p:cNvGraphicFramePr/>
          <p:nvPr/>
        </p:nvGraphicFramePr>
        <p:xfrm>
          <a:off x="5445125" y="4004945"/>
          <a:ext cx="882015" cy="306070"/>
        </p:xfrm>
        <a:graphic>
          <a:graphicData uri="http://schemas.openxmlformats.org/presentationml/2006/ole">
            <mc:AlternateContent xmlns:mc="http://schemas.openxmlformats.org/markup-compatibility/2006">
              <mc:Choice xmlns:v="urn:schemas-microsoft-com:vml" Requires="v">
                <p:oleObj spid="_x0000_s37326" r:id="rId23" imgW="533400" imgH="177165" progId="Equation.DSMT4">
                  <p:embed/>
                </p:oleObj>
              </mc:Choice>
              <mc:Fallback>
                <p:oleObj r:id="rId23" imgW="533400" imgH="177165" progId="Equation.DSMT4">
                  <p:embed/>
                  <p:pic>
                    <p:nvPicPr>
                      <p:cNvPr id="0" name="图片 23"/>
                      <p:cNvPicPr/>
                      <p:nvPr/>
                    </p:nvPicPr>
                    <p:blipFill>
                      <a:blip r:embed="rId14"/>
                      <a:stretch>
                        <a:fillRect/>
                      </a:stretch>
                    </p:blipFill>
                    <p:spPr>
                      <a:xfrm>
                        <a:off x="5445125" y="4004945"/>
                        <a:ext cx="882015" cy="306070"/>
                      </a:xfrm>
                      <a:prstGeom prst="rect">
                        <a:avLst/>
                      </a:prstGeom>
                      <a:noFill/>
                      <a:ln w="9525">
                        <a:noFill/>
                        <a:miter/>
                      </a:ln>
                    </p:spPr>
                  </p:pic>
                </p:oleObj>
              </mc:Fallback>
            </mc:AlternateContent>
          </a:graphicData>
        </a:graphic>
      </p:graphicFrame>
      <p:graphicFrame>
        <p:nvGraphicFramePr>
          <p:cNvPr id="31" name="对象 -2147482477"/>
          <p:cNvGraphicFramePr/>
          <p:nvPr/>
        </p:nvGraphicFramePr>
        <p:xfrm>
          <a:off x="8613775" y="3996055"/>
          <a:ext cx="650240" cy="323215"/>
        </p:xfrm>
        <a:graphic>
          <a:graphicData uri="http://schemas.openxmlformats.org/presentationml/2006/ole">
            <mc:AlternateContent xmlns:mc="http://schemas.openxmlformats.org/markup-compatibility/2006">
              <mc:Choice xmlns:v="urn:schemas-microsoft-com:vml" Requires="v">
                <p:oleObj spid="_x0000_s37327" r:id="rId24" imgW="393700" imgH="177165" progId="Equation.DSMT4">
                  <p:embed/>
                </p:oleObj>
              </mc:Choice>
              <mc:Fallback>
                <p:oleObj r:id="rId24" imgW="393700" imgH="177165" progId="Equation.DSMT4">
                  <p:embed/>
                  <p:pic>
                    <p:nvPicPr>
                      <p:cNvPr id="0" name="图片 13"/>
                      <p:cNvPicPr/>
                      <p:nvPr/>
                    </p:nvPicPr>
                    <p:blipFill>
                      <a:blip r:embed="rId21"/>
                      <a:stretch>
                        <a:fillRect/>
                      </a:stretch>
                    </p:blipFill>
                    <p:spPr>
                      <a:xfrm>
                        <a:off x="8613775" y="3996055"/>
                        <a:ext cx="650240" cy="323215"/>
                      </a:xfrm>
                      <a:prstGeom prst="rect">
                        <a:avLst/>
                      </a:prstGeom>
                      <a:noFill/>
                      <a:ln w="38100">
                        <a:noFill/>
                        <a:miter/>
                      </a:ln>
                    </p:spPr>
                  </p:pic>
                </p:oleObj>
              </mc:Fallback>
            </mc:AlternateContent>
          </a:graphicData>
        </a:graphic>
      </p:graphicFrame>
      <p:graphicFrame>
        <p:nvGraphicFramePr>
          <p:cNvPr id="33" name="对象 -2147482486"/>
          <p:cNvGraphicFramePr/>
          <p:nvPr/>
        </p:nvGraphicFramePr>
        <p:xfrm>
          <a:off x="9478010" y="3996055"/>
          <a:ext cx="882015" cy="306070"/>
        </p:xfrm>
        <a:graphic>
          <a:graphicData uri="http://schemas.openxmlformats.org/presentationml/2006/ole">
            <mc:AlternateContent xmlns:mc="http://schemas.openxmlformats.org/markup-compatibility/2006">
              <mc:Choice xmlns:v="urn:schemas-microsoft-com:vml" Requires="v">
                <p:oleObj spid="_x0000_s37328" r:id="rId25" imgW="533400" imgH="177165" progId="Equation.DSMT4">
                  <p:embed/>
                </p:oleObj>
              </mc:Choice>
              <mc:Fallback>
                <p:oleObj r:id="rId25" imgW="533400" imgH="177165" progId="Equation.DSMT4">
                  <p:embed/>
                  <p:pic>
                    <p:nvPicPr>
                      <p:cNvPr id="0" name="图片 23"/>
                      <p:cNvPicPr/>
                      <p:nvPr/>
                    </p:nvPicPr>
                    <p:blipFill>
                      <a:blip r:embed="rId14"/>
                      <a:stretch>
                        <a:fillRect/>
                      </a:stretch>
                    </p:blipFill>
                    <p:spPr>
                      <a:xfrm>
                        <a:off x="9478010" y="3996055"/>
                        <a:ext cx="882015" cy="306070"/>
                      </a:xfrm>
                      <a:prstGeom prst="rect">
                        <a:avLst/>
                      </a:prstGeom>
                      <a:noFill/>
                      <a:ln w="9525">
                        <a:noFill/>
                        <a:miter/>
                      </a:ln>
                    </p:spPr>
                  </p:pic>
                </p:oleObj>
              </mc:Fallback>
            </mc:AlternateContent>
          </a:graphicData>
        </a:graphic>
      </p:graphicFrame>
      <p:graphicFrame>
        <p:nvGraphicFramePr>
          <p:cNvPr id="35" name="对象 -2147482477"/>
          <p:cNvGraphicFramePr/>
          <p:nvPr/>
        </p:nvGraphicFramePr>
        <p:xfrm>
          <a:off x="3392805" y="4411345"/>
          <a:ext cx="650240" cy="323215"/>
        </p:xfrm>
        <a:graphic>
          <a:graphicData uri="http://schemas.openxmlformats.org/presentationml/2006/ole">
            <mc:AlternateContent xmlns:mc="http://schemas.openxmlformats.org/markup-compatibility/2006">
              <mc:Choice xmlns:v="urn:schemas-microsoft-com:vml" Requires="v">
                <p:oleObj spid="_x0000_s37329" r:id="rId26" imgW="393700" imgH="177165" progId="Equation.DSMT4">
                  <p:embed/>
                </p:oleObj>
              </mc:Choice>
              <mc:Fallback>
                <p:oleObj r:id="rId26" imgW="393700" imgH="177165" progId="Equation.DSMT4">
                  <p:embed/>
                  <p:pic>
                    <p:nvPicPr>
                      <p:cNvPr id="0" name="图片 13"/>
                      <p:cNvPicPr/>
                      <p:nvPr/>
                    </p:nvPicPr>
                    <p:blipFill>
                      <a:blip r:embed="rId21"/>
                      <a:stretch>
                        <a:fillRect/>
                      </a:stretch>
                    </p:blipFill>
                    <p:spPr>
                      <a:xfrm>
                        <a:off x="3392805" y="4411345"/>
                        <a:ext cx="650240" cy="323215"/>
                      </a:xfrm>
                      <a:prstGeom prst="rect">
                        <a:avLst/>
                      </a:prstGeom>
                      <a:noFill/>
                      <a:ln w="38100">
                        <a:noFill/>
                        <a:miter/>
                      </a:ln>
                    </p:spPr>
                  </p:pic>
                </p:oleObj>
              </mc:Fallback>
            </mc:AlternateContent>
          </a:graphicData>
        </a:graphic>
      </p:graphicFrame>
      <p:graphicFrame>
        <p:nvGraphicFramePr>
          <p:cNvPr id="37" name="对象 -2147482486"/>
          <p:cNvGraphicFramePr/>
          <p:nvPr/>
        </p:nvGraphicFramePr>
        <p:xfrm>
          <a:off x="4257040" y="4411345"/>
          <a:ext cx="882015" cy="306070"/>
        </p:xfrm>
        <a:graphic>
          <a:graphicData uri="http://schemas.openxmlformats.org/presentationml/2006/ole">
            <mc:AlternateContent xmlns:mc="http://schemas.openxmlformats.org/markup-compatibility/2006">
              <mc:Choice xmlns:v="urn:schemas-microsoft-com:vml" Requires="v">
                <p:oleObj spid="_x0000_s37330" r:id="rId27" imgW="533400" imgH="177165" progId="Equation.DSMT4">
                  <p:embed/>
                </p:oleObj>
              </mc:Choice>
              <mc:Fallback>
                <p:oleObj r:id="rId27" imgW="533400" imgH="177165" progId="Equation.DSMT4">
                  <p:embed/>
                  <p:pic>
                    <p:nvPicPr>
                      <p:cNvPr id="0" name="图片 23"/>
                      <p:cNvPicPr/>
                      <p:nvPr/>
                    </p:nvPicPr>
                    <p:blipFill>
                      <a:blip r:embed="rId14"/>
                      <a:stretch>
                        <a:fillRect/>
                      </a:stretch>
                    </p:blipFill>
                    <p:spPr>
                      <a:xfrm>
                        <a:off x="4257040" y="4411345"/>
                        <a:ext cx="882015" cy="306070"/>
                      </a:xfrm>
                      <a:prstGeom prst="rect">
                        <a:avLst/>
                      </a:prstGeom>
                      <a:noFill/>
                      <a:ln w="9525">
                        <a:noFill/>
                        <a:miter/>
                      </a:ln>
                    </p:spPr>
                  </p:pic>
                </p:oleObj>
              </mc:Fallback>
            </mc:AlternateContent>
          </a:graphicData>
        </a:graphic>
      </p:graphicFrame>
      <p:graphicFrame>
        <p:nvGraphicFramePr>
          <p:cNvPr id="39" name="对象 -2147482486"/>
          <p:cNvGraphicFramePr/>
          <p:nvPr>
            <p:extLst>
              <p:ext uri="{D42A27DB-BD31-4B8C-83A1-F6EECF244321}">
                <p14:modId xmlns:p14="http://schemas.microsoft.com/office/powerpoint/2010/main" val="2369897489"/>
              </p:ext>
            </p:extLst>
          </p:nvPr>
        </p:nvGraphicFramePr>
        <p:xfrm>
          <a:off x="4437435" y="4869160"/>
          <a:ext cx="882015" cy="306070"/>
        </p:xfrm>
        <a:graphic>
          <a:graphicData uri="http://schemas.openxmlformats.org/presentationml/2006/ole">
            <mc:AlternateContent xmlns:mc="http://schemas.openxmlformats.org/markup-compatibility/2006">
              <mc:Choice xmlns:v="urn:schemas-microsoft-com:vml" Requires="v">
                <p:oleObj spid="_x0000_s37331" r:id="rId28" imgW="533400" imgH="177165" progId="Equation.DSMT4">
                  <p:embed/>
                </p:oleObj>
              </mc:Choice>
              <mc:Fallback>
                <p:oleObj r:id="rId28" imgW="533400" imgH="177165" progId="Equation.DSMT4">
                  <p:embed/>
                  <p:pic>
                    <p:nvPicPr>
                      <p:cNvPr id="0" name="图片 23"/>
                      <p:cNvPicPr/>
                      <p:nvPr/>
                    </p:nvPicPr>
                    <p:blipFill>
                      <a:blip r:embed="rId14"/>
                      <a:stretch>
                        <a:fillRect/>
                      </a:stretch>
                    </p:blipFill>
                    <p:spPr>
                      <a:xfrm>
                        <a:off x="4437435" y="4869160"/>
                        <a:ext cx="882015" cy="306070"/>
                      </a:xfrm>
                      <a:prstGeom prst="rect">
                        <a:avLst/>
                      </a:prstGeom>
                      <a:noFill/>
                      <a:ln w="9525">
                        <a:noFill/>
                        <a:miter/>
                      </a:ln>
                    </p:spPr>
                  </p:pic>
                </p:oleObj>
              </mc:Fallback>
            </mc:AlternateContent>
          </a:graphicData>
        </a:graphic>
      </p:graphicFrame>
      <p:graphicFrame>
        <p:nvGraphicFramePr>
          <p:cNvPr id="41" name="对象 -2147482477"/>
          <p:cNvGraphicFramePr/>
          <p:nvPr/>
        </p:nvGraphicFramePr>
        <p:xfrm>
          <a:off x="3173730" y="5326380"/>
          <a:ext cx="650240" cy="323215"/>
        </p:xfrm>
        <a:graphic>
          <a:graphicData uri="http://schemas.openxmlformats.org/presentationml/2006/ole">
            <mc:AlternateContent xmlns:mc="http://schemas.openxmlformats.org/markup-compatibility/2006">
              <mc:Choice xmlns:v="urn:schemas-microsoft-com:vml" Requires="v">
                <p:oleObj spid="_x0000_s37332" r:id="rId29" imgW="393700" imgH="177165" progId="Equation.DSMT4">
                  <p:embed/>
                </p:oleObj>
              </mc:Choice>
              <mc:Fallback>
                <p:oleObj r:id="rId29" imgW="393700" imgH="177165" progId="Equation.DSMT4">
                  <p:embed/>
                  <p:pic>
                    <p:nvPicPr>
                      <p:cNvPr id="0" name="图片 13"/>
                      <p:cNvPicPr/>
                      <p:nvPr/>
                    </p:nvPicPr>
                    <p:blipFill>
                      <a:blip r:embed="rId21"/>
                      <a:stretch>
                        <a:fillRect/>
                      </a:stretch>
                    </p:blipFill>
                    <p:spPr>
                      <a:xfrm>
                        <a:off x="3173730" y="5326380"/>
                        <a:ext cx="650240" cy="32321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a:t>
            </a:r>
            <a:r>
              <a:rPr lang="zh-CN" altLang="en-US" sz="2800" b="1" dirty="0" smtClean="0"/>
              <a:t>二</a:t>
            </a:r>
            <a:r>
              <a:rPr lang="en-US" altLang="zh-CN" sz="2800" b="1" dirty="0" smtClean="0"/>
              <a:t>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测量的是</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相对于时间的变化率。</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是期权价值方程的二阶导数，第一次是对波动性，第二次是对时间：</a:t>
            </a: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sz="1600" dirty="0" smtClean="0"/>
              <a:t>  </a:t>
            </a:r>
          </a:p>
          <a:p>
            <a:pPr>
              <a:lnSpc>
                <a:spcPct val="170000"/>
              </a:lnSpc>
              <a:buFont typeface="Arial" panose="020B0604020202020204" pitchFamily="34" charset="0"/>
            </a:pPr>
            <a:r>
              <a:rPr sz="1600" dirty="0" smtClean="0"/>
              <a:t>这个指标的具体运用通常做法为</a:t>
            </a:r>
            <a:r>
              <a:rPr lang="en-US" sz="1600" dirty="0" smtClean="0"/>
              <a:t>                                   </a:t>
            </a:r>
            <a:r>
              <a:rPr sz="1600" dirty="0" smtClean="0"/>
              <a:t>，从而减少</a:t>
            </a:r>
            <a:r>
              <a:rPr lang="en-US" sz="1600" dirty="0" smtClean="0"/>
              <a:t>             </a:t>
            </a:r>
            <a:r>
              <a:rPr sz="1600" dirty="0" smtClean="0"/>
              <a:t>每天每一百分比的变化值。</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44" name="对象 -2147482484"/>
          <p:cNvGraphicFramePr/>
          <p:nvPr/>
        </p:nvGraphicFramePr>
        <p:xfrm>
          <a:off x="1125220" y="1268730"/>
          <a:ext cx="549910" cy="311150"/>
        </p:xfrm>
        <a:graphic>
          <a:graphicData uri="http://schemas.openxmlformats.org/presentationml/2006/ole">
            <mc:AlternateContent xmlns:mc="http://schemas.openxmlformats.org/markup-compatibility/2006">
              <mc:Choice xmlns:v="urn:schemas-microsoft-com:vml" Requires="v">
                <p:oleObj spid="_x0000_s38039" r:id="rId3" imgW="316865" imgH="177165" progId="Equation.DSMT4">
                  <p:embed/>
                </p:oleObj>
              </mc:Choice>
              <mc:Fallback>
                <p:oleObj r:id="rId3" imgW="316865" imgH="177165" progId="Equation.DSMT4">
                  <p:embed/>
                  <p:pic>
                    <p:nvPicPr>
                      <p:cNvPr id="0" name="图片 24"/>
                      <p:cNvPicPr/>
                      <p:nvPr/>
                    </p:nvPicPr>
                    <p:blipFill>
                      <a:blip r:embed="rId4"/>
                      <a:stretch>
                        <a:fillRect/>
                      </a:stretch>
                    </p:blipFill>
                    <p:spPr>
                      <a:xfrm>
                        <a:off x="1125220" y="1268730"/>
                        <a:ext cx="549910" cy="311150"/>
                      </a:xfrm>
                      <a:prstGeom prst="rect">
                        <a:avLst/>
                      </a:prstGeom>
                      <a:noFill/>
                      <a:ln w="9525">
                        <a:noFill/>
                        <a:miter/>
                      </a:ln>
                    </p:spPr>
                  </p:pic>
                </p:oleObj>
              </mc:Fallback>
            </mc:AlternateContent>
          </a:graphicData>
        </a:graphic>
      </p:graphicFrame>
      <p:graphicFrame>
        <p:nvGraphicFramePr>
          <p:cNvPr id="47" name="对象 -2147482484"/>
          <p:cNvGraphicFramePr/>
          <p:nvPr/>
        </p:nvGraphicFramePr>
        <p:xfrm>
          <a:off x="727075" y="1718310"/>
          <a:ext cx="549910" cy="311150"/>
        </p:xfrm>
        <a:graphic>
          <a:graphicData uri="http://schemas.openxmlformats.org/presentationml/2006/ole">
            <mc:AlternateContent xmlns:mc="http://schemas.openxmlformats.org/markup-compatibility/2006">
              <mc:Choice xmlns:v="urn:schemas-microsoft-com:vml" Requires="v">
                <p:oleObj spid="_x0000_s38040" r:id="rId5" imgW="316865" imgH="177165" progId="Equation.DSMT4">
                  <p:embed/>
                </p:oleObj>
              </mc:Choice>
              <mc:Fallback>
                <p:oleObj r:id="rId5" imgW="316865" imgH="177165" progId="Equation.DSMT4">
                  <p:embed/>
                  <p:pic>
                    <p:nvPicPr>
                      <p:cNvPr id="0" name="图片 24"/>
                      <p:cNvPicPr/>
                      <p:nvPr/>
                    </p:nvPicPr>
                    <p:blipFill>
                      <a:blip r:embed="rId4"/>
                      <a:stretch>
                        <a:fillRect/>
                      </a:stretch>
                    </p:blipFill>
                    <p:spPr>
                      <a:xfrm>
                        <a:off x="727075" y="1718310"/>
                        <a:ext cx="549910" cy="311150"/>
                      </a:xfrm>
                      <a:prstGeom prst="rect">
                        <a:avLst/>
                      </a:prstGeom>
                      <a:noFill/>
                      <a:ln w="9525">
                        <a:noFill/>
                        <a:miter/>
                      </a:ln>
                    </p:spPr>
                  </p:pic>
                </p:oleObj>
              </mc:Fallback>
            </mc:AlternateContent>
          </a:graphicData>
        </a:graphic>
      </p:graphicFrame>
      <p:graphicFrame>
        <p:nvGraphicFramePr>
          <p:cNvPr id="49" name="对象 -2147482484"/>
          <p:cNvGraphicFramePr/>
          <p:nvPr/>
        </p:nvGraphicFramePr>
        <p:xfrm>
          <a:off x="2061210" y="1743393"/>
          <a:ext cx="617220" cy="357505"/>
        </p:xfrm>
        <a:graphic>
          <a:graphicData uri="http://schemas.openxmlformats.org/presentationml/2006/ole">
            <mc:AlternateContent xmlns:mc="http://schemas.openxmlformats.org/markup-compatibility/2006">
              <mc:Choice xmlns:v="urn:schemas-microsoft-com:vml" Requires="v">
                <p:oleObj spid="_x0000_s38041" r:id="rId6" imgW="355600" imgH="203200" progId="Equation.DSMT4">
                  <p:embed/>
                </p:oleObj>
              </mc:Choice>
              <mc:Fallback>
                <p:oleObj r:id="rId6" imgW="355600" imgH="203200" progId="Equation.DSMT4">
                  <p:embed/>
                  <p:pic>
                    <p:nvPicPr>
                      <p:cNvPr id="0" name="图片 24"/>
                      <p:cNvPicPr/>
                      <p:nvPr/>
                    </p:nvPicPr>
                    <p:blipFill>
                      <a:blip r:embed="rId7"/>
                      <a:stretch>
                        <a:fillRect/>
                      </a:stretch>
                    </p:blipFill>
                    <p:spPr>
                      <a:xfrm>
                        <a:off x="2061210" y="1743393"/>
                        <a:ext cx="617220" cy="357505"/>
                      </a:xfrm>
                      <a:prstGeom prst="rect">
                        <a:avLst/>
                      </a:prstGeom>
                      <a:noFill/>
                      <a:ln w="9525">
                        <a:noFill/>
                        <a:miter/>
                      </a:ln>
                    </p:spPr>
                  </p:pic>
                </p:oleObj>
              </mc:Fallback>
            </mc:AlternateContent>
          </a:graphicData>
        </a:graphic>
      </p:graphicFrame>
      <p:graphicFrame>
        <p:nvGraphicFramePr>
          <p:cNvPr id="51" name="对象 -2147482484"/>
          <p:cNvGraphicFramePr/>
          <p:nvPr/>
        </p:nvGraphicFramePr>
        <p:xfrm>
          <a:off x="4581525" y="1731645"/>
          <a:ext cx="549910" cy="311150"/>
        </p:xfrm>
        <a:graphic>
          <a:graphicData uri="http://schemas.openxmlformats.org/presentationml/2006/ole">
            <mc:AlternateContent xmlns:mc="http://schemas.openxmlformats.org/markup-compatibility/2006">
              <mc:Choice xmlns:v="urn:schemas-microsoft-com:vml" Requires="v">
                <p:oleObj spid="_x0000_s38042" r:id="rId8" imgW="316865" imgH="177165" progId="Equation.DSMT4">
                  <p:embed/>
                </p:oleObj>
              </mc:Choice>
              <mc:Fallback>
                <p:oleObj r:id="rId8" imgW="316865" imgH="177165" progId="Equation.DSMT4">
                  <p:embed/>
                  <p:pic>
                    <p:nvPicPr>
                      <p:cNvPr id="0" name="图片 24"/>
                      <p:cNvPicPr/>
                      <p:nvPr/>
                    </p:nvPicPr>
                    <p:blipFill>
                      <a:blip r:embed="rId4"/>
                      <a:stretch>
                        <a:fillRect/>
                      </a:stretch>
                    </p:blipFill>
                    <p:spPr>
                      <a:xfrm>
                        <a:off x="4581525" y="1731645"/>
                        <a:ext cx="549910" cy="311150"/>
                      </a:xfrm>
                      <a:prstGeom prst="rect">
                        <a:avLst/>
                      </a:prstGeom>
                      <a:noFill/>
                      <a:ln w="9525">
                        <a:noFill/>
                        <a:miter/>
                      </a:ln>
                    </p:spPr>
                  </p:pic>
                </p:oleObj>
              </mc:Fallback>
            </mc:AlternateContent>
          </a:graphicData>
        </a:graphic>
      </p:graphicFrame>
      <p:graphicFrame>
        <p:nvGraphicFramePr>
          <p:cNvPr id="54" name="对象 53"/>
          <p:cNvGraphicFramePr>
            <a:graphicFrameLocks noChangeAspect="1"/>
          </p:cNvGraphicFramePr>
          <p:nvPr/>
        </p:nvGraphicFramePr>
        <p:xfrm>
          <a:off x="5131435" y="2024380"/>
          <a:ext cx="1447165" cy="795655"/>
        </p:xfrm>
        <a:graphic>
          <a:graphicData uri="http://schemas.openxmlformats.org/presentationml/2006/ole">
            <mc:AlternateContent xmlns:mc="http://schemas.openxmlformats.org/markup-compatibility/2006">
              <mc:Choice xmlns:v="urn:schemas-microsoft-com:vml" Requires="v">
                <p:oleObj spid="_x0000_s38043" r:id="rId9" imgW="774065" imgH="419100" progId="Equation.DSMT4">
                  <p:embed/>
                </p:oleObj>
              </mc:Choice>
              <mc:Fallback>
                <p:oleObj r:id="rId9" imgW="774065" imgH="419100" progId="Equation.DSMT4">
                  <p:embed/>
                  <p:pic>
                    <p:nvPicPr>
                      <p:cNvPr id="0" name="图片 54"/>
                      <p:cNvPicPr/>
                      <p:nvPr/>
                    </p:nvPicPr>
                    <p:blipFill>
                      <a:blip r:embed="rId10"/>
                      <a:stretch>
                        <a:fillRect/>
                      </a:stretch>
                    </p:blipFill>
                    <p:spPr>
                      <a:xfrm>
                        <a:off x="5131435" y="2024380"/>
                        <a:ext cx="1447165" cy="795655"/>
                      </a:xfrm>
                      <a:prstGeom prst="rect">
                        <a:avLst/>
                      </a:prstGeom>
                      <a:noFill/>
                      <a:ln w="9525">
                        <a:noFill/>
                        <a:miter/>
                      </a:ln>
                    </p:spPr>
                  </p:pic>
                </p:oleObj>
              </mc:Fallback>
            </mc:AlternateContent>
          </a:graphicData>
        </a:graphic>
      </p:graphicFrame>
      <p:pic>
        <p:nvPicPr>
          <p:cNvPr id="56" name="图片 23"/>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a:xfrm>
            <a:off x="3357245" y="3133090"/>
            <a:ext cx="1533525" cy="330835"/>
          </a:xfrm>
          <a:prstGeom prst="rect">
            <a:avLst/>
          </a:prstGeom>
          <a:noFill/>
          <a:ln>
            <a:noFill/>
          </a:ln>
        </p:spPr>
      </p:pic>
      <p:graphicFrame>
        <p:nvGraphicFramePr>
          <p:cNvPr id="57" name="对象 -2147482484"/>
          <p:cNvGraphicFramePr/>
          <p:nvPr/>
        </p:nvGraphicFramePr>
        <p:xfrm>
          <a:off x="5927090" y="3106103"/>
          <a:ext cx="617220" cy="357505"/>
        </p:xfrm>
        <a:graphic>
          <a:graphicData uri="http://schemas.openxmlformats.org/presentationml/2006/ole">
            <mc:AlternateContent xmlns:mc="http://schemas.openxmlformats.org/markup-compatibility/2006">
              <mc:Choice xmlns:v="urn:schemas-microsoft-com:vml" Requires="v">
                <p:oleObj spid="_x0000_s38044" r:id="rId12" imgW="355600" imgH="203200" progId="Equation.DSMT4">
                  <p:embed/>
                </p:oleObj>
              </mc:Choice>
              <mc:Fallback>
                <p:oleObj r:id="rId12" imgW="355600" imgH="203200" progId="Equation.DSMT4">
                  <p:embed/>
                  <p:pic>
                    <p:nvPicPr>
                      <p:cNvPr id="0" name="图片 24"/>
                      <p:cNvPicPr/>
                      <p:nvPr/>
                    </p:nvPicPr>
                    <p:blipFill>
                      <a:blip r:embed="rId7"/>
                      <a:stretch>
                        <a:fillRect/>
                      </a:stretch>
                    </p:blipFill>
                    <p:spPr>
                      <a:xfrm>
                        <a:off x="5927090" y="3106103"/>
                        <a:ext cx="617220" cy="357505"/>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328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a:t>
            </a:r>
            <a:r>
              <a:rPr lang="zh-CN" altLang="en-US" sz="2800" b="1" dirty="0" smtClean="0"/>
              <a:t>二</a:t>
            </a:r>
            <a:r>
              <a:rPr lang="en-US" altLang="zh-CN" sz="2800" b="1" dirty="0" smtClean="0"/>
              <a:t>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lang="zh-CN" altLang="en-US" sz="1600" dirty="0" smtClean="0">
                <a:latin typeface="Times New Roman" panose="02020603050405020304" pitchFamily="18" charset="0"/>
                <a:cs typeface="Times New Roman" panose="02020603050405020304" pitchFamily="18" charset="0"/>
              </a:rPr>
              <a:t>【例</a:t>
            </a:r>
            <a:r>
              <a:rPr lang="en-US" altLang="zh-CN" sz="1600" dirty="0" smtClean="0">
                <a:latin typeface="Times New Roman" panose="02020603050405020304" pitchFamily="18" charset="0"/>
                <a:cs typeface="Times New Roman" panose="02020603050405020304" pitchFamily="18" charset="0"/>
              </a:rPr>
              <a:t>14-11</a:t>
            </a:r>
            <a:r>
              <a:rPr lang="zh-CN" altLang="en-US" sz="1600" dirty="0" smtClean="0">
                <a:latin typeface="Times New Roman" panose="02020603050405020304" pitchFamily="18" charset="0"/>
                <a:cs typeface="Times New Roman" panose="02020603050405020304" pitchFamily="18" charset="0"/>
              </a:rPr>
              <a:t>】</a:t>
            </a:r>
            <a:r>
              <a:rPr sz="1600" dirty="0" smtClean="0">
                <a:latin typeface="Times New Roman" panose="02020603050405020304" pitchFamily="18" charset="0"/>
                <a:cs typeface="Times New Roman" panose="02020603050405020304" pitchFamily="18" charset="0"/>
              </a:rPr>
              <a:t>   </a:t>
            </a:r>
            <a:r>
              <a:rPr sz="1600" dirty="0" err="1" smtClean="0">
                <a:latin typeface="Times New Roman" panose="02020603050405020304" pitchFamily="18" charset="0"/>
                <a:cs typeface="Times New Roman" panose="02020603050405020304" pitchFamily="18" charset="0"/>
              </a:rPr>
              <a:t>当前</a:t>
            </a:r>
            <a:r>
              <a:rPr sz="1600" dirty="0" err="1" smtClean="0">
                <a:latin typeface="Times New Roman" panose="02020603050405020304" pitchFamily="18" charset="0"/>
                <a:cs typeface="Times New Roman" panose="02020603050405020304" pitchFamily="18" charset="0"/>
              </a:rPr>
              <a:t>，交易员B的交易组合为</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中性，</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为-4000，</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为-6000。交易所有两个期权，期权1与期权2的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值如表所示。</a:t>
            </a: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lang="en-US"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lang="en-US"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lang="en-US"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lang="en-US" sz="1600" dirty="0" smtClean="0">
                <a:latin typeface="Times New Roman" panose="02020603050405020304" pitchFamily="18" charset="0"/>
                <a:cs typeface="Times New Roman" panose="02020603050405020304" pitchFamily="18" charset="0"/>
              </a:rPr>
              <a:t>解答：为了保证组合                及           呈中性，期权1与期权2的头寸表示       和        ，则有：</a:t>
            </a:r>
          </a:p>
          <a:p>
            <a:pPr>
              <a:lnSpc>
                <a:spcPct val="170000"/>
              </a:lnSpc>
              <a:buFont typeface="Arial" panose="020B0604020202020204" pitchFamily="34" charset="0"/>
            </a:pPr>
            <a:endParaRPr lang="en-US"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lang="en-US" sz="1600" dirty="0" smtClean="0">
                <a:latin typeface="Times New Roman" panose="02020603050405020304" pitchFamily="18" charset="0"/>
                <a:cs typeface="Times New Roman" panose="02020603050405020304" pitchFamily="18" charset="0"/>
              </a:rPr>
              <a:t>解得      =28000和       =14667。因此交易员B可以分别在投资组合中加入28000个期权1及14667个期权2，使得交易组合           及            中性。加入这两种期权后，交易组合的            变为28000×0.4+14667×0.5=18534，因此必须卖出18534份标的资产才能保持组合为中性。</a:t>
            </a:r>
            <a:endParaRPr sz="1600" dirty="0" smtClean="0"/>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27" name="对象 -2147482477"/>
          <p:cNvGraphicFramePr/>
          <p:nvPr/>
        </p:nvGraphicFramePr>
        <p:xfrm>
          <a:off x="4291330" y="1700530"/>
          <a:ext cx="650240" cy="323215"/>
        </p:xfrm>
        <a:graphic>
          <a:graphicData uri="http://schemas.openxmlformats.org/presentationml/2006/ole">
            <mc:AlternateContent xmlns:mc="http://schemas.openxmlformats.org/markup-compatibility/2006">
              <mc:Choice xmlns:v="urn:schemas-microsoft-com:vml" Requires="v">
                <p:oleObj spid="_x0000_s39347" r:id="rId4" imgW="393700" imgH="177165" progId="Equation.DSMT4">
                  <p:embed/>
                </p:oleObj>
              </mc:Choice>
              <mc:Fallback>
                <p:oleObj r:id="rId4" imgW="393700" imgH="177165" progId="Equation.DSMT4">
                  <p:embed/>
                  <p:pic>
                    <p:nvPicPr>
                      <p:cNvPr id="0" name="图片 13"/>
                      <p:cNvPicPr/>
                      <p:nvPr/>
                    </p:nvPicPr>
                    <p:blipFill>
                      <a:blip r:embed="rId5"/>
                      <a:stretch>
                        <a:fillRect/>
                      </a:stretch>
                    </p:blipFill>
                    <p:spPr>
                      <a:xfrm>
                        <a:off x="4291330" y="1700530"/>
                        <a:ext cx="650240" cy="323215"/>
                      </a:xfrm>
                      <a:prstGeom prst="rect">
                        <a:avLst/>
                      </a:prstGeom>
                      <a:noFill/>
                      <a:ln w="38100">
                        <a:noFill/>
                        <a:miter/>
                      </a:ln>
                    </p:spPr>
                  </p:pic>
                </p:oleObj>
              </mc:Fallback>
            </mc:AlternateContent>
          </a:graphicData>
        </a:graphic>
      </p:graphicFrame>
      <p:graphicFrame>
        <p:nvGraphicFramePr>
          <p:cNvPr id="29" name="对象 -2147482486"/>
          <p:cNvGraphicFramePr/>
          <p:nvPr/>
        </p:nvGraphicFramePr>
        <p:xfrm>
          <a:off x="5445125" y="1717675"/>
          <a:ext cx="882015" cy="306070"/>
        </p:xfrm>
        <a:graphic>
          <a:graphicData uri="http://schemas.openxmlformats.org/presentationml/2006/ole">
            <mc:AlternateContent xmlns:mc="http://schemas.openxmlformats.org/markup-compatibility/2006">
              <mc:Choice xmlns:v="urn:schemas-microsoft-com:vml" Requires="v">
                <p:oleObj spid="_x0000_s39348" r:id="rId6" imgW="533400" imgH="177165" progId="Equation.DSMT4">
                  <p:embed/>
                </p:oleObj>
              </mc:Choice>
              <mc:Fallback>
                <p:oleObj r:id="rId6" imgW="533400" imgH="177165" progId="Equation.DSMT4">
                  <p:embed/>
                  <p:pic>
                    <p:nvPicPr>
                      <p:cNvPr id="0" name="图片 23"/>
                      <p:cNvPicPr/>
                      <p:nvPr/>
                    </p:nvPicPr>
                    <p:blipFill>
                      <a:blip r:embed="rId7"/>
                      <a:stretch>
                        <a:fillRect/>
                      </a:stretch>
                    </p:blipFill>
                    <p:spPr>
                      <a:xfrm>
                        <a:off x="5445125" y="1717675"/>
                        <a:ext cx="882015" cy="306070"/>
                      </a:xfrm>
                      <a:prstGeom prst="rect">
                        <a:avLst/>
                      </a:prstGeom>
                      <a:noFill/>
                      <a:ln w="9525">
                        <a:noFill/>
                        <a:miter/>
                      </a:ln>
                    </p:spPr>
                  </p:pic>
                </p:oleObj>
              </mc:Fallback>
            </mc:AlternateContent>
          </a:graphicData>
        </a:graphic>
      </p:graphicFrame>
      <p:graphicFrame>
        <p:nvGraphicFramePr>
          <p:cNvPr id="31" name="对象 -2147482477"/>
          <p:cNvGraphicFramePr/>
          <p:nvPr/>
        </p:nvGraphicFramePr>
        <p:xfrm>
          <a:off x="4725670" y="5805805"/>
          <a:ext cx="650240" cy="323215"/>
        </p:xfrm>
        <a:graphic>
          <a:graphicData uri="http://schemas.openxmlformats.org/presentationml/2006/ole">
            <mc:AlternateContent xmlns:mc="http://schemas.openxmlformats.org/markup-compatibility/2006">
              <mc:Choice xmlns:v="urn:schemas-microsoft-com:vml" Requires="v">
                <p:oleObj spid="_x0000_s39349" r:id="rId8" imgW="393700" imgH="177165" progId="Equation.DSMT4">
                  <p:embed/>
                </p:oleObj>
              </mc:Choice>
              <mc:Fallback>
                <p:oleObj r:id="rId8" imgW="393700" imgH="177165" progId="Equation.DSMT4">
                  <p:embed/>
                  <p:pic>
                    <p:nvPicPr>
                      <p:cNvPr id="0" name="图片 13"/>
                      <p:cNvPicPr/>
                      <p:nvPr/>
                    </p:nvPicPr>
                    <p:blipFill>
                      <a:blip r:embed="rId5"/>
                      <a:stretch>
                        <a:fillRect/>
                      </a:stretch>
                    </p:blipFill>
                    <p:spPr>
                      <a:xfrm>
                        <a:off x="4725670" y="5805805"/>
                        <a:ext cx="650240" cy="323215"/>
                      </a:xfrm>
                      <a:prstGeom prst="rect">
                        <a:avLst/>
                      </a:prstGeom>
                      <a:noFill/>
                      <a:ln w="38100">
                        <a:noFill/>
                        <a:miter/>
                      </a:ln>
                    </p:spPr>
                  </p:pic>
                </p:oleObj>
              </mc:Fallback>
            </mc:AlternateContent>
          </a:graphicData>
        </a:graphic>
      </p:graphicFrame>
      <p:graphicFrame>
        <p:nvGraphicFramePr>
          <p:cNvPr id="33" name="对象 -2147482486"/>
          <p:cNvGraphicFramePr/>
          <p:nvPr/>
        </p:nvGraphicFramePr>
        <p:xfrm>
          <a:off x="2277745" y="4437380"/>
          <a:ext cx="882015" cy="306070"/>
        </p:xfrm>
        <a:graphic>
          <a:graphicData uri="http://schemas.openxmlformats.org/presentationml/2006/ole">
            <mc:AlternateContent xmlns:mc="http://schemas.openxmlformats.org/markup-compatibility/2006">
              <mc:Choice xmlns:v="urn:schemas-microsoft-com:vml" Requires="v">
                <p:oleObj spid="_x0000_s39350" r:id="rId9" imgW="533400" imgH="177165" progId="Equation.DSMT4">
                  <p:embed/>
                </p:oleObj>
              </mc:Choice>
              <mc:Fallback>
                <p:oleObj r:id="rId9" imgW="533400" imgH="177165" progId="Equation.DSMT4">
                  <p:embed/>
                  <p:pic>
                    <p:nvPicPr>
                      <p:cNvPr id="0" name="图片 23"/>
                      <p:cNvPicPr/>
                      <p:nvPr/>
                    </p:nvPicPr>
                    <p:blipFill>
                      <a:blip r:embed="rId7"/>
                      <a:stretch>
                        <a:fillRect/>
                      </a:stretch>
                    </p:blipFill>
                    <p:spPr>
                      <a:xfrm>
                        <a:off x="2277745" y="4437380"/>
                        <a:ext cx="882015" cy="306070"/>
                      </a:xfrm>
                      <a:prstGeom prst="rect">
                        <a:avLst/>
                      </a:prstGeom>
                      <a:noFill/>
                      <a:ln w="9525">
                        <a:noFill/>
                        <a:miter/>
                      </a:ln>
                    </p:spPr>
                  </p:pic>
                </p:oleObj>
              </mc:Fallback>
            </mc:AlternateContent>
          </a:graphicData>
        </a:graphic>
      </p:graphicFrame>
      <p:graphicFrame>
        <p:nvGraphicFramePr>
          <p:cNvPr id="39" name="对象 -2147482486"/>
          <p:cNvGraphicFramePr/>
          <p:nvPr/>
        </p:nvGraphicFramePr>
        <p:xfrm>
          <a:off x="10813415" y="5409565"/>
          <a:ext cx="882015" cy="306070"/>
        </p:xfrm>
        <a:graphic>
          <a:graphicData uri="http://schemas.openxmlformats.org/presentationml/2006/ole">
            <mc:AlternateContent xmlns:mc="http://schemas.openxmlformats.org/markup-compatibility/2006">
              <mc:Choice xmlns:v="urn:schemas-microsoft-com:vml" Requires="v">
                <p:oleObj spid="_x0000_s39351" r:id="rId10" imgW="533400" imgH="177165" progId="Equation.DSMT4">
                  <p:embed/>
                </p:oleObj>
              </mc:Choice>
              <mc:Fallback>
                <p:oleObj r:id="rId10" imgW="533400" imgH="177165" progId="Equation.DSMT4">
                  <p:embed/>
                  <p:pic>
                    <p:nvPicPr>
                      <p:cNvPr id="0" name="图片 23"/>
                      <p:cNvPicPr/>
                      <p:nvPr/>
                    </p:nvPicPr>
                    <p:blipFill>
                      <a:blip r:embed="rId7"/>
                      <a:stretch>
                        <a:fillRect/>
                      </a:stretch>
                    </p:blipFill>
                    <p:spPr>
                      <a:xfrm>
                        <a:off x="10813415" y="5409565"/>
                        <a:ext cx="882015" cy="306070"/>
                      </a:xfrm>
                      <a:prstGeom prst="rect">
                        <a:avLst/>
                      </a:prstGeom>
                      <a:noFill/>
                      <a:ln w="9525">
                        <a:noFill/>
                        <a:miter/>
                      </a:ln>
                    </p:spPr>
                  </p:pic>
                </p:oleObj>
              </mc:Fallback>
            </mc:AlternateContent>
          </a:graphicData>
        </a:graphic>
      </p:graphicFrame>
      <p:graphicFrame>
        <p:nvGraphicFramePr>
          <p:cNvPr id="44" name="对象 -2147482484"/>
          <p:cNvGraphicFramePr/>
          <p:nvPr/>
        </p:nvGraphicFramePr>
        <p:xfrm>
          <a:off x="1125220" y="1268730"/>
          <a:ext cx="549910" cy="311150"/>
        </p:xfrm>
        <a:graphic>
          <a:graphicData uri="http://schemas.openxmlformats.org/presentationml/2006/ole">
            <mc:AlternateContent xmlns:mc="http://schemas.openxmlformats.org/markup-compatibility/2006">
              <mc:Choice xmlns:v="urn:schemas-microsoft-com:vml" Requires="v">
                <p:oleObj spid="_x0000_s39352" r:id="rId11" imgW="316865" imgH="177165" progId="Equation.DSMT4">
                  <p:embed/>
                </p:oleObj>
              </mc:Choice>
              <mc:Fallback>
                <p:oleObj r:id="rId11" imgW="316865" imgH="177165" progId="Equation.DSMT4">
                  <p:embed/>
                  <p:pic>
                    <p:nvPicPr>
                      <p:cNvPr id="0" name="图片 24"/>
                      <p:cNvPicPr/>
                      <p:nvPr/>
                    </p:nvPicPr>
                    <p:blipFill>
                      <a:blip r:embed="rId12"/>
                      <a:stretch>
                        <a:fillRect/>
                      </a:stretch>
                    </p:blipFill>
                    <p:spPr>
                      <a:xfrm>
                        <a:off x="1125220" y="1268730"/>
                        <a:ext cx="549910" cy="311150"/>
                      </a:xfrm>
                      <a:prstGeom prst="rect">
                        <a:avLst/>
                      </a:prstGeom>
                      <a:noFill/>
                      <a:ln w="9525">
                        <a:noFill/>
                        <a:miter/>
                      </a:ln>
                    </p:spPr>
                  </p:pic>
                </p:oleObj>
              </mc:Fallback>
            </mc:AlternateContent>
          </a:graphicData>
        </a:graphic>
      </p:graphicFrame>
      <p:graphicFrame>
        <p:nvGraphicFramePr>
          <p:cNvPr id="4" name="对象 -2147482484"/>
          <p:cNvGraphicFramePr/>
          <p:nvPr/>
        </p:nvGraphicFramePr>
        <p:xfrm>
          <a:off x="7101840" y="1700213"/>
          <a:ext cx="617220" cy="357505"/>
        </p:xfrm>
        <a:graphic>
          <a:graphicData uri="http://schemas.openxmlformats.org/presentationml/2006/ole">
            <mc:AlternateContent xmlns:mc="http://schemas.openxmlformats.org/markup-compatibility/2006">
              <mc:Choice xmlns:v="urn:schemas-microsoft-com:vml" Requires="v">
                <p:oleObj spid="_x0000_s39353" r:id="rId13" imgW="355600" imgH="203200" progId="Equation.DSMT4">
                  <p:embed/>
                </p:oleObj>
              </mc:Choice>
              <mc:Fallback>
                <p:oleObj r:id="rId13" imgW="355600" imgH="203200" progId="Equation.DSMT4">
                  <p:embed/>
                  <p:pic>
                    <p:nvPicPr>
                      <p:cNvPr id="0" name="图片 24"/>
                      <p:cNvPicPr/>
                      <p:nvPr/>
                    </p:nvPicPr>
                    <p:blipFill>
                      <a:blip r:embed="rId14"/>
                      <a:stretch>
                        <a:fillRect/>
                      </a:stretch>
                    </p:blipFill>
                    <p:spPr>
                      <a:xfrm>
                        <a:off x="7101840" y="1700213"/>
                        <a:ext cx="617220" cy="357505"/>
                      </a:xfrm>
                      <a:prstGeom prst="rect">
                        <a:avLst/>
                      </a:prstGeom>
                      <a:noFill/>
                      <a:ln w="9525">
                        <a:noFill/>
                        <a:miter/>
                      </a:ln>
                    </p:spPr>
                  </p:pic>
                </p:oleObj>
              </mc:Fallback>
            </mc:AlternateContent>
          </a:graphicData>
        </a:graphic>
      </p:graphicFrame>
      <p:graphicFrame>
        <p:nvGraphicFramePr>
          <p:cNvPr id="8" name="对象 -2147482477"/>
          <p:cNvGraphicFramePr/>
          <p:nvPr/>
        </p:nvGraphicFramePr>
        <p:xfrm>
          <a:off x="765175" y="2155190"/>
          <a:ext cx="650240" cy="323215"/>
        </p:xfrm>
        <a:graphic>
          <a:graphicData uri="http://schemas.openxmlformats.org/presentationml/2006/ole">
            <mc:AlternateContent xmlns:mc="http://schemas.openxmlformats.org/markup-compatibility/2006">
              <mc:Choice xmlns:v="urn:schemas-microsoft-com:vml" Requires="v">
                <p:oleObj spid="_x0000_s39354" r:id="rId15" imgW="393700" imgH="177165" progId="Equation.DSMT4">
                  <p:embed/>
                </p:oleObj>
              </mc:Choice>
              <mc:Fallback>
                <p:oleObj r:id="rId15" imgW="393700" imgH="177165" progId="Equation.DSMT4">
                  <p:embed/>
                  <p:pic>
                    <p:nvPicPr>
                      <p:cNvPr id="0" name="图片 13"/>
                      <p:cNvPicPr/>
                      <p:nvPr/>
                    </p:nvPicPr>
                    <p:blipFill>
                      <a:blip r:embed="rId5"/>
                      <a:stretch>
                        <a:fillRect/>
                      </a:stretch>
                    </p:blipFill>
                    <p:spPr>
                      <a:xfrm>
                        <a:off x="765175" y="2155190"/>
                        <a:ext cx="650240" cy="323215"/>
                      </a:xfrm>
                      <a:prstGeom prst="rect">
                        <a:avLst/>
                      </a:prstGeom>
                      <a:noFill/>
                      <a:ln w="38100">
                        <a:noFill/>
                        <a:miter/>
                      </a:ln>
                    </p:spPr>
                  </p:pic>
                </p:oleObj>
              </mc:Fallback>
            </mc:AlternateContent>
          </a:graphicData>
        </a:graphic>
      </p:graphicFrame>
      <p:graphicFrame>
        <p:nvGraphicFramePr>
          <p:cNvPr id="47" name="对象 -2147482486"/>
          <p:cNvGraphicFramePr/>
          <p:nvPr/>
        </p:nvGraphicFramePr>
        <p:xfrm>
          <a:off x="1485265" y="2167890"/>
          <a:ext cx="882015" cy="306070"/>
        </p:xfrm>
        <a:graphic>
          <a:graphicData uri="http://schemas.openxmlformats.org/presentationml/2006/ole">
            <mc:AlternateContent xmlns:mc="http://schemas.openxmlformats.org/markup-compatibility/2006">
              <mc:Choice xmlns:v="urn:schemas-microsoft-com:vml" Requires="v">
                <p:oleObj spid="_x0000_s39355" r:id="rId16" imgW="533400" imgH="177165" progId="Equation.DSMT4">
                  <p:embed/>
                </p:oleObj>
              </mc:Choice>
              <mc:Fallback>
                <p:oleObj r:id="rId16" imgW="533400" imgH="177165" progId="Equation.DSMT4">
                  <p:embed/>
                  <p:pic>
                    <p:nvPicPr>
                      <p:cNvPr id="0" name="图片 23"/>
                      <p:cNvPicPr/>
                      <p:nvPr/>
                    </p:nvPicPr>
                    <p:blipFill>
                      <a:blip r:embed="rId7"/>
                      <a:stretch>
                        <a:fillRect/>
                      </a:stretch>
                    </p:blipFill>
                    <p:spPr>
                      <a:xfrm>
                        <a:off x="1485265" y="2167890"/>
                        <a:ext cx="882015" cy="306070"/>
                      </a:xfrm>
                      <a:prstGeom prst="rect">
                        <a:avLst/>
                      </a:prstGeom>
                      <a:noFill/>
                      <a:ln w="9525">
                        <a:noFill/>
                        <a:miter/>
                      </a:ln>
                    </p:spPr>
                  </p:pic>
                </p:oleObj>
              </mc:Fallback>
            </mc:AlternateContent>
          </a:graphicData>
        </a:graphic>
      </p:graphicFrame>
      <p:graphicFrame>
        <p:nvGraphicFramePr>
          <p:cNvPr id="49" name="对象 -2147482484"/>
          <p:cNvGraphicFramePr/>
          <p:nvPr/>
        </p:nvGraphicFramePr>
        <p:xfrm>
          <a:off x="2504440" y="2167573"/>
          <a:ext cx="617220" cy="357505"/>
        </p:xfrm>
        <a:graphic>
          <a:graphicData uri="http://schemas.openxmlformats.org/presentationml/2006/ole">
            <mc:AlternateContent xmlns:mc="http://schemas.openxmlformats.org/markup-compatibility/2006">
              <mc:Choice xmlns:v="urn:schemas-microsoft-com:vml" Requires="v">
                <p:oleObj spid="_x0000_s39356" r:id="rId17" imgW="355600" imgH="203200" progId="Equation.DSMT4">
                  <p:embed/>
                </p:oleObj>
              </mc:Choice>
              <mc:Fallback>
                <p:oleObj r:id="rId17" imgW="355600" imgH="203200" progId="Equation.DSMT4">
                  <p:embed/>
                  <p:pic>
                    <p:nvPicPr>
                      <p:cNvPr id="0" name="图片 24"/>
                      <p:cNvPicPr/>
                      <p:nvPr/>
                    </p:nvPicPr>
                    <p:blipFill>
                      <a:blip r:embed="rId14"/>
                      <a:stretch>
                        <a:fillRect/>
                      </a:stretch>
                    </p:blipFill>
                    <p:spPr>
                      <a:xfrm>
                        <a:off x="2504440" y="2167573"/>
                        <a:ext cx="617220" cy="357505"/>
                      </a:xfrm>
                      <a:prstGeom prst="rect">
                        <a:avLst/>
                      </a:prstGeom>
                      <a:noFill/>
                      <a:ln w="9525">
                        <a:noFill/>
                        <a:miter/>
                      </a:ln>
                    </p:spPr>
                  </p:pic>
                </p:oleObj>
              </mc:Fallback>
            </mc:AlternateContent>
          </a:graphicData>
        </a:graphic>
      </p:graphicFrame>
      <p:graphicFrame>
        <p:nvGraphicFramePr>
          <p:cNvPr id="51" name="表格 50"/>
          <p:cNvGraphicFramePr/>
          <p:nvPr>
            <p:custDataLst>
              <p:tags r:id="rId2"/>
            </p:custDataLst>
            <p:extLst>
              <p:ext uri="{D42A27DB-BD31-4B8C-83A1-F6EECF244321}">
                <p14:modId xmlns:p14="http://schemas.microsoft.com/office/powerpoint/2010/main" val="932744772"/>
              </p:ext>
            </p:extLst>
          </p:nvPr>
        </p:nvGraphicFramePr>
        <p:xfrm>
          <a:off x="1772920" y="2637155"/>
          <a:ext cx="8529320" cy="1524000"/>
        </p:xfrm>
        <a:graphic>
          <a:graphicData uri="http://schemas.openxmlformats.org/drawingml/2006/table">
            <a:tbl>
              <a:tblPr firstRow="1" bandRow="1">
                <a:tableStyleId>{5C22544A-7EE6-4342-B048-85BDC9FD1C3A}</a:tableStyleId>
              </a:tblPr>
              <a:tblGrid>
                <a:gridCol w="2132330"/>
                <a:gridCol w="2132330"/>
                <a:gridCol w="2132330"/>
                <a:gridCol w="2132330"/>
              </a:tblGrid>
              <a:tr h="381000">
                <a:tc>
                  <a:txBody>
                    <a:bodyPr/>
                    <a:lstStyle/>
                    <a:p>
                      <a:pPr>
                        <a:buNone/>
                      </a:pPr>
                      <a:endParaRPr lang="zh-CN" altLang="en-US" sz="1800" dirty="0">
                        <a:latin typeface="Times New Roman" panose="02020603050405020304" pitchFamily="18" charset="0"/>
                        <a:cs typeface="Times New Roman" panose="02020603050405020304" pitchFamily="18" charset="0"/>
                      </a:endParaRPr>
                    </a:p>
                  </a:txBody>
                  <a:tcPr/>
                </a:tc>
                <a:tc>
                  <a:txBody>
                    <a:bodyPr/>
                    <a:lstStyle/>
                    <a:p>
                      <a:pPr indent="0" algn="ctr">
                        <a:buNone/>
                      </a:pPr>
                      <a:r>
                        <a:rPr lang="en-US" sz="1800" b="1">
                          <a:latin typeface="Times New Roman" panose="02020603050405020304" pitchFamily="18" charset="0"/>
                          <a:cs typeface="Times New Roman" panose="02020603050405020304" pitchFamily="18" charset="0"/>
                        </a:rPr>
                        <a:t>Delta</a:t>
                      </a:r>
                      <a:endParaRPr lang="en-US" altLang="en-US" sz="1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0" algn="ctr">
                        <a:buNone/>
                      </a:pPr>
                      <a:r>
                        <a:rPr lang="en-US" sz="1800" b="1">
                          <a:latin typeface="Times New Roman" panose="02020603050405020304" pitchFamily="18" charset="0"/>
                          <a:cs typeface="Times New Roman" panose="02020603050405020304" pitchFamily="18" charset="0"/>
                        </a:rPr>
                        <a:t>Gamma</a:t>
                      </a:r>
                      <a:endParaRPr lang="en-US" altLang="en-US" sz="1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0" algn="ctr">
                        <a:buNone/>
                      </a:pPr>
                      <a:r>
                        <a:rPr lang="en-US" sz="1800" b="1">
                          <a:latin typeface="Times New Roman" panose="02020603050405020304" pitchFamily="18" charset="0"/>
                          <a:cs typeface="Times New Roman" panose="02020603050405020304" pitchFamily="18" charset="0"/>
                        </a:rPr>
                        <a:t>Vega</a:t>
                      </a:r>
                      <a:endParaRPr lang="en-US" altLang="en-US" sz="1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81000">
                <a:tc>
                  <a:txBody>
                    <a:bodyPr/>
                    <a:lstStyle/>
                    <a:p>
                      <a:pPr indent="0" algn="ctr">
                        <a:buNone/>
                      </a:pPr>
                      <a:r>
                        <a:rPr lang="en-US" sz="1800" b="0">
                          <a:latin typeface="Times New Roman" panose="02020603050405020304" pitchFamily="18" charset="0"/>
                          <a:cs typeface="Times New Roman" panose="02020603050405020304" pitchFamily="18" charset="0"/>
                        </a:rPr>
                        <a:t>组合</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a:latin typeface="Times New Roman" panose="02020603050405020304" pitchFamily="18" charset="0"/>
                          <a:cs typeface="Times New Roman" panose="02020603050405020304" pitchFamily="18" charset="0"/>
                        </a:rPr>
                        <a:t>0</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dirty="0" smtClean="0">
                          <a:latin typeface="Times New Roman" panose="02020603050405020304" pitchFamily="18" charset="0"/>
                          <a:cs typeface="Times New Roman" panose="02020603050405020304" pitchFamily="18" charset="0"/>
                        </a:rPr>
                        <a:t>-4000</a:t>
                      </a:r>
                      <a:endParaRPr lang="en-US" altLang="en-US" sz="1800" b="0"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dirty="0" smtClean="0">
                          <a:latin typeface="Times New Roman" panose="02020603050405020304" pitchFamily="18" charset="0"/>
                          <a:cs typeface="Times New Roman" panose="02020603050405020304" pitchFamily="18" charset="0"/>
                        </a:rPr>
                        <a:t>-6000</a:t>
                      </a:r>
                      <a:endParaRPr lang="en-US" altLang="en-US" sz="1800" b="0"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381000">
                <a:tc>
                  <a:txBody>
                    <a:bodyPr/>
                    <a:lstStyle/>
                    <a:p>
                      <a:pPr indent="0" algn="ctr">
                        <a:buNone/>
                      </a:pPr>
                      <a:r>
                        <a:rPr lang="en-US" sz="1800" b="0">
                          <a:latin typeface="Times New Roman" panose="02020603050405020304" pitchFamily="18" charset="0"/>
                          <a:cs typeface="Times New Roman" panose="02020603050405020304" pitchFamily="18" charset="0"/>
                        </a:rPr>
                        <a:t>期权1</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a:latin typeface="Times New Roman" panose="02020603050405020304" pitchFamily="18" charset="0"/>
                          <a:cs typeface="Times New Roman" panose="02020603050405020304" pitchFamily="18" charset="0"/>
                        </a:rPr>
                        <a:t>0.4</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a:latin typeface="Times New Roman" panose="02020603050405020304" pitchFamily="18" charset="0"/>
                          <a:cs typeface="Times New Roman" panose="02020603050405020304" pitchFamily="18" charset="0"/>
                        </a:rPr>
                        <a:t>0.3</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a:latin typeface="Times New Roman" panose="02020603050405020304" pitchFamily="18" charset="0"/>
                          <a:cs typeface="Times New Roman" panose="02020603050405020304" pitchFamily="18" charset="0"/>
                        </a:rPr>
                        <a:t>2.0</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381000">
                <a:tc>
                  <a:txBody>
                    <a:bodyPr/>
                    <a:lstStyle/>
                    <a:p>
                      <a:pPr indent="0" algn="ctr">
                        <a:buNone/>
                      </a:pPr>
                      <a:r>
                        <a:rPr lang="en-US" sz="1800" b="0">
                          <a:latin typeface="Times New Roman" panose="02020603050405020304" pitchFamily="18" charset="0"/>
                          <a:cs typeface="Times New Roman" panose="02020603050405020304" pitchFamily="18" charset="0"/>
                        </a:rPr>
                        <a:t>期权2</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a:latin typeface="Times New Roman" panose="02020603050405020304" pitchFamily="18" charset="0"/>
                          <a:cs typeface="Times New Roman" panose="02020603050405020304" pitchFamily="18" charset="0"/>
                        </a:rPr>
                        <a:t>0.5</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a:latin typeface="Times New Roman" panose="02020603050405020304" pitchFamily="18" charset="0"/>
                          <a:cs typeface="Times New Roman" panose="02020603050405020304" pitchFamily="18" charset="0"/>
                        </a:rPr>
                        <a:t>0.3</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a:latin typeface="Times New Roman" panose="02020603050405020304" pitchFamily="18" charset="0"/>
                          <a:cs typeface="Times New Roman" panose="02020603050405020304" pitchFamily="18" charset="0"/>
                        </a:rPr>
                        <a:t>1.5</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graphicFrame>
        <p:nvGraphicFramePr>
          <p:cNvPr id="55" name="对象 -2147482484"/>
          <p:cNvGraphicFramePr/>
          <p:nvPr/>
        </p:nvGraphicFramePr>
        <p:xfrm>
          <a:off x="3285490" y="4437063"/>
          <a:ext cx="617220" cy="357505"/>
        </p:xfrm>
        <a:graphic>
          <a:graphicData uri="http://schemas.openxmlformats.org/presentationml/2006/ole">
            <mc:AlternateContent xmlns:mc="http://schemas.openxmlformats.org/markup-compatibility/2006">
              <mc:Choice xmlns:v="urn:schemas-microsoft-com:vml" Requires="v">
                <p:oleObj spid="_x0000_s39357" r:id="rId18" imgW="355600" imgH="203200" progId="Equation.DSMT4">
                  <p:embed/>
                </p:oleObj>
              </mc:Choice>
              <mc:Fallback>
                <p:oleObj r:id="rId18" imgW="355600" imgH="203200" progId="Equation.DSMT4">
                  <p:embed/>
                  <p:pic>
                    <p:nvPicPr>
                      <p:cNvPr id="0" name="图片 24"/>
                      <p:cNvPicPr/>
                      <p:nvPr/>
                    </p:nvPicPr>
                    <p:blipFill>
                      <a:blip r:embed="rId14"/>
                      <a:stretch>
                        <a:fillRect/>
                      </a:stretch>
                    </p:blipFill>
                    <p:spPr>
                      <a:xfrm>
                        <a:off x="3285490" y="4437063"/>
                        <a:ext cx="617220" cy="357505"/>
                      </a:xfrm>
                      <a:prstGeom prst="rect">
                        <a:avLst/>
                      </a:prstGeom>
                      <a:noFill/>
                      <a:ln w="9525">
                        <a:noFill/>
                        <a:miter/>
                      </a:ln>
                    </p:spPr>
                  </p:pic>
                </p:oleObj>
              </mc:Fallback>
            </mc:AlternateContent>
          </a:graphicData>
        </a:graphic>
      </p:graphicFrame>
      <p:graphicFrame>
        <p:nvGraphicFramePr>
          <p:cNvPr id="2" name="对象 -2147482412"/>
          <p:cNvGraphicFramePr/>
          <p:nvPr/>
        </p:nvGraphicFramePr>
        <p:xfrm>
          <a:off x="6957695" y="4437380"/>
          <a:ext cx="429895" cy="342265"/>
        </p:xfrm>
        <a:graphic>
          <a:graphicData uri="http://schemas.openxmlformats.org/presentationml/2006/ole">
            <mc:AlternateContent xmlns:mc="http://schemas.openxmlformats.org/markup-compatibility/2006">
              <mc:Choice xmlns:v="urn:schemas-microsoft-com:vml" Requires="v">
                <p:oleObj spid="_x0000_s39358" r:id="rId19" imgW="177165" imgH="228600" progId="Equation.DSMT4">
                  <p:embed/>
                </p:oleObj>
              </mc:Choice>
              <mc:Fallback>
                <p:oleObj r:id="rId19" imgW="177165" imgH="228600" progId="Equation.DSMT4">
                  <p:embed/>
                  <p:pic>
                    <p:nvPicPr>
                      <p:cNvPr id="0" name="图片 56"/>
                      <p:cNvPicPr/>
                      <p:nvPr/>
                    </p:nvPicPr>
                    <p:blipFill>
                      <a:blip r:embed="rId20"/>
                      <a:stretch>
                        <a:fillRect/>
                      </a:stretch>
                    </p:blipFill>
                    <p:spPr>
                      <a:xfrm>
                        <a:off x="6957695" y="4437380"/>
                        <a:ext cx="429895" cy="342265"/>
                      </a:xfrm>
                      <a:prstGeom prst="rect">
                        <a:avLst/>
                      </a:prstGeom>
                      <a:noFill/>
                      <a:ln w="9525">
                        <a:noFill/>
                        <a:miter/>
                      </a:ln>
                    </p:spPr>
                  </p:pic>
                </p:oleObj>
              </mc:Fallback>
            </mc:AlternateContent>
          </a:graphicData>
        </a:graphic>
      </p:graphicFrame>
      <p:graphicFrame>
        <p:nvGraphicFramePr>
          <p:cNvPr id="58" name="对象 -2147482412"/>
          <p:cNvGraphicFramePr/>
          <p:nvPr/>
        </p:nvGraphicFramePr>
        <p:xfrm>
          <a:off x="7517448" y="4437380"/>
          <a:ext cx="462280" cy="342265"/>
        </p:xfrm>
        <a:graphic>
          <a:graphicData uri="http://schemas.openxmlformats.org/presentationml/2006/ole">
            <mc:AlternateContent xmlns:mc="http://schemas.openxmlformats.org/markup-compatibility/2006">
              <mc:Choice xmlns:v="urn:schemas-microsoft-com:vml" Requires="v">
                <p:oleObj spid="_x0000_s39359" r:id="rId21" imgW="190500" imgH="228600" progId="Equation.DSMT4">
                  <p:embed/>
                </p:oleObj>
              </mc:Choice>
              <mc:Fallback>
                <p:oleObj r:id="rId21" imgW="190500" imgH="228600" progId="Equation.DSMT4">
                  <p:embed/>
                  <p:pic>
                    <p:nvPicPr>
                      <p:cNvPr id="0" name="图片 56"/>
                      <p:cNvPicPr/>
                      <p:nvPr/>
                    </p:nvPicPr>
                    <p:blipFill>
                      <a:blip r:embed="rId22"/>
                      <a:stretch>
                        <a:fillRect/>
                      </a:stretch>
                    </p:blipFill>
                    <p:spPr>
                      <a:xfrm>
                        <a:off x="7517448" y="4437380"/>
                        <a:ext cx="462280" cy="342265"/>
                      </a:xfrm>
                      <a:prstGeom prst="rect">
                        <a:avLst/>
                      </a:prstGeom>
                      <a:noFill/>
                      <a:ln w="9525">
                        <a:noFill/>
                        <a:miter/>
                      </a:ln>
                    </p:spPr>
                  </p:pic>
                </p:oleObj>
              </mc:Fallback>
            </mc:AlternateContent>
          </a:graphicData>
        </a:graphic>
      </p:graphicFrame>
      <p:graphicFrame>
        <p:nvGraphicFramePr>
          <p:cNvPr id="3" name="对象 -2147482410"/>
          <p:cNvGraphicFramePr/>
          <p:nvPr/>
        </p:nvGraphicFramePr>
        <p:xfrm>
          <a:off x="4944745" y="4711065"/>
          <a:ext cx="2169795" cy="705485"/>
        </p:xfrm>
        <a:graphic>
          <a:graphicData uri="http://schemas.openxmlformats.org/presentationml/2006/ole">
            <mc:AlternateContent xmlns:mc="http://schemas.openxmlformats.org/markup-compatibility/2006">
              <mc:Choice xmlns:v="urn:schemas-microsoft-com:vml" Requires="v">
                <p:oleObj spid="_x0000_s39360" r:id="rId23" imgW="1600200" imgH="457200" progId="Equation.DSMT4">
                  <p:embed/>
                </p:oleObj>
              </mc:Choice>
              <mc:Fallback>
                <p:oleObj r:id="rId23" imgW="1600200" imgH="457200" progId="Equation.DSMT4">
                  <p:embed/>
                  <p:pic>
                    <p:nvPicPr>
                      <p:cNvPr id="0" name="图片 59"/>
                      <p:cNvPicPr/>
                      <p:nvPr/>
                    </p:nvPicPr>
                    <p:blipFill>
                      <a:blip r:embed="rId24"/>
                      <a:stretch>
                        <a:fillRect/>
                      </a:stretch>
                    </p:blipFill>
                    <p:spPr>
                      <a:xfrm>
                        <a:off x="4944745" y="4711065"/>
                        <a:ext cx="2169795" cy="705485"/>
                      </a:xfrm>
                      <a:prstGeom prst="rect">
                        <a:avLst/>
                      </a:prstGeom>
                      <a:noFill/>
                      <a:ln w="9525">
                        <a:noFill/>
                        <a:miter/>
                      </a:ln>
                    </p:spPr>
                  </p:pic>
                </p:oleObj>
              </mc:Fallback>
            </mc:AlternateContent>
          </a:graphicData>
        </a:graphic>
      </p:graphicFrame>
      <p:graphicFrame>
        <p:nvGraphicFramePr>
          <p:cNvPr id="61" name="对象 -2147482412"/>
          <p:cNvGraphicFramePr/>
          <p:nvPr/>
        </p:nvGraphicFramePr>
        <p:xfrm>
          <a:off x="862330" y="5373370"/>
          <a:ext cx="429895" cy="342265"/>
        </p:xfrm>
        <a:graphic>
          <a:graphicData uri="http://schemas.openxmlformats.org/presentationml/2006/ole">
            <mc:AlternateContent xmlns:mc="http://schemas.openxmlformats.org/markup-compatibility/2006">
              <mc:Choice xmlns:v="urn:schemas-microsoft-com:vml" Requires="v">
                <p:oleObj spid="_x0000_s39361" r:id="rId25" imgW="177165" imgH="228600" progId="Equation.DSMT4">
                  <p:embed/>
                </p:oleObj>
              </mc:Choice>
              <mc:Fallback>
                <p:oleObj r:id="rId25" imgW="177165" imgH="228600" progId="Equation.DSMT4">
                  <p:embed/>
                  <p:pic>
                    <p:nvPicPr>
                      <p:cNvPr id="0" name="图片 56"/>
                      <p:cNvPicPr/>
                      <p:nvPr/>
                    </p:nvPicPr>
                    <p:blipFill>
                      <a:blip r:embed="rId20"/>
                      <a:stretch>
                        <a:fillRect/>
                      </a:stretch>
                    </p:blipFill>
                    <p:spPr>
                      <a:xfrm>
                        <a:off x="862330" y="5373370"/>
                        <a:ext cx="429895" cy="342265"/>
                      </a:xfrm>
                      <a:prstGeom prst="rect">
                        <a:avLst/>
                      </a:prstGeom>
                      <a:noFill/>
                      <a:ln w="9525">
                        <a:noFill/>
                        <a:miter/>
                      </a:ln>
                    </p:spPr>
                  </p:pic>
                </p:oleObj>
              </mc:Fallback>
            </mc:AlternateContent>
          </a:graphicData>
        </a:graphic>
      </p:graphicFrame>
      <p:graphicFrame>
        <p:nvGraphicFramePr>
          <p:cNvPr id="63" name="对象 -2147482412"/>
          <p:cNvGraphicFramePr/>
          <p:nvPr/>
        </p:nvGraphicFramePr>
        <p:xfrm>
          <a:off x="1989138" y="5373370"/>
          <a:ext cx="462280" cy="342265"/>
        </p:xfrm>
        <a:graphic>
          <a:graphicData uri="http://schemas.openxmlformats.org/presentationml/2006/ole">
            <mc:AlternateContent xmlns:mc="http://schemas.openxmlformats.org/markup-compatibility/2006">
              <mc:Choice xmlns:v="urn:schemas-microsoft-com:vml" Requires="v">
                <p:oleObj spid="_x0000_s39362" r:id="rId26" imgW="190500" imgH="228600" progId="Equation.DSMT4">
                  <p:embed/>
                </p:oleObj>
              </mc:Choice>
              <mc:Fallback>
                <p:oleObj r:id="rId26" imgW="190500" imgH="228600" progId="Equation.DSMT4">
                  <p:embed/>
                  <p:pic>
                    <p:nvPicPr>
                      <p:cNvPr id="0" name="图片 56"/>
                      <p:cNvPicPr/>
                      <p:nvPr/>
                    </p:nvPicPr>
                    <p:blipFill>
                      <a:blip r:embed="rId22"/>
                      <a:stretch>
                        <a:fillRect/>
                      </a:stretch>
                    </p:blipFill>
                    <p:spPr>
                      <a:xfrm>
                        <a:off x="1989138" y="5373370"/>
                        <a:ext cx="462280" cy="342265"/>
                      </a:xfrm>
                      <a:prstGeom prst="rect">
                        <a:avLst/>
                      </a:prstGeom>
                      <a:noFill/>
                      <a:ln w="9525">
                        <a:noFill/>
                        <a:miter/>
                      </a:ln>
                    </p:spPr>
                  </p:pic>
                </p:oleObj>
              </mc:Fallback>
            </mc:AlternateContent>
          </a:graphicData>
        </a:graphic>
      </p:graphicFrame>
      <p:graphicFrame>
        <p:nvGraphicFramePr>
          <p:cNvPr id="65" name="对象 -2147482484"/>
          <p:cNvGraphicFramePr/>
          <p:nvPr/>
        </p:nvGraphicFramePr>
        <p:xfrm>
          <a:off x="675005" y="5805488"/>
          <a:ext cx="617220" cy="357505"/>
        </p:xfrm>
        <a:graphic>
          <a:graphicData uri="http://schemas.openxmlformats.org/presentationml/2006/ole">
            <mc:AlternateContent xmlns:mc="http://schemas.openxmlformats.org/markup-compatibility/2006">
              <mc:Choice xmlns:v="urn:schemas-microsoft-com:vml" Requires="v">
                <p:oleObj spid="_x0000_s39363" r:id="rId27" imgW="355600" imgH="203200" progId="Equation.DSMT4">
                  <p:embed/>
                </p:oleObj>
              </mc:Choice>
              <mc:Fallback>
                <p:oleObj r:id="rId27" imgW="355600" imgH="203200" progId="Equation.DSMT4">
                  <p:embed/>
                  <p:pic>
                    <p:nvPicPr>
                      <p:cNvPr id="0" name="图片 24"/>
                      <p:cNvPicPr/>
                      <p:nvPr/>
                    </p:nvPicPr>
                    <p:blipFill>
                      <a:blip r:embed="rId14"/>
                      <a:stretch>
                        <a:fillRect/>
                      </a:stretch>
                    </p:blipFill>
                    <p:spPr>
                      <a:xfrm>
                        <a:off x="675005" y="5805488"/>
                        <a:ext cx="617220" cy="357505"/>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a:t>
            </a:r>
            <a:r>
              <a:rPr lang="zh-CN" altLang="en-US" sz="2800" b="1" dirty="0" smtClean="0"/>
              <a:t>二</a:t>
            </a:r>
            <a:r>
              <a:rPr lang="en-US" altLang="zh-CN" sz="2800" b="1" dirty="0" smtClean="0"/>
              <a:t>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衡量</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相对于波动性的敏感程度，或者测量波动性变化对</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对冲的影响。</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用公式表示为期权价值方程的二阶导数，第一次是对波动性，第二次是对利率：</a:t>
            </a:r>
            <a:r>
              <a:rPr sz="1600" dirty="0" smtClean="0"/>
              <a:t>  </a:t>
            </a:r>
          </a:p>
          <a:p>
            <a:pPr>
              <a:lnSpc>
                <a:spcPct val="170000"/>
              </a:lnSpc>
              <a:buFont typeface="Arial" panose="020B0604020202020204" pitchFamily="34" charset="0"/>
            </a:pPr>
            <a:endParaRPr sz="1600" dirty="0" smtClean="0"/>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44" name="对象 -2147482484"/>
          <p:cNvGraphicFramePr/>
          <p:nvPr/>
        </p:nvGraphicFramePr>
        <p:xfrm>
          <a:off x="1113473" y="1268730"/>
          <a:ext cx="573405" cy="311150"/>
        </p:xfrm>
        <a:graphic>
          <a:graphicData uri="http://schemas.openxmlformats.org/presentationml/2006/ole">
            <mc:AlternateContent xmlns:mc="http://schemas.openxmlformats.org/markup-compatibility/2006">
              <mc:Choice xmlns:v="urn:schemas-microsoft-com:vml" Requires="v">
                <p:oleObj spid="_x0000_s40062" r:id="rId3" imgW="330200" imgH="177165" progId="Equation.DSMT4">
                  <p:embed/>
                </p:oleObj>
              </mc:Choice>
              <mc:Fallback>
                <p:oleObj r:id="rId3" imgW="330200" imgH="177165" progId="Equation.DSMT4">
                  <p:embed/>
                  <p:pic>
                    <p:nvPicPr>
                      <p:cNvPr id="0" name="图片 24"/>
                      <p:cNvPicPr/>
                      <p:nvPr/>
                    </p:nvPicPr>
                    <p:blipFill>
                      <a:blip r:embed="rId4"/>
                      <a:stretch>
                        <a:fillRect/>
                      </a:stretch>
                    </p:blipFill>
                    <p:spPr>
                      <a:xfrm>
                        <a:off x="1113473" y="1268730"/>
                        <a:ext cx="573405" cy="311150"/>
                      </a:xfrm>
                      <a:prstGeom prst="rect">
                        <a:avLst/>
                      </a:prstGeom>
                      <a:noFill/>
                      <a:ln w="9525">
                        <a:noFill/>
                        <a:miter/>
                      </a:ln>
                    </p:spPr>
                  </p:pic>
                </p:oleObj>
              </mc:Fallback>
            </mc:AlternateContent>
          </a:graphicData>
        </a:graphic>
      </p:graphicFrame>
      <p:graphicFrame>
        <p:nvGraphicFramePr>
          <p:cNvPr id="49" name="对象 -2147482484"/>
          <p:cNvGraphicFramePr/>
          <p:nvPr/>
        </p:nvGraphicFramePr>
        <p:xfrm>
          <a:off x="908685" y="1730693"/>
          <a:ext cx="529590" cy="311785"/>
        </p:xfrm>
        <a:graphic>
          <a:graphicData uri="http://schemas.openxmlformats.org/presentationml/2006/ole">
            <mc:AlternateContent xmlns:mc="http://schemas.openxmlformats.org/markup-compatibility/2006">
              <mc:Choice xmlns:v="urn:schemas-microsoft-com:vml" Requires="v">
                <p:oleObj spid="_x0000_s40063" r:id="rId5" imgW="304800" imgH="177165" progId="Equation.DSMT4">
                  <p:embed/>
                </p:oleObj>
              </mc:Choice>
              <mc:Fallback>
                <p:oleObj r:id="rId5" imgW="304800" imgH="177165" progId="Equation.DSMT4">
                  <p:embed/>
                  <p:pic>
                    <p:nvPicPr>
                      <p:cNvPr id="0" name="图片 24"/>
                      <p:cNvPicPr/>
                      <p:nvPr/>
                    </p:nvPicPr>
                    <p:blipFill>
                      <a:blip r:embed="rId6"/>
                      <a:stretch>
                        <a:fillRect/>
                      </a:stretch>
                    </p:blipFill>
                    <p:spPr>
                      <a:xfrm>
                        <a:off x="908685" y="1730693"/>
                        <a:ext cx="529590" cy="311785"/>
                      </a:xfrm>
                      <a:prstGeom prst="rect">
                        <a:avLst/>
                      </a:prstGeom>
                      <a:noFill/>
                      <a:ln w="9525">
                        <a:noFill/>
                        <a:miter/>
                      </a:ln>
                    </p:spPr>
                  </p:pic>
                </p:oleObj>
              </mc:Fallback>
            </mc:AlternateContent>
          </a:graphicData>
        </a:graphic>
      </p:graphicFrame>
      <p:graphicFrame>
        <p:nvGraphicFramePr>
          <p:cNvPr id="2" name="对象 -2147482484"/>
          <p:cNvGraphicFramePr/>
          <p:nvPr/>
        </p:nvGraphicFramePr>
        <p:xfrm>
          <a:off x="5852160" y="1712913"/>
          <a:ext cx="529590" cy="311785"/>
        </p:xfrm>
        <a:graphic>
          <a:graphicData uri="http://schemas.openxmlformats.org/presentationml/2006/ole">
            <mc:AlternateContent xmlns:mc="http://schemas.openxmlformats.org/markup-compatibility/2006">
              <mc:Choice xmlns:v="urn:schemas-microsoft-com:vml" Requires="v">
                <p:oleObj spid="_x0000_s40064" r:id="rId7" imgW="304800" imgH="177165" progId="Equation.DSMT4">
                  <p:embed/>
                </p:oleObj>
              </mc:Choice>
              <mc:Fallback>
                <p:oleObj r:id="rId7" imgW="304800" imgH="177165" progId="Equation.DSMT4">
                  <p:embed/>
                  <p:pic>
                    <p:nvPicPr>
                      <p:cNvPr id="0" name="图片 24"/>
                      <p:cNvPicPr/>
                      <p:nvPr/>
                    </p:nvPicPr>
                    <p:blipFill>
                      <a:blip r:embed="rId6"/>
                      <a:stretch>
                        <a:fillRect/>
                      </a:stretch>
                    </p:blipFill>
                    <p:spPr>
                      <a:xfrm>
                        <a:off x="5852160" y="1712913"/>
                        <a:ext cx="529590" cy="311785"/>
                      </a:xfrm>
                      <a:prstGeom prst="rect">
                        <a:avLst/>
                      </a:prstGeom>
                      <a:noFill/>
                      <a:ln w="9525">
                        <a:noFill/>
                        <a:miter/>
                      </a:ln>
                    </p:spPr>
                  </p:pic>
                </p:oleObj>
              </mc:Fallback>
            </mc:AlternateContent>
          </a:graphicData>
        </a:graphic>
      </p:graphicFrame>
      <p:graphicFrame>
        <p:nvGraphicFramePr>
          <p:cNvPr id="4" name="对象 -2147482484"/>
          <p:cNvGraphicFramePr/>
          <p:nvPr/>
        </p:nvGraphicFramePr>
        <p:xfrm>
          <a:off x="7461568" y="1731010"/>
          <a:ext cx="573405" cy="311150"/>
        </p:xfrm>
        <a:graphic>
          <a:graphicData uri="http://schemas.openxmlformats.org/presentationml/2006/ole">
            <mc:AlternateContent xmlns:mc="http://schemas.openxmlformats.org/markup-compatibility/2006">
              <mc:Choice xmlns:v="urn:schemas-microsoft-com:vml" Requires="v">
                <p:oleObj spid="_x0000_s40065" r:id="rId8" imgW="330200" imgH="177165" progId="Equation.DSMT4">
                  <p:embed/>
                </p:oleObj>
              </mc:Choice>
              <mc:Fallback>
                <p:oleObj r:id="rId8" imgW="330200" imgH="177165" progId="Equation.DSMT4">
                  <p:embed/>
                  <p:pic>
                    <p:nvPicPr>
                      <p:cNvPr id="0" name="图片 24"/>
                      <p:cNvPicPr/>
                      <p:nvPr/>
                    </p:nvPicPr>
                    <p:blipFill>
                      <a:blip r:embed="rId4"/>
                      <a:stretch>
                        <a:fillRect/>
                      </a:stretch>
                    </p:blipFill>
                    <p:spPr>
                      <a:xfrm>
                        <a:off x="7461568" y="1731010"/>
                        <a:ext cx="573405" cy="311150"/>
                      </a:xfrm>
                      <a:prstGeom prst="rect">
                        <a:avLst/>
                      </a:prstGeom>
                      <a:noFill/>
                      <a:ln w="9525">
                        <a:noFill/>
                        <a:miter/>
                      </a:ln>
                    </p:spPr>
                  </p:pic>
                </p:oleObj>
              </mc:Fallback>
            </mc:AlternateContent>
          </a:graphicData>
        </a:graphic>
      </p:graphicFrame>
      <p:graphicFrame>
        <p:nvGraphicFramePr>
          <p:cNvPr id="8" name="对象 -2147482389"/>
          <p:cNvGraphicFramePr>
            <a:graphicFrameLocks noChangeAspect="1"/>
          </p:cNvGraphicFramePr>
          <p:nvPr/>
        </p:nvGraphicFramePr>
        <p:xfrm>
          <a:off x="5157470" y="2352675"/>
          <a:ext cx="1488440" cy="777240"/>
        </p:xfrm>
        <a:graphic>
          <a:graphicData uri="http://schemas.openxmlformats.org/presentationml/2006/ole">
            <mc:AlternateContent xmlns:mc="http://schemas.openxmlformats.org/markup-compatibility/2006">
              <mc:Choice xmlns:v="urn:schemas-microsoft-com:vml" Requires="v">
                <p:oleObj spid="_x0000_s40066" r:id="rId9" imgW="812800" imgH="419100" progId="Equation.DSMT4">
                  <p:embed/>
                </p:oleObj>
              </mc:Choice>
              <mc:Fallback>
                <p:oleObj r:id="rId9" imgW="812800" imgH="419100" progId="Equation.DSMT4">
                  <p:embed/>
                  <p:pic>
                    <p:nvPicPr>
                      <p:cNvPr id="0" name="图片 3075"/>
                      <p:cNvPicPr/>
                      <p:nvPr/>
                    </p:nvPicPr>
                    <p:blipFill>
                      <a:blip r:embed="rId10"/>
                      <a:stretch>
                        <a:fillRect/>
                      </a:stretch>
                    </p:blipFill>
                    <p:spPr>
                      <a:xfrm>
                        <a:off x="5157470" y="2352675"/>
                        <a:ext cx="1488440" cy="777240"/>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lang="zh-CN" altLang="en-US" sz="2800" b="1" dirty="0" smtClean="0"/>
              <a:t>三</a:t>
            </a:r>
            <a:r>
              <a:rPr lang="en-US" altLang="zh-CN" sz="2800" b="1" dirty="0" smtClean="0"/>
              <a:t>阶希腊字母对冲</a:t>
            </a:r>
          </a:p>
          <a:p>
            <a:endParaRPr lang="en-US" altLang="zh-CN" sz="900" dirty="0" smtClean="0"/>
          </a:p>
          <a:p>
            <a:pPr marL="285750" indent="-285750">
              <a:lnSpc>
                <a:spcPct val="170000"/>
              </a:lnSpc>
              <a:buFont typeface="Arial" panose="020B0604020202020204" pitchFamily="34" charset="0"/>
              <a:buChar char="•"/>
            </a:pPr>
            <a:r>
              <a:rPr sz="1600" dirty="0" smtClean="0"/>
              <a:t>同理，三阶希腊字母就是在二阶希腊字母的基础上，研究对二阶希腊字母的影响。</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7" name="表格 16"/>
          <p:cNvGraphicFramePr/>
          <p:nvPr>
            <p:custDataLst>
              <p:tags r:id="rId2"/>
            </p:custDataLst>
          </p:nvPr>
        </p:nvGraphicFramePr>
        <p:xfrm>
          <a:off x="1828165" y="2286000"/>
          <a:ext cx="9019540" cy="2913380"/>
        </p:xfrm>
        <a:graphic>
          <a:graphicData uri="http://schemas.openxmlformats.org/drawingml/2006/table">
            <a:tbl>
              <a:tblPr firstRow="1" bandRow="1">
                <a:tableStyleId>{5C22544A-7EE6-4342-B048-85BDC9FD1C3A}</a:tableStyleId>
              </a:tblPr>
              <a:tblGrid>
                <a:gridCol w="2361565"/>
                <a:gridCol w="1825625"/>
                <a:gridCol w="4832350"/>
              </a:tblGrid>
              <a:tr h="378460">
                <a:tc>
                  <a:txBody>
                    <a:bodyPr/>
                    <a:lstStyle/>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灵敏度指标</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400" b="1">
                          <a:latin typeface="Times New Roman" panose="02020603050405020304" pitchFamily="18" charset="0"/>
                          <a:cs typeface="Times New Roman" panose="02020603050405020304" pitchFamily="18" charset="0"/>
                        </a:rPr>
                        <a:t>公式</a:t>
                      </a:r>
                      <a:endParaRPr lang="en-US" altLang="en-US" sz="1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含义</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642620">
                <a:tc>
                  <a:txBody>
                    <a:bodyPr/>
                    <a:lstStyle/>
                    <a:p>
                      <a:pPr fontAlgn="auto">
                        <a:lnSpc>
                          <a:spcPct val="150000"/>
                        </a:lnSpc>
                        <a:buNone/>
                      </a:pPr>
                      <a:endParaRPr lang="zh-CN" altLang="en-US" sz="2400"/>
                    </a:p>
                  </a:txBody>
                  <a:tcPr/>
                </a:tc>
                <a:tc>
                  <a:txBody>
                    <a:bodyPr/>
                    <a:lstStyle/>
                    <a:p>
                      <a:pPr indent="0" algn="ctr" fontAlgn="auto">
                        <a:lnSpc>
                          <a:spcPct val="150000"/>
                        </a:lnSpc>
                        <a:buNone/>
                      </a:pPr>
                      <a:endParaRPr lang="en-US" altLang="en-US" sz="14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indent="0">
                        <a:buNone/>
                      </a:pPr>
                      <a:r>
                        <a:rPr lang="en-US" sz="1800" b="0">
                          <a:latin typeface="Times New Roman" panose="02020603050405020304" pitchFamily="18" charset="0"/>
                          <a:cs typeface="Times New Roman" panose="02020603050405020304" pitchFamily="18" charset="0"/>
                        </a:rPr>
                        <a:t>判断是否维持Gamma对冲资产</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607695">
                <a:tc>
                  <a:txBody>
                    <a:bodyPr/>
                    <a:lstStyle/>
                    <a:p>
                      <a:pPr fontAlgn="auto">
                        <a:lnSpc>
                          <a:spcPct val="150000"/>
                        </a:lnSpc>
                        <a:buNone/>
                      </a:pPr>
                      <a:endParaRPr lang="zh-CN" altLang="en-US" sz="1400"/>
                    </a:p>
                  </a:txBody>
                  <a:tcPr/>
                </a:tc>
                <a:tc>
                  <a:txBody>
                    <a:bodyPr/>
                    <a:lstStyle/>
                    <a:p>
                      <a:pPr indent="0" algn="ctr" fontAlgn="auto">
                        <a:lnSpc>
                          <a:spcPct val="150000"/>
                        </a:lnSpc>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buNone/>
                      </a:pPr>
                      <a:r>
                        <a:rPr lang="en-US" sz="1800" b="0">
                          <a:latin typeface="Times New Roman" panose="02020603050405020304" pitchFamily="18" charset="0"/>
                          <a:cs typeface="Times New Roman" panose="02020603050405020304" pitchFamily="18" charset="0"/>
                        </a:rPr>
                        <a:t>反映Gamma相对于标的资产价格的变化率</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642620">
                <a:tc>
                  <a:txBody>
                    <a:bodyPr/>
                    <a:lstStyle/>
                    <a:p>
                      <a:pPr fontAlgn="auto">
                        <a:lnSpc>
                          <a:spcPct val="150000"/>
                        </a:lnSpc>
                        <a:buNone/>
                      </a:pPr>
                      <a:endParaRPr lang="zh-CN" altLang="en-US" sz="2400"/>
                    </a:p>
                  </a:txBody>
                  <a:tcPr/>
                </a:tc>
                <a:tc>
                  <a:txBody>
                    <a:bodyPr/>
                    <a:lstStyle/>
                    <a:p>
                      <a:pPr indent="0" algn="ctr" fontAlgn="auto">
                        <a:lnSpc>
                          <a:spcPct val="150000"/>
                        </a:lnSpc>
                        <a:buNone/>
                      </a:pPr>
                      <a:r>
                        <a:rPr lang="en-US" sz="1200" b="0">
                          <a:latin typeface="Times New Roman" panose="02020603050405020304" pitchFamily="18" charset="0"/>
                          <a:cs typeface="Times New Roman" panose="02020603050405020304" pitchFamily="18" charset="0"/>
                        </a:rPr>
                        <a:t> </a:t>
                      </a:r>
                      <a:endParaRPr lang="en-US" altLang="en-US" sz="1200" b="0">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buNone/>
                      </a:pPr>
                      <a:r>
                        <a:rPr lang="en-US" sz="1800" b="0">
                          <a:latin typeface="Times New Roman" panose="02020603050405020304" pitchFamily="18" charset="0"/>
                          <a:cs typeface="Times New Roman" panose="02020603050405020304" pitchFamily="18" charset="0"/>
                        </a:rPr>
                        <a:t>反映Gamma相对于波动率变化的变化率</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641985">
                <a:tc>
                  <a:txBody>
                    <a:bodyPr/>
                    <a:lstStyle/>
                    <a:p>
                      <a:pPr fontAlgn="auto">
                        <a:lnSpc>
                          <a:spcPct val="150000"/>
                        </a:lnSpc>
                        <a:buNone/>
                      </a:pPr>
                      <a:endParaRPr lang="zh-CN" altLang="en-US" sz="2400"/>
                    </a:p>
                  </a:txBody>
                  <a:tcPr/>
                </a:tc>
                <a:tc>
                  <a:txBody>
                    <a:bodyPr/>
                    <a:lstStyle/>
                    <a:p>
                      <a:pPr indent="0" algn="ctr" fontAlgn="auto">
                        <a:lnSpc>
                          <a:spcPct val="150000"/>
                        </a:lnSpc>
                        <a:buNone/>
                      </a:pPr>
                      <a:r>
                        <a:rPr lang="en-US" sz="1200" b="0">
                          <a:latin typeface="Times New Roman" panose="02020603050405020304" pitchFamily="18" charset="0"/>
                          <a:cs typeface="Times New Roman" panose="02020603050405020304" pitchFamily="18" charset="0"/>
                        </a:rPr>
                        <a:t> </a:t>
                      </a:r>
                      <a:endParaRPr lang="en-US" altLang="en-US" sz="1200" b="0">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buNone/>
                      </a:pPr>
                      <a:r>
                        <a:rPr lang="en-US" sz="1800" b="0">
                          <a:latin typeface="Times New Roman" panose="02020603050405020304" pitchFamily="18" charset="0"/>
                          <a:cs typeface="Times New Roman" panose="02020603050405020304" pitchFamily="18" charset="0"/>
                        </a:rPr>
                        <a:t>反映Vomma相对于波动性变化的敏感度</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graphicFrame>
        <p:nvGraphicFramePr>
          <p:cNvPr id="2" name="对象 -2147482383"/>
          <p:cNvGraphicFramePr>
            <a:graphicFrameLocks noChangeAspect="1"/>
          </p:cNvGraphicFramePr>
          <p:nvPr/>
        </p:nvGraphicFramePr>
        <p:xfrm>
          <a:off x="4524375" y="2697480"/>
          <a:ext cx="1233805" cy="566420"/>
        </p:xfrm>
        <a:graphic>
          <a:graphicData uri="http://schemas.openxmlformats.org/presentationml/2006/ole">
            <mc:AlternateContent xmlns:mc="http://schemas.openxmlformats.org/markup-compatibility/2006">
              <mc:Choice xmlns:v="urn:schemas-microsoft-com:vml" Requires="v">
                <p:oleObj spid="_x0000_s41161" r:id="rId4" imgW="927100" imgH="419100" progId="Equation.DSMT4">
                  <p:embed/>
                </p:oleObj>
              </mc:Choice>
              <mc:Fallback>
                <p:oleObj r:id="rId4" imgW="927100" imgH="419100" progId="Equation.DSMT4">
                  <p:embed/>
                  <p:pic>
                    <p:nvPicPr>
                      <p:cNvPr id="0" name="图片 3075"/>
                      <p:cNvPicPr/>
                      <p:nvPr/>
                    </p:nvPicPr>
                    <p:blipFill>
                      <a:blip r:embed="rId5"/>
                      <a:stretch>
                        <a:fillRect/>
                      </a:stretch>
                    </p:blipFill>
                    <p:spPr>
                      <a:xfrm>
                        <a:off x="4524375" y="2697480"/>
                        <a:ext cx="1233805" cy="566420"/>
                      </a:xfrm>
                      <a:prstGeom prst="rect">
                        <a:avLst/>
                      </a:prstGeom>
                      <a:noFill/>
                      <a:ln w="9525">
                        <a:noFill/>
                        <a:miter/>
                      </a:ln>
                    </p:spPr>
                  </p:pic>
                </p:oleObj>
              </mc:Fallback>
            </mc:AlternateContent>
          </a:graphicData>
        </a:graphic>
      </p:graphicFrame>
      <p:graphicFrame>
        <p:nvGraphicFramePr>
          <p:cNvPr id="3" name="对象 -2147482381"/>
          <p:cNvGraphicFramePr>
            <a:graphicFrameLocks noChangeAspect="1"/>
          </p:cNvGraphicFramePr>
          <p:nvPr/>
        </p:nvGraphicFramePr>
        <p:xfrm>
          <a:off x="4531360" y="3332480"/>
          <a:ext cx="1202690" cy="601980"/>
        </p:xfrm>
        <a:graphic>
          <a:graphicData uri="http://schemas.openxmlformats.org/presentationml/2006/ole">
            <mc:AlternateContent xmlns:mc="http://schemas.openxmlformats.org/markup-compatibility/2006">
              <mc:Choice xmlns:v="urn:schemas-microsoft-com:vml" Requires="v">
                <p:oleObj spid="_x0000_s41162" r:id="rId6" imgW="850900" imgH="419100" progId="Equation.DSMT4">
                  <p:embed/>
                </p:oleObj>
              </mc:Choice>
              <mc:Fallback>
                <p:oleObj r:id="rId6" imgW="850900" imgH="419100" progId="Equation.DSMT4">
                  <p:embed/>
                  <p:pic>
                    <p:nvPicPr>
                      <p:cNvPr id="0" name="图片 29"/>
                      <p:cNvPicPr/>
                      <p:nvPr/>
                    </p:nvPicPr>
                    <p:blipFill>
                      <a:blip r:embed="rId7"/>
                      <a:stretch>
                        <a:fillRect/>
                      </a:stretch>
                    </p:blipFill>
                    <p:spPr>
                      <a:xfrm>
                        <a:off x="4531360" y="3332480"/>
                        <a:ext cx="1202690" cy="601980"/>
                      </a:xfrm>
                      <a:prstGeom prst="rect">
                        <a:avLst/>
                      </a:prstGeom>
                      <a:noFill/>
                      <a:ln w="9525">
                        <a:noFill/>
                        <a:miter/>
                      </a:ln>
                    </p:spPr>
                  </p:pic>
                </p:oleObj>
              </mc:Fallback>
            </mc:AlternateContent>
          </a:graphicData>
        </a:graphic>
      </p:graphicFrame>
      <p:graphicFrame>
        <p:nvGraphicFramePr>
          <p:cNvPr id="4" name="对象 -2147482379"/>
          <p:cNvGraphicFramePr>
            <a:graphicFrameLocks noChangeAspect="1"/>
          </p:cNvGraphicFramePr>
          <p:nvPr/>
        </p:nvGraphicFramePr>
        <p:xfrm>
          <a:off x="4437380" y="3975735"/>
          <a:ext cx="1422400" cy="561340"/>
        </p:xfrm>
        <a:graphic>
          <a:graphicData uri="http://schemas.openxmlformats.org/presentationml/2006/ole">
            <mc:AlternateContent xmlns:mc="http://schemas.openxmlformats.org/markup-compatibility/2006">
              <mc:Choice xmlns:v="urn:schemas-microsoft-com:vml" Requires="v">
                <p:oleObj spid="_x0000_s41163" r:id="rId8" imgW="1079500" imgH="419100" progId="Equation.DSMT4">
                  <p:embed/>
                </p:oleObj>
              </mc:Choice>
              <mc:Fallback>
                <p:oleObj r:id="rId8" imgW="1079500" imgH="419100" progId="Equation.DSMT4">
                  <p:embed/>
                  <p:pic>
                    <p:nvPicPr>
                      <p:cNvPr id="0" name="图片 30"/>
                      <p:cNvPicPr/>
                      <p:nvPr/>
                    </p:nvPicPr>
                    <p:blipFill>
                      <a:blip r:embed="rId9"/>
                      <a:stretch>
                        <a:fillRect/>
                      </a:stretch>
                    </p:blipFill>
                    <p:spPr>
                      <a:xfrm>
                        <a:off x="4437380" y="3975735"/>
                        <a:ext cx="1422400" cy="561340"/>
                      </a:xfrm>
                      <a:prstGeom prst="rect">
                        <a:avLst/>
                      </a:prstGeom>
                      <a:noFill/>
                      <a:ln w="9525">
                        <a:noFill/>
                        <a:miter/>
                      </a:ln>
                    </p:spPr>
                  </p:pic>
                </p:oleObj>
              </mc:Fallback>
            </mc:AlternateContent>
          </a:graphicData>
        </a:graphic>
      </p:graphicFrame>
      <p:graphicFrame>
        <p:nvGraphicFramePr>
          <p:cNvPr id="7" name="对象 -2147482377"/>
          <p:cNvGraphicFramePr>
            <a:graphicFrameLocks noChangeAspect="1"/>
          </p:cNvGraphicFramePr>
          <p:nvPr/>
        </p:nvGraphicFramePr>
        <p:xfrm>
          <a:off x="4558030" y="4578350"/>
          <a:ext cx="1176020" cy="570230"/>
        </p:xfrm>
        <a:graphic>
          <a:graphicData uri="http://schemas.openxmlformats.org/presentationml/2006/ole">
            <mc:AlternateContent xmlns:mc="http://schemas.openxmlformats.org/markup-compatibility/2006">
              <mc:Choice xmlns:v="urn:schemas-microsoft-com:vml" Requires="v">
                <p:oleObj spid="_x0000_s41164" r:id="rId10" imgW="876300" imgH="419100" progId="Equation.DSMT4">
                  <p:embed/>
                </p:oleObj>
              </mc:Choice>
              <mc:Fallback>
                <p:oleObj r:id="rId10" imgW="876300" imgH="419100" progId="Equation.DSMT4">
                  <p:embed/>
                  <p:pic>
                    <p:nvPicPr>
                      <p:cNvPr id="0" name="图片 31"/>
                      <p:cNvPicPr/>
                      <p:nvPr/>
                    </p:nvPicPr>
                    <p:blipFill>
                      <a:blip r:embed="rId11"/>
                      <a:stretch>
                        <a:fillRect/>
                      </a:stretch>
                    </p:blipFill>
                    <p:spPr>
                      <a:xfrm>
                        <a:off x="4558030" y="4578350"/>
                        <a:ext cx="1176020" cy="570230"/>
                      </a:xfrm>
                      <a:prstGeom prst="rect">
                        <a:avLst/>
                      </a:prstGeom>
                      <a:noFill/>
                      <a:ln w="9525">
                        <a:noFill/>
                        <a:miter/>
                      </a:ln>
                    </p:spPr>
                  </p:pic>
                </p:oleObj>
              </mc:Fallback>
            </mc:AlternateContent>
          </a:graphicData>
        </a:graphic>
      </p:graphicFrame>
      <p:graphicFrame>
        <p:nvGraphicFramePr>
          <p:cNvPr id="8" name="对象 -2147482384"/>
          <p:cNvGraphicFramePr/>
          <p:nvPr/>
        </p:nvGraphicFramePr>
        <p:xfrm>
          <a:off x="2675255" y="2861945"/>
          <a:ext cx="795020" cy="299085"/>
        </p:xfrm>
        <a:graphic>
          <a:graphicData uri="http://schemas.openxmlformats.org/presentationml/2006/ole">
            <mc:AlternateContent xmlns:mc="http://schemas.openxmlformats.org/markup-compatibility/2006">
              <mc:Choice xmlns:v="urn:schemas-microsoft-com:vml" Requires="v">
                <p:oleObj spid="_x0000_s41165" r:id="rId12" imgW="405765" imgH="177165" progId="Equation.DSMT4">
                  <p:embed/>
                </p:oleObj>
              </mc:Choice>
              <mc:Fallback>
                <p:oleObj r:id="rId12" imgW="405765" imgH="177165" progId="Equation.DSMT4">
                  <p:embed/>
                  <p:pic>
                    <p:nvPicPr>
                      <p:cNvPr id="0" name="图片 32"/>
                      <p:cNvPicPr/>
                      <p:nvPr/>
                    </p:nvPicPr>
                    <p:blipFill>
                      <a:blip r:embed="rId13"/>
                      <a:stretch>
                        <a:fillRect/>
                      </a:stretch>
                    </p:blipFill>
                    <p:spPr>
                      <a:xfrm>
                        <a:off x="2675255" y="2861945"/>
                        <a:ext cx="795020" cy="299085"/>
                      </a:xfrm>
                      <a:prstGeom prst="rect">
                        <a:avLst/>
                      </a:prstGeom>
                      <a:noFill/>
                      <a:ln w="9525">
                        <a:noFill/>
                        <a:miter/>
                      </a:ln>
                    </p:spPr>
                  </p:pic>
                </p:oleObj>
              </mc:Fallback>
            </mc:AlternateContent>
          </a:graphicData>
        </a:graphic>
      </p:graphicFrame>
      <p:graphicFrame>
        <p:nvGraphicFramePr>
          <p:cNvPr id="9" name="对象 -2147482382"/>
          <p:cNvGraphicFramePr/>
          <p:nvPr/>
        </p:nvGraphicFramePr>
        <p:xfrm>
          <a:off x="2709545" y="3427730"/>
          <a:ext cx="808990" cy="372110"/>
        </p:xfrm>
        <a:graphic>
          <a:graphicData uri="http://schemas.openxmlformats.org/presentationml/2006/ole">
            <mc:AlternateContent xmlns:mc="http://schemas.openxmlformats.org/markup-compatibility/2006">
              <mc:Choice xmlns:v="urn:schemas-microsoft-com:vml" Requires="v">
                <p:oleObj spid="_x0000_s41166" r:id="rId14" imgW="431800" imgH="203200" progId="Equation.DSMT4">
                  <p:embed/>
                </p:oleObj>
              </mc:Choice>
              <mc:Fallback>
                <p:oleObj r:id="rId14" imgW="431800" imgH="203200" progId="Equation.DSMT4">
                  <p:embed/>
                  <p:pic>
                    <p:nvPicPr>
                      <p:cNvPr id="0" name="图片 33"/>
                      <p:cNvPicPr/>
                      <p:nvPr/>
                    </p:nvPicPr>
                    <p:blipFill>
                      <a:blip r:embed="rId15"/>
                      <a:stretch>
                        <a:fillRect/>
                      </a:stretch>
                    </p:blipFill>
                    <p:spPr>
                      <a:xfrm>
                        <a:off x="2709545" y="3427730"/>
                        <a:ext cx="808990" cy="372110"/>
                      </a:xfrm>
                      <a:prstGeom prst="rect">
                        <a:avLst/>
                      </a:prstGeom>
                      <a:noFill/>
                      <a:ln w="9525">
                        <a:noFill/>
                        <a:miter/>
                      </a:ln>
                    </p:spPr>
                  </p:pic>
                </p:oleObj>
              </mc:Fallback>
            </mc:AlternateContent>
          </a:graphicData>
        </a:graphic>
      </p:graphicFrame>
      <p:graphicFrame>
        <p:nvGraphicFramePr>
          <p:cNvPr id="10" name="对象 -2147482380"/>
          <p:cNvGraphicFramePr/>
          <p:nvPr/>
        </p:nvGraphicFramePr>
        <p:xfrm>
          <a:off x="2675255" y="4083685"/>
          <a:ext cx="842645" cy="311785"/>
        </p:xfrm>
        <a:graphic>
          <a:graphicData uri="http://schemas.openxmlformats.org/presentationml/2006/ole">
            <mc:AlternateContent xmlns:mc="http://schemas.openxmlformats.org/markup-compatibility/2006">
              <mc:Choice xmlns:v="urn:schemas-microsoft-com:vml" Requires="v">
                <p:oleObj spid="_x0000_s41167" r:id="rId16" imgW="508000" imgH="177165" progId="Equation.DSMT4">
                  <p:embed/>
                </p:oleObj>
              </mc:Choice>
              <mc:Fallback>
                <p:oleObj r:id="rId16" imgW="508000" imgH="177165" progId="Equation.DSMT4">
                  <p:embed/>
                  <p:pic>
                    <p:nvPicPr>
                      <p:cNvPr id="0" name="图片 34"/>
                      <p:cNvPicPr/>
                      <p:nvPr/>
                    </p:nvPicPr>
                    <p:blipFill>
                      <a:blip r:embed="rId17"/>
                      <a:stretch>
                        <a:fillRect/>
                      </a:stretch>
                    </p:blipFill>
                    <p:spPr>
                      <a:xfrm>
                        <a:off x="2675255" y="4083685"/>
                        <a:ext cx="842645" cy="311785"/>
                      </a:xfrm>
                      <a:prstGeom prst="rect">
                        <a:avLst/>
                      </a:prstGeom>
                      <a:noFill/>
                      <a:ln w="9525">
                        <a:noFill/>
                        <a:miter/>
                      </a:ln>
                    </p:spPr>
                  </p:pic>
                </p:oleObj>
              </mc:Fallback>
            </mc:AlternateContent>
          </a:graphicData>
        </a:graphic>
      </p:graphicFrame>
      <p:graphicFrame>
        <p:nvGraphicFramePr>
          <p:cNvPr id="37" name="对象 36"/>
          <p:cNvGraphicFramePr/>
          <p:nvPr/>
        </p:nvGraphicFramePr>
        <p:xfrm>
          <a:off x="2736215" y="4679315"/>
          <a:ext cx="721360" cy="301625"/>
        </p:xfrm>
        <a:graphic>
          <a:graphicData uri="http://schemas.openxmlformats.org/presentationml/2006/ole">
            <mc:AlternateContent xmlns:mc="http://schemas.openxmlformats.org/markup-compatibility/2006">
              <mc:Choice xmlns:v="urn:schemas-microsoft-com:vml" Requires="v">
                <p:oleObj spid="_x0000_s41168" r:id="rId18" imgW="457200" imgH="177165" progId="Equation.DSMT4">
                  <p:embed/>
                </p:oleObj>
              </mc:Choice>
              <mc:Fallback>
                <p:oleObj r:id="rId18" imgW="457200" imgH="177165" progId="Equation.DSMT4">
                  <p:embed/>
                  <p:pic>
                    <p:nvPicPr>
                      <p:cNvPr id="0" name="图片 37"/>
                      <p:cNvPicPr/>
                      <p:nvPr/>
                    </p:nvPicPr>
                    <p:blipFill>
                      <a:blip r:embed="rId19"/>
                      <a:stretch>
                        <a:fillRect/>
                      </a:stretch>
                    </p:blipFill>
                    <p:spPr>
                      <a:xfrm>
                        <a:off x="2736215" y="4679315"/>
                        <a:ext cx="721360" cy="301625"/>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lang="zh-CN" altLang="en-US" sz="2800" b="1" dirty="0" smtClean="0"/>
              <a:t>三</a:t>
            </a:r>
            <a:r>
              <a:rPr lang="en-US" altLang="zh-CN" sz="2800" b="1" dirty="0" smtClean="0"/>
              <a:t>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又称</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衰减，衡量</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对时间的变化率，可以用于判断能否维持</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对冲资产，是一个很有效的敏感度指标。用公式表示为期权价值方程的三阶导数，两次对标的资产，一次对时间：</a:t>
            </a:r>
            <a:r>
              <a:rPr sz="1600" dirty="0" smtClean="0"/>
              <a:t>  </a:t>
            </a:r>
          </a:p>
          <a:p>
            <a:pPr>
              <a:lnSpc>
                <a:spcPct val="170000"/>
              </a:lnSpc>
              <a:buFont typeface="Arial" panose="020B0604020202020204" pitchFamily="34" charset="0"/>
            </a:pPr>
            <a:endParaRPr sz="1600" dirty="0" smtClean="0"/>
          </a:p>
          <a:p>
            <a:pPr>
              <a:lnSpc>
                <a:spcPct val="170000"/>
              </a:lnSpc>
              <a:buFont typeface="Arial" panose="020B0604020202020204" pitchFamily="34" charset="0"/>
            </a:pPr>
            <a:endParaRPr sz="1600" dirty="0" smtClean="0"/>
          </a:p>
          <a:p>
            <a:pPr>
              <a:lnSpc>
                <a:spcPct val="170000"/>
              </a:lnSpc>
              <a:buFont typeface="Arial" panose="020B0604020202020204" pitchFamily="34" charset="0"/>
            </a:pPr>
            <a:r>
              <a:rPr lang="en-US" sz="1600" dirty="0" smtClean="0"/>
              <a:t>                 </a:t>
            </a:r>
            <a:r>
              <a:rPr sz="1600" dirty="0" smtClean="0"/>
              <a:t>可以帮助交易员预测对冲对时间的有效性，通常会除以一年的天数来得到每天的</a:t>
            </a:r>
            <a:r>
              <a:rPr lang="en-US" sz="1600" dirty="0" smtClean="0"/>
              <a:t>                   </a:t>
            </a:r>
            <a:r>
              <a:rPr sz="1600" dirty="0" smtClean="0"/>
              <a:t>改变量。当离到期日比较远时这个字母的作用会比较准确，但是当期权接近到期日时，</a:t>
            </a:r>
            <a:r>
              <a:rPr lang="en-US" sz="1600" dirty="0" smtClean="0"/>
              <a:t>              </a:t>
            </a:r>
            <a:r>
              <a:rPr sz="1600" dirty="0" smtClean="0"/>
              <a:t>本身就变得非常快，所以对于</a:t>
            </a:r>
            <a:r>
              <a:rPr lang="en-US" sz="1600" dirty="0" smtClean="0"/>
              <a:t>                   </a:t>
            </a:r>
            <a:r>
              <a:rPr sz="1600" dirty="0" smtClean="0"/>
              <a:t>的每天估计会不太准确。</a:t>
            </a:r>
          </a:p>
          <a:p>
            <a:pPr>
              <a:lnSpc>
                <a:spcPct val="170000"/>
              </a:lnSpc>
              <a:buFont typeface="Arial" panose="020B0604020202020204" pitchFamily="34" charset="0"/>
            </a:pPr>
            <a:endParaRPr sz="1600" dirty="0" smtClean="0"/>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9" name="对象 -2147482384"/>
          <p:cNvGraphicFramePr/>
          <p:nvPr/>
        </p:nvGraphicFramePr>
        <p:xfrm>
          <a:off x="836930" y="1268730"/>
          <a:ext cx="795020" cy="299085"/>
        </p:xfrm>
        <a:graphic>
          <a:graphicData uri="http://schemas.openxmlformats.org/presentationml/2006/ole">
            <mc:AlternateContent xmlns:mc="http://schemas.openxmlformats.org/markup-compatibility/2006">
              <mc:Choice xmlns:v="urn:schemas-microsoft-com:vml" Requires="v">
                <p:oleObj spid="_x0000_s42210" r:id="rId3" imgW="405765" imgH="177165" progId="Equation.DSMT4">
                  <p:embed/>
                </p:oleObj>
              </mc:Choice>
              <mc:Fallback>
                <p:oleObj r:id="rId3" imgW="405765" imgH="177165" progId="Equation.DSMT4">
                  <p:embed/>
                  <p:pic>
                    <p:nvPicPr>
                      <p:cNvPr id="0" name="图片 32"/>
                      <p:cNvPicPr/>
                      <p:nvPr/>
                    </p:nvPicPr>
                    <p:blipFill>
                      <a:blip r:embed="rId4"/>
                      <a:stretch>
                        <a:fillRect/>
                      </a:stretch>
                    </p:blipFill>
                    <p:spPr>
                      <a:xfrm>
                        <a:off x="836930" y="1268730"/>
                        <a:ext cx="795020" cy="299085"/>
                      </a:xfrm>
                      <a:prstGeom prst="rect">
                        <a:avLst/>
                      </a:prstGeom>
                      <a:noFill/>
                      <a:ln w="9525">
                        <a:noFill/>
                        <a:miter/>
                      </a:ln>
                    </p:spPr>
                  </p:pic>
                </p:oleObj>
              </mc:Fallback>
            </mc:AlternateContent>
          </a:graphicData>
        </a:graphic>
      </p:graphicFrame>
      <p:graphicFrame>
        <p:nvGraphicFramePr>
          <p:cNvPr id="29" name="对象 -2147482486"/>
          <p:cNvGraphicFramePr/>
          <p:nvPr/>
        </p:nvGraphicFramePr>
        <p:xfrm>
          <a:off x="908685" y="1731010"/>
          <a:ext cx="882015" cy="306070"/>
        </p:xfrm>
        <a:graphic>
          <a:graphicData uri="http://schemas.openxmlformats.org/presentationml/2006/ole">
            <mc:AlternateContent xmlns:mc="http://schemas.openxmlformats.org/markup-compatibility/2006">
              <mc:Choice xmlns:v="urn:schemas-microsoft-com:vml" Requires="v">
                <p:oleObj spid="_x0000_s42211" r:id="rId5" imgW="533400" imgH="177165" progId="Equation.DSMT4">
                  <p:embed/>
                </p:oleObj>
              </mc:Choice>
              <mc:Fallback>
                <p:oleObj r:id="rId5" imgW="533400" imgH="177165" progId="Equation.DSMT4">
                  <p:embed/>
                  <p:pic>
                    <p:nvPicPr>
                      <p:cNvPr id="0" name="图片 23"/>
                      <p:cNvPicPr/>
                      <p:nvPr/>
                    </p:nvPicPr>
                    <p:blipFill>
                      <a:blip r:embed="rId6"/>
                      <a:stretch>
                        <a:fillRect/>
                      </a:stretch>
                    </p:blipFill>
                    <p:spPr>
                      <a:xfrm>
                        <a:off x="908685" y="1731010"/>
                        <a:ext cx="882015" cy="306070"/>
                      </a:xfrm>
                      <a:prstGeom prst="rect">
                        <a:avLst/>
                      </a:prstGeom>
                      <a:noFill/>
                      <a:ln w="9525">
                        <a:noFill/>
                        <a:miter/>
                      </a:ln>
                    </p:spPr>
                  </p:pic>
                </p:oleObj>
              </mc:Fallback>
            </mc:AlternateContent>
          </a:graphicData>
        </a:graphic>
      </p:graphicFrame>
      <p:graphicFrame>
        <p:nvGraphicFramePr>
          <p:cNvPr id="10" name="对象 -2147482486"/>
          <p:cNvGraphicFramePr/>
          <p:nvPr/>
        </p:nvGraphicFramePr>
        <p:xfrm>
          <a:off x="2734310" y="1731010"/>
          <a:ext cx="882015" cy="306070"/>
        </p:xfrm>
        <a:graphic>
          <a:graphicData uri="http://schemas.openxmlformats.org/presentationml/2006/ole">
            <mc:AlternateContent xmlns:mc="http://schemas.openxmlformats.org/markup-compatibility/2006">
              <mc:Choice xmlns:v="urn:schemas-microsoft-com:vml" Requires="v">
                <p:oleObj spid="_x0000_s42212" r:id="rId7" imgW="533400" imgH="177165" progId="Equation.DSMT4">
                  <p:embed/>
                </p:oleObj>
              </mc:Choice>
              <mc:Fallback>
                <p:oleObj r:id="rId7" imgW="533400" imgH="177165" progId="Equation.DSMT4">
                  <p:embed/>
                  <p:pic>
                    <p:nvPicPr>
                      <p:cNvPr id="0" name="图片 23"/>
                      <p:cNvPicPr/>
                      <p:nvPr/>
                    </p:nvPicPr>
                    <p:blipFill>
                      <a:blip r:embed="rId6"/>
                      <a:stretch>
                        <a:fillRect/>
                      </a:stretch>
                    </p:blipFill>
                    <p:spPr>
                      <a:xfrm>
                        <a:off x="2734310" y="1731010"/>
                        <a:ext cx="882015" cy="306070"/>
                      </a:xfrm>
                      <a:prstGeom prst="rect">
                        <a:avLst/>
                      </a:prstGeom>
                      <a:noFill/>
                      <a:ln w="9525">
                        <a:noFill/>
                        <a:miter/>
                      </a:ln>
                    </p:spPr>
                  </p:pic>
                </p:oleObj>
              </mc:Fallback>
            </mc:AlternateContent>
          </a:graphicData>
        </a:graphic>
      </p:graphicFrame>
      <p:graphicFrame>
        <p:nvGraphicFramePr>
          <p:cNvPr id="12" name="对象 -2147482486"/>
          <p:cNvGraphicFramePr/>
          <p:nvPr/>
        </p:nvGraphicFramePr>
        <p:xfrm>
          <a:off x="7245350" y="1731010"/>
          <a:ext cx="882015" cy="306070"/>
        </p:xfrm>
        <a:graphic>
          <a:graphicData uri="http://schemas.openxmlformats.org/presentationml/2006/ole">
            <mc:AlternateContent xmlns:mc="http://schemas.openxmlformats.org/markup-compatibility/2006">
              <mc:Choice xmlns:v="urn:schemas-microsoft-com:vml" Requires="v">
                <p:oleObj spid="_x0000_s42213" r:id="rId8" imgW="533400" imgH="177165" progId="Equation.DSMT4">
                  <p:embed/>
                </p:oleObj>
              </mc:Choice>
              <mc:Fallback>
                <p:oleObj r:id="rId8" imgW="533400" imgH="177165" progId="Equation.DSMT4">
                  <p:embed/>
                  <p:pic>
                    <p:nvPicPr>
                      <p:cNvPr id="0" name="图片 23"/>
                      <p:cNvPicPr/>
                      <p:nvPr/>
                    </p:nvPicPr>
                    <p:blipFill>
                      <a:blip r:embed="rId6"/>
                      <a:stretch>
                        <a:fillRect/>
                      </a:stretch>
                    </p:blipFill>
                    <p:spPr>
                      <a:xfrm>
                        <a:off x="7245350" y="1731010"/>
                        <a:ext cx="882015" cy="306070"/>
                      </a:xfrm>
                      <a:prstGeom prst="rect">
                        <a:avLst/>
                      </a:prstGeom>
                      <a:noFill/>
                      <a:ln w="9525">
                        <a:noFill/>
                        <a:miter/>
                      </a:ln>
                    </p:spPr>
                  </p:pic>
                </p:oleObj>
              </mc:Fallback>
            </mc:AlternateContent>
          </a:graphicData>
        </a:graphic>
      </p:graphicFrame>
      <p:graphicFrame>
        <p:nvGraphicFramePr>
          <p:cNvPr id="2" name="对象 -2147482372"/>
          <p:cNvGraphicFramePr>
            <a:graphicFrameLocks noChangeAspect="1"/>
          </p:cNvGraphicFramePr>
          <p:nvPr/>
        </p:nvGraphicFramePr>
        <p:xfrm>
          <a:off x="5301615" y="2564765"/>
          <a:ext cx="1607185" cy="737870"/>
        </p:xfrm>
        <a:graphic>
          <a:graphicData uri="http://schemas.openxmlformats.org/presentationml/2006/ole">
            <mc:AlternateContent xmlns:mc="http://schemas.openxmlformats.org/markup-compatibility/2006">
              <mc:Choice xmlns:v="urn:schemas-microsoft-com:vml" Requires="v">
                <p:oleObj spid="_x0000_s42214" r:id="rId9" imgW="927100" imgH="419100" progId="Equation.DSMT4">
                  <p:embed/>
                </p:oleObj>
              </mc:Choice>
              <mc:Fallback>
                <p:oleObj r:id="rId9" imgW="927100" imgH="419100" progId="Equation.DSMT4">
                  <p:embed/>
                  <p:pic>
                    <p:nvPicPr>
                      <p:cNvPr id="0" name="图片 13"/>
                      <p:cNvPicPr/>
                      <p:nvPr/>
                    </p:nvPicPr>
                    <p:blipFill>
                      <a:blip r:embed="rId10"/>
                      <a:stretch>
                        <a:fillRect/>
                      </a:stretch>
                    </p:blipFill>
                    <p:spPr>
                      <a:xfrm>
                        <a:off x="5301615" y="2564765"/>
                        <a:ext cx="1607185" cy="737870"/>
                      </a:xfrm>
                      <a:prstGeom prst="rect">
                        <a:avLst/>
                      </a:prstGeom>
                      <a:noFill/>
                      <a:ln w="9525">
                        <a:noFill/>
                        <a:miter/>
                      </a:ln>
                    </p:spPr>
                  </p:pic>
                </p:oleObj>
              </mc:Fallback>
            </mc:AlternateContent>
          </a:graphicData>
        </a:graphic>
      </p:graphicFrame>
      <p:graphicFrame>
        <p:nvGraphicFramePr>
          <p:cNvPr id="15" name="对象 -2147482384"/>
          <p:cNvGraphicFramePr/>
          <p:nvPr/>
        </p:nvGraphicFramePr>
        <p:xfrm>
          <a:off x="476885" y="3500755"/>
          <a:ext cx="795020" cy="299085"/>
        </p:xfrm>
        <a:graphic>
          <a:graphicData uri="http://schemas.openxmlformats.org/presentationml/2006/ole">
            <mc:AlternateContent xmlns:mc="http://schemas.openxmlformats.org/markup-compatibility/2006">
              <mc:Choice xmlns:v="urn:schemas-microsoft-com:vml" Requires="v">
                <p:oleObj spid="_x0000_s42215" r:id="rId11" imgW="405765" imgH="177165" progId="Equation.DSMT4">
                  <p:embed/>
                </p:oleObj>
              </mc:Choice>
              <mc:Fallback>
                <p:oleObj r:id="rId11" imgW="405765" imgH="177165" progId="Equation.DSMT4">
                  <p:embed/>
                  <p:pic>
                    <p:nvPicPr>
                      <p:cNvPr id="0" name="图片 32"/>
                      <p:cNvPicPr/>
                      <p:nvPr/>
                    </p:nvPicPr>
                    <p:blipFill>
                      <a:blip r:embed="rId4"/>
                      <a:stretch>
                        <a:fillRect/>
                      </a:stretch>
                    </p:blipFill>
                    <p:spPr>
                      <a:xfrm>
                        <a:off x="476885" y="3500755"/>
                        <a:ext cx="795020" cy="299085"/>
                      </a:xfrm>
                      <a:prstGeom prst="rect">
                        <a:avLst/>
                      </a:prstGeom>
                      <a:noFill/>
                      <a:ln w="9525">
                        <a:noFill/>
                        <a:miter/>
                      </a:ln>
                    </p:spPr>
                  </p:pic>
                </p:oleObj>
              </mc:Fallback>
            </mc:AlternateContent>
          </a:graphicData>
        </a:graphic>
      </p:graphicFrame>
      <p:graphicFrame>
        <p:nvGraphicFramePr>
          <p:cNvPr id="17" name="对象 -2147482486"/>
          <p:cNvGraphicFramePr/>
          <p:nvPr/>
        </p:nvGraphicFramePr>
        <p:xfrm>
          <a:off x="8385175" y="3513455"/>
          <a:ext cx="882015" cy="306070"/>
        </p:xfrm>
        <a:graphic>
          <a:graphicData uri="http://schemas.openxmlformats.org/presentationml/2006/ole">
            <mc:AlternateContent xmlns:mc="http://schemas.openxmlformats.org/markup-compatibility/2006">
              <mc:Choice xmlns:v="urn:schemas-microsoft-com:vml" Requires="v">
                <p:oleObj spid="_x0000_s42216" r:id="rId12" imgW="533400" imgH="177165" progId="Equation.DSMT4">
                  <p:embed/>
                </p:oleObj>
              </mc:Choice>
              <mc:Fallback>
                <p:oleObj r:id="rId12" imgW="533400" imgH="177165" progId="Equation.DSMT4">
                  <p:embed/>
                  <p:pic>
                    <p:nvPicPr>
                      <p:cNvPr id="0" name="图片 23"/>
                      <p:cNvPicPr/>
                      <p:nvPr/>
                    </p:nvPicPr>
                    <p:blipFill>
                      <a:blip r:embed="rId6"/>
                      <a:stretch>
                        <a:fillRect/>
                      </a:stretch>
                    </p:blipFill>
                    <p:spPr>
                      <a:xfrm>
                        <a:off x="8385175" y="3513455"/>
                        <a:ext cx="882015" cy="306070"/>
                      </a:xfrm>
                      <a:prstGeom prst="rect">
                        <a:avLst/>
                      </a:prstGeom>
                      <a:noFill/>
                      <a:ln w="9525">
                        <a:noFill/>
                        <a:miter/>
                      </a:ln>
                    </p:spPr>
                  </p:pic>
                </p:oleObj>
              </mc:Fallback>
            </mc:AlternateContent>
          </a:graphicData>
        </a:graphic>
      </p:graphicFrame>
      <p:graphicFrame>
        <p:nvGraphicFramePr>
          <p:cNvPr id="19" name="对象 -2147482384"/>
          <p:cNvGraphicFramePr/>
          <p:nvPr/>
        </p:nvGraphicFramePr>
        <p:xfrm>
          <a:off x="5877560" y="3933190"/>
          <a:ext cx="795020" cy="299085"/>
        </p:xfrm>
        <a:graphic>
          <a:graphicData uri="http://schemas.openxmlformats.org/presentationml/2006/ole">
            <mc:AlternateContent xmlns:mc="http://schemas.openxmlformats.org/markup-compatibility/2006">
              <mc:Choice xmlns:v="urn:schemas-microsoft-com:vml" Requires="v">
                <p:oleObj spid="_x0000_s42217" r:id="rId13" imgW="405765" imgH="177165" progId="Equation.DSMT4">
                  <p:embed/>
                </p:oleObj>
              </mc:Choice>
              <mc:Fallback>
                <p:oleObj r:id="rId13" imgW="405765" imgH="177165" progId="Equation.DSMT4">
                  <p:embed/>
                  <p:pic>
                    <p:nvPicPr>
                      <p:cNvPr id="0" name="图片 32"/>
                      <p:cNvPicPr/>
                      <p:nvPr/>
                    </p:nvPicPr>
                    <p:blipFill>
                      <a:blip r:embed="rId4"/>
                      <a:stretch>
                        <a:fillRect/>
                      </a:stretch>
                    </p:blipFill>
                    <p:spPr>
                      <a:xfrm>
                        <a:off x="5877560" y="3933190"/>
                        <a:ext cx="795020" cy="299085"/>
                      </a:xfrm>
                      <a:prstGeom prst="rect">
                        <a:avLst/>
                      </a:prstGeom>
                      <a:noFill/>
                      <a:ln w="9525">
                        <a:noFill/>
                        <a:miter/>
                      </a:ln>
                    </p:spPr>
                  </p:pic>
                </p:oleObj>
              </mc:Fallback>
            </mc:AlternateContent>
          </a:graphicData>
        </a:graphic>
      </p:graphicFrame>
      <p:graphicFrame>
        <p:nvGraphicFramePr>
          <p:cNvPr id="21" name="对象 -2147482486"/>
          <p:cNvGraphicFramePr/>
          <p:nvPr/>
        </p:nvGraphicFramePr>
        <p:xfrm>
          <a:off x="9227820" y="3933190"/>
          <a:ext cx="882015" cy="306070"/>
        </p:xfrm>
        <a:graphic>
          <a:graphicData uri="http://schemas.openxmlformats.org/presentationml/2006/ole">
            <mc:AlternateContent xmlns:mc="http://schemas.openxmlformats.org/markup-compatibility/2006">
              <mc:Choice xmlns:v="urn:schemas-microsoft-com:vml" Requires="v">
                <p:oleObj spid="_x0000_s42218" r:id="rId14" imgW="533400" imgH="177165" progId="Equation.DSMT4">
                  <p:embed/>
                </p:oleObj>
              </mc:Choice>
              <mc:Fallback>
                <p:oleObj r:id="rId14" imgW="533400" imgH="177165" progId="Equation.DSMT4">
                  <p:embed/>
                  <p:pic>
                    <p:nvPicPr>
                      <p:cNvPr id="0" name="图片 23"/>
                      <p:cNvPicPr/>
                      <p:nvPr/>
                    </p:nvPicPr>
                    <p:blipFill>
                      <a:blip r:embed="rId6"/>
                      <a:stretch>
                        <a:fillRect/>
                      </a:stretch>
                    </p:blipFill>
                    <p:spPr>
                      <a:xfrm>
                        <a:off x="9227820" y="3933190"/>
                        <a:ext cx="882015" cy="306070"/>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lang="zh-CN" altLang="en-US" sz="2800" b="1" dirty="0" smtClean="0"/>
              <a:t>三</a:t>
            </a:r>
            <a:r>
              <a:rPr lang="en-US" altLang="zh-CN" sz="2800" b="1" dirty="0" smtClean="0"/>
              <a:t>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又称</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，测量</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相对于标的价格的变化率。</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是价值方程相对于标的物即期价格的三阶导数。在监管无风险对冲或者</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对冲一个资产组合时，</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是很有用的。</a:t>
            </a:r>
            <a:r>
              <a:rPr sz="1600" dirty="0" smtClean="0"/>
              <a:t>  </a:t>
            </a:r>
          </a:p>
          <a:p>
            <a:pPr>
              <a:lnSpc>
                <a:spcPct val="170000"/>
              </a:lnSpc>
              <a:buFont typeface="Arial" panose="020B0604020202020204" pitchFamily="34" charset="0"/>
            </a:pPr>
            <a:endParaRPr sz="1600" dirty="0" smtClean="0"/>
          </a:p>
          <a:p>
            <a:pPr>
              <a:lnSpc>
                <a:spcPct val="170000"/>
              </a:lnSpc>
              <a:buFont typeface="Arial" panose="020B0604020202020204" pitchFamily="34" charset="0"/>
            </a:pPr>
            <a:endParaRPr sz="1600" dirty="0" smtClean="0"/>
          </a:p>
          <a:p>
            <a:pPr>
              <a:lnSpc>
                <a:spcPct val="170000"/>
              </a:lnSpc>
              <a:buFont typeface="Arial" panose="020B0604020202020204" pitchFamily="34" charset="0"/>
            </a:pPr>
            <a:endParaRPr sz="1600" dirty="0" smtClean="0"/>
          </a:p>
          <a:p>
            <a:pPr marL="285750" indent="-285750">
              <a:lnSpc>
                <a:spcPct val="170000"/>
              </a:lnSpc>
              <a:buFont typeface="Arial" panose="020B0604020202020204" pitchFamily="34" charset="0"/>
              <a:buChar char="•"/>
            </a:pPr>
            <a:r>
              <a:rPr lang="zh-CN" altLang="en-US" sz="1600" b="1" dirty="0" smtClean="0">
                <a:sym typeface="+mn-ea"/>
              </a:rPr>
              <a:t>  </a:t>
            </a:r>
            <a:r>
              <a:rPr lang="en-US" altLang="zh-CN" sz="1600" b="1" dirty="0" smtClean="0">
                <a:sym typeface="+mn-ea"/>
              </a:rPr>
              <a:t>                 </a:t>
            </a:r>
            <a:r>
              <a:rPr sz="1600" b="1" dirty="0" smtClean="0">
                <a:sym typeface="+mn-ea"/>
              </a:rPr>
              <a:t>值</a:t>
            </a:r>
            <a:endParaRPr sz="1600" dirty="0" smtClean="0"/>
          </a:p>
          <a:p>
            <a:pPr>
              <a:lnSpc>
                <a:spcPct val="170000"/>
              </a:lnSpc>
              <a:buFont typeface="Arial" panose="020B0604020202020204" pitchFamily="34" charset="0"/>
            </a:pPr>
            <a:r>
              <a:rPr lang="en-US" sz="1600" dirty="0" smtClean="0"/>
              <a:t>                     </a:t>
            </a:r>
            <a:r>
              <a:rPr sz="1600" dirty="0" smtClean="0"/>
              <a:t>衡量期权的</a:t>
            </a:r>
            <a:r>
              <a:rPr lang="en-US" sz="1600" dirty="0" smtClean="0"/>
              <a:t>                  </a:t>
            </a:r>
            <a:r>
              <a:rPr sz="1600" dirty="0" smtClean="0"/>
              <a:t>相对于波动性变化的敏感度。用公式表示为期权价值对波动性的三阶导数。</a:t>
            </a:r>
          </a:p>
          <a:p>
            <a:pPr>
              <a:lnSpc>
                <a:spcPct val="170000"/>
              </a:lnSpc>
              <a:buFont typeface="Arial" panose="020B0604020202020204" pitchFamily="34" charset="0"/>
            </a:pPr>
            <a:endParaRPr sz="1600" dirty="0" smtClean="0"/>
          </a:p>
          <a:p>
            <a:pPr>
              <a:lnSpc>
                <a:spcPct val="170000"/>
              </a:lnSpc>
              <a:buFont typeface="Arial" panose="020B0604020202020204" pitchFamily="34" charset="0"/>
            </a:pPr>
            <a:endParaRPr sz="1600" dirty="0" smtClean="0"/>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29" name="对象 -2147482486"/>
          <p:cNvGraphicFramePr/>
          <p:nvPr/>
        </p:nvGraphicFramePr>
        <p:xfrm>
          <a:off x="908685" y="1731010"/>
          <a:ext cx="882015" cy="306070"/>
        </p:xfrm>
        <a:graphic>
          <a:graphicData uri="http://schemas.openxmlformats.org/presentationml/2006/ole">
            <mc:AlternateContent xmlns:mc="http://schemas.openxmlformats.org/markup-compatibility/2006">
              <mc:Choice xmlns:v="urn:schemas-microsoft-com:vml" Requires="v">
                <p:oleObj spid="_x0000_s43312" r:id="rId3" imgW="533400" imgH="177165" progId="Equation.DSMT4">
                  <p:embed/>
                </p:oleObj>
              </mc:Choice>
              <mc:Fallback>
                <p:oleObj r:id="rId3" imgW="533400" imgH="177165" progId="Equation.DSMT4">
                  <p:embed/>
                  <p:pic>
                    <p:nvPicPr>
                      <p:cNvPr id="0" name="图片 23"/>
                      <p:cNvPicPr/>
                      <p:nvPr/>
                    </p:nvPicPr>
                    <p:blipFill>
                      <a:blip r:embed="rId4"/>
                      <a:stretch>
                        <a:fillRect/>
                      </a:stretch>
                    </p:blipFill>
                    <p:spPr>
                      <a:xfrm>
                        <a:off x="908685" y="1731010"/>
                        <a:ext cx="882015" cy="306070"/>
                      </a:xfrm>
                      <a:prstGeom prst="rect">
                        <a:avLst/>
                      </a:prstGeom>
                      <a:noFill/>
                      <a:ln w="9525">
                        <a:noFill/>
                        <a:miter/>
                      </a:ln>
                    </p:spPr>
                  </p:pic>
                </p:oleObj>
              </mc:Fallback>
            </mc:AlternateContent>
          </a:graphicData>
        </a:graphic>
      </p:graphicFrame>
      <p:graphicFrame>
        <p:nvGraphicFramePr>
          <p:cNvPr id="10" name="对象 -2147482486"/>
          <p:cNvGraphicFramePr/>
          <p:nvPr/>
        </p:nvGraphicFramePr>
        <p:xfrm>
          <a:off x="1988820" y="1731010"/>
          <a:ext cx="882015" cy="306070"/>
        </p:xfrm>
        <a:graphic>
          <a:graphicData uri="http://schemas.openxmlformats.org/presentationml/2006/ole">
            <mc:AlternateContent xmlns:mc="http://schemas.openxmlformats.org/markup-compatibility/2006">
              <mc:Choice xmlns:v="urn:schemas-microsoft-com:vml" Requires="v">
                <p:oleObj spid="_x0000_s43313" r:id="rId5" imgW="533400" imgH="177165" progId="Equation.DSMT4">
                  <p:embed/>
                </p:oleObj>
              </mc:Choice>
              <mc:Fallback>
                <p:oleObj r:id="rId5" imgW="533400" imgH="177165" progId="Equation.DSMT4">
                  <p:embed/>
                  <p:pic>
                    <p:nvPicPr>
                      <p:cNvPr id="0" name="图片 23"/>
                      <p:cNvPicPr/>
                      <p:nvPr/>
                    </p:nvPicPr>
                    <p:blipFill>
                      <a:blip r:embed="rId4"/>
                      <a:stretch>
                        <a:fillRect/>
                      </a:stretch>
                    </p:blipFill>
                    <p:spPr>
                      <a:xfrm>
                        <a:off x="1988820" y="1731010"/>
                        <a:ext cx="882015" cy="306070"/>
                      </a:xfrm>
                      <a:prstGeom prst="rect">
                        <a:avLst/>
                      </a:prstGeom>
                      <a:noFill/>
                      <a:ln w="9525">
                        <a:noFill/>
                        <a:miter/>
                      </a:ln>
                    </p:spPr>
                  </p:pic>
                </p:oleObj>
              </mc:Fallback>
            </mc:AlternateContent>
          </a:graphicData>
        </a:graphic>
      </p:graphicFrame>
      <p:graphicFrame>
        <p:nvGraphicFramePr>
          <p:cNvPr id="12" name="对象 -2147482486"/>
          <p:cNvGraphicFramePr/>
          <p:nvPr/>
        </p:nvGraphicFramePr>
        <p:xfrm>
          <a:off x="3501390" y="1731010"/>
          <a:ext cx="882015" cy="306070"/>
        </p:xfrm>
        <a:graphic>
          <a:graphicData uri="http://schemas.openxmlformats.org/presentationml/2006/ole">
            <mc:AlternateContent xmlns:mc="http://schemas.openxmlformats.org/markup-compatibility/2006">
              <mc:Choice xmlns:v="urn:schemas-microsoft-com:vml" Requires="v">
                <p:oleObj spid="_x0000_s43314" r:id="rId6" imgW="533400" imgH="177165" progId="Equation.DSMT4">
                  <p:embed/>
                </p:oleObj>
              </mc:Choice>
              <mc:Fallback>
                <p:oleObj r:id="rId6" imgW="533400" imgH="177165" progId="Equation.DSMT4">
                  <p:embed/>
                  <p:pic>
                    <p:nvPicPr>
                      <p:cNvPr id="0" name="图片 23"/>
                      <p:cNvPicPr/>
                      <p:nvPr/>
                    </p:nvPicPr>
                    <p:blipFill>
                      <a:blip r:embed="rId4"/>
                      <a:stretch>
                        <a:fillRect/>
                      </a:stretch>
                    </p:blipFill>
                    <p:spPr>
                      <a:xfrm>
                        <a:off x="3501390" y="1731010"/>
                        <a:ext cx="882015" cy="306070"/>
                      </a:xfrm>
                      <a:prstGeom prst="rect">
                        <a:avLst/>
                      </a:prstGeom>
                      <a:noFill/>
                      <a:ln w="9525">
                        <a:noFill/>
                        <a:miter/>
                      </a:ln>
                    </p:spPr>
                  </p:pic>
                </p:oleObj>
              </mc:Fallback>
            </mc:AlternateContent>
          </a:graphicData>
        </a:graphic>
      </p:graphicFrame>
      <p:graphicFrame>
        <p:nvGraphicFramePr>
          <p:cNvPr id="3" name="对象 -2147482382"/>
          <p:cNvGraphicFramePr/>
          <p:nvPr/>
        </p:nvGraphicFramePr>
        <p:xfrm>
          <a:off x="836930" y="1268730"/>
          <a:ext cx="808990" cy="372110"/>
        </p:xfrm>
        <a:graphic>
          <a:graphicData uri="http://schemas.openxmlformats.org/presentationml/2006/ole">
            <mc:AlternateContent xmlns:mc="http://schemas.openxmlformats.org/markup-compatibility/2006">
              <mc:Choice xmlns:v="urn:schemas-microsoft-com:vml" Requires="v">
                <p:oleObj spid="_x0000_s43315" r:id="rId7" imgW="431800" imgH="203200" progId="Equation.DSMT4">
                  <p:embed/>
                </p:oleObj>
              </mc:Choice>
              <mc:Fallback>
                <p:oleObj r:id="rId7" imgW="431800" imgH="203200" progId="Equation.DSMT4">
                  <p:embed/>
                  <p:pic>
                    <p:nvPicPr>
                      <p:cNvPr id="0" name="图片 33"/>
                      <p:cNvPicPr/>
                      <p:nvPr/>
                    </p:nvPicPr>
                    <p:blipFill>
                      <a:blip r:embed="rId8"/>
                      <a:stretch>
                        <a:fillRect/>
                      </a:stretch>
                    </p:blipFill>
                    <p:spPr>
                      <a:xfrm>
                        <a:off x="836930" y="1268730"/>
                        <a:ext cx="808990" cy="372110"/>
                      </a:xfrm>
                      <a:prstGeom prst="rect">
                        <a:avLst/>
                      </a:prstGeom>
                      <a:noFill/>
                      <a:ln w="9525">
                        <a:noFill/>
                        <a:miter/>
                      </a:ln>
                    </p:spPr>
                  </p:pic>
                </p:oleObj>
              </mc:Fallback>
            </mc:AlternateContent>
          </a:graphicData>
        </a:graphic>
      </p:graphicFrame>
      <p:graphicFrame>
        <p:nvGraphicFramePr>
          <p:cNvPr id="4" name="对象 -2147482382"/>
          <p:cNvGraphicFramePr/>
          <p:nvPr/>
        </p:nvGraphicFramePr>
        <p:xfrm>
          <a:off x="6741795" y="1690370"/>
          <a:ext cx="808990" cy="372110"/>
        </p:xfrm>
        <a:graphic>
          <a:graphicData uri="http://schemas.openxmlformats.org/presentationml/2006/ole">
            <mc:AlternateContent xmlns:mc="http://schemas.openxmlformats.org/markup-compatibility/2006">
              <mc:Choice xmlns:v="urn:schemas-microsoft-com:vml" Requires="v">
                <p:oleObj spid="_x0000_s43316" r:id="rId9" imgW="431800" imgH="203200" progId="Equation.DSMT4">
                  <p:embed/>
                </p:oleObj>
              </mc:Choice>
              <mc:Fallback>
                <p:oleObj r:id="rId9" imgW="431800" imgH="203200" progId="Equation.DSMT4">
                  <p:embed/>
                  <p:pic>
                    <p:nvPicPr>
                      <p:cNvPr id="0" name="图片 33"/>
                      <p:cNvPicPr/>
                      <p:nvPr/>
                    </p:nvPicPr>
                    <p:blipFill>
                      <a:blip r:embed="rId8"/>
                      <a:stretch>
                        <a:fillRect/>
                      </a:stretch>
                    </p:blipFill>
                    <p:spPr>
                      <a:xfrm>
                        <a:off x="6741795" y="1690370"/>
                        <a:ext cx="808990" cy="372110"/>
                      </a:xfrm>
                      <a:prstGeom prst="rect">
                        <a:avLst/>
                      </a:prstGeom>
                      <a:noFill/>
                      <a:ln w="9525">
                        <a:noFill/>
                        <a:miter/>
                      </a:ln>
                    </p:spPr>
                  </p:pic>
                </p:oleObj>
              </mc:Fallback>
            </mc:AlternateContent>
          </a:graphicData>
        </a:graphic>
      </p:graphicFrame>
      <p:graphicFrame>
        <p:nvGraphicFramePr>
          <p:cNvPr id="8" name="对象 -2147482486"/>
          <p:cNvGraphicFramePr/>
          <p:nvPr/>
        </p:nvGraphicFramePr>
        <p:xfrm>
          <a:off x="2708910" y="2132965"/>
          <a:ext cx="882015" cy="306070"/>
        </p:xfrm>
        <a:graphic>
          <a:graphicData uri="http://schemas.openxmlformats.org/presentationml/2006/ole">
            <mc:AlternateContent xmlns:mc="http://schemas.openxmlformats.org/markup-compatibility/2006">
              <mc:Choice xmlns:v="urn:schemas-microsoft-com:vml" Requires="v">
                <p:oleObj spid="_x0000_s43317" r:id="rId10" imgW="533400" imgH="177165" progId="Equation.DSMT4">
                  <p:embed/>
                </p:oleObj>
              </mc:Choice>
              <mc:Fallback>
                <p:oleObj r:id="rId10" imgW="533400" imgH="177165" progId="Equation.DSMT4">
                  <p:embed/>
                  <p:pic>
                    <p:nvPicPr>
                      <p:cNvPr id="0" name="图片 23"/>
                      <p:cNvPicPr/>
                      <p:nvPr/>
                    </p:nvPicPr>
                    <p:blipFill>
                      <a:blip r:embed="rId4"/>
                      <a:stretch>
                        <a:fillRect/>
                      </a:stretch>
                    </p:blipFill>
                    <p:spPr>
                      <a:xfrm>
                        <a:off x="2708910" y="2132965"/>
                        <a:ext cx="882015" cy="306070"/>
                      </a:xfrm>
                      <a:prstGeom prst="rect">
                        <a:avLst/>
                      </a:prstGeom>
                      <a:noFill/>
                      <a:ln w="9525">
                        <a:noFill/>
                        <a:miter/>
                      </a:ln>
                    </p:spPr>
                  </p:pic>
                </p:oleObj>
              </mc:Fallback>
            </mc:AlternateContent>
          </a:graphicData>
        </a:graphic>
      </p:graphicFrame>
      <p:graphicFrame>
        <p:nvGraphicFramePr>
          <p:cNvPr id="24" name="对象 -2147482382"/>
          <p:cNvGraphicFramePr/>
          <p:nvPr/>
        </p:nvGraphicFramePr>
        <p:xfrm>
          <a:off x="5517515" y="2132965"/>
          <a:ext cx="808990" cy="372110"/>
        </p:xfrm>
        <a:graphic>
          <a:graphicData uri="http://schemas.openxmlformats.org/presentationml/2006/ole">
            <mc:AlternateContent xmlns:mc="http://schemas.openxmlformats.org/markup-compatibility/2006">
              <mc:Choice xmlns:v="urn:schemas-microsoft-com:vml" Requires="v">
                <p:oleObj spid="_x0000_s43318" r:id="rId11" imgW="431800" imgH="203200" progId="Equation.DSMT4">
                  <p:embed/>
                </p:oleObj>
              </mc:Choice>
              <mc:Fallback>
                <p:oleObj r:id="rId11" imgW="431800" imgH="203200" progId="Equation.DSMT4">
                  <p:embed/>
                  <p:pic>
                    <p:nvPicPr>
                      <p:cNvPr id="0" name="图片 33"/>
                      <p:cNvPicPr/>
                      <p:nvPr/>
                    </p:nvPicPr>
                    <p:blipFill>
                      <a:blip r:embed="rId8"/>
                      <a:stretch>
                        <a:fillRect/>
                      </a:stretch>
                    </p:blipFill>
                    <p:spPr>
                      <a:xfrm>
                        <a:off x="5517515" y="2132965"/>
                        <a:ext cx="808990" cy="372110"/>
                      </a:xfrm>
                      <a:prstGeom prst="rect">
                        <a:avLst/>
                      </a:prstGeom>
                      <a:noFill/>
                      <a:ln w="9525">
                        <a:noFill/>
                        <a:miter/>
                      </a:ln>
                    </p:spPr>
                  </p:pic>
                </p:oleObj>
              </mc:Fallback>
            </mc:AlternateContent>
          </a:graphicData>
        </a:graphic>
      </p:graphicFrame>
      <p:graphicFrame>
        <p:nvGraphicFramePr>
          <p:cNvPr id="2" name="对象 -2147482360"/>
          <p:cNvGraphicFramePr>
            <a:graphicFrameLocks noChangeAspect="1"/>
          </p:cNvGraphicFramePr>
          <p:nvPr/>
        </p:nvGraphicFramePr>
        <p:xfrm>
          <a:off x="5445125" y="2636520"/>
          <a:ext cx="1539875" cy="770890"/>
        </p:xfrm>
        <a:graphic>
          <a:graphicData uri="http://schemas.openxmlformats.org/presentationml/2006/ole">
            <mc:AlternateContent xmlns:mc="http://schemas.openxmlformats.org/markup-compatibility/2006">
              <mc:Choice xmlns:v="urn:schemas-microsoft-com:vml" Requires="v">
                <p:oleObj spid="_x0000_s43319" r:id="rId12" imgW="850900" imgH="419100" progId="Equation.DSMT4">
                  <p:embed/>
                </p:oleObj>
              </mc:Choice>
              <mc:Fallback>
                <p:oleObj r:id="rId12" imgW="850900" imgH="419100" progId="Equation.DSMT4">
                  <p:embed/>
                  <p:pic>
                    <p:nvPicPr>
                      <p:cNvPr id="0" name="图片 3075"/>
                      <p:cNvPicPr/>
                      <p:nvPr/>
                    </p:nvPicPr>
                    <p:blipFill>
                      <a:blip r:embed="rId13"/>
                      <a:stretch>
                        <a:fillRect/>
                      </a:stretch>
                    </p:blipFill>
                    <p:spPr>
                      <a:xfrm>
                        <a:off x="5445125" y="2636520"/>
                        <a:ext cx="1539875" cy="770890"/>
                      </a:xfrm>
                      <a:prstGeom prst="rect">
                        <a:avLst/>
                      </a:prstGeom>
                      <a:noFill/>
                      <a:ln w="9525">
                        <a:noFill/>
                        <a:miter/>
                      </a:ln>
                    </p:spPr>
                  </p:pic>
                </p:oleObj>
              </mc:Fallback>
            </mc:AlternateContent>
          </a:graphicData>
        </a:graphic>
      </p:graphicFrame>
      <p:graphicFrame>
        <p:nvGraphicFramePr>
          <p:cNvPr id="37" name="对象 36"/>
          <p:cNvGraphicFramePr/>
          <p:nvPr/>
        </p:nvGraphicFramePr>
        <p:xfrm>
          <a:off x="880745" y="4004945"/>
          <a:ext cx="721360" cy="301625"/>
        </p:xfrm>
        <a:graphic>
          <a:graphicData uri="http://schemas.openxmlformats.org/presentationml/2006/ole">
            <mc:AlternateContent xmlns:mc="http://schemas.openxmlformats.org/markup-compatibility/2006">
              <mc:Choice xmlns:v="urn:schemas-microsoft-com:vml" Requires="v">
                <p:oleObj spid="_x0000_s43320" r:id="rId14" imgW="457200" imgH="177165" progId="Equation.DSMT4">
                  <p:embed/>
                </p:oleObj>
              </mc:Choice>
              <mc:Fallback>
                <p:oleObj r:id="rId14" imgW="457200" imgH="177165" progId="Equation.DSMT4">
                  <p:embed/>
                  <p:pic>
                    <p:nvPicPr>
                      <p:cNvPr id="0" name="图片 37"/>
                      <p:cNvPicPr/>
                      <p:nvPr/>
                    </p:nvPicPr>
                    <p:blipFill>
                      <a:blip r:embed="rId15"/>
                      <a:stretch>
                        <a:fillRect/>
                      </a:stretch>
                    </p:blipFill>
                    <p:spPr>
                      <a:xfrm>
                        <a:off x="880745" y="4004945"/>
                        <a:ext cx="721360" cy="301625"/>
                      </a:xfrm>
                      <a:prstGeom prst="rect">
                        <a:avLst/>
                      </a:prstGeom>
                      <a:noFill/>
                      <a:ln w="9525">
                        <a:noFill/>
                        <a:miter/>
                      </a:ln>
                    </p:spPr>
                  </p:pic>
                </p:oleObj>
              </mc:Fallback>
            </mc:AlternateContent>
          </a:graphicData>
        </a:graphic>
      </p:graphicFrame>
      <p:graphicFrame>
        <p:nvGraphicFramePr>
          <p:cNvPr id="27" name="对象 26"/>
          <p:cNvGraphicFramePr/>
          <p:nvPr/>
        </p:nvGraphicFramePr>
        <p:xfrm>
          <a:off x="692785" y="4437380"/>
          <a:ext cx="721360" cy="301625"/>
        </p:xfrm>
        <a:graphic>
          <a:graphicData uri="http://schemas.openxmlformats.org/presentationml/2006/ole">
            <mc:AlternateContent xmlns:mc="http://schemas.openxmlformats.org/markup-compatibility/2006">
              <mc:Choice xmlns:v="urn:schemas-microsoft-com:vml" Requires="v">
                <p:oleObj spid="_x0000_s43321" r:id="rId16" imgW="457200" imgH="177165" progId="Equation.DSMT4">
                  <p:embed/>
                </p:oleObj>
              </mc:Choice>
              <mc:Fallback>
                <p:oleObj r:id="rId16" imgW="457200" imgH="177165" progId="Equation.DSMT4">
                  <p:embed/>
                  <p:pic>
                    <p:nvPicPr>
                      <p:cNvPr id="0" name="图片 37"/>
                      <p:cNvPicPr/>
                      <p:nvPr/>
                    </p:nvPicPr>
                    <p:blipFill>
                      <a:blip r:embed="rId15"/>
                      <a:stretch>
                        <a:fillRect/>
                      </a:stretch>
                    </p:blipFill>
                    <p:spPr>
                      <a:xfrm>
                        <a:off x="692785" y="4437380"/>
                        <a:ext cx="721360" cy="301625"/>
                      </a:xfrm>
                      <a:prstGeom prst="rect">
                        <a:avLst/>
                      </a:prstGeom>
                      <a:noFill/>
                      <a:ln w="9525">
                        <a:noFill/>
                        <a:miter/>
                      </a:ln>
                    </p:spPr>
                  </p:pic>
                </p:oleObj>
              </mc:Fallback>
            </mc:AlternateContent>
          </a:graphicData>
        </a:graphic>
      </p:graphicFrame>
      <p:graphicFrame>
        <p:nvGraphicFramePr>
          <p:cNvPr id="31" name="对象 -2147482490"/>
          <p:cNvGraphicFramePr/>
          <p:nvPr/>
        </p:nvGraphicFramePr>
        <p:xfrm>
          <a:off x="2427288" y="4437380"/>
          <a:ext cx="875030" cy="314325"/>
        </p:xfrm>
        <a:graphic>
          <a:graphicData uri="http://schemas.openxmlformats.org/presentationml/2006/ole">
            <mc:AlternateContent xmlns:mc="http://schemas.openxmlformats.org/markup-compatibility/2006">
              <mc:Choice xmlns:v="urn:schemas-microsoft-com:vml" Requires="v">
                <p:oleObj spid="_x0000_s43322" r:id="rId17" imgW="508000" imgH="177165" progId="Equation.DSMT4">
                  <p:embed/>
                </p:oleObj>
              </mc:Choice>
              <mc:Fallback>
                <p:oleObj r:id="rId17" imgW="508000" imgH="177165" progId="Equation.DSMT4">
                  <p:embed/>
                  <p:pic>
                    <p:nvPicPr>
                      <p:cNvPr id="0" name="图片 21"/>
                      <p:cNvPicPr/>
                      <p:nvPr/>
                    </p:nvPicPr>
                    <p:blipFill>
                      <a:blip r:embed="rId18"/>
                      <a:stretch>
                        <a:fillRect/>
                      </a:stretch>
                    </p:blipFill>
                    <p:spPr>
                      <a:xfrm>
                        <a:off x="2427288" y="4437380"/>
                        <a:ext cx="875030" cy="314325"/>
                      </a:xfrm>
                      <a:prstGeom prst="rect">
                        <a:avLst/>
                      </a:prstGeom>
                      <a:noFill/>
                      <a:ln w="38100">
                        <a:noFill/>
                        <a:miter/>
                      </a:ln>
                    </p:spPr>
                  </p:pic>
                </p:oleObj>
              </mc:Fallback>
            </mc:AlternateContent>
          </a:graphicData>
        </a:graphic>
      </p:graphicFrame>
      <p:graphicFrame>
        <p:nvGraphicFramePr>
          <p:cNvPr id="9" name="对象 -2147482357"/>
          <p:cNvGraphicFramePr>
            <a:graphicFrameLocks noChangeAspect="1"/>
          </p:cNvGraphicFramePr>
          <p:nvPr/>
        </p:nvGraphicFramePr>
        <p:xfrm>
          <a:off x="5396230" y="4869180"/>
          <a:ext cx="1588770" cy="770890"/>
        </p:xfrm>
        <a:graphic>
          <a:graphicData uri="http://schemas.openxmlformats.org/presentationml/2006/ole">
            <mc:AlternateContent xmlns:mc="http://schemas.openxmlformats.org/markup-compatibility/2006">
              <mc:Choice xmlns:v="urn:schemas-microsoft-com:vml" Requires="v">
                <p:oleObj spid="_x0000_s43323" r:id="rId19" imgW="876300" imgH="419100" progId="Equation.DSMT4">
                  <p:embed/>
                </p:oleObj>
              </mc:Choice>
              <mc:Fallback>
                <p:oleObj r:id="rId19" imgW="876300" imgH="419100" progId="Equation.DSMT4">
                  <p:embed/>
                  <p:pic>
                    <p:nvPicPr>
                      <p:cNvPr id="0" name="图片 35"/>
                      <p:cNvPicPr/>
                      <p:nvPr/>
                    </p:nvPicPr>
                    <p:blipFill>
                      <a:blip r:embed="rId20"/>
                      <a:stretch>
                        <a:fillRect/>
                      </a:stretch>
                    </p:blipFill>
                    <p:spPr>
                      <a:xfrm>
                        <a:off x="5396230" y="4869180"/>
                        <a:ext cx="1588770" cy="770890"/>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44947" y="621432"/>
            <a:ext cx="11521280"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r>
              <a:rPr kumimoji="1" lang="en-US" altLang="zh-CN" sz="2600" b="1" dirty="0" smtClean="0">
                <a:latin typeface="+mn-lt"/>
                <a:ea typeface="+mn-ea"/>
              </a:rPr>
              <a:t>【</a:t>
            </a:r>
            <a:r>
              <a:rPr kumimoji="1" lang="zh-CN" altLang="en-US" sz="2600" b="1" dirty="0" smtClean="0">
                <a:latin typeface="+mn-lt"/>
                <a:ea typeface="+mn-ea"/>
              </a:rPr>
              <a:t>例</a:t>
            </a:r>
            <a:r>
              <a:rPr kumimoji="1" lang="en-US" altLang="zh-CN" sz="2600" b="1" dirty="0" smtClean="0">
                <a:latin typeface="+mn-lt"/>
                <a:ea typeface="+mn-ea"/>
              </a:rPr>
              <a:t>14-1】</a:t>
            </a:r>
            <a:r>
              <a:rPr kumimoji="1" lang="zh-CN" altLang="en-US" sz="2600" b="1" dirty="0">
                <a:latin typeface="+mn-lt"/>
                <a:ea typeface="+mn-ea"/>
              </a:rPr>
              <a:t>期权的风险对冲功能</a:t>
            </a:r>
          </a:p>
          <a:p>
            <a:pPr marL="0" indent="0">
              <a:lnSpc>
                <a:spcPct val="150000"/>
              </a:lnSpc>
              <a:spcBef>
                <a:spcPct val="20000"/>
              </a:spcBef>
              <a:buClr>
                <a:schemeClr val="accent1"/>
              </a:buClr>
              <a:buSzPct val="70000"/>
            </a:pPr>
            <a:r>
              <a:rPr kumimoji="1" lang="zh-CN" altLang="en-US" sz="2200" dirty="0">
                <a:latin typeface="+mn-lt"/>
                <a:ea typeface="+mn-ea"/>
              </a:rPr>
              <a:t>假定股票的价格为</a:t>
            </a:r>
            <a:r>
              <a:rPr kumimoji="1" lang="en-US" altLang="zh-CN" sz="2200" dirty="0">
                <a:latin typeface="+mn-lt"/>
                <a:ea typeface="+mn-ea"/>
              </a:rPr>
              <a:t>100</a:t>
            </a:r>
            <a:r>
              <a:rPr kumimoji="1" lang="zh-CN" altLang="en-US" sz="2200" dirty="0">
                <a:latin typeface="+mn-lt"/>
                <a:ea typeface="+mn-ea"/>
              </a:rPr>
              <a:t>元，期权的价格为</a:t>
            </a:r>
            <a:r>
              <a:rPr kumimoji="1" lang="en-US" altLang="zh-CN" sz="2200" dirty="0">
                <a:latin typeface="+mn-lt"/>
                <a:ea typeface="+mn-ea"/>
              </a:rPr>
              <a:t>100</a:t>
            </a:r>
            <a:r>
              <a:rPr kumimoji="1" lang="zh-CN" altLang="en-US" sz="2200" dirty="0">
                <a:latin typeface="+mn-lt"/>
                <a:ea typeface="+mn-ea"/>
              </a:rPr>
              <a:t>元。某金融机构的交易员卖出了</a:t>
            </a:r>
            <a:r>
              <a:rPr kumimoji="1" lang="en-US" altLang="zh-CN" sz="2200" dirty="0">
                <a:latin typeface="+mn-lt"/>
                <a:ea typeface="+mn-ea"/>
              </a:rPr>
              <a:t>40</a:t>
            </a:r>
            <a:r>
              <a:rPr kumimoji="1" lang="zh-CN" altLang="en-US" sz="2200" dirty="0">
                <a:latin typeface="+mn-lt"/>
                <a:ea typeface="+mn-ea"/>
              </a:rPr>
              <a:t>份该股票的看涨期权，则期权持有者有权购买</a:t>
            </a:r>
            <a:r>
              <a:rPr kumimoji="1" lang="en-US" altLang="zh-CN" sz="2200" dirty="0">
                <a:latin typeface="+mn-lt"/>
                <a:ea typeface="+mn-ea"/>
              </a:rPr>
              <a:t>4000</a:t>
            </a:r>
            <a:r>
              <a:rPr kumimoji="1" lang="zh-CN" altLang="en-US" sz="2200" dirty="0">
                <a:latin typeface="+mn-lt"/>
                <a:ea typeface="+mn-ea"/>
              </a:rPr>
              <a:t>股的股票。当假定期权的希腊字母 </a:t>
            </a:r>
            <a:r>
              <a:rPr kumimoji="1" lang="el-GR" altLang="zh-CN" sz="2200" dirty="0">
                <a:latin typeface="+mn-lt"/>
                <a:ea typeface="+mn-ea"/>
              </a:rPr>
              <a:t>Δ</a:t>
            </a:r>
            <a:r>
              <a:rPr kumimoji="1" lang="zh-CN" altLang="en-US" sz="2200" dirty="0">
                <a:latin typeface="+mn-lt"/>
                <a:ea typeface="+mn-ea"/>
              </a:rPr>
              <a:t>为</a:t>
            </a:r>
            <a:r>
              <a:rPr kumimoji="1" lang="en-US" altLang="zh-CN" sz="2200" dirty="0">
                <a:latin typeface="+mn-lt"/>
                <a:ea typeface="+mn-ea"/>
              </a:rPr>
              <a:t>0.8</a:t>
            </a:r>
            <a:r>
              <a:rPr kumimoji="1" lang="zh-CN" altLang="en-US" sz="2200" dirty="0">
                <a:latin typeface="+mn-lt"/>
                <a:ea typeface="+mn-ea"/>
              </a:rPr>
              <a:t>时，交易员的头寸可通过购买</a:t>
            </a:r>
            <a:r>
              <a:rPr kumimoji="1" lang="en-US" altLang="zh-CN" sz="2200" dirty="0">
                <a:latin typeface="+mn-lt"/>
                <a:ea typeface="+mn-ea"/>
              </a:rPr>
              <a:t>3200</a:t>
            </a:r>
            <a:r>
              <a:rPr kumimoji="1" lang="zh-CN" altLang="en-US" sz="2200" dirty="0">
                <a:latin typeface="+mn-lt"/>
                <a:ea typeface="+mn-ea"/>
              </a:rPr>
              <a:t>股股票来对冲。此时，期权头寸所对应的盈利（亏损）会被股票头寸上的亏损（盈利）来抵消。</a:t>
            </a:r>
          </a:p>
          <a:p>
            <a:pPr marL="0" indent="0">
              <a:lnSpc>
                <a:spcPct val="150000"/>
              </a:lnSpc>
              <a:spcBef>
                <a:spcPct val="20000"/>
              </a:spcBef>
              <a:buClr>
                <a:schemeClr val="accent1"/>
              </a:buClr>
              <a:buSzPct val="70000"/>
            </a:pPr>
            <a:r>
              <a:rPr kumimoji="1" lang="zh-CN" altLang="en-US" sz="2200" dirty="0">
                <a:latin typeface="+mn-lt"/>
                <a:ea typeface="+mn-ea"/>
              </a:rPr>
              <a:t>譬如，如果股票价格上涨</a:t>
            </a:r>
            <a:r>
              <a:rPr kumimoji="1" lang="en-US" altLang="zh-CN" sz="2200" dirty="0">
                <a:latin typeface="+mn-lt"/>
                <a:ea typeface="+mn-ea"/>
              </a:rPr>
              <a:t>1</a:t>
            </a:r>
            <a:r>
              <a:rPr kumimoji="1" lang="zh-CN" altLang="en-US" sz="2200" dirty="0">
                <a:latin typeface="+mn-lt"/>
                <a:ea typeface="+mn-ea"/>
              </a:rPr>
              <a:t>元，买入的股票会升值</a:t>
            </a:r>
            <a:r>
              <a:rPr kumimoji="1" lang="en-US" altLang="zh-CN" sz="2200" dirty="0">
                <a:latin typeface="+mn-lt"/>
                <a:ea typeface="+mn-ea"/>
              </a:rPr>
              <a:t>3200</a:t>
            </a:r>
            <a:r>
              <a:rPr kumimoji="1" lang="zh-CN" altLang="en-US" sz="2200" dirty="0">
                <a:latin typeface="+mn-lt"/>
                <a:ea typeface="+mn-ea"/>
              </a:rPr>
              <a:t>元，而期权价格将上涨</a:t>
            </a:r>
            <a:r>
              <a:rPr kumimoji="1" lang="en-US" altLang="zh-CN" sz="2200" dirty="0">
                <a:latin typeface="+mn-lt"/>
                <a:ea typeface="+mn-ea"/>
              </a:rPr>
              <a:t>0.8</a:t>
            </a:r>
            <a:r>
              <a:rPr kumimoji="1" lang="zh-CN" altLang="en-US" sz="2200" dirty="0">
                <a:latin typeface="+mn-lt"/>
                <a:ea typeface="+mn-ea"/>
              </a:rPr>
              <a:t>元，卖出期权头寸会带来损失</a:t>
            </a:r>
            <a:r>
              <a:rPr kumimoji="1" lang="en-US" altLang="zh-CN" sz="2200" dirty="0">
                <a:latin typeface="+mn-lt"/>
                <a:ea typeface="+mn-ea"/>
              </a:rPr>
              <a:t>3200</a:t>
            </a:r>
            <a:r>
              <a:rPr kumimoji="1" lang="zh-CN" altLang="en-US" sz="2200" dirty="0">
                <a:latin typeface="+mn-lt"/>
                <a:ea typeface="+mn-ea"/>
              </a:rPr>
              <a:t>元；如果股票价格下跌</a:t>
            </a:r>
            <a:r>
              <a:rPr kumimoji="1" lang="en-US" altLang="zh-CN" sz="2200" dirty="0">
                <a:latin typeface="+mn-lt"/>
                <a:ea typeface="+mn-ea"/>
              </a:rPr>
              <a:t>1</a:t>
            </a:r>
            <a:r>
              <a:rPr kumimoji="1" lang="zh-CN" altLang="en-US" sz="2200" dirty="0">
                <a:latin typeface="+mn-lt"/>
                <a:ea typeface="+mn-ea"/>
              </a:rPr>
              <a:t>美元，买入股票会损失</a:t>
            </a:r>
            <a:r>
              <a:rPr kumimoji="1" lang="en-US" altLang="zh-CN" sz="2200" dirty="0">
                <a:latin typeface="+mn-lt"/>
                <a:ea typeface="+mn-ea"/>
              </a:rPr>
              <a:t>3200</a:t>
            </a:r>
            <a:r>
              <a:rPr kumimoji="1" lang="zh-CN" altLang="en-US" sz="2200" dirty="0">
                <a:latin typeface="+mn-lt"/>
                <a:ea typeface="+mn-ea"/>
              </a:rPr>
              <a:t>元，期权价格下跌</a:t>
            </a:r>
            <a:r>
              <a:rPr kumimoji="1" lang="en-US" altLang="zh-CN" sz="2200" dirty="0">
                <a:latin typeface="+mn-lt"/>
                <a:ea typeface="+mn-ea"/>
              </a:rPr>
              <a:t>0.8</a:t>
            </a:r>
            <a:r>
              <a:rPr kumimoji="1" lang="zh-CN" altLang="en-US" sz="2200" dirty="0">
                <a:latin typeface="+mn-lt"/>
                <a:ea typeface="+mn-ea"/>
              </a:rPr>
              <a:t>元，卖出期权会带来</a:t>
            </a:r>
            <a:r>
              <a:rPr kumimoji="1" lang="en-US" altLang="zh-CN" sz="2200" dirty="0">
                <a:latin typeface="+mn-lt"/>
                <a:ea typeface="+mn-ea"/>
              </a:rPr>
              <a:t>3200</a:t>
            </a:r>
            <a:r>
              <a:rPr kumimoji="1" lang="zh-CN" altLang="en-US" sz="2200" dirty="0">
                <a:latin typeface="+mn-lt"/>
                <a:ea typeface="+mn-ea"/>
              </a:rPr>
              <a:t>元收益）。由此可见，购入期权后，不论未来股票价格是上涨还是下跌都可以通过持有期权进行风险对冲。</a:t>
            </a:r>
          </a:p>
        </p:txBody>
      </p:sp>
      <p:sp>
        <p:nvSpPr>
          <p:cNvPr id="3"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2.</a:t>
            </a:r>
            <a:r>
              <a:rPr kumimoji="1" lang="zh-CN" altLang="en-US" sz="2800" b="1" cap="small" dirty="0">
                <a:latin typeface="微软雅黑" pitchFamily="34" charset="-122"/>
                <a:ea typeface="微软雅黑" pitchFamily="34" charset="-122"/>
              </a:rPr>
              <a:t>期权的分类</a:t>
            </a:r>
          </a:p>
        </p:txBody>
      </p:sp>
    </p:spTree>
    <p:extLst>
      <p:ext uri="{BB962C8B-B14F-4D97-AF65-F5344CB8AC3E}">
        <p14:creationId xmlns:p14="http://schemas.microsoft.com/office/powerpoint/2010/main" val="358434474"/>
      </p:ext>
    </p:extLst>
  </p:cSld>
  <p:clrMapOvr>
    <a:masterClrMapping/>
  </p:clrMapOvr>
  <p:transition>
    <p:wip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lang="zh-CN" altLang="en-US" sz="2800" b="1" dirty="0" smtClean="0"/>
              <a:t>三</a:t>
            </a:r>
            <a:r>
              <a:rPr lang="en-US" altLang="zh-CN" sz="2800" b="1" dirty="0" smtClean="0"/>
              <a:t>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lang="en-US" sz="1600" dirty="0" smtClean="0"/>
              <a:t>                  </a:t>
            </a:r>
            <a:r>
              <a:rPr sz="1600" dirty="0" smtClean="0"/>
              <a:t>测量的是</a:t>
            </a:r>
            <a:r>
              <a:rPr lang="en-US" sz="1600" dirty="0" smtClean="0"/>
              <a:t>                  </a:t>
            </a:r>
            <a:r>
              <a:rPr sz="1600" dirty="0" smtClean="0"/>
              <a:t>相对于波动率变化的变化率。用公式表示为期权价值的三阶导数，两次对标的资产价格，一次对波动性。</a:t>
            </a:r>
            <a:r>
              <a:rPr lang="en-US" sz="1600" dirty="0" smtClean="0"/>
              <a:t>                  </a:t>
            </a:r>
            <a:r>
              <a:rPr sz="1600" dirty="0" smtClean="0"/>
              <a:t>是确保</a:t>
            </a:r>
            <a:r>
              <a:rPr lang="en-US" sz="1600" dirty="0" smtClean="0"/>
              <a:t>                  </a:t>
            </a:r>
            <a:r>
              <a:rPr sz="1600" dirty="0" smtClean="0"/>
              <a:t>对冲资产时很好的敏感度指标，这是因为</a:t>
            </a:r>
            <a:r>
              <a:rPr lang="en-US" sz="1600" dirty="0" smtClean="0"/>
              <a:t>                 </a:t>
            </a:r>
            <a:r>
              <a:rPr sz="1600" dirty="0" smtClean="0"/>
              <a:t>可以帮助交易员预测对冲有效性随着波动性变化的变化。</a:t>
            </a:r>
          </a:p>
          <a:p>
            <a:pPr>
              <a:lnSpc>
                <a:spcPct val="170000"/>
              </a:lnSpc>
              <a:buFont typeface="Arial" panose="020B0604020202020204" pitchFamily="34" charset="0"/>
            </a:pPr>
            <a:endParaRPr sz="1600" dirty="0" smtClean="0"/>
          </a:p>
          <a:p>
            <a:pPr>
              <a:lnSpc>
                <a:spcPct val="170000"/>
              </a:lnSpc>
              <a:buFont typeface="Arial" panose="020B0604020202020204" pitchFamily="34" charset="0"/>
            </a:pPr>
            <a:r>
              <a:rPr sz="1600" dirty="0" smtClean="0"/>
              <a:t>总的来说，投资者可以通过使用希腊字母中性策略来进行风险管理。考虑到通过对冲来消除投资组合的时间损耗意义不大，而无风险利率在短期内变化又很小，因而在进行中性对冲策略时，较多使用的是Delta、Gamma和Vega中性，较少使用Theta和Rho中性及其他高阶希腊字母中性策略。但是其实所谓中性，只能说是在构造头寸之初投资组合的一个或者几个变量是中性的，但是随后而来的变化可能会对这种中立性产生不利的影响。我们所能做的也只是使得Delta、Gamma、Vega、Theta、Rho在某一个时刻上都达到中性状态，并且他们针对的只是价格发生微小变化时的情况，当价格发生剧烈变动的时候这些希腊字母就不适用了，这时候可能就需要采取其他的策略来管理风险了。总之，投资者要根据变动着的实际情况选择最适合的工具进行风险管理。</a:t>
            </a:r>
          </a:p>
          <a:p>
            <a:pPr>
              <a:lnSpc>
                <a:spcPct val="170000"/>
              </a:lnSpc>
              <a:buFont typeface="Arial" panose="020B0604020202020204" pitchFamily="34" charset="0"/>
            </a:pPr>
            <a:endParaRPr sz="1600" dirty="0" smtClean="0"/>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2" name="对象 -2147482486"/>
          <p:cNvGraphicFramePr/>
          <p:nvPr/>
        </p:nvGraphicFramePr>
        <p:xfrm>
          <a:off x="2150745" y="1736725"/>
          <a:ext cx="882015" cy="306070"/>
        </p:xfrm>
        <a:graphic>
          <a:graphicData uri="http://schemas.openxmlformats.org/presentationml/2006/ole">
            <mc:AlternateContent xmlns:mc="http://schemas.openxmlformats.org/markup-compatibility/2006">
              <mc:Choice xmlns:v="urn:schemas-microsoft-com:vml" Requires="v">
                <p:oleObj spid="_x0000_s44208" r:id="rId3" imgW="533400" imgH="177165" progId="Equation.DSMT4">
                  <p:embed/>
                </p:oleObj>
              </mc:Choice>
              <mc:Fallback>
                <p:oleObj r:id="rId3" imgW="533400" imgH="177165" progId="Equation.DSMT4">
                  <p:embed/>
                  <p:pic>
                    <p:nvPicPr>
                      <p:cNvPr id="0" name="图片 23"/>
                      <p:cNvPicPr/>
                      <p:nvPr/>
                    </p:nvPicPr>
                    <p:blipFill>
                      <a:blip r:embed="rId4"/>
                      <a:stretch>
                        <a:fillRect/>
                      </a:stretch>
                    </p:blipFill>
                    <p:spPr>
                      <a:xfrm>
                        <a:off x="2150745" y="1736725"/>
                        <a:ext cx="882015" cy="306070"/>
                      </a:xfrm>
                      <a:prstGeom prst="rect">
                        <a:avLst/>
                      </a:prstGeom>
                      <a:noFill/>
                      <a:ln w="9525">
                        <a:noFill/>
                        <a:miter/>
                      </a:ln>
                    </p:spPr>
                  </p:pic>
                </p:oleObj>
              </mc:Fallback>
            </mc:AlternateContent>
          </a:graphicData>
        </a:graphic>
      </p:graphicFrame>
      <p:graphicFrame>
        <p:nvGraphicFramePr>
          <p:cNvPr id="8" name="对象 -2147482486"/>
          <p:cNvGraphicFramePr/>
          <p:nvPr/>
        </p:nvGraphicFramePr>
        <p:xfrm>
          <a:off x="2708910" y="2150745"/>
          <a:ext cx="882015" cy="306070"/>
        </p:xfrm>
        <a:graphic>
          <a:graphicData uri="http://schemas.openxmlformats.org/presentationml/2006/ole">
            <mc:AlternateContent xmlns:mc="http://schemas.openxmlformats.org/markup-compatibility/2006">
              <mc:Choice xmlns:v="urn:schemas-microsoft-com:vml" Requires="v">
                <p:oleObj spid="_x0000_s44209" r:id="rId5" imgW="533400" imgH="177165" progId="Equation.DSMT4">
                  <p:embed/>
                </p:oleObj>
              </mc:Choice>
              <mc:Fallback>
                <p:oleObj r:id="rId5" imgW="533400" imgH="177165" progId="Equation.DSMT4">
                  <p:embed/>
                  <p:pic>
                    <p:nvPicPr>
                      <p:cNvPr id="0" name="图片 23"/>
                      <p:cNvPicPr/>
                      <p:nvPr/>
                    </p:nvPicPr>
                    <p:blipFill>
                      <a:blip r:embed="rId4"/>
                      <a:stretch>
                        <a:fillRect/>
                      </a:stretch>
                    </p:blipFill>
                    <p:spPr>
                      <a:xfrm>
                        <a:off x="2708910" y="2150745"/>
                        <a:ext cx="882015" cy="306070"/>
                      </a:xfrm>
                      <a:prstGeom prst="rect">
                        <a:avLst/>
                      </a:prstGeom>
                      <a:noFill/>
                      <a:ln w="9525">
                        <a:noFill/>
                        <a:miter/>
                      </a:ln>
                    </p:spPr>
                  </p:pic>
                </p:oleObj>
              </mc:Fallback>
            </mc:AlternateContent>
          </a:graphicData>
        </a:graphic>
      </p:graphicFrame>
      <p:graphicFrame>
        <p:nvGraphicFramePr>
          <p:cNvPr id="14" name="对象 -2147482380"/>
          <p:cNvGraphicFramePr/>
          <p:nvPr/>
        </p:nvGraphicFramePr>
        <p:xfrm>
          <a:off x="759460" y="1268730"/>
          <a:ext cx="842645" cy="311785"/>
        </p:xfrm>
        <a:graphic>
          <a:graphicData uri="http://schemas.openxmlformats.org/presentationml/2006/ole">
            <mc:AlternateContent xmlns:mc="http://schemas.openxmlformats.org/markup-compatibility/2006">
              <mc:Choice xmlns:v="urn:schemas-microsoft-com:vml" Requires="v">
                <p:oleObj spid="_x0000_s44210" r:id="rId6" imgW="508000" imgH="177165" progId="Equation.DSMT4">
                  <p:embed/>
                </p:oleObj>
              </mc:Choice>
              <mc:Fallback>
                <p:oleObj r:id="rId6" imgW="508000" imgH="177165" progId="Equation.DSMT4">
                  <p:embed/>
                  <p:pic>
                    <p:nvPicPr>
                      <p:cNvPr id="0" name="图片 34"/>
                      <p:cNvPicPr/>
                      <p:nvPr/>
                    </p:nvPicPr>
                    <p:blipFill>
                      <a:blip r:embed="rId7"/>
                      <a:stretch>
                        <a:fillRect/>
                      </a:stretch>
                    </p:blipFill>
                    <p:spPr>
                      <a:xfrm>
                        <a:off x="759460" y="1268730"/>
                        <a:ext cx="842645" cy="311785"/>
                      </a:xfrm>
                      <a:prstGeom prst="rect">
                        <a:avLst/>
                      </a:prstGeom>
                      <a:noFill/>
                      <a:ln w="9525">
                        <a:noFill/>
                        <a:miter/>
                      </a:ln>
                    </p:spPr>
                  </p:pic>
                </p:oleObj>
              </mc:Fallback>
            </mc:AlternateContent>
          </a:graphicData>
        </a:graphic>
      </p:graphicFrame>
      <p:graphicFrame>
        <p:nvGraphicFramePr>
          <p:cNvPr id="19" name="对象 -2147482380"/>
          <p:cNvGraphicFramePr/>
          <p:nvPr/>
        </p:nvGraphicFramePr>
        <p:xfrm>
          <a:off x="441960" y="1731010"/>
          <a:ext cx="842645" cy="311785"/>
        </p:xfrm>
        <a:graphic>
          <a:graphicData uri="http://schemas.openxmlformats.org/presentationml/2006/ole">
            <mc:AlternateContent xmlns:mc="http://schemas.openxmlformats.org/markup-compatibility/2006">
              <mc:Choice xmlns:v="urn:schemas-microsoft-com:vml" Requires="v">
                <p:oleObj spid="_x0000_s44211" r:id="rId8" imgW="508000" imgH="177165" progId="Equation.DSMT4">
                  <p:embed/>
                </p:oleObj>
              </mc:Choice>
              <mc:Fallback>
                <p:oleObj r:id="rId8" imgW="508000" imgH="177165" progId="Equation.DSMT4">
                  <p:embed/>
                  <p:pic>
                    <p:nvPicPr>
                      <p:cNvPr id="0" name="图片 34"/>
                      <p:cNvPicPr/>
                      <p:nvPr/>
                    </p:nvPicPr>
                    <p:blipFill>
                      <a:blip r:embed="rId7"/>
                      <a:stretch>
                        <a:fillRect/>
                      </a:stretch>
                    </p:blipFill>
                    <p:spPr>
                      <a:xfrm>
                        <a:off x="441960" y="1731010"/>
                        <a:ext cx="842645" cy="311785"/>
                      </a:xfrm>
                      <a:prstGeom prst="rect">
                        <a:avLst/>
                      </a:prstGeom>
                      <a:noFill/>
                      <a:ln w="9525">
                        <a:noFill/>
                        <a:miter/>
                      </a:ln>
                    </p:spPr>
                  </p:pic>
                </p:oleObj>
              </mc:Fallback>
            </mc:AlternateContent>
          </a:graphicData>
        </a:graphic>
      </p:graphicFrame>
      <p:graphicFrame>
        <p:nvGraphicFramePr>
          <p:cNvPr id="21" name="对象 -2147482380"/>
          <p:cNvGraphicFramePr/>
          <p:nvPr/>
        </p:nvGraphicFramePr>
        <p:xfrm>
          <a:off x="1268730" y="2150745"/>
          <a:ext cx="842645" cy="311785"/>
        </p:xfrm>
        <a:graphic>
          <a:graphicData uri="http://schemas.openxmlformats.org/presentationml/2006/ole">
            <mc:AlternateContent xmlns:mc="http://schemas.openxmlformats.org/markup-compatibility/2006">
              <mc:Choice xmlns:v="urn:schemas-microsoft-com:vml" Requires="v">
                <p:oleObj spid="_x0000_s44212" r:id="rId9" imgW="508000" imgH="177165" progId="Equation.DSMT4">
                  <p:embed/>
                </p:oleObj>
              </mc:Choice>
              <mc:Fallback>
                <p:oleObj r:id="rId9" imgW="508000" imgH="177165" progId="Equation.DSMT4">
                  <p:embed/>
                  <p:pic>
                    <p:nvPicPr>
                      <p:cNvPr id="0" name="图片 34"/>
                      <p:cNvPicPr/>
                      <p:nvPr/>
                    </p:nvPicPr>
                    <p:blipFill>
                      <a:blip r:embed="rId7"/>
                      <a:stretch>
                        <a:fillRect/>
                      </a:stretch>
                    </p:blipFill>
                    <p:spPr>
                      <a:xfrm>
                        <a:off x="1268730" y="2150745"/>
                        <a:ext cx="842645" cy="311785"/>
                      </a:xfrm>
                      <a:prstGeom prst="rect">
                        <a:avLst/>
                      </a:prstGeom>
                      <a:noFill/>
                      <a:ln w="9525">
                        <a:noFill/>
                        <a:miter/>
                      </a:ln>
                    </p:spPr>
                  </p:pic>
                </p:oleObj>
              </mc:Fallback>
            </mc:AlternateContent>
          </a:graphicData>
        </a:graphic>
      </p:graphicFrame>
      <p:graphicFrame>
        <p:nvGraphicFramePr>
          <p:cNvPr id="26" name="对象 -2147482380"/>
          <p:cNvGraphicFramePr/>
          <p:nvPr/>
        </p:nvGraphicFramePr>
        <p:xfrm>
          <a:off x="7190105" y="2132965"/>
          <a:ext cx="842645" cy="311785"/>
        </p:xfrm>
        <a:graphic>
          <a:graphicData uri="http://schemas.openxmlformats.org/presentationml/2006/ole">
            <mc:AlternateContent xmlns:mc="http://schemas.openxmlformats.org/markup-compatibility/2006">
              <mc:Choice xmlns:v="urn:schemas-microsoft-com:vml" Requires="v">
                <p:oleObj spid="_x0000_s44213" r:id="rId10" imgW="508000" imgH="177165" progId="Equation.DSMT4">
                  <p:embed/>
                </p:oleObj>
              </mc:Choice>
              <mc:Fallback>
                <p:oleObj r:id="rId10" imgW="508000" imgH="177165" progId="Equation.DSMT4">
                  <p:embed/>
                  <p:pic>
                    <p:nvPicPr>
                      <p:cNvPr id="0" name="图片 34"/>
                      <p:cNvPicPr/>
                      <p:nvPr/>
                    </p:nvPicPr>
                    <p:blipFill>
                      <a:blip r:embed="rId7"/>
                      <a:stretch>
                        <a:fillRect/>
                      </a:stretch>
                    </p:blipFill>
                    <p:spPr>
                      <a:xfrm>
                        <a:off x="7190105" y="2132965"/>
                        <a:ext cx="842645" cy="311785"/>
                      </a:xfrm>
                      <a:prstGeom prst="rect">
                        <a:avLst/>
                      </a:prstGeom>
                      <a:noFill/>
                      <a:ln w="9525">
                        <a:noFill/>
                        <a:miter/>
                      </a:ln>
                    </p:spPr>
                  </p:pic>
                </p:oleObj>
              </mc:Fallback>
            </mc:AlternateContent>
          </a:graphicData>
        </a:graphic>
      </p:graphicFrame>
      <p:graphicFrame>
        <p:nvGraphicFramePr>
          <p:cNvPr id="2" name="对象 -2147482351"/>
          <p:cNvGraphicFramePr>
            <a:graphicFrameLocks noChangeAspect="1"/>
          </p:cNvGraphicFramePr>
          <p:nvPr/>
        </p:nvGraphicFramePr>
        <p:xfrm>
          <a:off x="4941570" y="2708910"/>
          <a:ext cx="1765300" cy="696595"/>
        </p:xfrm>
        <a:graphic>
          <a:graphicData uri="http://schemas.openxmlformats.org/presentationml/2006/ole">
            <mc:AlternateContent xmlns:mc="http://schemas.openxmlformats.org/markup-compatibility/2006">
              <mc:Choice xmlns:v="urn:schemas-microsoft-com:vml" Requires="v">
                <p:oleObj spid="_x0000_s44214" r:id="rId11" imgW="1079500" imgH="419100" progId="Equation.DSMT4">
                  <p:embed/>
                </p:oleObj>
              </mc:Choice>
              <mc:Fallback>
                <p:oleObj r:id="rId11" imgW="1079500" imgH="419100" progId="Equation.DSMT4">
                  <p:embed/>
                  <p:pic>
                    <p:nvPicPr>
                      <p:cNvPr id="0" name="图片 38"/>
                      <p:cNvPicPr/>
                      <p:nvPr/>
                    </p:nvPicPr>
                    <p:blipFill>
                      <a:blip r:embed="rId12"/>
                      <a:stretch>
                        <a:fillRect/>
                      </a:stretch>
                    </p:blipFill>
                    <p:spPr>
                      <a:xfrm>
                        <a:off x="4941570" y="2708910"/>
                        <a:ext cx="1765300" cy="696595"/>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35344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eaLnBrk="1" hangingPunct="1"/>
            <a:r>
              <a:rPr kumimoji="0" lang="zh-CN" altLang="en-US" sz="5400" b="1" dirty="0" smtClean="0">
                <a:solidFill>
                  <a:schemeClr val="bg1"/>
                </a:solidFill>
                <a:latin typeface="微软雅黑" pitchFamily="34" charset="-122"/>
                <a:ea typeface="微软雅黑" pitchFamily="34" charset="-122"/>
              </a:rPr>
              <a:t>三、</a:t>
            </a:r>
            <a:r>
              <a:rPr kumimoji="0" lang="zh-CN" altLang="zh-CN" sz="5400" b="1" dirty="0" smtClean="0">
                <a:solidFill>
                  <a:schemeClr val="bg1"/>
                </a:solidFill>
                <a:latin typeface="微软雅黑" pitchFamily="34" charset="-122"/>
                <a:ea typeface="微软雅黑" pitchFamily="34" charset="-122"/>
                <a:sym typeface="+mn-ea"/>
              </a:rPr>
              <a:t>期权</a:t>
            </a:r>
            <a:r>
              <a:rPr kumimoji="0" lang="zh-CN" altLang="zh-CN" sz="5400" b="1" dirty="0">
                <a:solidFill>
                  <a:schemeClr val="bg1"/>
                </a:solidFill>
                <a:latin typeface="微软雅黑" pitchFamily="34" charset="-122"/>
                <a:ea typeface="微软雅黑" pitchFamily="34" charset="-122"/>
                <a:sym typeface="+mn-ea"/>
              </a:rPr>
              <a:t>风险对冲</a:t>
            </a:r>
            <a:r>
              <a:rPr kumimoji="0" lang="zh-CN" altLang="zh-CN" sz="5400" b="1" dirty="0" smtClean="0">
                <a:solidFill>
                  <a:schemeClr val="bg1"/>
                </a:solidFill>
                <a:latin typeface="微软雅黑" pitchFamily="34" charset="-122"/>
                <a:ea typeface="微软雅黑" pitchFamily="34" charset="-122"/>
                <a:sym typeface="+mn-ea"/>
              </a:rPr>
              <a:t>恒等</a:t>
            </a:r>
            <a:r>
              <a:rPr kumimoji="0" lang="en-US" altLang="zh-CN" sz="5400" b="1" dirty="0" smtClean="0">
                <a:solidFill>
                  <a:schemeClr val="bg1"/>
                </a:solidFill>
                <a:latin typeface="微软雅黑" pitchFamily="34" charset="-122"/>
                <a:ea typeface="微软雅黑" pitchFamily="34" charset="-122"/>
                <a:sym typeface="+mn-ea"/>
              </a:rPr>
              <a:t> </a:t>
            </a:r>
          </a:p>
          <a:p>
            <a:pPr eaLnBrk="1" hangingPunct="1"/>
            <a:r>
              <a:rPr kumimoji="0" lang="en-US" altLang="zh-CN" sz="5400" b="1" dirty="0">
                <a:solidFill>
                  <a:schemeClr val="bg1"/>
                </a:solidFill>
                <a:latin typeface="微软雅黑" pitchFamily="34" charset="-122"/>
                <a:ea typeface="微软雅黑" pitchFamily="34" charset="-122"/>
                <a:sym typeface="+mn-ea"/>
              </a:rPr>
              <a:t> </a:t>
            </a:r>
            <a:r>
              <a:rPr kumimoji="0" lang="en-US" altLang="zh-CN" sz="5400" b="1" dirty="0" smtClean="0">
                <a:solidFill>
                  <a:schemeClr val="bg1"/>
                </a:solidFill>
                <a:latin typeface="微软雅黑" pitchFamily="34" charset="-122"/>
                <a:ea typeface="微软雅黑" pitchFamily="34" charset="-122"/>
                <a:sym typeface="+mn-ea"/>
              </a:rPr>
              <a:t>      </a:t>
            </a:r>
            <a:r>
              <a:rPr kumimoji="0" lang="zh-CN" altLang="zh-CN" sz="5400" b="1" dirty="0" smtClean="0">
                <a:solidFill>
                  <a:schemeClr val="bg1"/>
                </a:solidFill>
                <a:latin typeface="微软雅黑" pitchFamily="34" charset="-122"/>
                <a:ea typeface="微软雅黑" pitchFamily="34" charset="-122"/>
                <a:sym typeface="+mn-ea"/>
              </a:rPr>
              <a:t>式</a:t>
            </a:r>
            <a:r>
              <a:rPr kumimoji="0" lang="zh-CN" altLang="en-US" sz="5400" b="1" dirty="0" smtClean="0">
                <a:solidFill>
                  <a:schemeClr val="bg1"/>
                </a:solidFill>
                <a:latin typeface="微软雅黑" pitchFamily="34" charset="-122"/>
                <a:ea typeface="微软雅黑" pitchFamily="34" charset="-122"/>
                <a:sym typeface="+mn-ea"/>
              </a:rPr>
              <a:t>及其套利实现</a:t>
            </a:r>
            <a:endParaRPr kumimoji="0" lang="zh-CN" altLang="zh-CN" sz="5400" b="1" dirty="0">
              <a:solidFill>
                <a:schemeClr val="bg1"/>
              </a:solidFill>
              <a:latin typeface="微软雅黑" pitchFamily="34" charset="-122"/>
              <a:ea typeface="微软雅黑" pitchFamily="34" charset="-122"/>
              <a:sym typeface="+mn-ea"/>
            </a:endParaRPr>
          </a:p>
        </p:txBody>
      </p:sp>
    </p:spTree>
    <p:extLst>
      <p:ext uri="{BB962C8B-B14F-4D97-AF65-F5344CB8AC3E}">
        <p14:creationId xmlns:p14="http://schemas.microsoft.com/office/powerpoint/2010/main" val="2425936972"/>
      </p:ext>
    </p:extLst>
  </p:cSld>
  <p:clrMapOvr>
    <a:masterClrMapping/>
  </p:clrMapOvr>
  <p:transition spd="slow" advClick="0" advTm="3340">
    <p:wip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285750" indent="-285750">
              <a:lnSpc>
                <a:spcPct val="170000"/>
              </a:lnSpc>
              <a:buFont typeface="Arial" panose="020B0604020202020204" pitchFamily="34" charset="0"/>
              <a:buChar char="•"/>
            </a:pPr>
            <a:r>
              <a:rPr sz="1600" b="1" dirty="0" smtClean="0"/>
              <a:t>期权风险对冲恒等式，又称期权平价关系，是指标的资产、欧式认购和认沽期权（有相同到期日和行权价）之间存在必然关系，具体平价公式如下：</a:t>
            </a:r>
          </a:p>
          <a:p>
            <a:pPr marL="285750" indent="-285750">
              <a:lnSpc>
                <a:spcPct val="170000"/>
              </a:lnSpc>
              <a:buFont typeface="Arial" panose="020B0604020202020204" pitchFamily="34" charset="0"/>
              <a:buChar char="•"/>
            </a:pPr>
            <a:endParaRPr sz="1600" b="1" dirty="0" smtClean="0"/>
          </a:p>
          <a:p>
            <a:pPr marL="285750" indent="-285750">
              <a:lnSpc>
                <a:spcPct val="170000"/>
              </a:lnSpc>
              <a:buFont typeface="Arial" panose="020B0604020202020204" pitchFamily="34" charset="0"/>
              <a:buChar char="•"/>
            </a:pPr>
            <a:endParaRPr sz="1600" b="1" dirty="0" smtClean="0"/>
          </a:p>
          <a:p>
            <a:pPr>
              <a:lnSpc>
                <a:spcPct val="170000"/>
              </a:lnSpc>
              <a:buFont typeface="Arial" panose="020B0604020202020204" pitchFamily="34" charset="0"/>
            </a:pPr>
            <a:r>
              <a:rPr sz="1600" dirty="0" smtClean="0"/>
              <a:t>其中，</a:t>
            </a:r>
            <a:r>
              <a:rPr lang="en-US" sz="1600" dirty="0" smtClean="0"/>
              <a:t>     </a:t>
            </a:r>
            <a:r>
              <a:rPr sz="1600" dirty="0" smtClean="0"/>
              <a:t>、</a:t>
            </a:r>
            <a:r>
              <a:rPr lang="en-US" sz="1600" dirty="0" smtClean="0"/>
              <a:t>        </a:t>
            </a:r>
            <a:r>
              <a:rPr sz="1600" dirty="0" smtClean="0"/>
              <a:t>分别表示到期日为</a:t>
            </a:r>
            <a:r>
              <a:rPr lang="en-US" sz="1600" dirty="0" smtClean="0"/>
              <a:t>      </a:t>
            </a:r>
            <a:r>
              <a:rPr sz="1600" dirty="0" smtClean="0"/>
              <a:t>，行权价为</a:t>
            </a:r>
            <a:r>
              <a:rPr lang="en-US" sz="1600" dirty="0" smtClean="0"/>
              <a:t>    </a:t>
            </a:r>
            <a:r>
              <a:rPr sz="1600" dirty="0" smtClean="0"/>
              <a:t>的欧式认购、认沽期权的价格，</a:t>
            </a:r>
            <a:r>
              <a:rPr lang="en-US" sz="1600" dirty="0" smtClean="0"/>
              <a:t>   </a:t>
            </a:r>
            <a:r>
              <a:rPr sz="1600" dirty="0" smtClean="0"/>
              <a:t>代表无风险利率，</a:t>
            </a:r>
            <a:r>
              <a:rPr lang="en-US" sz="1600" dirty="0" smtClean="0"/>
              <a:t>      </a:t>
            </a:r>
            <a:r>
              <a:rPr sz="1600" dirty="0" smtClean="0"/>
              <a:t>表示标的的股价。对冲恒等式的成立需要满足以下条件：</a:t>
            </a:r>
          </a:p>
          <a:p>
            <a:pPr>
              <a:lnSpc>
                <a:spcPct val="170000"/>
              </a:lnSpc>
              <a:buFont typeface="Arial" panose="020B0604020202020204" pitchFamily="34" charset="0"/>
            </a:pPr>
            <a:r>
              <a:rPr sz="1600" dirty="0" smtClean="0"/>
              <a:t>1、市场不存在套利机会；</a:t>
            </a:r>
          </a:p>
          <a:p>
            <a:pPr>
              <a:lnSpc>
                <a:spcPct val="170000"/>
              </a:lnSpc>
              <a:buFont typeface="Arial" panose="020B0604020202020204" pitchFamily="34" charset="0"/>
            </a:pPr>
            <a:r>
              <a:rPr sz="1600" dirty="0" smtClean="0"/>
              <a:t>2、交易费用为零；</a:t>
            </a:r>
          </a:p>
          <a:p>
            <a:pPr>
              <a:lnSpc>
                <a:spcPct val="170000"/>
              </a:lnSpc>
              <a:buFont typeface="Arial" panose="020B0604020202020204" pitchFamily="34" charset="0"/>
            </a:pPr>
            <a:r>
              <a:rPr sz="1600" dirty="0" smtClean="0"/>
              <a:t>3、可以自由买空卖空；</a:t>
            </a:r>
          </a:p>
          <a:p>
            <a:pPr>
              <a:lnSpc>
                <a:spcPct val="170000"/>
              </a:lnSpc>
              <a:buFont typeface="Arial" panose="020B0604020202020204" pitchFamily="34" charset="0"/>
            </a:pPr>
            <a:r>
              <a:rPr sz="1600" dirty="0" smtClean="0"/>
              <a:t>4、具有固定的无风险利率，且投资者可以按无风险利率自由借贷；</a:t>
            </a:r>
          </a:p>
          <a:p>
            <a:pPr>
              <a:lnSpc>
                <a:spcPct val="170000"/>
              </a:lnSpc>
              <a:buFont typeface="Arial" panose="020B0604020202020204" pitchFamily="34" charset="0"/>
            </a:pPr>
            <a:r>
              <a:rPr sz="1600" dirty="0" smtClean="0"/>
              <a:t>5、在期权到期日前，股票没有支付红利。</a:t>
            </a:r>
          </a:p>
        </p:txBody>
      </p:sp>
      <p:sp>
        <p:nvSpPr>
          <p:cNvPr id="6" name="矩形 5"/>
          <p:cNvSpPr/>
          <p:nvPr/>
        </p:nvSpPr>
        <p:spPr>
          <a:xfrm>
            <a:off x="476885" y="116840"/>
            <a:ext cx="6840870" cy="492443"/>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第三节 </a:t>
            </a:r>
            <a:r>
              <a:rPr lang="zh-CN" altLang="zh-CN" sz="2600" b="1" dirty="0">
                <a:latin typeface="微软雅黑" panose="020B0503020204020204" pitchFamily="34" charset="-122"/>
                <a:ea typeface="微软雅黑" panose="020B0503020204020204" pitchFamily="34" charset="-122"/>
                <a:sym typeface="+mn-ea"/>
              </a:rPr>
              <a:t>期权风险对冲</a:t>
            </a:r>
            <a:r>
              <a:rPr lang="zh-CN" altLang="zh-CN" sz="2600" b="1" dirty="0" smtClean="0">
                <a:latin typeface="微软雅黑" panose="020B0503020204020204" pitchFamily="34" charset="-122"/>
                <a:ea typeface="微软雅黑" panose="020B0503020204020204" pitchFamily="34" charset="-122"/>
                <a:sym typeface="+mn-ea"/>
              </a:rPr>
              <a:t>恒等式</a:t>
            </a:r>
            <a:r>
              <a:rPr lang="zh-CN" altLang="en-US" sz="2600" b="1" dirty="0" smtClean="0">
                <a:latin typeface="微软雅黑" panose="020B0503020204020204" pitchFamily="34" charset="-122"/>
                <a:ea typeface="微软雅黑" panose="020B0503020204020204" pitchFamily="34" charset="-122"/>
                <a:sym typeface="+mn-ea"/>
              </a:rPr>
              <a:t>及其套利实现</a:t>
            </a:r>
            <a:endParaRPr lang="zh-CN" altLang="zh-CN" sz="2600" b="1" dirty="0">
              <a:latin typeface="微软雅黑" panose="020B0503020204020204" pitchFamily="34" charset="-122"/>
              <a:ea typeface="微软雅黑" panose="020B0503020204020204" pitchFamily="34" charset="-122"/>
              <a:sym typeface="+mn-ea"/>
            </a:endParaRPr>
          </a:p>
        </p:txBody>
      </p:sp>
      <p:graphicFrame>
        <p:nvGraphicFramePr>
          <p:cNvPr id="2" name="对象 -2147482350"/>
          <p:cNvGraphicFramePr>
            <a:graphicFrameLocks noChangeAspect="1"/>
          </p:cNvGraphicFramePr>
          <p:nvPr/>
        </p:nvGraphicFramePr>
        <p:xfrm>
          <a:off x="3861435" y="1630045"/>
          <a:ext cx="3523615" cy="639445"/>
        </p:xfrm>
        <a:graphic>
          <a:graphicData uri="http://schemas.openxmlformats.org/presentationml/2006/ole">
            <mc:AlternateContent xmlns:mc="http://schemas.openxmlformats.org/markup-compatibility/2006">
              <mc:Choice xmlns:v="urn:schemas-microsoft-com:vml" Requires="v">
                <p:oleObj spid="_x0000_s45232" r:id="rId3" imgW="1358900" imgH="241300" progId="Equation.DSMT4">
                  <p:embed/>
                </p:oleObj>
              </mc:Choice>
              <mc:Fallback>
                <p:oleObj r:id="rId3" imgW="1358900" imgH="241300" progId="Equation.DSMT4">
                  <p:embed/>
                  <p:pic>
                    <p:nvPicPr>
                      <p:cNvPr id="0" name="图片 3075"/>
                      <p:cNvPicPr/>
                      <p:nvPr/>
                    </p:nvPicPr>
                    <p:blipFill>
                      <a:blip r:embed="rId4"/>
                      <a:stretch>
                        <a:fillRect/>
                      </a:stretch>
                    </p:blipFill>
                    <p:spPr>
                      <a:xfrm>
                        <a:off x="3861435" y="1630045"/>
                        <a:ext cx="3523615" cy="639445"/>
                      </a:xfrm>
                      <a:prstGeom prst="rect">
                        <a:avLst/>
                      </a:prstGeom>
                      <a:noFill/>
                      <a:ln w="9525">
                        <a:noFill/>
                        <a:miter/>
                      </a:ln>
                    </p:spPr>
                  </p:pic>
                </p:oleObj>
              </mc:Fallback>
            </mc:AlternateContent>
          </a:graphicData>
        </a:graphic>
      </p:graphicFrame>
      <p:graphicFrame>
        <p:nvGraphicFramePr>
          <p:cNvPr id="3" name="对象 2"/>
          <p:cNvGraphicFramePr/>
          <p:nvPr/>
        </p:nvGraphicFramePr>
        <p:xfrm>
          <a:off x="981075" y="2638425"/>
          <a:ext cx="390525" cy="394335"/>
        </p:xfrm>
        <a:graphic>
          <a:graphicData uri="http://schemas.openxmlformats.org/presentationml/2006/ole">
            <mc:AlternateContent xmlns:mc="http://schemas.openxmlformats.org/markup-compatibility/2006">
              <mc:Choice xmlns:v="urn:schemas-microsoft-com:vml" Requires="v">
                <p:oleObj spid="_x0000_s45233" r:id="rId5" imgW="441960" imgH="355600" progId="Equation.DSMT4">
                  <p:embed/>
                </p:oleObj>
              </mc:Choice>
              <mc:Fallback>
                <p:oleObj r:id="rId5" imgW="441960" imgH="355600" progId="Equation.DSMT4">
                  <p:embed/>
                  <p:pic>
                    <p:nvPicPr>
                      <p:cNvPr id="0" name="图片 3"/>
                      <p:cNvPicPr/>
                      <p:nvPr/>
                    </p:nvPicPr>
                    <p:blipFill>
                      <a:blip r:embed="rId6"/>
                      <a:stretch>
                        <a:fillRect/>
                      </a:stretch>
                    </p:blipFill>
                    <p:spPr>
                      <a:xfrm>
                        <a:off x="981075" y="2638425"/>
                        <a:ext cx="390525" cy="394335"/>
                      </a:xfrm>
                      <a:prstGeom prst="rect">
                        <a:avLst/>
                      </a:prstGeom>
                    </p:spPr>
                  </p:pic>
                </p:oleObj>
              </mc:Fallback>
            </mc:AlternateContent>
          </a:graphicData>
        </a:graphic>
      </p:graphicFrame>
      <p:graphicFrame>
        <p:nvGraphicFramePr>
          <p:cNvPr id="10" name="对象 9"/>
          <p:cNvGraphicFramePr/>
          <p:nvPr/>
        </p:nvGraphicFramePr>
        <p:xfrm>
          <a:off x="1485265" y="2646045"/>
          <a:ext cx="480695" cy="379095"/>
        </p:xfrm>
        <a:graphic>
          <a:graphicData uri="http://schemas.openxmlformats.org/presentationml/2006/ole">
            <mc:AlternateContent xmlns:mc="http://schemas.openxmlformats.org/markup-compatibility/2006">
              <mc:Choice xmlns:v="urn:schemas-microsoft-com:vml" Requires="v">
                <p:oleObj spid="_x0000_s45234" r:id="rId7" imgW="152400" imgH="228600" progId="Equation.DSMT4">
                  <p:embed/>
                </p:oleObj>
              </mc:Choice>
              <mc:Fallback>
                <p:oleObj r:id="rId7" imgW="152400" imgH="228600" progId="Equation.DSMT4">
                  <p:embed/>
                  <p:pic>
                    <p:nvPicPr>
                      <p:cNvPr id="0" name="图片 3"/>
                      <p:cNvPicPr/>
                      <p:nvPr/>
                    </p:nvPicPr>
                    <p:blipFill>
                      <a:blip r:embed="rId8"/>
                      <a:stretch>
                        <a:fillRect/>
                      </a:stretch>
                    </p:blipFill>
                    <p:spPr>
                      <a:xfrm>
                        <a:off x="1485265" y="2646045"/>
                        <a:ext cx="480695" cy="379095"/>
                      </a:xfrm>
                      <a:prstGeom prst="rect">
                        <a:avLst/>
                      </a:prstGeom>
                    </p:spPr>
                  </p:pic>
                </p:oleObj>
              </mc:Fallback>
            </mc:AlternateContent>
          </a:graphicData>
        </a:graphic>
      </p:graphicFrame>
      <p:graphicFrame>
        <p:nvGraphicFramePr>
          <p:cNvPr id="15" name="对象 14"/>
          <p:cNvGraphicFramePr/>
          <p:nvPr/>
        </p:nvGraphicFramePr>
        <p:xfrm>
          <a:off x="3521393" y="2665413"/>
          <a:ext cx="440690" cy="274320"/>
        </p:xfrm>
        <a:graphic>
          <a:graphicData uri="http://schemas.openxmlformats.org/presentationml/2006/ole">
            <mc:AlternateContent xmlns:mc="http://schemas.openxmlformats.org/markup-compatibility/2006">
              <mc:Choice xmlns:v="urn:schemas-microsoft-com:vml" Requires="v">
                <p:oleObj spid="_x0000_s45235" r:id="rId9" imgW="139700" imgH="165100" progId="Equation.DSMT4">
                  <p:embed/>
                </p:oleObj>
              </mc:Choice>
              <mc:Fallback>
                <p:oleObj r:id="rId9" imgW="139700" imgH="165100" progId="Equation.DSMT4">
                  <p:embed/>
                  <p:pic>
                    <p:nvPicPr>
                      <p:cNvPr id="0" name="图片 3"/>
                      <p:cNvPicPr/>
                      <p:nvPr/>
                    </p:nvPicPr>
                    <p:blipFill>
                      <a:blip r:embed="rId10"/>
                      <a:stretch>
                        <a:fillRect/>
                      </a:stretch>
                    </p:blipFill>
                    <p:spPr>
                      <a:xfrm>
                        <a:off x="3521393" y="2665413"/>
                        <a:ext cx="440690" cy="274320"/>
                      </a:xfrm>
                      <a:prstGeom prst="rect">
                        <a:avLst/>
                      </a:prstGeom>
                    </p:spPr>
                  </p:pic>
                </p:oleObj>
              </mc:Fallback>
            </mc:AlternateContent>
          </a:graphicData>
        </a:graphic>
      </p:graphicFrame>
      <p:graphicFrame>
        <p:nvGraphicFramePr>
          <p:cNvPr id="17" name="对象 16"/>
          <p:cNvGraphicFramePr/>
          <p:nvPr/>
        </p:nvGraphicFramePr>
        <p:xfrm>
          <a:off x="4704080" y="2665730"/>
          <a:ext cx="422275" cy="274320"/>
        </p:xfrm>
        <a:graphic>
          <a:graphicData uri="http://schemas.openxmlformats.org/presentationml/2006/ole">
            <mc:AlternateContent xmlns:mc="http://schemas.openxmlformats.org/markup-compatibility/2006">
              <mc:Choice xmlns:v="urn:schemas-microsoft-com:vml" Requires="v">
                <p:oleObj spid="_x0000_s45236" r:id="rId11" imgW="165100" imgH="165100" progId="Equation.DSMT4">
                  <p:embed/>
                </p:oleObj>
              </mc:Choice>
              <mc:Fallback>
                <p:oleObj r:id="rId11" imgW="165100" imgH="165100" progId="Equation.DSMT4">
                  <p:embed/>
                  <p:pic>
                    <p:nvPicPr>
                      <p:cNvPr id="0" name="图片 3"/>
                      <p:cNvPicPr/>
                      <p:nvPr/>
                    </p:nvPicPr>
                    <p:blipFill>
                      <a:blip r:embed="rId12"/>
                      <a:stretch>
                        <a:fillRect/>
                      </a:stretch>
                    </p:blipFill>
                    <p:spPr>
                      <a:xfrm>
                        <a:off x="4704080" y="2665730"/>
                        <a:ext cx="422275" cy="274320"/>
                      </a:xfrm>
                      <a:prstGeom prst="rect">
                        <a:avLst/>
                      </a:prstGeom>
                    </p:spPr>
                  </p:pic>
                </p:oleObj>
              </mc:Fallback>
            </mc:AlternateContent>
          </a:graphicData>
        </a:graphic>
      </p:graphicFrame>
      <p:graphicFrame>
        <p:nvGraphicFramePr>
          <p:cNvPr id="24" name="对象 23"/>
          <p:cNvGraphicFramePr/>
          <p:nvPr/>
        </p:nvGraphicFramePr>
        <p:xfrm>
          <a:off x="7789228" y="2677161"/>
          <a:ext cx="360680" cy="211455"/>
        </p:xfrm>
        <a:graphic>
          <a:graphicData uri="http://schemas.openxmlformats.org/presentationml/2006/ole">
            <mc:AlternateContent xmlns:mc="http://schemas.openxmlformats.org/markup-compatibility/2006">
              <mc:Choice xmlns:v="urn:schemas-microsoft-com:vml" Requires="v">
                <p:oleObj spid="_x0000_s45237" r:id="rId13" imgW="114300" imgH="127000" progId="Equation.DSMT4">
                  <p:embed/>
                </p:oleObj>
              </mc:Choice>
              <mc:Fallback>
                <p:oleObj r:id="rId13" imgW="114300" imgH="127000" progId="Equation.DSMT4">
                  <p:embed/>
                  <p:pic>
                    <p:nvPicPr>
                      <p:cNvPr id="0" name="图片 3"/>
                      <p:cNvPicPr/>
                      <p:nvPr/>
                    </p:nvPicPr>
                    <p:blipFill>
                      <a:blip r:embed="rId14"/>
                      <a:stretch>
                        <a:fillRect/>
                      </a:stretch>
                    </p:blipFill>
                    <p:spPr>
                      <a:xfrm>
                        <a:off x="7789228" y="2677161"/>
                        <a:ext cx="360680" cy="211455"/>
                      </a:xfrm>
                      <a:prstGeom prst="rect">
                        <a:avLst/>
                      </a:prstGeom>
                    </p:spPr>
                  </p:pic>
                </p:oleObj>
              </mc:Fallback>
            </mc:AlternateContent>
          </a:graphicData>
        </a:graphic>
      </p:graphicFrame>
      <p:graphicFrame>
        <p:nvGraphicFramePr>
          <p:cNvPr id="27" name="对象 26"/>
          <p:cNvGraphicFramePr/>
          <p:nvPr/>
        </p:nvGraphicFramePr>
        <p:xfrm>
          <a:off x="9478010" y="2593340"/>
          <a:ext cx="521335" cy="379095"/>
        </p:xfrm>
        <a:graphic>
          <a:graphicData uri="http://schemas.openxmlformats.org/presentationml/2006/ole">
            <mc:AlternateContent xmlns:mc="http://schemas.openxmlformats.org/markup-compatibility/2006">
              <mc:Choice xmlns:v="urn:schemas-microsoft-com:vml" Requires="v">
                <p:oleObj spid="_x0000_s45238" r:id="rId15" imgW="165100" imgH="228600" progId="Equation.DSMT4">
                  <p:embed/>
                </p:oleObj>
              </mc:Choice>
              <mc:Fallback>
                <p:oleObj r:id="rId15" imgW="165100" imgH="228600" progId="Equation.DSMT4">
                  <p:embed/>
                  <p:pic>
                    <p:nvPicPr>
                      <p:cNvPr id="0" name="图片 3"/>
                      <p:cNvPicPr/>
                      <p:nvPr/>
                    </p:nvPicPr>
                    <p:blipFill>
                      <a:blip r:embed="rId16"/>
                      <a:stretch>
                        <a:fillRect/>
                      </a:stretch>
                    </p:blipFill>
                    <p:spPr>
                      <a:xfrm>
                        <a:off x="9478010" y="2593340"/>
                        <a:ext cx="521335" cy="379095"/>
                      </a:xfrm>
                      <a:prstGeom prst="rect">
                        <a:avLst/>
                      </a:prstGeom>
                    </p:spPr>
                  </p:pic>
                </p:oleObj>
              </mc:Fallback>
            </mc:AlternateContent>
          </a:graphicData>
        </a:graphic>
      </p:graphicFrame>
    </p:spTree>
  </p:cSld>
  <p:clrMapOvr>
    <a:masterClrMapping/>
  </p:clrMapOvr>
  <p:transition>
    <p:wip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285750" indent="-285750">
              <a:lnSpc>
                <a:spcPct val="170000"/>
              </a:lnSpc>
              <a:buFont typeface="Arial" panose="020B0604020202020204" pitchFamily="34" charset="0"/>
              <a:buChar char="•"/>
            </a:pPr>
            <a:r>
              <a:rPr sz="1600" b="1" dirty="0" smtClean="0"/>
              <a:t>平价公式证明：</a:t>
            </a:r>
          </a:p>
          <a:p>
            <a:pPr>
              <a:lnSpc>
                <a:spcPct val="170000"/>
              </a:lnSpc>
              <a:buFont typeface="Arial" panose="020B0604020202020204" pitchFamily="34" charset="0"/>
            </a:pPr>
            <a:r>
              <a:rPr sz="1600" dirty="0" smtClean="0"/>
              <a:t>对于一个无股息股票的看涨期权与看跌期权的B-S-M定价公式为：</a:t>
            </a:r>
          </a:p>
          <a:p>
            <a:pPr marL="285750" indent="-285750">
              <a:lnSpc>
                <a:spcPct val="170000"/>
              </a:lnSpc>
              <a:buFont typeface="Arial" panose="020B0604020202020204" pitchFamily="34" charset="0"/>
              <a:buChar char="•"/>
            </a:pPr>
            <a:endParaRPr sz="1600" b="1" dirty="0" smtClean="0"/>
          </a:p>
          <a:p>
            <a:pPr>
              <a:lnSpc>
                <a:spcPct val="170000"/>
              </a:lnSpc>
              <a:buFont typeface="Arial" panose="020B0604020202020204" pitchFamily="34" charset="0"/>
            </a:pPr>
            <a:r>
              <a:rPr lang="zh-CN" sz="1600" dirty="0" smtClean="0"/>
              <a:t>且：</a:t>
            </a:r>
          </a:p>
          <a:p>
            <a:pPr>
              <a:lnSpc>
                <a:spcPct val="170000"/>
              </a:lnSpc>
              <a:buFont typeface="Arial" panose="020B0604020202020204" pitchFamily="34" charset="0"/>
            </a:pPr>
            <a:endParaRPr lang="zh-CN" sz="1600" dirty="0" smtClean="0"/>
          </a:p>
          <a:p>
            <a:pPr>
              <a:lnSpc>
                <a:spcPct val="170000"/>
              </a:lnSpc>
              <a:buFont typeface="Arial" panose="020B0604020202020204" pitchFamily="34" charset="0"/>
            </a:pPr>
            <a:endParaRPr lang="zh-CN" sz="1600" dirty="0" smtClean="0"/>
          </a:p>
          <a:p>
            <a:pPr>
              <a:lnSpc>
                <a:spcPct val="170000"/>
              </a:lnSpc>
              <a:buFont typeface="Arial" panose="020B0604020202020204" pitchFamily="34" charset="0"/>
            </a:pPr>
            <a:endParaRPr lang="zh-CN" sz="1600" dirty="0" smtClean="0"/>
          </a:p>
          <a:p>
            <a:pPr>
              <a:lnSpc>
                <a:spcPct val="170000"/>
              </a:lnSpc>
              <a:buFont typeface="Arial" panose="020B0604020202020204" pitchFamily="34" charset="0"/>
            </a:pPr>
            <a:endParaRPr lang="zh-CN" sz="1600" dirty="0" smtClean="0"/>
          </a:p>
          <a:p>
            <a:pPr>
              <a:lnSpc>
                <a:spcPct val="170000"/>
              </a:lnSpc>
              <a:buFont typeface="Arial" panose="020B0604020202020204" pitchFamily="34" charset="0"/>
            </a:pPr>
            <a:r>
              <a:rPr lang="zh-CN" sz="1600" dirty="0" smtClean="0"/>
              <a:t>可得：</a:t>
            </a:r>
          </a:p>
          <a:p>
            <a:pPr>
              <a:lnSpc>
                <a:spcPct val="170000"/>
              </a:lnSpc>
              <a:buFont typeface="Arial" panose="020B0604020202020204" pitchFamily="34" charset="0"/>
            </a:pPr>
            <a:r>
              <a:rPr sz="1600" dirty="0" smtClean="0"/>
              <a:t>等式两边可以看出两个投资组合，可见，在标的资产相同情况下，对行权价和到期日均一致的认购期权和认沽期权来说，若两个投资组合的期末收益一致，则其初始投入也应该是一致的。也就是说，在任一时刻的认购期权加上其行权价折现，应该与当时标的资产价格加上认沽期权价格之和等同。若左右两式之差不为零，意味着市场上可能存在套利机会。</a:t>
            </a:r>
          </a:p>
          <a:p>
            <a:pPr>
              <a:lnSpc>
                <a:spcPct val="170000"/>
              </a:lnSpc>
              <a:buFont typeface="Arial" panose="020B0604020202020204" pitchFamily="34" charset="0"/>
            </a:pPr>
            <a:endParaRPr sz="1600" dirty="0" smtClean="0"/>
          </a:p>
        </p:txBody>
      </p:sp>
      <p:graphicFrame>
        <p:nvGraphicFramePr>
          <p:cNvPr id="2" name="对象 -2147482343"/>
          <p:cNvGraphicFramePr>
            <a:graphicFrameLocks noChangeAspect="1"/>
          </p:cNvGraphicFramePr>
          <p:nvPr/>
        </p:nvGraphicFramePr>
        <p:xfrm>
          <a:off x="4149090" y="1630045"/>
          <a:ext cx="3742690" cy="508000"/>
        </p:xfrm>
        <a:graphic>
          <a:graphicData uri="http://schemas.openxmlformats.org/presentationml/2006/ole">
            <mc:AlternateContent xmlns:mc="http://schemas.openxmlformats.org/markup-compatibility/2006">
              <mc:Choice xmlns:v="urn:schemas-microsoft-com:vml" Requires="v">
                <p:oleObj spid="_x0000_s46156" r:id="rId3" imgW="1816100" imgH="241300" progId="Equation.DSMT4">
                  <p:embed/>
                </p:oleObj>
              </mc:Choice>
              <mc:Fallback>
                <p:oleObj r:id="rId3" imgW="1816100" imgH="241300" progId="Equation.DSMT4">
                  <p:embed/>
                  <p:pic>
                    <p:nvPicPr>
                      <p:cNvPr id="0" name="图片 6"/>
                      <p:cNvPicPr/>
                      <p:nvPr/>
                    </p:nvPicPr>
                    <p:blipFill>
                      <a:blip r:embed="rId4"/>
                      <a:stretch>
                        <a:fillRect/>
                      </a:stretch>
                    </p:blipFill>
                    <p:spPr>
                      <a:xfrm>
                        <a:off x="4149090" y="1630045"/>
                        <a:ext cx="3742690" cy="508000"/>
                      </a:xfrm>
                      <a:prstGeom prst="rect">
                        <a:avLst/>
                      </a:prstGeom>
                      <a:noFill/>
                      <a:ln w="9525">
                        <a:noFill/>
                        <a:miter/>
                      </a:ln>
                    </p:spPr>
                  </p:pic>
                </p:oleObj>
              </mc:Fallback>
            </mc:AlternateContent>
          </a:graphicData>
        </a:graphic>
      </p:graphicFrame>
      <p:graphicFrame>
        <p:nvGraphicFramePr>
          <p:cNvPr id="3" name="对象 -2147482342"/>
          <p:cNvGraphicFramePr>
            <a:graphicFrameLocks noChangeAspect="1"/>
          </p:cNvGraphicFramePr>
          <p:nvPr/>
        </p:nvGraphicFramePr>
        <p:xfrm>
          <a:off x="3861435" y="2422525"/>
          <a:ext cx="4797425" cy="1859280"/>
        </p:xfrm>
        <a:graphic>
          <a:graphicData uri="http://schemas.openxmlformats.org/presentationml/2006/ole">
            <mc:AlternateContent xmlns:mc="http://schemas.openxmlformats.org/markup-compatibility/2006">
              <mc:Choice xmlns:v="urn:schemas-microsoft-com:vml" Requires="v">
                <p:oleObj spid="_x0000_s46157" r:id="rId5" imgW="2590800" imgH="990600" progId="Equation.DSMT4">
                  <p:embed/>
                </p:oleObj>
              </mc:Choice>
              <mc:Fallback>
                <p:oleObj r:id="rId5" imgW="2590800" imgH="990600" progId="Equation.DSMT4">
                  <p:embed/>
                  <p:pic>
                    <p:nvPicPr>
                      <p:cNvPr id="0" name="图片 7"/>
                      <p:cNvPicPr/>
                      <p:nvPr/>
                    </p:nvPicPr>
                    <p:blipFill>
                      <a:blip r:embed="rId6"/>
                      <a:stretch>
                        <a:fillRect/>
                      </a:stretch>
                    </p:blipFill>
                    <p:spPr>
                      <a:xfrm>
                        <a:off x="3861435" y="2422525"/>
                        <a:ext cx="4797425" cy="1859280"/>
                      </a:xfrm>
                      <a:prstGeom prst="rect">
                        <a:avLst/>
                      </a:prstGeom>
                      <a:noFill/>
                      <a:ln w="9525">
                        <a:noFill/>
                        <a:miter/>
                      </a:ln>
                    </p:spPr>
                  </p:pic>
                </p:oleObj>
              </mc:Fallback>
            </mc:AlternateContent>
          </a:graphicData>
        </a:graphic>
      </p:graphicFrame>
      <p:graphicFrame>
        <p:nvGraphicFramePr>
          <p:cNvPr id="4" name="对象 -2147482341"/>
          <p:cNvGraphicFramePr>
            <a:graphicFrameLocks noChangeAspect="1"/>
          </p:cNvGraphicFramePr>
          <p:nvPr/>
        </p:nvGraphicFramePr>
        <p:xfrm>
          <a:off x="3717290" y="4438650"/>
          <a:ext cx="2824480" cy="512445"/>
        </p:xfrm>
        <a:graphic>
          <a:graphicData uri="http://schemas.openxmlformats.org/presentationml/2006/ole">
            <mc:AlternateContent xmlns:mc="http://schemas.openxmlformats.org/markup-compatibility/2006">
              <mc:Choice xmlns:v="urn:schemas-microsoft-com:vml" Requires="v">
                <p:oleObj spid="_x0000_s46158" r:id="rId7" imgW="1358900" imgH="241300" progId="Equation.DSMT4">
                  <p:embed/>
                </p:oleObj>
              </mc:Choice>
              <mc:Fallback>
                <p:oleObj r:id="rId7" imgW="1358900" imgH="241300" progId="Equation.DSMT4">
                  <p:embed/>
                  <p:pic>
                    <p:nvPicPr>
                      <p:cNvPr id="0" name="图片 8"/>
                      <p:cNvPicPr/>
                      <p:nvPr/>
                    </p:nvPicPr>
                    <p:blipFill>
                      <a:blip r:embed="rId8"/>
                      <a:stretch>
                        <a:fillRect/>
                      </a:stretch>
                    </p:blipFill>
                    <p:spPr>
                      <a:xfrm>
                        <a:off x="3717290" y="4438650"/>
                        <a:ext cx="2824480" cy="512445"/>
                      </a:xfrm>
                      <a:prstGeom prst="rect">
                        <a:avLst/>
                      </a:prstGeom>
                      <a:noFill/>
                      <a:ln w="9525">
                        <a:noFill/>
                        <a:miter/>
                      </a:ln>
                    </p:spPr>
                  </p:pic>
                </p:oleObj>
              </mc:Fallback>
            </mc:AlternateContent>
          </a:graphicData>
        </a:graphic>
      </p:graphicFrame>
      <p:sp>
        <p:nvSpPr>
          <p:cNvPr id="7" name="矩形 6"/>
          <p:cNvSpPr/>
          <p:nvPr/>
        </p:nvSpPr>
        <p:spPr>
          <a:xfrm>
            <a:off x="476885" y="116840"/>
            <a:ext cx="6840870" cy="492443"/>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第三节 </a:t>
            </a:r>
            <a:r>
              <a:rPr lang="zh-CN" altLang="zh-CN" sz="2600" b="1" dirty="0">
                <a:latin typeface="微软雅黑" panose="020B0503020204020204" pitchFamily="34" charset="-122"/>
                <a:ea typeface="微软雅黑" panose="020B0503020204020204" pitchFamily="34" charset="-122"/>
                <a:sym typeface="+mn-ea"/>
              </a:rPr>
              <a:t>期权风险对冲</a:t>
            </a:r>
            <a:r>
              <a:rPr lang="zh-CN" altLang="zh-CN" sz="2600" b="1" dirty="0" smtClean="0">
                <a:latin typeface="微软雅黑" panose="020B0503020204020204" pitchFamily="34" charset="-122"/>
                <a:ea typeface="微软雅黑" panose="020B0503020204020204" pitchFamily="34" charset="-122"/>
                <a:sym typeface="+mn-ea"/>
              </a:rPr>
              <a:t>恒等式</a:t>
            </a:r>
            <a:r>
              <a:rPr lang="zh-CN" altLang="en-US" sz="2600" b="1" dirty="0" smtClean="0">
                <a:latin typeface="微软雅黑" panose="020B0503020204020204" pitchFamily="34" charset="-122"/>
                <a:ea typeface="微软雅黑" panose="020B0503020204020204" pitchFamily="34" charset="-122"/>
                <a:sym typeface="+mn-ea"/>
              </a:rPr>
              <a:t>及其套利实现</a:t>
            </a:r>
            <a:endParaRPr lang="zh-CN" altLang="zh-CN" sz="2600" b="1" dirty="0">
              <a:latin typeface="微软雅黑" panose="020B0503020204020204" pitchFamily="34" charset="-122"/>
              <a:ea typeface="微软雅黑" panose="020B0503020204020204" pitchFamily="34" charset="-122"/>
              <a:sym typeface="+mn-ea"/>
            </a:endParaRPr>
          </a:p>
        </p:txBody>
      </p:sp>
    </p:spTree>
  </p:cSld>
  <p:clrMapOvr>
    <a:masterClrMapping/>
  </p:clrMapOvr>
  <p:transition>
    <p:wip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985"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a:t>
            </a:r>
            <a:r>
              <a:rPr sz="2800" b="1" dirty="0" smtClean="0"/>
              <a:t>背景介绍</a:t>
            </a:r>
          </a:p>
          <a:p>
            <a:endParaRPr sz="1600" dirty="0" smtClean="0">
              <a:latin typeface="Times New Roman" panose="02020603050405020304" pitchFamily="18" charset="0"/>
              <a:cs typeface="Times New Roman" panose="02020603050405020304" pitchFamily="18" charset="0"/>
            </a:endParaRPr>
          </a:p>
          <a:p>
            <a:pPr latinLnBrk="0">
              <a:lnSpc>
                <a:spcPct val="150000"/>
              </a:lnSpc>
              <a:spcBef>
                <a:spcPts val="0"/>
              </a:spcBef>
            </a:pPr>
            <a:r>
              <a:rPr sz="1600" dirty="0" smtClean="0">
                <a:latin typeface="Times New Roman" panose="02020603050405020304" pitchFamily="18" charset="0"/>
                <a:cs typeface="Times New Roman" panose="02020603050405020304" pitchFamily="18" charset="0"/>
              </a:rPr>
              <a:t>期权平价关系是金融市场理论重要的组成部分，期权市场定价偏离平价关系的程度可以衡量期权市场的定价效率。实践中，因为期权定价敏感高效，在高杠杆和高时间成本效应下，更聚焦标的中短期走势，因此期权交易者应把主要决策权重立足中短线研判周期上。目前在交易的场内股票期权标的只有50ETF（代码：510050）。50ETF是上证50指数的被动式跟踪基金，采取完全复制方式，追求完全的收益与风险特征，50ETF是上证50指数的实体形式。本文从欧式期权平价关系出发，介绍平价公式套利原理，并以50ETF为交易对象，介绍期权平价公式套利实现方案。</a:t>
            </a:r>
          </a:p>
        </p:txBody>
      </p:sp>
      <p:sp>
        <p:nvSpPr>
          <p:cNvPr id="4" name="矩形 3"/>
          <p:cNvSpPr/>
          <p:nvPr/>
        </p:nvSpPr>
        <p:spPr>
          <a:xfrm>
            <a:off x="476885" y="116840"/>
            <a:ext cx="6840870" cy="492443"/>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第三节 </a:t>
            </a:r>
            <a:r>
              <a:rPr lang="zh-CN" altLang="zh-CN" sz="2600" b="1" dirty="0">
                <a:latin typeface="微软雅黑" panose="020B0503020204020204" pitchFamily="34" charset="-122"/>
                <a:ea typeface="微软雅黑" panose="020B0503020204020204" pitchFamily="34" charset="-122"/>
                <a:sym typeface="+mn-ea"/>
              </a:rPr>
              <a:t>期权风险对冲</a:t>
            </a:r>
            <a:r>
              <a:rPr lang="zh-CN" altLang="zh-CN" sz="2600" b="1" dirty="0" smtClean="0">
                <a:latin typeface="微软雅黑" panose="020B0503020204020204" pitchFamily="34" charset="-122"/>
                <a:ea typeface="微软雅黑" panose="020B0503020204020204" pitchFamily="34" charset="-122"/>
                <a:sym typeface="+mn-ea"/>
              </a:rPr>
              <a:t>恒等式</a:t>
            </a:r>
            <a:r>
              <a:rPr lang="zh-CN" altLang="en-US" sz="2600" b="1" dirty="0" smtClean="0">
                <a:latin typeface="微软雅黑" panose="020B0503020204020204" pitchFamily="34" charset="-122"/>
                <a:ea typeface="微软雅黑" panose="020B0503020204020204" pitchFamily="34" charset="-122"/>
                <a:sym typeface="+mn-ea"/>
              </a:rPr>
              <a:t>及其套利实现</a:t>
            </a:r>
            <a:endParaRPr lang="zh-CN" altLang="zh-CN" sz="2600" b="1" dirty="0">
              <a:latin typeface="微软雅黑" panose="020B0503020204020204" pitchFamily="34" charset="-122"/>
              <a:ea typeface="微软雅黑" panose="020B0503020204020204" pitchFamily="34" charset="-122"/>
              <a:sym typeface="+mn-ea"/>
            </a:endParaRPr>
          </a:p>
        </p:txBody>
      </p:sp>
    </p:spTree>
  </p:cSld>
  <p:clrMapOvr>
    <a:masterClrMapping/>
  </p:clrMapOvr>
  <p:transition>
    <p:wip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985"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a:t>
            </a:r>
            <a:r>
              <a:rPr sz="2800" b="1" dirty="0" smtClean="0"/>
              <a:t>套利的原理</a:t>
            </a:r>
          </a:p>
          <a:p>
            <a:endParaRPr sz="1600" dirty="0" smtClean="0">
              <a:latin typeface="Times New Roman" panose="02020603050405020304" pitchFamily="18" charset="0"/>
              <a:cs typeface="Times New Roman" panose="02020603050405020304" pitchFamily="18" charset="0"/>
            </a:endParaRPr>
          </a:p>
          <a:p>
            <a:pPr latinLnBrk="0">
              <a:lnSpc>
                <a:spcPct val="150000"/>
              </a:lnSpc>
              <a:spcBef>
                <a:spcPts val="0"/>
              </a:spcBef>
            </a:pPr>
            <a:r>
              <a:rPr sz="1600" dirty="0" smtClean="0">
                <a:latin typeface="Times New Roman" panose="02020603050405020304" pitchFamily="18" charset="0"/>
                <a:cs typeface="Times New Roman" panose="02020603050405020304" pitchFamily="18" charset="0"/>
              </a:rPr>
              <a:t>套利策略以B-S期权平价公式为根基：</a:t>
            </a:r>
          </a:p>
          <a:p>
            <a:pPr latinLnBrk="0">
              <a:lnSpc>
                <a:spcPct val="150000"/>
              </a:lnSpc>
              <a:spcBef>
                <a:spcPts val="0"/>
              </a:spcBef>
            </a:pPr>
            <a:endParaRPr sz="1600" dirty="0" smtClean="0">
              <a:latin typeface="Times New Roman" panose="02020603050405020304" pitchFamily="18" charset="0"/>
              <a:cs typeface="Times New Roman" panose="02020603050405020304" pitchFamily="18" charset="0"/>
            </a:endParaRPr>
          </a:p>
          <a:p>
            <a:pPr latinLnBrk="0">
              <a:lnSpc>
                <a:spcPct val="150000"/>
              </a:lnSpc>
              <a:spcBef>
                <a:spcPts val="0"/>
              </a:spcBef>
            </a:pPr>
            <a:r>
              <a:rPr sz="1600" dirty="0" smtClean="0">
                <a:latin typeface="Times New Roman" panose="02020603050405020304" pitchFamily="18" charset="0"/>
                <a:cs typeface="Times New Roman" panose="02020603050405020304" pitchFamily="18" charset="0"/>
              </a:rPr>
              <a:t>平价公式说明，对于相同标的、同一执行价和到期日的认购、认沽期权与现货之间存在稳定的价格关系，若期权价格偏离平价公式，则存在无风险套利机会。因此，我们可以构建以偏离差值为收益基础的套利策略。令期权价差为：</a:t>
            </a:r>
          </a:p>
          <a:p>
            <a:pPr latinLnBrk="0">
              <a:lnSpc>
                <a:spcPct val="150000"/>
              </a:lnSpc>
              <a:spcBef>
                <a:spcPts val="0"/>
              </a:spcBef>
            </a:pPr>
            <a:endParaRPr sz="1600" dirty="0" smtClean="0">
              <a:latin typeface="Times New Roman" panose="02020603050405020304" pitchFamily="18" charset="0"/>
              <a:cs typeface="Times New Roman" panose="02020603050405020304" pitchFamily="18" charset="0"/>
            </a:endParaRPr>
          </a:p>
          <a:p>
            <a:pPr latinLnBrk="0">
              <a:lnSpc>
                <a:spcPct val="150000"/>
              </a:lnSpc>
              <a:spcBef>
                <a:spcPts val="0"/>
              </a:spcBef>
            </a:pPr>
            <a:endParaRPr sz="1600" dirty="0" smtClean="0">
              <a:latin typeface="Times New Roman" panose="02020603050405020304" pitchFamily="18" charset="0"/>
              <a:cs typeface="Times New Roman" panose="02020603050405020304" pitchFamily="18" charset="0"/>
            </a:endParaRPr>
          </a:p>
          <a:p>
            <a:pPr latinLnBrk="0">
              <a:lnSpc>
                <a:spcPct val="150000"/>
              </a:lnSpc>
              <a:spcBef>
                <a:spcPts val="0"/>
              </a:spcBef>
            </a:pPr>
            <a:r>
              <a:rPr sz="1600" dirty="0" smtClean="0">
                <a:latin typeface="Times New Roman" panose="02020603050405020304" pitchFamily="18" charset="0"/>
                <a:cs typeface="Times New Roman" panose="02020603050405020304" pitchFamily="18" charset="0"/>
              </a:rPr>
              <a:t>（1）当</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时，即Spread&lt;0时，采用多头套利模式，卖出认购期权</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，买入认沽期权</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和现货，获得套期收益：</a:t>
            </a:r>
          </a:p>
          <a:p>
            <a:pPr latinLnBrk="0">
              <a:lnSpc>
                <a:spcPct val="150000"/>
              </a:lnSpc>
              <a:spcBef>
                <a:spcPts val="0"/>
              </a:spcBef>
            </a:pPr>
            <a:r>
              <a:rPr sz="1600" dirty="0" smtClean="0">
                <a:latin typeface="Times New Roman" panose="02020603050405020304" pitchFamily="18" charset="0"/>
                <a:cs typeface="Times New Roman" panose="02020603050405020304" pitchFamily="18" charset="0"/>
              </a:rPr>
              <a:t>（2）当</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时</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，即Spread&lt;0时，采用空头套利模式，买入认购期权</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，卖出认沽期权</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和融券卖出现货，现金无风险投资，持有到期并交割还券，获得套期收益：</a:t>
            </a:r>
          </a:p>
          <a:p>
            <a:pPr latinLnBrk="0">
              <a:lnSpc>
                <a:spcPct val="150000"/>
              </a:lnSpc>
              <a:spcBef>
                <a:spcPts val="0"/>
              </a:spcBef>
            </a:pPr>
            <a:endParaRPr sz="1600" dirty="0" smtClean="0">
              <a:latin typeface="Times New Roman" panose="02020603050405020304" pitchFamily="18" charset="0"/>
              <a:cs typeface="Times New Roman" panose="02020603050405020304" pitchFamily="18" charset="0"/>
            </a:endParaRPr>
          </a:p>
          <a:p>
            <a:pPr latinLnBrk="0">
              <a:lnSpc>
                <a:spcPct val="150000"/>
              </a:lnSpc>
              <a:spcBef>
                <a:spcPts val="0"/>
              </a:spcBef>
            </a:pPr>
            <a:r>
              <a:rPr sz="1600" dirty="0" smtClean="0">
                <a:latin typeface="Times New Roman" panose="02020603050405020304" pitchFamily="18" charset="0"/>
                <a:cs typeface="Times New Roman" panose="02020603050405020304" pitchFamily="18" charset="0"/>
              </a:rPr>
              <a:t>这种理论不受制于任何期权定价模型的影响而始终保持成立。并且无需考虑波动率因素，可根据其来判断期权价格是否偏离合理价格，从而发现套利机会。</a:t>
            </a:r>
          </a:p>
          <a:p>
            <a:pPr latinLnBrk="0">
              <a:lnSpc>
                <a:spcPct val="150000"/>
              </a:lnSpc>
              <a:spcBef>
                <a:spcPts val="0"/>
              </a:spcBef>
            </a:pPr>
            <a:endParaRPr sz="1600" dirty="0" smtClean="0">
              <a:latin typeface="Times New Roman" panose="02020603050405020304" pitchFamily="18" charset="0"/>
              <a:cs typeface="Times New Roman" panose="02020603050405020304" pitchFamily="18" charset="0"/>
            </a:endParaRPr>
          </a:p>
        </p:txBody>
      </p:sp>
      <p:graphicFrame>
        <p:nvGraphicFramePr>
          <p:cNvPr id="2" name="对象 -2147482340"/>
          <p:cNvGraphicFramePr>
            <a:graphicFrameLocks noChangeAspect="1"/>
          </p:cNvGraphicFramePr>
          <p:nvPr/>
        </p:nvGraphicFramePr>
        <p:xfrm>
          <a:off x="3933190" y="1628775"/>
          <a:ext cx="2715895" cy="492760"/>
        </p:xfrm>
        <a:graphic>
          <a:graphicData uri="http://schemas.openxmlformats.org/presentationml/2006/ole">
            <mc:AlternateContent xmlns:mc="http://schemas.openxmlformats.org/markup-compatibility/2006">
              <mc:Choice xmlns:v="urn:schemas-microsoft-com:vml" Requires="v">
                <p:oleObj spid="_x0000_s47355" r:id="rId3" imgW="1358900" imgH="241300" progId="Equation.DSMT4">
                  <p:embed/>
                </p:oleObj>
              </mc:Choice>
              <mc:Fallback>
                <p:oleObj r:id="rId3" imgW="1358900" imgH="241300" progId="Equation.DSMT4">
                  <p:embed/>
                  <p:pic>
                    <p:nvPicPr>
                      <p:cNvPr id="0" name="图片 3075"/>
                      <p:cNvPicPr/>
                      <p:nvPr/>
                    </p:nvPicPr>
                    <p:blipFill>
                      <a:blip r:embed="rId4"/>
                      <a:stretch>
                        <a:fillRect/>
                      </a:stretch>
                    </p:blipFill>
                    <p:spPr>
                      <a:xfrm>
                        <a:off x="3933190" y="1628775"/>
                        <a:ext cx="2715895" cy="492760"/>
                      </a:xfrm>
                      <a:prstGeom prst="rect">
                        <a:avLst/>
                      </a:prstGeom>
                      <a:noFill/>
                      <a:ln w="9525">
                        <a:noFill/>
                        <a:miter/>
                      </a:ln>
                    </p:spPr>
                  </p:pic>
                </p:oleObj>
              </mc:Fallback>
            </mc:AlternateContent>
          </a:graphicData>
        </a:graphic>
      </p:graphicFrame>
      <p:graphicFrame>
        <p:nvGraphicFramePr>
          <p:cNvPr id="3" name="对象 -2147482333"/>
          <p:cNvGraphicFramePr>
            <a:graphicFrameLocks noChangeAspect="1"/>
          </p:cNvGraphicFramePr>
          <p:nvPr/>
        </p:nvGraphicFramePr>
        <p:xfrm>
          <a:off x="3357245" y="3058160"/>
          <a:ext cx="4256405" cy="546735"/>
        </p:xfrm>
        <a:graphic>
          <a:graphicData uri="http://schemas.openxmlformats.org/presentationml/2006/ole">
            <mc:AlternateContent xmlns:mc="http://schemas.openxmlformats.org/markup-compatibility/2006">
              <mc:Choice xmlns:v="urn:schemas-microsoft-com:vml" Requires="v">
                <p:oleObj spid="_x0000_s47356" r:id="rId5" imgW="1917065" imgH="241300" progId="Equation.DSMT4">
                  <p:embed/>
                </p:oleObj>
              </mc:Choice>
              <mc:Fallback>
                <p:oleObj r:id="rId5" imgW="1917065" imgH="241300" progId="Equation.DSMT4">
                  <p:embed/>
                  <p:pic>
                    <p:nvPicPr>
                      <p:cNvPr id="0" name="图片 1"/>
                      <p:cNvPicPr/>
                      <p:nvPr/>
                    </p:nvPicPr>
                    <p:blipFill>
                      <a:blip r:embed="rId6"/>
                      <a:stretch>
                        <a:fillRect/>
                      </a:stretch>
                    </p:blipFill>
                    <p:spPr>
                      <a:xfrm>
                        <a:off x="3357245" y="3058160"/>
                        <a:ext cx="4256405" cy="546735"/>
                      </a:xfrm>
                      <a:prstGeom prst="rect">
                        <a:avLst/>
                      </a:prstGeom>
                      <a:noFill/>
                      <a:ln w="9525">
                        <a:noFill/>
                        <a:miter/>
                      </a:ln>
                    </p:spPr>
                  </p:pic>
                </p:oleObj>
              </mc:Fallback>
            </mc:AlternateContent>
          </a:graphicData>
        </a:graphic>
      </p:graphicFrame>
      <p:graphicFrame>
        <p:nvGraphicFramePr>
          <p:cNvPr id="7" name="对象 -2147482329"/>
          <p:cNvGraphicFramePr>
            <a:graphicFrameLocks noChangeAspect="1"/>
          </p:cNvGraphicFramePr>
          <p:nvPr/>
        </p:nvGraphicFramePr>
        <p:xfrm>
          <a:off x="3832860" y="4004945"/>
          <a:ext cx="3305175" cy="474345"/>
        </p:xfrm>
        <a:graphic>
          <a:graphicData uri="http://schemas.openxmlformats.org/presentationml/2006/ole">
            <mc:AlternateContent xmlns:mc="http://schemas.openxmlformats.org/markup-compatibility/2006">
              <mc:Choice xmlns:v="urn:schemas-microsoft-com:vml" Requires="v">
                <p:oleObj spid="_x0000_s47357" r:id="rId7" imgW="1714500" imgH="241300" progId="Equation.DSMT4">
                  <p:embed/>
                </p:oleObj>
              </mc:Choice>
              <mc:Fallback>
                <p:oleObj r:id="rId7" imgW="1714500" imgH="241300" progId="Equation.DSMT4">
                  <p:embed/>
                  <p:pic>
                    <p:nvPicPr>
                      <p:cNvPr id="0" name="图片 2"/>
                      <p:cNvPicPr/>
                      <p:nvPr/>
                    </p:nvPicPr>
                    <p:blipFill>
                      <a:blip r:embed="rId8"/>
                      <a:stretch>
                        <a:fillRect/>
                      </a:stretch>
                    </p:blipFill>
                    <p:spPr>
                      <a:xfrm>
                        <a:off x="3832860" y="4004945"/>
                        <a:ext cx="3305175" cy="474345"/>
                      </a:xfrm>
                      <a:prstGeom prst="rect">
                        <a:avLst/>
                      </a:prstGeom>
                      <a:noFill/>
                      <a:ln w="9525">
                        <a:noFill/>
                        <a:miter/>
                      </a:ln>
                    </p:spPr>
                  </p:pic>
                </p:oleObj>
              </mc:Fallback>
            </mc:AlternateContent>
          </a:graphicData>
        </a:graphic>
      </p:graphicFrame>
      <p:graphicFrame>
        <p:nvGraphicFramePr>
          <p:cNvPr id="9" name="对象 -2147482332"/>
          <p:cNvGraphicFramePr>
            <a:graphicFrameLocks noChangeAspect="1"/>
          </p:cNvGraphicFramePr>
          <p:nvPr/>
        </p:nvGraphicFramePr>
        <p:xfrm>
          <a:off x="1062355" y="3675380"/>
          <a:ext cx="2163445" cy="392430"/>
        </p:xfrm>
        <a:graphic>
          <a:graphicData uri="http://schemas.openxmlformats.org/presentationml/2006/ole">
            <mc:AlternateContent xmlns:mc="http://schemas.openxmlformats.org/markup-compatibility/2006">
              <mc:Choice xmlns:v="urn:schemas-microsoft-com:vml" Requires="v">
                <p:oleObj spid="_x0000_s47358" r:id="rId9" imgW="1358900" imgH="241300" progId="Equation.DSMT4">
                  <p:embed/>
                </p:oleObj>
              </mc:Choice>
              <mc:Fallback>
                <p:oleObj r:id="rId9" imgW="1358900" imgH="241300" progId="Equation.DSMT4">
                  <p:embed/>
                  <p:pic>
                    <p:nvPicPr>
                      <p:cNvPr id="0" name="图片 3"/>
                      <p:cNvPicPr/>
                      <p:nvPr/>
                    </p:nvPicPr>
                    <p:blipFill>
                      <a:blip r:embed="rId10"/>
                      <a:stretch>
                        <a:fillRect/>
                      </a:stretch>
                    </p:blipFill>
                    <p:spPr>
                      <a:xfrm>
                        <a:off x="1062355" y="3675380"/>
                        <a:ext cx="2163445" cy="392430"/>
                      </a:xfrm>
                      <a:prstGeom prst="rect">
                        <a:avLst/>
                      </a:prstGeom>
                      <a:noFill/>
                      <a:ln w="9525">
                        <a:noFill/>
                        <a:miter/>
                      </a:ln>
                    </p:spPr>
                  </p:pic>
                </p:oleObj>
              </mc:Fallback>
            </mc:AlternateContent>
          </a:graphicData>
        </a:graphic>
      </p:graphicFrame>
      <p:graphicFrame>
        <p:nvGraphicFramePr>
          <p:cNvPr id="11" name="对象 -2147482331"/>
          <p:cNvGraphicFramePr/>
          <p:nvPr/>
        </p:nvGraphicFramePr>
        <p:xfrm>
          <a:off x="8109585" y="3726180"/>
          <a:ext cx="250190" cy="241935"/>
        </p:xfrm>
        <a:graphic>
          <a:graphicData uri="http://schemas.openxmlformats.org/presentationml/2006/ole">
            <mc:AlternateContent xmlns:mc="http://schemas.openxmlformats.org/markup-compatibility/2006">
              <mc:Choice xmlns:v="urn:schemas-microsoft-com:vml" Requires="v">
                <p:oleObj spid="_x0000_s47359" r:id="rId11" imgW="152400" imgH="177165" progId="Equation.DSMT4">
                  <p:embed/>
                </p:oleObj>
              </mc:Choice>
              <mc:Fallback>
                <p:oleObj r:id="rId11" imgW="152400" imgH="177165" progId="Equation.DSMT4">
                  <p:embed/>
                  <p:pic>
                    <p:nvPicPr>
                      <p:cNvPr id="0" name="图片 6"/>
                      <p:cNvPicPr/>
                      <p:nvPr/>
                    </p:nvPicPr>
                    <p:blipFill>
                      <a:blip r:embed="rId12"/>
                      <a:stretch>
                        <a:fillRect/>
                      </a:stretch>
                    </p:blipFill>
                    <p:spPr>
                      <a:xfrm>
                        <a:off x="8109585" y="3726180"/>
                        <a:ext cx="250190" cy="241935"/>
                      </a:xfrm>
                      <a:prstGeom prst="rect">
                        <a:avLst/>
                      </a:prstGeom>
                      <a:noFill/>
                      <a:ln w="9525">
                        <a:noFill/>
                        <a:miter/>
                      </a:ln>
                    </p:spPr>
                  </p:pic>
                </p:oleObj>
              </mc:Fallback>
            </mc:AlternateContent>
          </a:graphicData>
        </a:graphic>
      </p:graphicFrame>
      <p:graphicFrame>
        <p:nvGraphicFramePr>
          <p:cNvPr id="13" name="对象 -2147482331"/>
          <p:cNvGraphicFramePr/>
          <p:nvPr/>
        </p:nvGraphicFramePr>
        <p:xfrm>
          <a:off x="9693910" y="3758248"/>
          <a:ext cx="250190" cy="226060"/>
        </p:xfrm>
        <a:graphic>
          <a:graphicData uri="http://schemas.openxmlformats.org/presentationml/2006/ole">
            <mc:AlternateContent xmlns:mc="http://schemas.openxmlformats.org/markup-compatibility/2006">
              <mc:Choice xmlns:v="urn:schemas-microsoft-com:vml" Requires="v">
                <p:oleObj spid="_x0000_s47360" r:id="rId13" imgW="152400" imgH="165100" progId="Equation.DSMT4">
                  <p:embed/>
                </p:oleObj>
              </mc:Choice>
              <mc:Fallback>
                <p:oleObj r:id="rId13" imgW="152400" imgH="165100" progId="Equation.DSMT4">
                  <p:embed/>
                  <p:pic>
                    <p:nvPicPr>
                      <p:cNvPr id="0" name="图片 6"/>
                      <p:cNvPicPr/>
                      <p:nvPr/>
                    </p:nvPicPr>
                    <p:blipFill>
                      <a:blip r:embed="rId14"/>
                      <a:stretch>
                        <a:fillRect/>
                      </a:stretch>
                    </p:blipFill>
                    <p:spPr>
                      <a:xfrm>
                        <a:off x="9693910" y="3758248"/>
                        <a:ext cx="250190" cy="226060"/>
                      </a:xfrm>
                      <a:prstGeom prst="rect">
                        <a:avLst/>
                      </a:prstGeom>
                      <a:noFill/>
                      <a:ln w="9525">
                        <a:noFill/>
                        <a:miter/>
                      </a:ln>
                    </p:spPr>
                  </p:pic>
                </p:oleObj>
              </mc:Fallback>
            </mc:AlternateContent>
          </a:graphicData>
        </a:graphic>
      </p:graphicFrame>
      <p:graphicFrame>
        <p:nvGraphicFramePr>
          <p:cNvPr id="15" name="对象 -2147482325"/>
          <p:cNvGraphicFramePr>
            <a:graphicFrameLocks noChangeAspect="1"/>
          </p:cNvGraphicFramePr>
          <p:nvPr/>
        </p:nvGraphicFramePr>
        <p:xfrm>
          <a:off x="3750945" y="5085080"/>
          <a:ext cx="3468370" cy="487680"/>
        </p:xfrm>
        <a:graphic>
          <a:graphicData uri="http://schemas.openxmlformats.org/presentationml/2006/ole">
            <mc:AlternateContent xmlns:mc="http://schemas.openxmlformats.org/markup-compatibility/2006">
              <mc:Choice xmlns:v="urn:schemas-microsoft-com:vml" Requires="v">
                <p:oleObj spid="_x0000_s47361" r:id="rId15" imgW="1752600" imgH="241300" progId="Equation.DSMT4">
                  <p:embed/>
                </p:oleObj>
              </mc:Choice>
              <mc:Fallback>
                <p:oleObj r:id="rId15" imgW="1752600" imgH="241300" progId="Equation.DSMT4">
                  <p:embed/>
                  <p:pic>
                    <p:nvPicPr>
                      <p:cNvPr id="0" name="图片 9"/>
                      <p:cNvPicPr/>
                      <p:nvPr/>
                    </p:nvPicPr>
                    <p:blipFill>
                      <a:blip r:embed="rId16"/>
                      <a:stretch>
                        <a:fillRect/>
                      </a:stretch>
                    </p:blipFill>
                    <p:spPr>
                      <a:xfrm>
                        <a:off x="3750945" y="5085080"/>
                        <a:ext cx="3468370" cy="487680"/>
                      </a:xfrm>
                      <a:prstGeom prst="rect">
                        <a:avLst/>
                      </a:prstGeom>
                      <a:noFill/>
                      <a:ln w="9525">
                        <a:noFill/>
                        <a:miter/>
                      </a:ln>
                    </p:spPr>
                  </p:pic>
                </p:oleObj>
              </mc:Fallback>
            </mc:AlternateContent>
          </a:graphicData>
        </a:graphic>
      </p:graphicFrame>
      <p:graphicFrame>
        <p:nvGraphicFramePr>
          <p:cNvPr id="17" name="对象 -2147482332"/>
          <p:cNvGraphicFramePr>
            <a:graphicFrameLocks noChangeAspect="1"/>
          </p:cNvGraphicFramePr>
          <p:nvPr/>
        </p:nvGraphicFramePr>
        <p:xfrm>
          <a:off x="1062355" y="4364990"/>
          <a:ext cx="2163445" cy="392430"/>
        </p:xfrm>
        <a:graphic>
          <a:graphicData uri="http://schemas.openxmlformats.org/presentationml/2006/ole">
            <mc:AlternateContent xmlns:mc="http://schemas.openxmlformats.org/markup-compatibility/2006">
              <mc:Choice xmlns:v="urn:schemas-microsoft-com:vml" Requires="v">
                <p:oleObj spid="_x0000_s47362" r:id="rId17" imgW="1358900" imgH="241300" progId="Equation.DSMT4">
                  <p:embed/>
                </p:oleObj>
              </mc:Choice>
              <mc:Fallback>
                <p:oleObj r:id="rId17" imgW="1358900" imgH="241300" progId="Equation.DSMT4">
                  <p:embed/>
                  <p:pic>
                    <p:nvPicPr>
                      <p:cNvPr id="0" name="图片 3"/>
                      <p:cNvPicPr/>
                      <p:nvPr/>
                    </p:nvPicPr>
                    <p:blipFill>
                      <a:blip r:embed="rId18"/>
                      <a:stretch>
                        <a:fillRect/>
                      </a:stretch>
                    </p:blipFill>
                    <p:spPr>
                      <a:xfrm>
                        <a:off x="1062355" y="4364990"/>
                        <a:ext cx="2163445" cy="392430"/>
                      </a:xfrm>
                      <a:prstGeom prst="rect">
                        <a:avLst/>
                      </a:prstGeom>
                      <a:noFill/>
                      <a:ln w="9525">
                        <a:noFill/>
                        <a:miter/>
                      </a:ln>
                    </p:spPr>
                  </p:pic>
                </p:oleObj>
              </mc:Fallback>
            </mc:AlternateContent>
          </a:graphicData>
        </a:graphic>
      </p:graphicFrame>
      <p:graphicFrame>
        <p:nvGraphicFramePr>
          <p:cNvPr id="19" name="对象 -2147482331"/>
          <p:cNvGraphicFramePr/>
          <p:nvPr/>
        </p:nvGraphicFramePr>
        <p:xfrm>
          <a:off x="8109585" y="4509135"/>
          <a:ext cx="250190" cy="241935"/>
        </p:xfrm>
        <a:graphic>
          <a:graphicData uri="http://schemas.openxmlformats.org/presentationml/2006/ole">
            <mc:AlternateContent xmlns:mc="http://schemas.openxmlformats.org/markup-compatibility/2006">
              <mc:Choice xmlns:v="urn:schemas-microsoft-com:vml" Requires="v">
                <p:oleObj spid="_x0000_s47363" r:id="rId19" imgW="152400" imgH="177165" progId="Equation.DSMT4">
                  <p:embed/>
                </p:oleObj>
              </mc:Choice>
              <mc:Fallback>
                <p:oleObj r:id="rId19" imgW="152400" imgH="177165" progId="Equation.DSMT4">
                  <p:embed/>
                  <p:pic>
                    <p:nvPicPr>
                      <p:cNvPr id="0" name="图片 6"/>
                      <p:cNvPicPr/>
                      <p:nvPr/>
                    </p:nvPicPr>
                    <p:blipFill>
                      <a:blip r:embed="rId12"/>
                      <a:stretch>
                        <a:fillRect/>
                      </a:stretch>
                    </p:blipFill>
                    <p:spPr>
                      <a:xfrm>
                        <a:off x="8109585" y="4509135"/>
                        <a:ext cx="250190" cy="241935"/>
                      </a:xfrm>
                      <a:prstGeom prst="rect">
                        <a:avLst/>
                      </a:prstGeom>
                      <a:noFill/>
                      <a:ln w="9525">
                        <a:noFill/>
                        <a:miter/>
                      </a:ln>
                    </p:spPr>
                  </p:pic>
                </p:oleObj>
              </mc:Fallback>
            </mc:AlternateContent>
          </a:graphicData>
        </a:graphic>
      </p:graphicFrame>
      <p:graphicFrame>
        <p:nvGraphicFramePr>
          <p:cNvPr id="21" name="对象 -2147482331"/>
          <p:cNvGraphicFramePr/>
          <p:nvPr/>
        </p:nvGraphicFramePr>
        <p:xfrm>
          <a:off x="9765665" y="4478973"/>
          <a:ext cx="250190" cy="226060"/>
        </p:xfrm>
        <a:graphic>
          <a:graphicData uri="http://schemas.openxmlformats.org/presentationml/2006/ole">
            <mc:AlternateContent xmlns:mc="http://schemas.openxmlformats.org/markup-compatibility/2006">
              <mc:Choice xmlns:v="urn:schemas-microsoft-com:vml" Requires="v">
                <p:oleObj spid="_x0000_s47364" r:id="rId20" imgW="152400" imgH="165100" progId="Equation.DSMT4">
                  <p:embed/>
                </p:oleObj>
              </mc:Choice>
              <mc:Fallback>
                <p:oleObj r:id="rId20" imgW="152400" imgH="165100" progId="Equation.DSMT4">
                  <p:embed/>
                  <p:pic>
                    <p:nvPicPr>
                      <p:cNvPr id="0" name="图片 6"/>
                      <p:cNvPicPr/>
                      <p:nvPr/>
                    </p:nvPicPr>
                    <p:blipFill>
                      <a:blip r:embed="rId14"/>
                      <a:stretch>
                        <a:fillRect/>
                      </a:stretch>
                    </p:blipFill>
                    <p:spPr>
                      <a:xfrm>
                        <a:off x="9765665" y="4478973"/>
                        <a:ext cx="250190" cy="226060"/>
                      </a:xfrm>
                      <a:prstGeom prst="rect">
                        <a:avLst/>
                      </a:prstGeom>
                      <a:noFill/>
                      <a:ln w="9525">
                        <a:noFill/>
                        <a:miter/>
                      </a:ln>
                    </p:spPr>
                  </p:pic>
                </p:oleObj>
              </mc:Fallback>
            </mc:AlternateContent>
          </a:graphicData>
        </a:graphic>
      </p:graphicFrame>
      <p:sp>
        <p:nvSpPr>
          <p:cNvPr id="14" name="矩形 13"/>
          <p:cNvSpPr/>
          <p:nvPr/>
        </p:nvSpPr>
        <p:spPr>
          <a:xfrm>
            <a:off x="476885" y="116840"/>
            <a:ext cx="6840870" cy="492443"/>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第三节 </a:t>
            </a:r>
            <a:r>
              <a:rPr lang="zh-CN" altLang="zh-CN" sz="2600" b="1" dirty="0">
                <a:latin typeface="微软雅黑" panose="020B0503020204020204" pitchFamily="34" charset="-122"/>
                <a:ea typeface="微软雅黑" panose="020B0503020204020204" pitchFamily="34" charset="-122"/>
                <a:sym typeface="+mn-ea"/>
              </a:rPr>
              <a:t>期权风险对冲</a:t>
            </a:r>
            <a:r>
              <a:rPr lang="zh-CN" altLang="zh-CN" sz="2600" b="1" dirty="0" smtClean="0">
                <a:latin typeface="微软雅黑" panose="020B0503020204020204" pitchFamily="34" charset="-122"/>
                <a:ea typeface="微软雅黑" panose="020B0503020204020204" pitchFamily="34" charset="-122"/>
                <a:sym typeface="+mn-ea"/>
              </a:rPr>
              <a:t>恒等式</a:t>
            </a:r>
            <a:r>
              <a:rPr lang="zh-CN" altLang="en-US" sz="2600" b="1" dirty="0" smtClean="0">
                <a:latin typeface="微软雅黑" panose="020B0503020204020204" pitchFamily="34" charset="-122"/>
                <a:ea typeface="微软雅黑" panose="020B0503020204020204" pitchFamily="34" charset="-122"/>
                <a:sym typeface="+mn-ea"/>
              </a:rPr>
              <a:t>及其套利实现</a:t>
            </a:r>
            <a:endParaRPr lang="zh-CN" altLang="zh-CN" sz="2600" b="1" dirty="0">
              <a:latin typeface="微软雅黑" panose="020B0503020204020204" pitchFamily="34" charset="-122"/>
              <a:ea typeface="微软雅黑" panose="020B0503020204020204" pitchFamily="34" charset="-122"/>
              <a:sym typeface="+mn-ea"/>
            </a:endParaRPr>
          </a:p>
        </p:txBody>
      </p:sp>
    </p:spTree>
  </p:cSld>
  <p:clrMapOvr>
    <a:masterClrMapping/>
  </p:clrMapOvr>
  <p:transition>
    <p:wip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985"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sz="2800" b="1" dirty="0" smtClean="0"/>
              <a:t>期权平价公式套利实现</a:t>
            </a:r>
          </a:p>
          <a:p>
            <a:pPr marL="285750" indent="-285750" latinLnBrk="0">
              <a:lnSpc>
                <a:spcPct val="150000"/>
              </a:lnSpc>
              <a:spcBef>
                <a:spcPts val="0"/>
              </a:spcBef>
              <a:buFont typeface="Arial" panose="020B0604020202020204" pitchFamily="34" charset="0"/>
              <a:buChar char="•"/>
            </a:pPr>
            <a:r>
              <a:rPr sz="1600" b="1" dirty="0" smtClean="0">
                <a:latin typeface="Times New Roman" panose="02020603050405020304" pitchFamily="18" charset="0"/>
                <a:cs typeface="Times New Roman" panose="02020603050405020304" pitchFamily="18" charset="0"/>
              </a:rPr>
              <a:t>策略设计</a:t>
            </a:r>
            <a:endParaRPr sz="16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  </a:t>
            </a:r>
            <a:r>
              <a:rPr lang="zh-CN" altLang="en-US" sz="1800" dirty="0" smtClean="0">
                <a:latin typeface="Times New Roman" panose="02020603050405020304" pitchFamily="18" charset="0"/>
                <a:cs typeface="Times New Roman" panose="02020603050405020304" pitchFamily="18" charset="0"/>
              </a:rPr>
              <a:t>（</a:t>
            </a:r>
            <a:r>
              <a:rPr lang="en-US" altLang="zh-CN" sz="1800" dirty="0" smtClean="0">
                <a:latin typeface="Times New Roman" panose="02020603050405020304" pitchFamily="18" charset="0"/>
                <a:cs typeface="Times New Roman" panose="02020603050405020304" pitchFamily="18" charset="0"/>
              </a:rPr>
              <a:t>1</a:t>
            </a:r>
            <a:r>
              <a:rPr lang="zh-CN" altLang="en-US" sz="1800" dirty="0" smtClean="0">
                <a:latin typeface="Times New Roman" panose="02020603050405020304" pitchFamily="18" charset="0"/>
                <a:cs typeface="Times New Roman" panose="02020603050405020304" pitchFamily="18" charset="0"/>
              </a:rPr>
              <a:t>）</a:t>
            </a:r>
            <a:r>
              <a:rPr sz="1800" dirty="0" smtClean="0">
                <a:latin typeface="Times New Roman" panose="02020603050405020304" pitchFamily="18" charset="0"/>
                <a:cs typeface="Times New Roman" panose="02020603050405020304" pitchFamily="18" charset="0"/>
              </a:rPr>
              <a:t>选取上证50ETF为期权标的，数据选取2019年10月24日-2020年4月30日上证50ETF的日收盘价；采用上海同业拆借（SHIBOR）隔夜利率衡量无风险利率；以上数据来至wind。</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rPr>
              <a:t>   </a:t>
            </a:r>
            <a:r>
              <a:rPr lang="zh-CN" altLang="en-US" sz="1800" dirty="0" smtClean="0">
                <a:latin typeface="Times New Roman" panose="02020603050405020304" pitchFamily="18" charset="0"/>
                <a:cs typeface="Times New Roman" panose="02020603050405020304" pitchFamily="18" charset="0"/>
              </a:rPr>
              <a:t>（</a:t>
            </a:r>
            <a:r>
              <a:rPr lang="en-US" altLang="zh-CN" sz="1800" dirty="0" smtClean="0">
                <a:latin typeface="Times New Roman" panose="02020603050405020304" pitchFamily="18" charset="0"/>
                <a:cs typeface="Times New Roman" panose="02020603050405020304" pitchFamily="18" charset="0"/>
              </a:rPr>
              <a:t>2</a:t>
            </a:r>
            <a:r>
              <a:rPr lang="zh-CN" altLang="en-US" sz="1800" dirty="0" smtClean="0">
                <a:latin typeface="Times New Roman" panose="02020603050405020304" pitchFamily="18" charset="0"/>
                <a:cs typeface="Times New Roman" panose="02020603050405020304" pitchFamily="18" charset="0"/>
              </a:rPr>
              <a:t>）</a:t>
            </a:r>
            <a:r>
              <a:rPr sz="1800" dirty="0" smtClean="0">
                <a:latin typeface="Times New Roman" panose="02020603050405020304" pitchFamily="18" charset="0"/>
                <a:cs typeface="Times New Roman" panose="02020603050405020304" pitchFamily="18" charset="0"/>
              </a:rPr>
              <a:t>在模型假设上，首先假设期权市场上该类套利机极易被发现，换句话说，前一日收盘价出现套利机会，次日一开盘投资者便可以获得这个套利机会；交易费用上，一张50ETF期权合约中国结算公司收取0.3元，经手费2元，行权0.6元，其余费用归券商所有，券商一般收取7元/张、10元/张到20元/张，本例中假设每张合约为10元的成本，对应单位标的一次完整的交易成本为0.001元，初始本金为200000。</a:t>
            </a:r>
          </a:p>
        </p:txBody>
      </p:sp>
      <p:graphicFrame>
        <p:nvGraphicFramePr>
          <p:cNvPr id="23" name="表格 22"/>
          <p:cNvGraphicFramePr/>
          <p:nvPr>
            <p:custDataLst>
              <p:tags r:id="rId1"/>
            </p:custDataLst>
            <p:extLst>
              <p:ext uri="{D42A27DB-BD31-4B8C-83A1-F6EECF244321}">
                <p14:modId xmlns:p14="http://schemas.microsoft.com/office/powerpoint/2010/main" val="1102819039"/>
              </p:ext>
            </p:extLst>
          </p:nvPr>
        </p:nvGraphicFramePr>
        <p:xfrm>
          <a:off x="1844675" y="4149090"/>
          <a:ext cx="8530590" cy="2286000"/>
        </p:xfrm>
        <a:graphic>
          <a:graphicData uri="http://schemas.openxmlformats.org/drawingml/2006/table">
            <a:tbl>
              <a:tblPr firstRow="1" bandRow="1">
                <a:tableStyleId>{5C22544A-7EE6-4342-B048-85BDC9FD1C3A}</a:tableStyleId>
              </a:tblPr>
              <a:tblGrid>
                <a:gridCol w="4265295"/>
                <a:gridCol w="4265295"/>
              </a:tblGrid>
              <a:tr h="381000">
                <a:tc>
                  <a:txBody>
                    <a:bodyPr/>
                    <a:lstStyle/>
                    <a:p>
                      <a:pPr indent="0" algn="ctr">
                        <a:buNone/>
                      </a:pPr>
                      <a:r>
                        <a:rPr lang="en-US" sz="1800" b="1" dirty="0" err="1">
                          <a:latin typeface="宋体" panose="02010600030101010101" pitchFamily="2" charset="-122"/>
                          <a:ea typeface="宋体" panose="02010600030101010101" pitchFamily="2" charset="-122"/>
                          <a:cs typeface="宋体" panose="02010600030101010101" pitchFamily="2" charset="-122"/>
                        </a:rPr>
                        <a:t>期权标的</a:t>
                      </a:r>
                      <a:endParaRPr lang="en-US" altLang="en-US" sz="18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上证50交易型开放式指数证券投资基金</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上市日期</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0" dirty="0" smtClean="0">
                          <a:latin typeface="宋体" panose="02010600030101010101" pitchFamily="2" charset="-122"/>
                          <a:ea typeface="宋体" panose="02010600030101010101" pitchFamily="2" charset="-122"/>
                          <a:cs typeface="宋体" panose="02010600030101010101" pitchFamily="2" charset="-122"/>
                        </a:rPr>
                        <a:t>2019年10月24日</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合约类型</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认购期权和认沽期权</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合约单位</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10000份</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行权方式</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到期日行权（欧式）</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策略交易费用</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10元/张</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bl>
          </a:graphicData>
        </a:graphic>
      </p:graphicFrame>
      <p:sp>
        <p:nvSpPr>
          <p:cNvPr id="7" name="矩形 6"/>
          <p:cNvSpPr/>
          <p:nvPr/>
        </p:nvSpPr>
        <p:spPr>
          <a:xfrm>
            <a:off x="476885" y="116840"/>
            <a:ext cx="6840870" cy="492443"/>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第三节 </a:t>
            </a:r>
            <a:r>
              <a:rPr lang="zh-CN" altLang="zh-CN" sz="2600" b="1" dirty="0">
                <a:latin typeface="微软雅黑" panose="020B0503020204020204" pitchFamily="34" charset="-122"/>
                <a:ea typeface="微软雅黑" panose="020B0503020204020204" pitchFamily="34" charset="-122"/>
                <a:sym typeface="+mn-ea"/>
              </a:rPr>
              <a:t>期权风险对冲</a:t>
            </a:r>
            <a:r>
              <a:rPr lang="zh-CN" altLang="zh-CN" sz="2600" b="1" dirty="0" smtClean="0">
                <a:latin typeface="微软雅黑" panose="020B0503020204020204" pitchFamily="34" charset="-122"/>
                <a:ea typeface="微软雅黑" panose="020B0503020204020204" pitchFamily="34" charset="-122"/>
                <a:sym typeface="+mn-ea"/>
              </a:rPr>
              <a:t>恒等式</a:t>
            </a:r>
            <a:r>
              <a:rPr lang="zh-CN" altLang="en-US" sz="2600" b="1" dirty="0" smtClean="0">
                <a:latin typeface="微软雅黑" panose="020B0503020204020204" pitchFamily="34" charset="-122"/>
                <a:ea typeface="微软雅黑" panose="020B0503020204020204" pitchFamily="34" charset="-122"/>
                <a:sym typeface="+mn-ea"/>
              </a:rPr>
              <a:t>及其套利实现</a:t>
            </a:r>
            <a:endParaRPr lang="zh-CN" altLang="zh-CN" sz="2600" b="1" dirty="0">
              <a:latin typeface="微软雅黑" panose="020B0503020204020204" pitchFamily="34" charset="-122"/>
              <a:ea typeface="微软雅黑" panose="020B0503020204020204" pitchFamily="34" charset="-122"/>
              <a:sym typeface="+mn-ea"/>
            </a:endParaRPr>
          </a:p>
        </p:txBody>
      </p:sp>
    </p:spTree>
  </p:cSld>
  <p:clrMapOvr>
    <a:masterClrMapping/>
  </p:clrMapOvr>
  <p:transition>
    <p:wip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sz="2800" b="1" dirty="0" smtClean="0"/>
              <a:t>期权平价公式套利实现</a:t>
            </a:r>
          </a:p>
          <a:p>
            <a:pPr marL="285750" indent="-285750" latinLnBrk="0">
              <a:lnSpc>
                <a:spcPct val="150000"/>
              </a:lnSpc>
              <a:spcBef>
                <a:spcPts val="0"/>
              </a:spcBef>
              <a:buFont typeface="Arial" panose="020B0604020202020204" pitchFamily="34" charset="0"/>
              <a:buChar char="•"/>
            </a:pPr>
            <a:r>
              <a:rPr sz="1600" b="1" dirty="0" smtClean="0">
                <a:latin typeface="Times New Roman" panose="02020603050405020304" pitchFamily="18" charset="0"/>
                <a:cs typeface="Times New Roman" panose="02020603050405020304" pitchFamily="18" charset="0"/>
              </a:rPr>
              <a:t>策略设计</a:t>
            </a:r>
            <a:endParaRPr sz="16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由于在这模型中考虑到交易成本费用，因此，修正理论模型，当</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，可采用多头套利模式，卖出认购期权C，买入认沽期权P和现货，获得套期收益：</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当</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，采用空头套利模式，买入认购期权C，卖出认沽期权P和融券卖出现货，现金无风险投资，持有到期并交割还券，获得套期收益</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p>
        </p:txBody>
      </p:sp>
      <p:graphicFrame>
        <p:nvGraphicFramePr>
          <p:cNvPr id="2" name="对象 -2147482324"/>
          <p:cNvGraphicFramePr>
            <a:graphicFrameLocks noChangeAspect="1"/>
          </p:cNvGraphicFramePr>
          <p:nvPr/>
        </p:nvGraphicFramePr>
        <p:xfrm>
          <a:off x="6741160" y="1594485"/>
          <a:ext cx="2979420" cy="378460"/>
        </p:xfrm>
        <a:graphic>
          <a:graphicData uri="http://schemas.openxmlformats.org/presentationml/2006/ole">
            <mc:AlternateContent xmlns:mc="http://schemas.openxmlformats.org/markup-compatibility/2006">
              <mc:Choice xmlns:v="urn:schemas-microsoft-com:vml" Requires="v">
                <p:oleObj spid="_x0000_s48229" r:id="rId3" imgW="1905000" imgH="241300" progId="Equation.DSMT4">
                  <p:embed/>
                </p:oleObj>
              </mc:Choice>
              <mc:Fallback>
                <p:oleObj r:id="rId3" imgW="1905000" imgH="241300" progId="Equation.DSMT4">
                  <p:embed/>
                  <p:pic>
                    <p:nvPicPr>
                      <p:cNvPr id="0" name="图片 3075"/>
                      <p:cNvPicPr/>
                      <p:nvPr/>
                    </p:nvPicPr>
                    <p:blipFill>
                      <a:blip r:embed="rId4"/>
                      <a:stretch>
                        <a:fillRect/>
                      </a:stretch>
                    </p:blipFill>
                    <p:spPr>
                      <a:xfrm>
                        <a:off x="6741160" y="1594485"/>
                        <a:ext cx="2979420" cy="378460"/>
                      </a:xfrm>
                      <a:prstGeom prst="rect">
                        <a:avLst/>
                      </a:prstGeom>
                      <a:noFill/>
                      <a:ln w="9525">
                        <a:noFill/>
                        <a:miter/>
                      </a:ln>
                    </p:spPr>
                  </p:pic>
                </p:oleObj>
              </mc:Fallback>
            </mc:AlternateContent>
          </a:graphicData>
        </a:graphic>
      </p:graphicFrame>
      <p:graphicFrame>
        <p:nvGraphicFramePr>
          <p:cNvPr id="3" name="对象 -2147482323"/>
          <p:cNvGraphicFramePr>
            <a:graphicFrameLocks noChangeAspect="1"/>
          </p:cNvGraphicFramePr>
          <p:nvPr/>
        </p:nvGraphicFramePr>
        <p:xfrm>
          <a:off x="6957060" y="1988820"/>
          <a:ext cx="3506470" cy="394970"/>
        </p:xfrm>
        <a:graphic>
          <a:graphicData uri="http://schemas.openxmlformats.org/presentationml/2006/ole">
            <mc:AlternateContent xmlns:mc="http://schemas.openxmlformats.org/markup-compatibility/2006">
              <mc:Choice xmlns:v="urn:schemas-microsoft-com:vml" Requires="v">
                <p:oleObj spid="_x0000_s48230" r:id="rId5" imgW="2184400" imgH="241300" progId="Equation.DSMT4">
                  <p:embed/>
                </p:oleObj>
              </mc:Choice>
              <mc:Fallback>
                <p:oleObj r:id="rId5" imgW="2184400" imgH="241300" progId="Equation.DSMT4">
                  <p:embed/>
                  <p:pic>
                    <p:nvPicPr>
                      <p:cNvPr id="0" name="图片 2"/>
                      <p:cNvPicPr/>
                      <p:nvPr/>
                    </p:nvPicPr>
                    <p:blipFill>
                      <a:blip r:embed="rId6"/>
                      <a:stretch>
                        <a:fillRect/>
                      </a:stretch>
                    </p:blipFill>
                    <p:spPr>
                      <a:xfrm>
                        <a:off x="6957060" y="1988820"/>
                        <a:ext cx="3506470" cy="394970"/>
                      </a:xfrm>
                      <a:prstGeom prst="rect">
                        <a:avLst/>
                      </a:prstGeom>
                      <a:noFill/>
                      <a:ln w="9525">
                        <a:noFill/>
                        <a:miter/>
                      </a:ln>
                    </p:spPr>
                  </p:pic>
                </p:oleObj>
              </mc:Fallback>
            </mc:AlternateContent>
          </a:graphicData>
        </a:graphic>
      </p:graphicFrame>
      <p:graphicFrame>
        <p:nvGraphicFramePr>
          <p:cNvPr id="10" name="对象 9"/>
          <p:cNvGraphicFramePr/>
          <p:nvPr/>
        </p:nvGraphicFramePr>
        <p:xfrm>
          <a:off x="548640" y="2431415"/>
          <a:ext cx="2519045" cy="367665"/>
        </p:xfrm>
        <a:graphic>
          <a:graphicData uri="http://schemas.openxmlformats.org/presentationml/2006/ole">
            <mc:AlternateContent xmlns:mc="http://schemas.openxmlformats.org/markup-compatibility/2006">
              <mc:Choice xmlns:v="urn:schemas-microsoft-com:vml" Requires="v">
                <p:oleObj spid="_x0000_s48231" r:id="rId7" imgW="1752600" imgH="241300" progId="Equation.DSMT4">
                  <p:embed/>
                </p:oleObj>
              </mc:Choice>
              <mc:Fallback>
                <p:oleObj r:id="rId7" imgW="1752600" imgH="241300" progId="Equation.DSMT4">
                  <p:embed/>
                  <p:pic>
                    <p:nvPicPr>
                      <p:cNvPr id="0" name="图片 10"/>
                      <p:cNvPicPr/>
                      <p:nvPr/>
                    </p:nvPicPr>
                    <p:blipFill>
                      <a:blip r:embed="rId8"/>
                      <a:stretch>
                        <a:fillRect/>
                      </a:stretch>
                    </p:blipFill>
                    <p:spPr>
                      <a:xfrm>
                        <a:off x="548640" y="2431415"/>
                        <a:ext cx="2519045" cy="367665"/>
                      </a:xfrm>
                      <a:prstGeom prst="rect">
                        <a:avLst/>
                      </a:prstGeom>
                      <a:noFill/>
                      <a:ln w="9525">
                        <a:noFill/>
                        <a:miter/>
                      </a:ln>
                    </p:spPr>
                  </p:pic>
                </p:oleObj>
              </mc:Fallback>
            </mc:AlternateContent>
          </a:graphicData>
        </a:graphic>
      </p:graphicFrame>
      <p:graphicFrame>
        <p:nvGraphicFramePr>
          <p:cNvPr id="7" name="对象 -2147482321"/>
          <p:cNvGraphicFramePr>
            <a:graphicFrameLocks noChangeAspect="1"/>
          </p:cNvGraphicFramePr>
          <p:nvPr/>
        </p:nvGraphicFramePr>
        <p:xfrm>
          <a:off x="5085080" y="2811780"/>
          <a:ext cx="3679825" cy="407670"/>
        </p:xfrm>
        <a:graphic>
          <a:graphicData uri="http://schemas.openxmlformats.org/presentationml/2006/ole">
            <mc:AlternateContent xmlns:mc="http://schemas.openxmlformats.org/markup-compatibility/2006">
              <mc:Choice xmlns:v="urn:schemas-microsoft-com:vml" Requires="v">
                <p:oleObj spid="_x0000_s48232" r:id="rId9" imgW="2222500" imgH="241300" progId="Equation.DSMT4">
                  <p:embed/>
                </p:oleObj>
              </mc:Choice>
              <mc:Fallback>
                <p:oleObj r:id="rId9" imgW="2222500" imgH="241300" progId="Equation.DSMT4">
                  <p:embed/>
                  <p:pic>
                    <p:nvPicPr>
                      <p:cNvPr id="0" name="图片 11"/>
                      <p:cNvPicPr/>
                      <p:nvPr/>
                    </p:nvPicPr>
                    <p:blipFill>
                      <a:blip r:embed="rId10"/>
                      <a:stretch>
                        <a:fillRect/>
                      </a:stretch>
                    </p:blipFill>
                    <p:spPr>
                      <a:xfrm>
                        <a:off x="5085080" y="2811780"/>
                        <a:ext cx="3679825" cy="407670"/>
                      </a:xfrm>
                      <a:prstGeom prst="rect">
                        <a:avLst/>
                      </a:prstGeom>
                      <a:noFill/>
                      <a:ln w="9525">
                        <a:noFill/>
                        <a:miter/>
                      </a:ln>
                    </p:spPr>
                  </p:pic>
                </p:oleObj>
              </mc:Fallback>
            </mc:AlternateContent>
          </a:graphicData>
        </a:graphic>
      </p:graphicFrame>
      <p:sp>
        <p:nvSpPr>
          <p:cNvPr id="8" name="矩形 7"/>
          <p:cNvSpPr/>
          <p:nvPr/>
        </p:nvSpPr>
        <p:spPr>
          <a:xfrm>
            <a:off x="476885" y="116840"/>
            <a:ext cx="6840870" cy="492443"/>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第三节 </a:t>
            </a:r>
            <a:r>
              <a:rPr lang="zh-CN" altLang="zh-CN" sz="2600" b="1" dirty="0">
                <a:latin typeface="微软雅黑" panose="020B0503020204020204" pitchFamily="34" charset="-122"/>
                <a:ea typeface="微软雅黑" panose="020B0503020204020204" pitchFamily="34" charset="-122"/>
                <a:sym typeface="+mn-ea"/>
              </a:rPr>
              <a:t>期权风险对冲</a:t>
            </a:r>
            <a:r>
              <a:rPr lang="zh-CN" altLang="zh-CN" sz="2600" b="1" dirty="0" smtClean="0">
                <a:latin typeface="微软雅黑" panose="020B0503020204020204" pitchFamily="34" charset="-122"/>
                <a:ea typeface="微软雅黑" panose="020B0503020204020204" pitchFamily="34" charset="-122"/>
                <a:sym typeface="+mn-ea"/>
              </a:rPr>
              <a:t>恒等式</a:t>
            </a:r>
            <a:r>
              <a:rPr lang="zh-CN" altLang="en-US" sz="2600" b="1" dirty="0" smtClean="0">
                <a:latin typeface="微软雅黑" panose="020B0503020204020204" pitchFamily="34" charset="-122"/>
                <a:ea typeface="微软雅黑" panose="020B0503020204020204" pitchFamily="34" charset="-122"/>
                <a:sym typeface="+mn-ea"/>
              </a:rPr>
              <a:t>及其套利实现</a:t>
            </a:r>
            <a:endParaRPr lang="zh-CN" altLang="zh-CN" sz="2600" b="1" dirty="0">
              <a:latin typeface="微软雅黑" panose="020B0503020204020204" pitchFamily="34" charset="-122"/>
              <a:ea typeface="微软雅黑" panose="020B0503020204020204" pitchFamily="34" charset="-122"/>
              <a:sym typeface="+mn-ea"/>
            </a:endParaRPr>
          </a:p>
        </p:txBody>
      </p:sp>
    </p:spTree>
  </p:cSld>
  <p:clrMapOvr>
    <a:masterClrMapping/>
  </p:clrMapOvr>
  <p:transition>
    <p:wip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sz="2800" b="1" dirty="0" smtClean="0"/>
              <a:t>期权平价公式套利实现</a:t>
            </a:r>
          </a:p>
          <a:p>
            <a:pPr marL="285750" indent="-285750" latinLnBrk="0">
              <a:lnSpc>
                <a:spcPct val="150000"/>
              </a:lnSpc>
              <a:spcBef>
                <a:spcPts val="0"/>
              </a:spcBef>
              <a:buFont typeface="Arial" panose="020B0604020202020204" pitchFamily="34" charset="0"/>
              <a:buChar char="•"/>
            </a:pPr>
            <a:r>
              <a:rPr sz="1600" b="1" dirty="0" smtClean="0">
                <a:latin typeface="Times New Roman" panose="02020603050405020304" pitchFamily="18" charset="0"/>
                <a:cs typeface="Times New Roman" panose="02020603050405020304" pitchFamily="18" charset="0"/>
              </a:rPr>
              <a:t>实证结果</a:t>
            </a: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r>
              <a:rPr sz="1600" dirty="0" smtClean="0">
                <a:latin typeface="Times New Roman" panose="02020603050405020304" pitchFamily="18" charset="0"/>
                <a:cs typeface="Times New Roman" panose="02020603050405020304" pitchFamily="18" charset="0"/>
              </a:rPr>
              <a:t>我们对2020年7月23日至2020年12月25日的数据进行回测，结果如图</a:t>
            </a:r>
            <a:r>
              <a:rPr lang="en-US" altLang="zh-CN" sz="1600" dirty="0" smtClean="0">
                <a:latin typeface="Times New Roman" panose="02020603050405020304" pitchFamily="18" charset="0"/>
                <a:cs typeface="Times New Roman" panose="02020603050405020304" pitchFamily="18" charset="0"/>
              </a:rPr>
              <a:t>14</a:t>
            </a:r>
            <a:r>
              <a:rPr sz="1600" dirty="0" smtClean="0">
                <a:latin typeface="Times New Roman" panose="02020603050405020304" pitchFamily="18" charset="0"/>
                <a:cs typeface="Times New Roman" panose="02020603050405020304" pitchFamily="18" charset="0"/>
              </a:rPr>
              <a:t>7、</a:t>
            </a:r>
            <a:r>
              <a:rPr lang="en-US" altLang="zh-CN" sz="1600" dirty="0" smtClean="0">
                <a:latin typeface="Times New Roman" panose="02020603050405020304" pitchFamily="18" charset="0"/>
                <a:cs typeface="Times New Roman" panose="02020603050405020304" pitchFamily="18" charset="0"/>
              </a:rPr>
              <a:t>14</a:t>
            </a:r>
            <a:r>
              <a:rPr sz="1600" dirty="0" smtClean="0">
                <a:latin typeface="Times New Roman" panose="02020603050405020304" pitchFamily="18" charset="0"/>
                <a:cs typeface="Times New Roman" panose="02020603050405020304" pitchFamily="18" charset="0"/>
              </a:rPr>
              <a:t>8所示。将每日获得的平均收益率与上证50ETF收益率进行比较，可知在7-10月间平均收益率较大，此时上证50ETF也是振幅比较大的阶段，即在波动性大的时候，这个策略更能体现其价值，获得更高的收益。期权套利平均的收益基本是优于上证50ETF收益的，并且，在上证指数和上证50ETF收益率下降的时候，这个套利策略能扭转收益下降的局面，获得正向收益。</a:t>
            </a:r>
          </a:p>
        </p:txBody>
      </p:sp>
      <p:graphicFrame>
        <p:nvGraphicFramePr>
          <p:cNvPr id="9" name="图表 8"/>
          <p:cNvGraphicFramePr/>
          <p:nvPr/>
        </p:nvGraphicFramePr>
        <p:xfrm>
          <a:off x="7677785" y="1052830"/>
          <a:ext cx="4223385" cy="38220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图表 12"/>
          <p:cNvGraphicFramePr/>
          <p:nvPr/>
        </p:nvGraphicFramePr>
        <p:xfrm>
          <a:off x="1779270" y="1245235"/>
          <a:ext cx="5898515" cy="3490595"/>
        </p:xfrm>
        <a:graphic>
          <a:graphicData uri="http://schemas.openxmlformats.org/drawingml/2006/chart">
            <c:chart xmlns:c="http://schemas.openxmlformats.org/drawingml/2006/chart" xmlns:r="http://schemas.openxmlformats.org/officeDocument/2006/relationships" r:id="rId3"/>
          </a:graphicData>
        </a:graphic>
      </p:graphicFrame>
      <p:sp>
        <p:nvSpPr>
          <p:cNvPr id="7" name="矩形 6"/>
          <p:cNvSpPr/>
          <p:nvPr/>
        </p:nvSpPr>
        <p:spPr>
          <a:xfrm>
            <a:off x="476885" y="116840"/>
            <a:ext cx="6840870" cy="492443"/>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第三节 </a:t>
            </a:r>
            <a:r>
              <a:rPr lang="zh-CN" altLang="zh-CN" sz="2600" b="1" dirty="0">
                <a:latin typeface="微软雅黑" panose="020B0503020204020204" pitchFamily="34" charset="-122"/>
                <a:ea typeface="微软雅黑" panose="020B0503020204020204" pitchFamily="34" charset="-122"/>
                <a:sym typeface="+mn-ea"/>
              </a:rPr>
              <a:t>期权风险对冲</a:t>
            </a:r>
            <a:r>
              <a:rPr lang="zh-CN" altLang="zh-CN" sz="2600" b="1" dirty="0" smtClean="0">
                <a:latin typeface="微软雅黑" panose="020B0503020204020204" pitchFamily="34" charset="-122"/>
                <a:ea typeface="微软雅黑" panose="020B0503020204020204" pitchFamily="34" charset="-122"/>
                <a:sym typeface="+mn-ea"/>
              </a:rPr>
              <a:t>恒等式</a:t>
            </a:r>
            <a:r>
              <a:rPr lang="zh-CN" altLang="en-US" sz="2600" b="1" dirty="0" smtClean="0">
                <a:latin typeface="微软雅黑" panose="020B0503020204020204" pitchFamily="34" charset="-122"/>
                <a:ea typeface="微软雅黑" panose="020B0503020204020204" pitchFamily="34" charset="-122"/>
                <a:sym typeface="+mn-ea"/>
              </a:rPr>
              <a:t>及其套利实现</a:t>
            </a:r>
            <a:endParaRPr lang="zh-CN" altLang="zh-CN" sz="2600" b="1" dirty="0">
              <a:latin typeface="微软雅黑" panose="020B0503020204020204" pitchFamily="34" charset="-122"/>
              <a:ea typeface="微软雅黑" panose="020B0503020204020204" pitchFamily="34" charset="-122"/>
              <a:sym typeface="+mn-ea"/>
            </a:endParaRPr>
          </a:p>
        </p:txBody>
      </p:sp>
    </p:spTree>
  </p:cSld>
  <p:clrMapOvr>
    <a:masterClrMapping/>
  </p:clrMapOvr>
  <p:transition>
    <p:wip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sz="2800" b="1" dirty="0" smtClean="0"/>
              <a:t>期权平价公式套利实现</a:t>
            </a:r>
          </a:p>
          <a:p>
            <a:pPr marL="285750" indent="-285750" latinLnBrk="0">
              <a:lnSpc>
                <a:spcPct val="150000"/>
              </a:lnSpc>
              <a:spcBef>
                <a:spcPts val="0"/>
              </a:spcBef>
              <a:buFont typeface="Arial" panose="020B0604020202020204" pitchFamily="34" charset="0"/>
              <a:buChar char="•"/>
            </a:pPr>
            <a:r>
              <a:rPr sz="1600" b="1" dirty="0" smtClean="0">
                <a:latin typeface="Times New Roman" panose="02020603050405020304" pitchFamily="18" charset="0"/>
                <a:cs typeface="Times New Roman" panose="02020603050405020304" pitchFamily="18" charset="0"/>
              </a:rPr>
              <a:t>实证结果</a:t>
            </a: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本策略最终取得累计收益率9.97%，年化收益率达到</a:t>
            </a:r>
            <a:r>
              <a:rPr lang="en-US" sz="1800" dirty="0" smtClean="0">
                <a:latin typeface="Times New Roman" panose="02020603050405020304" pitchFamily="18" charset="0"/>
                <a:cs typeface="Times New Roman" panose="02020603050405020304" pitchFamily="18" charset="0"/>
              </a:rPr>
              <a:t>24</a:t>
            </a:r>
            <a:r>
              <a:rPr sz="1800" dirty="0" smtClean="0">
                <a:latin typeface="Times New Roman" panose="02020603050405020304" pitchFamily="18" charset="0"/>
                <a:cs typeface="Times New Roman" panose="02020603050405020304" pitchFamily="18" charset="0"/>
              </a:rPr>
              <a:t>%，而最大回撤仅为0.00%；夏普比率为</a:t>
            </a:r>
            <a:r>
              <a:rPr lang="en-US" sz="1800" dirty="0" smtClean="0">
                <a:latin typeface="Times New Roman" panose="02020603050405020304" pitchFamily="18" charset="0"/>
                <a:cs typeface="Times New Roman" panose="02020603050405020304" pitchFamily="18" charset="0"/>
              </a:rPr>
              <a:t>1.61</a:t>
            </a:r>
            <a:r>
              <a:rPr sz="1800" dirty="0" smtClean="0">
                <a:latin typeface="Times New Roman" panose="02020603050405020304" pitchFamily="18" charset="0"/>
                <a:cs typeface="Times New Roman" panose="02020603050405020304" pitchFamily="18" charset="0"/>
              </a:rPr>
              <a:t>，说明该策略效果相对较好。</a:t>
            </a: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r>
              <a:rPr sz="1800" b="1" dirty="0" smtClean="0">
                <a:latin typeface="Times New Roman" panose="02020603050405020304" pitchFamily="18" charset="0"/>
                <a:cs typeface="Times New Roman" panose="02020603050405020304" pitchFamily="18" charset="0"/>
                <a:sym typeface="+mn-ea"/>
              </a:rPr>
              <a:t>策略评价</a:t>
            </a: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期权平价关系的成立表示着我国又向成熟的证券市场迈出了一步，股票市场和期权市场信息传递较为通畅，期权市场已经很大程度上发挥了自己的作用，具有其作为金融衍生品所特有的价格发现、套利定价、信息揭示和提高资源配置效率等功能，期权市场的运行具有一定的规律性。为保障期权市场的风险控制与价格发现的功能，我国应继续学习成熟证券市场进行交易种类和制度的完善，指导期权合理定价，陆续增发其他期权以保证市场的连续性和完整。</a:t>
            </a:r>
          </a:p>
        </p:txBody>
      </p:sp>
      <p:graphicFrame>
        <p:nvGraphicFramePr>
          <p:cNvPr id="2" name="表格 1"/>
          <p:cNvGraphicFramePr/>
          <p:nvPr>
            <p:custDataLst>
              <p:tags r:id="rId1"/>
            </p:custDataLst>
            <p:extLst>
              <p:ext uri="{D42A27DB-BD31-4B8C-83A1-F6EECF244321}">
                <p14:modId xmlns:p14="http://schemas.microsoft.com/office/powerpoint/2010/main" val="3411977515"/>
              </p:ext>
            </p:extLst>
          </p:nvPr>
        </p:nvGraphicFramePr>
        <p:xfrm>
          <a:off x="1628775" y="1556385"/>
          <a:ext cx="8529320" cy="762000"/>
        </p:xfrm>
        <a:graphic>
          <a:graphicData uri="http://schemas.openxmlformats.org/drawingml/2006/table">
            <a:tbl>
              <a:tblPr firstRow="1" bandRow="1">
                <a:tableStyleId>{5C22544A-7EE6-4342-B048-85BDC9FD1C3A}</a:tableStyleId>
              </a:tblPr>
              <a:tblGrid>
                <a:gridCol w="2132330"/>
                <a:gridCol w="2132330"/>
                <a:gridCol w="2132330"/>
                <a:gridCol w="2132330"/>
              </a:tblGrid>
              <a:tr h="381000">
                <a:tc>
                  <a:txBody>
                    <a:bodyPr/>
                    <a:lstStyle/>
                    <a:p>
                      <a:pPr indent="0" algn="ctr">
                        <a:buNone/>
                      </a:pPr>
                      <a:r>
                        <a:rPr lang="en-US" sz="1800" b="1" dirty="0" err="1">
                          <a:latin typeface="宋体" panose="02010600030101010101" pitchFamily="2" charset="-122"/>
                          <a:ea typeface="宋体" panose="02010600030101010101" pitchFamily="2" charset="-122"/>
                          <a:cs typeface="宋体" panose="02010600030101010101" pitchFamily="2" charset="-122"/>
                        </a:rPr>
                        <a:t>累计收益率</a:t>
                      </a:r>
                      <a:endParaRPr lang="en-US" altLang="en-US" sz="18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年化收益率</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最大回撤率</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夏普比率</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9.97%</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0" dirty="0" smtClean="0">
                          <a:latin typeface="宋体" panose="02010600030101010101" pitchFamily="2" charset="-122"/>
                          <a:ea typeface="宋体" panose="02010600030101010101" pitchFamily="2" charset="-122"/>
                          <a:cs typeface="宋体" panose="02010600030101010101" pitchFamily="2" charset="-122"/>
                        </a:rPr>
                        <a:t>24%</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0.00%</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0" dirty="0" smtClean="0">
                          <a:latin typeface="宋体" panose="02010600030101010101" pitchFamily="2" charset="-122"/>
                          <a:ea typeface="宋体" panose="02010600030101010101" pitchFamily="2" charset="-122"/>
                          <a:cs typeface="宋体" panose="02010600030101010101" pitchFamily="2" charset="-122"/>
                        </a:rPr>
                        <a:t>1.61</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bl>
          </a:graphicData>
        </a:graphic>
      </p:graphicFrame>
      <p:sp>
        <p:nvSpPr>
          <p:cNvPr id="7" name="矩形 6"/>
          <p:cNvSpPr/>
          <p:nvPr/>
        </p:nvSpPr>
        <p:spPr>
          <a:xfrm>
            <a:off x="476885" y="116840"/>
            <a:ext cx="6840870" cy="492443"/>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第三节 </a:t>
            </a:r>
            <a:r>
              <a:rPr lang="zh-CN" altLang="zh-CN" sz="2600" b="1" dirty="0">
                <a:latin typeface="微软雅黑" panose="020B0503020204020204" pitchFamily="34" charset="-122"/>
                <a:ea typeface="微软雅黑" panose="020B0503020204020204" pitchFamily="34" charset="-122"/>
                <a:sym typeface="+mn-ea"/>
              </a:rPr>
              <a:t>期权风险对冲</a:t>
            </a:r>
            <a:r>
              <a:rPr lang="zh-CN" altLang="zh-CN" sz="2600" b="1" dirty="0" smtClean="0">
                <a:latin typeface="微软雅黑" panose="020B0503020204020204" pitchFamily="34" charset="-122"/>
                <a:ea typeface="微软雅黑" panose="020B0503020204020204" pitchFamily="34" charset="-122"/>
                <a:sym typeface="+mn-ea"/>
              </a:rPr>
              <a:t>恒等式</a:t>
            </a:r>
            <a:r>
              <a:rPr lang="zh-CN" altLang="en-US" sz="2600" b="1" dirty="0" smtClean="0">
                <a:latin typeface="微软雅黑" panose="020B0503020204020204" pitchFamily="34" charset="-122"/>
                <a:ea typeface="微软雅黑" panose="020B0503020204020204" pitchFamily="34" charset="-122"/>
                <a:sym typeface="+mn-ea"/>
              </a:rPr>
              <a:t>及其套利实现</a:t>
            </a:r>
            <a:endParaRPr lang="zh-CN" altLang="zh-CN" sz="2600" b="1" dirty="0">
              <a:latin typeface="微软雅黑" panose="020B0503020204020204" pitchFamily="34" charset="-122"/>
              <a:ea typeface="微软雅黑" panose="020B0503020204020204" pitchFamily="34" charset="-122"/>
              <a:sym typeface="+mn-ea"/>
            </a:endParaRPr>
          </a:p>
        </p:txBody>
      </p:sp>
    </p:spTree>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476995" y="241944"/>
            <a:ext cx="12176765" cy="597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30000"/>
              </a:lnSpc>
              <a:spcBef>
                <a:spcPct val="20000"/>
              </a:spcBef>
              <a:buClr>
                <a:schemeClr val="accent1"/>
              </a:buClr>
              <a:buSzPct val="70000"/>
            </a:pPr>
            <a:endParaRPr kumimoji="1" lang="zh-CN" altLang="en-US" dirty="0">
              <a:latin typeface="+mn-lt"/>
              <a:ea typeface="+mn-ea"/>
            </a:endParaRPr>
          </a:p>
        </p:txBody>
      </p:sp>
      <p:sp>
        <p:nvSpPr>
          <p:cNvPr id="3"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期权的定价</a:t>
            </a:r>
          </a:p>
        </p:txBody>
      </p:sp>
      <p:sp>
        <p:nvSpPr>
          <p:cNvPr id="6" name="圆角矩形 2">
            <a:extLst>
              <a:ext uri="{FF2B5EF4-FFF2-40B4-BE49-F238E27FC236}">
                <a16:creationId xmlns="" xmlns:a16="http://schemas.microsoft.com/office/drawing/2014/main" id="{D8AD87AB-D29D-473E-B8F9-18412C92EFA2}"/>
              </a:ext>
            </a:extLst>
          </p:cNvPr>
          <p:cNvSpPr/>
          <p:nvPr/>
        </p:nvSpPr>
        <p:spPr>
          <a:xfrm>
            <a:off x="605558" y="2539156"/>
            <a:ext cx="2555883" cy="90421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400" b="1" dirty="0"/>
              <a:t>期权定价方法</a:t>
            </a:r>
          </a:p>
        </p:txBody>
      </p:sp>
      <p:sp>
        <p:nvSpPr>
          <p:cNvPr id="7" name="左大括号 6">
            <a:extLst>
              <a:ext uri="{FF2B5EF4-FFF2-40B4-BE49-F238E27FC236}">
                <a16:creationId xmlns="" xmlns:a16="http://schemas.microsoft.com/office/drawing/2014/main" id="{77B09B3F-77CB-4D19-9E74-BA777A34BCC8}"/>
              </a:ext>
            </a:extLst>
          </p:cNvPr>
          <p:cNvSpPr/>
          <p:nvPr/>
        </p:nvSpPr>
        <p:spPr>
          <a:xfrm>
            <a:off x="3194647" y="1431054"/>
            <a:ext cx="800100" cy="3093182"/>
          </a:xfrm>
          <a:prstGeom prst="leftBrac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dirty="0"/>
          </a:p>
        </p:txBody>
      </p:sp>
      <p:grpSp>
        <p:nvGrpSpPr>
          <p:cNvPr id="8" name="组合 7">
            <a:extLst>
              <a:ext uri="{FF2B5EF4-FFF2-40B4-BE49-F238E27FC236}">
                <a16:creationId xmlns="" xmlns:a16="http://schemas.microsoft.com/office/drawing/2014/main" id="{9F9B93D2-5673-4422-844E-89EF255C5025}"/>
              </a:ext>
            </a:extLst>
          </p:cNvPr>
          <p:cNvGrpSpPr/>
          <p:nvPr/>
        </p:nvGrpSpPr>
        <p:grpSpPr>
          <a:xfrm>
            <a:off x="3991785" y="1115767"/>
            <a:ext cx="4910146" cy="3704920"/>
            <a:chOff x="4643" y="5612"/>
            <a:chExt cx="3990" cy="4584"/>
          </a:xfrm>
          <a:solidFill>
            <a:schemeClr val="accent6">
              <a:lumMod val="20000"/>
              <a:lumOff val="80000"/>
            </a:schemeClr>
          </a:solidFill>
        </p:grpSpPr>
        <p:sp>
          <p:nvSpPr>
            <p:cNvPr id="9" name="圆角矩形 9">
              <a:extLst>
                <a:ext uri="{FF2B5EF4-FFF2-40B4-BE49-F238E27FC236}">
                  <a16:creationId xmlns="" xmlns:a16="http://schemas.microsoft.com/office/drawing/2014/main" id="{65E35302-E33A-4882-BFED-773612795D7A}"/>
                </a:ext>
              </a:extLst>
            </p:cNvPr>
            <p:cNvSpPr/>
            <p:nvPr/>
          </p:nvSpPr>
          <p:spPr>
            <a:xfrm>
              <a:off x="4643" y="5612"/>
              <a:ext cx="3990" cy="780"/>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800" b="1" dirty="0"/>
                <a:t>无套利定价</a:t>
              </a:r>
            </a:p>
          </p:txBody>
        </p:sp>
        <p:grpSp>
          <p:nvGrpSpPr>
            <p:cNvPr id="10" name="组合 9">
              <a:extLst>
                <a:ext uri="{FF2B5EF4-FFF2-40B4-BE49-F238E27FC236}">
                  <a16:creationId xmlns="" xmlns:a16="http://schemas.microsoft.com/office/drawing/2014/main" id="{85117349-9335-4BF0-8D5F-C5FC8F58F52C}"/>
                </a:ext>
              </a:extLst>
            </p:cNvPr>
            <p:cNvGrpSpPr/>
            <p:nvPr/>
          </p:nvGrpSpPr>
          <p:grpSpPr>
            <a:xfrm>
              <a:off x="4643" y="6834"/>
              <a:ext cx="3990" cy="3362"/>
              <a:chOff x="4643" y="3941"/>
              <a:chExt cx="3990" cy="6138"/>
            </a:xfrm>
            <a:grpFill/>
          </p:grpSpPr>
          <p:sp>
            <p:nvSpPr>
              <p:cNvPr id="11" name="圆角矩形 10">
                <a:extLst>
                  <a:ext uri="{FF2B5EF4-FFF2-40B4-BE49-F238E27FC236}">
                    <a16:creationId xmlns="" xmlns:a16="http://schemas.microsoft.com/office/drawing/2014/main" id="{26E81E1E-D867-4B1D-82F5-E09FDDD1EE6E}"/>
                  </a:ext>
                </a:extLst>
              </p:cNvPr>
              <p:cNvSpPr/>
              <p:nvPr/>
            </p:nvSpPr>
            <p:spPr>
              <a:xfrm>
                <a:off x="4643" y="3941"/>
                <a:ext cx="3964" cy="1469"/>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800" b="1" dirty="0"/>
                  <a:t>风险中性定价</a:t>
                </a:r>
                <a:r>
                  <a:rPr lang="zh-CN" altLang="zh-CN" sz="2800" b="1" dirty="0"/>
                  <a:t> </a:t>
                </a:r>
                <a:endParaRPr kumimoji="1" lang="zh-CN" altLang="en-US" sz="2800" b="1" dirty="0"/>
              </a:p>
            </p:txBody>
          </p:sp>
          <p:sp>
            <p:nvSpPr>
              <p:cNvPr id="12" name="圆角矩形 11">
                <a:extLst>
                  <a:ext uri="{FF2B5EF4-FFF2-40B4-BE49-F238E27FC236}">
                    <a16:creationId xmlns="" xmlns:a16="http://schemas.microsoft.com/office/drawing/2014/main" id="{153BC397-B964-4942-84C6-B00084BB3148}"/>
                  </a:ext>
                </a:extLst>
              </p:cNvPr>
              <p:cNvSpPr/>
              <p:nvPr/>
            </p:nvSpPr>
            <p:spPr>
              <a:xfrm>
                <a:off x="4654" y="8654"/>
                <a:ext cx="3979" cy="1425"/>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zh-CN" sz="2800" b="1" dirty="0"/>
                  <a:t>Black-Scholes</a:t>
                </a:r>
                <a:r>
                  <a:rPr kumimoji="1" lang="zh-CN" altLang="en-US" sz="2800" b="1" dirty="0"/>
                  <a:t>定价 </a:t>
                </a:r>
              </a:p>
            </p:txBody>
          </p:sp>
        </p:grpSp>
      </p:grpSp>
      <p:sp>
        <p:nvSpPr>
          <p:cNvPr id="13" name="圆角矩形 11">
            <a:extLst>
              <a:ext uri="{FF2B5EF4-FFF2-40B4-BE49-F238E27FC236}">
                <a16:creationId xmlns="" xmlns:a16="http://schemas.microsoft.com/office/drawing/2014/main" id="{6C337646-57EB-49FE-9C96-AF190E69979E}"/>
              </a:ext>
            </a:extLst>
          </p:cNvPr>
          <p:cNvSpPr/>
          <p:nvPr/>
        </p:nvSpPr>
        <p:spPr>
          <a:xfrm>
            <a:off x="3991785" y="3230276"/>
            <a:ext cx="4878150" cy="630772"/>
          </a:xfrm>
          <a:prstGeom prst="round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800" b="1" dirty="0"/>
              <a:t>二叉树定价 </a:t>
            </a:r>
          </a:p>
        </p:txBody>
      </p:sp>
    </p:spTree>
    <p:extLst>
      <p:ext uri="{BB962C8B-B14F-4D97-AF65-F5344CB8AC3E}">
        <p14:creationId xmlns:p14="http://schemas.microsoft.com/office/powerpoint/2010/main" val="169662881"/>
      </p:ext>
    </p:extLst>
  </p:cSld>
  <p:clrMapOvr>
    <a:masterClrMapping/>
  </p:clrMapOvr>
  <p:transition>
    <p:wip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sz="2800" b="1" dirty="0" smtClean="0"/>
              <a:t>期权平价公式套利实现</a:t>
            </a:r>
          </a:p>
          <a:p>
            <a:pPr marL="285750" indent="-285750" latinLnBrk="0">
              <a:lnSpc>
                <a:spcPct val="150000"/>
              </a:lnSpc>
              <a:spcBef>
                <a:spcPts val="0"/>
              </a:spcBef>
              <a:buFont typeface="Wingdings" panose="05000000000000000000" charset="0"/>
              <a:buChar char="n"/>
            </a:pPr>
            <a:r>
              <a:rPr sz="1600" b="1" dirty="0" smtClean="0">
                <a:latin typeface="Times New Roman" panose="02020603050405020304" pitchFamily="18" charset="0"/>
                <a:cs typeface="Times New Roman" panose="02020603050405020304" pitchFamily="18" charset="0"/>
              </a:rPr>
              <a:t>策略程序</a:t>
            </a:r>
            <a:r>
              <a:rPr lang="zh-CN" sz="1600" b="1" dirty="0" smtClean="0">
                <a:latin typeface="Times New Roman" panose="02020603050405020304" pitchFamily="18" charset="0"/>
                <a:cs typeface="Times New Roman" panose="02020603050405020304" pitchFamily="18" charset="0"/>
              </a:rPr>
              <a:t>（</a:t>
            </a:r>
            <a:r>
              <a:rPr lang="en-US" altLang="zh-CN" sz="1600" b="1" dirty="0" smtClean="0">
                <a:latin typeface="Times New Roman" panose="02020603050405020304" pitchFamily="18" charset="0"/>
                <a:cs typeface="Times New Roman" panose="02020603050405020304" pitchFamily="18" charset="0"/>
              </a:rPr>
              <a:t>part1</a:t>
            </a:r>
            <a:r>
              <a:rPr lang="zh-CN" sz="1600" b="1" dirty="0" smtClean="0">
                <a:latin typeface="Times New Roman" panose="02020603050405020304" pitchFamily="18" charset="0"/>
                <a:cs typeface="Times New Roman" panose="02020603050405020304" pitchFamily="18" charset="0"/>
              </a:rPr>
              <a:t>）</a:t>
            </a:r>
            <a:endParaRPr sz="1600" b="1"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endParaRPr>
          </a:p>
        </p:txBody>
      </p:sp>
      <p:graphicFrame>
        <p:nvGraphicFramePr>
          <p:cNvPr id="3" name="表格 2"/>
          <p:cNvGraphicFramePr/>
          <p:nvPr>
            <p:custDataLst>
              <p:tags r:id="rId1"/>
            </p:custDataLst>
          </p:nvPr>
        </p:nvGraphicFramePr>
        <p:xfrm>
          <a:off x="2708910" y="1196340"/>
          <a:ext cx="8136890" cy="5577840"/>
        </p:xfrm>
        <a:graphic>
          <a:graphicData uri="http://schemas.openxmlformats.org/drawingml/2006/table">
            <a:tbl>
              <a:tblPr firstRow="1" bandRow="1">
                <a:tableStyleId>{5C22544A-7EE6-4342-B048-85BDC9FD1C3A}</a:tableStyleId>
              </a:tblPr>
              <a:tblGrid>
                <a:gridCol w="8136890"/>
              </a:tblGrid>
              <a:tr h="5577840">
                <a:tc>
                  <a:txBody>
                    <a:bodyPr/>
                    <a:lstStyle/>
                    <a:p>
                      <a:pPr>
                        <a:buNone/>
                      </a:pPr>
                      <a:r>
                        <a:rPr lang="zh-CN" altLang="en-US" sz="1200" b="0">
                          <a:solidFill>
                            <a:schemeClr val="tx1"/>
                          </a:solidFill>
                        </a:rPr>
                        <a:t>import numpy as np</a:t>
                      </a:r>
                    </a:p>
                    <a:p>
                      <a:pPr>
                        <a:buNone/>
                      </a:pPr>
                      <a:r>
                        <a:rPr lang="zh-CN" altLang="en-US" sz="1200" b="0">
                          <a:solidFill>
                            <a:schemeClr val="tx1"/>
                          </a:solidFill>
                        </a:rPr>
                        <a:t>import  pandas as pd</a:t>
                      </a:r>
                    </a:p>
                    <a:p>
                      <a:pPr>
                        <a:buNone/>
                      </a:pPr>
                      <a:r>
                        <a:rPr lang="zh-CN" altLang="en-US" sz="1200" b="0">
                          <a:solidFill>
                            <a:schemeClr val="tx1"/>
                          </a:solidFill>
                        </a:rPr>
                        <a:t>import scipy.io as scio</a:t>
                      </a:r>
                    </a:p>
                    <a:p>
                      <a:pPr>
                        <a:buNone/>
                      </a:pPr>
                      <a:r>
                        <a:rPr lang="zh-CN" altLang="en-US" sz="1200" b="0">
                          <a:solidFill>
                            <a:schemeClr val="tx1"/>
                          </a:solidFill>
                        </a:rPr>
                        <a:t>import datetime</a:t>
                      </a:r>
                    </a:p>
                    <a:p>
                      <a:pPr>
                        <a:buNone/>
                      </a:pPr>
                      <a:r>
                        <a:rPr lang="zh-CN" altLang="en-US" sz="1200" b="0">
                          <a:solidFill>
                            <a:schemeClr val="tx1"/>
                          </a:solidFill>
                        </a:rPr>
                        <a:t>from scipy import stats</a:t>
                      </a:r>
                    </a:p>
                    <a:p>
                      <a:pPr>
                        <a:buNone/>
                      </a:pPr>
                      <a:r>
                        <a:rPr lang="zh-CN" altLang="en-US" sz="1200" b="0">
                          <a:solidFill>
                            <a:schemeClr val="tx1"/>
                          </a:solidFill>
                        </a:rPr>
                        <a:t>from math import log,exp,sqrt</a:t>
                      </a:r>
                    </a:p>
                    <a:p>
                      <a:pPr>
                        <a:buNone/>
                      </a:pPr>
                      <a:r>
                        <a:rPr lang="zh-CN" altLang="en-US" sz="1200" b="0">
                          <a:solidFill>
                            <a:schemeClr val="tx1"/>
                          </a:solidFill>
                        </a:rPr>
                        <a:t>import matplotlib.pyplot as plt</a:t>
                      </a:r>
                    </a:p>
                    <a:p>
                      <a:pPr>
                        <a:buNone/>
                      </a:pPr>
                      <a:r>
                        <a:rPr lang="zh-CN" altLang="en-US" sz="1200" b="0">
                          <a:solidFill>
                            <a:schemeClr val="tx1"/>
                          </a:solidFill>
                        </a:rPr>
                        <a:t>plt.rcParams["font.sans-serif"]=["SimHei"]</a:t>
                      </a:r>
                    </a:p>
                    <a:p>
                      <a:pPr>
                        <a:buNone/>
                      </a:pPr>
                      <a:r>
                        <a:rPr lang="zh-CN" altLang="en-US" sz="1200" b="0">
                          <a:solidFill>
                            <a:schemeClr val="tx1"/>
                          </a:solidFill>
                        </a:rPr>
                        <a:t>plt.rcParams["axes.unicode_minus"] = False</a:t>
                      </a:r>
                    </a:p>
                    <a:p>
                      <a:pPr>
                        <a:buNone/>
                      </a:pPr>
                      <a:r>
                        <a:rPr lang="zh-CN" altLang="en-US" sz="1200" b="0">
                          <a:solidFill>
                            <a:schemeClr val="tx1"/>
                          </a:solidFill>
                        </a:rPr>
                        <a:t>#正常显示画图时出现的中文和负号</a:t>
                      </a:r>
                    </a:p>
                    <a:p>
                      <a:pPr>
                        <a:buNone/>
                      </a:pPr>
                      <a:endParaRPr lang="zh-CN" altLang="en-US" sz="1200" b="0">
                        <a:solidFill>
                          <a:schemeClr val="tx1"/>
                        </a:solidFill>
                      </a:endParaRPr>
                    </a:p>
                    <a:p>
                      <a:pPr>
                        <a:buNone/>
                      </a:pPr>
                      <a:r>
                        <a:rPr lang="zh-CN" altLang="en-US" sz="1200" b="0">
                          <a:solidFill>
                            <a:schemeClr val="tx1"/>
                          </a:solidFill>
                        </a:rPr>
                        <a:t>def excel_to_data(path):</a:t>
                      </a:r>
                    </a:p>
                    <a:p>
                      <a:pPr>
                        <a:buNone/>
                      </a:pPr>
                      <a:r>
                        <a:rPr lang="zh-CN" altLang="en-US" sz="1200" b="0">
                          <a:solidFill>
                            <a:schemeClr val="tx1"/>
                          </a:solidFill>
                        </a:rPr>
                        <a:t>    ws=pd.read_excel(path,sheet_name='Sheet1',header=None,keep_default_na=False)</a:t>
                      </a:r>
                    </a:p>
                    <a:p>
                      <a:pPr>
                        <a:buNone/>
                      </a:pPr>
                      <a:r>
                        <a:rPr lang="zh-CN" altLang="en-US" sz="1200" b="0">
                          <a:solidFill>
                            <a:schemeClr val="tx1"/>
                          </a:solidFill>
                        </a:rPr>
                        <a:t>    del ws[0]</a:t>
                      </a:r>
                    </a:p>
                    <a:p>
                      <a:pPr>
                        <a:buNone/>
                      </a:pPr>
                      <a:r>
                        <a:rPr lang="zh-CN" altLang="en-US" sz="1200" b="0">
                          <a:solidFill>
                            <a:schemeClr val="tx1"/>
                          </a:solidFill>
                        </a:rPr>
                        <a:t>    data=np.array(ws.iloc[:,:])</a:t>
                      </a:r>
                    </a:p>
                    <a:p>
                      <a:pPr>
                        <a:buNone/>
                      </a:pPr>
                      <a:r>
                        <a:rPr lang="zh-CN" altLang="en-US" sz="1200" b="0">
                          <a:solidFill>
                            <a:schemeClr val="tx1"/>
                          </a:solidFill>
                        </a:rPr>
                        <a:t>    return data</a:t>
                      </a:r>
                    </a:p>
                    <a:p>
                      <a:pPr>
                        <a:buNone/>
                      </a:pPr>
                      <a:endParaRPr lang="zh-CN" altLang="en-US" sz="1200" b="0">
                        <a:solidFill>
                          <a:schemeClr val="tx1"/>
                        </a:solidFill>
                      </a:endParaRPr>
                    </a:p>
                    <a:p>
                      <a:pPr>
                        <a:buNone/>
                      </a:pPr>
                      <a:r>
                        <a:rPr lang="zh-CN" altLang="en-US" sz="1200" b="0">
                          <a:solidFill>
                            <a:schemeClr val="tx1"/>
                          </a:solidFill>
                        </a:rPr>
                        <a:t>mark=excel_to_data('PCP.xlsx')</a:t>
                      </a:r>
                    </a:p>
                    <a:p>
                      <a:pPr>
                        <a:buNone/>
                      </a:pPr>
                      <a:r>
                        <a:rPr lang="zh-CN" altLang="en-US" sz="1200" b="0">
                          <a:solidFill>
                            <a:schemeClr val="tx1"/>
                          </a:solidFill>
                        </a:rPr>
                        <a:t># 数据说明：mark中第一列保存期权行权价格，第二类保存到期期限，第三列保存期权类型（C/P 1/0）</a:t>
                      </a:r>
                    </a:p>
                    <a:p>
                      <a:pPr>
                        <a:buNone/>
                      </a:pPr>
                      <a:r>
                        <a:rPr lang="zh-CN" altLang="en-US" sz="1200" b="0">
                          <a:solidFill>
                            <a:schemeClr val="tx1"/>
                          </a:solidFill>
                        </a:rPr>
                        <a:t># 数据区间：2015.7.23-2015.12.25上证50ETF期权（当前还上市交易的84个期权合约品种）的日收盘价，共计105个交易日</a:t>
                      </a:r>
                    </a:p>
                    <a:p>
                      <a:pPr>
                        <a:buNone/>
                      </a:pPr>
                      <a:r>
                        <a:rPr lang="zh-CN" altLang="en-US" sz="1200" b="0">
                          <a:solidFill>
                            <a:schemeClr val="tx1"/>
                          </a:solidFill>
                        </a:rPr>
                        <a:t>#          无风险利率选用一年期的shibor，期权标的为上证50ETF收盘价</a:t>
                      </a:r>
                    </a:p>
                    <a:p>
                      <a:pPr>
                        <a:buNone/>
                      </a:pPr>
                      <a:r>
                        <a:rPr lang="zh-CN" altLang="en-US" sz="1200" b="0">
                          <a:solidFill>
                            <a:schemeClr val="tx1"/>
                          </a:solidFill>
                        </a:rPr>
                        <a:t># 数据缺失：数据中期权价格为零的，表示数据缺失</a:t>
                      </a:r>
                    </a:p>
                    <a:p>
                      <a:pPr>
                        <a:buNone/>
                      </a:pPr>
                      <a:r>
                        <a:rPr lang="zh-CN" altLang="en-US" sz="1200" b="0">
                          <a:solidFill>
                            <a:schemeClr val="tx1"/>
                          </a:solidFill>
                        </a:rPr>
                        <a:t># 数据来源：wind数据库</a:t>
                      </a:r>
                    </a:p>
                    <a:p>
                      <a:pPr>
                        <a:buNone/>
                      </a:pPr>
                      <a:r>
                        <a:rPr lang="zh-CN" altLang="en-US" sz="1200" b="0">
                          <a:solidFill>
                            <a:schemeClr val="tx1"/>
                          </a:solidFill>
                        </a:rPr>
                        <a:t># 模型假设：1.假设期权市场上该类套利机会极易被发现，换句话说，</a:t>
                      </a:r>
                    </a:p>
                    <a:p>
                      <a:pPr>
                        <a:buNone/>
                      </a:pPr>
                      <a:r>
                        <a:rPr lang="zh-CN" altLang="en-US" sz="1200" b="0">
                          <a:solidFill>
                            <a:schemeClr val="tx1"/>
                          </a:solidFill>
                        </a:rPr>
                        <a:t>#            前一日收盘价出现套利机会，次日一开盘投资者便可以获得这个套利机会；</a:t>
                      </a:r>
                    </a:p>
                    <a:p>
                      <a:pPr>
                        <a:buNone/>
                      </a:pPr>
                      <a:r>
                        <a:rPr lang="zh-CN" altLang="en-US" sz="1200" b="0">
                          <a:solidFill>
                            <a:schemeClr val="tx1"/>
                          </a:solidFill>
                        </a:rPr>
                        <a:t>#          2.一张50ETF期权合约中国结算公司收取0.3元，经手费2元，行权0.6元，</a:t>
                      </a:r>
                    </a:p>
                    <a:p>
                      <a:pPr>
                        <a:buNone/>
                      </a:pPr>
                      <a:r>
                        <a:rPr lang="zh-CN" altLang="en-US" sz="1200" b="0">
                          <a:solidFill>
                            <a:schemeClr val="tx1"/>
                          </a:solidFill>
                        </a:rPr>
                        <a:t>#            其余费用归券商所有，券商一般收取7元/张、10元/张到20元/张，本例中假设每张合约为10元的成本，</a:t>
                      </a:r>
                    </a:p>
                    <a:p>
                      <a:pPr>
                        <a:buNone/>
                      </a:pPr>
                      <a:r>
                        <a:rPr lang="zh-CN" altLang="en-US" sz="1200" b="0">
                          <a:solidFill>
                            <a:schemeClr val="tx1"/>
                          </a:solidFill>
                        </a:rPr>
                        <a:t>#            对应单位标的一次完整的交易成本为0.001元。</a:t>
                      </a:r>
                    </a:p>
                    <a:p>
                      <a:pPr>
                        <a:buNone/>
                      </a:pPr>
                      <a:r>
                        <a:rPr lang="zh-CN" altLang="en-US" sz="1200" b="0">
                          <a:solidFill>
                            <a:schemeClr val="tx1"/>
                          </a:solidFill>
                        </a:rPr>
                        <a:t>ws=pd.read_excel('PCP.xlsx',sheet_name='Sheet2',header=None,keep_default_na=False)</a:t>
                      </a:r>
                    </a:p>
                  </a:txBody>
                  <a:tcPr>
                    <a:solidFill>
                      <a:schemeClr val="bg2">
                        <a:lumMod val="90000"/>
                      </a:schemeClr>
                    </a:solidFill>
                  </a:tcPr>
                </a:tc>
              </a:tr>
            </a:tbl>
          </a:graphicData>
        </a:graphic>
      </p:graphicFrame>
      <p:sp>
        <p:nvSpPr>
          <p:cNvPr id="7" name="矩形 6"/>
          <p:cNvSpPr/>
          <p:nvPr/>
        </p:nvSpPr>
        <p:spPr>
          <a:xfrm>
            <a:off x="476885" y="116840"/>
            <a:ext cx="6840870" cy="492443"/>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第三节 </a:t>
            </a:r>
            <a:r>
              <a:rPr lang="zh-CN" altLang="zh-CN" sz="2600" b="1" dirty="0">
                <a:latin typeface="微软雅黑" panose="020B0503020204020204" pitchFamily="34" charset="-122"/>
                <a:ea typeface="微软雅黑" panose="020B0503020204020204" pitchFamily="34" charset="-122"/>
                <a:sym typeface="+mn-ea"/>
              </a:rPr>
              <a:t>期权风险对冲</a:t>
            </a:r>
            <a:r>
              <a:rPr lang="zh-CN" altLang="zh-CN" sz="2600" b="1" dirty="0" smtClean="0">
                <a:latin typeface="微软雅黑" panose="020B0503020204020204" pitchFamily="34" charset="-122"/>
                <a:ea typeface="微软雅黑" panose="020B0503020204020204" pitchFamily="34" charset="-122"/>
                <a:sym typeface="+mn-ea"/>
              </a:rPr>
              <a:t>恒等式</a:t>
            </a:r>
            <a:r>
              <a:rPr lang="zh-CN" altLang="en-US" sz="2600" b="1" dirty="0" smtClean="0">
                <a:latin typeface="微软雅黑" panose="020B0503020204020204" pitchFamily="34" charset="-122"/>
                <a:ea typeface="微软雅黑" panose="020B0503020204020204" pitchFamily="34" charset="-122"/>
                <a:sym typeface="+mn-ea"/>
              </a:rPr>
              <a:t>及其套利实现</a:t>
            </a:r>
            <a:endParaRPr lang="zh-CN" altLang="zh-CN" sz="2600" b="1" dirty="0">
              <a:latin typeface="微软雅黑" panose="020B0503020204020204" pitchFamily="34" charset="-122"/>
              <a:ea typeface="微软雅黑" panose="020B0503020204020204" pitchFamily="34" charset="-122"/>
              <a:sym typeface="+mn-ea"/>
            </a:endParaRPr>
          </a:p>
        </p:txBody>
      </p:sp>
    </p:spTree>
  </p:cSld>
  <p:clrMapOvr>
    <a:masterClrMapping/>
  </p:clrMapOvr>
  <p:transition>
    <p:wip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sz="2800" b="1" dirty="0" smtClean="0"/>
              <a:t>期权平价公式套利实现</a:t>
            </a:r>
          </a:p>
          <a:p>
            <a:pPr marL="285750" indent="-285750" latinLnBrk="0">
              <a:lnSpc>
                <a:spcPct val="150000"/>
              </a:lnSpc>
              <a:spcBef>
                <a:spcPts val="0"/>
              </a:spcBef>
              <a:buFont typeface="Wingdings" panose="05000000000000000000" charset="0"/>
              <a:buChar char="n"/>
            </a:pPr>
            <a:r>
              <a:rPr sz="1600" b="1" dirty="0" smtClean="0">
                <a:latin typeface="Times New Roman" panose="02020603050405020304" pitchFamily="18" charset="0"/>
                <a:cs typeface="Times New Roman" panose="02020603050405020304" pitchFamily="18" charset="0"/>
              </a:rPr>
              <a:t>策略程序</a:t>
            </a:r>
            <a:r>
              <a:rPr lang="en-US" sz="1600" b="1" dirty="0" smtClean="0">
                <a:latin typeface="Times New Roman" panose="02020603050405020304" pitchFamily="18" charset="0"/>
                <a:cs typeface="Times New Roman" panose="02020603050405020304" pitchFamily="18" charset="0"/>
              </a:rPr>
              <a:t>(part2)</a:t>
            </a:r>
            <a:endParaRPr sz="1600" b="1"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endParaRPr>
          </a:p>
        </p:txBody>
      </p:sp>
      <p:graphicFrame>
        <p:nvGraphicFramePr>
          <p:cNvPr id="3" name="表格 2"/>
          <p:cNvGraphicFramePr/>
          <p:nvPr>
            <p:custDataLst>
              <p:tags r:id="rId1"/>
            </p:custDataLst>
          </p:nvPr>
        </p:nvGraphicFramePr>
        <p:xfrm>
          <a:off x="73025" y="1557020"/>
          <a:ext cx="5646420" cy="5212080"/>
        </p:xfrm>
        <a:graphic>
          <a:graphicData uri="http://schemas.openxmlformats.org/drawingml/2006/table">
            <a:tbl>
              <a:tblPr firstRow="1" bandRow="1">
                <a:tableStyleId>{5C22544A-7EE6-4342-B048-85BDC9FD1C3A}</a:tableStyleId>
              </a:tblPr>
              <a:tblGrid>
                <a:gridCol w="5646420"/>
              </a:tblGrid>
              <a:tr h="5212080">
                <a:tc>
                  <a:txBody>
                    <a:bodyPr/>
                    <a:lstStyle/>
                    <a:p>
                      <a:pPr>
                        <a:buNone/>
                      </a:pPr>
                      <a:r>
                        <a:rPr lang="zh-CN" altLang="en-US" sz="1200" b="0">
                          <a:solidFill>
                            <a:schemeClr val="tx1"/>
                          </a:solidFill>
                        </a:rPr>
                        <a:t>data=np.array(ws)</a:t>
                      </a:r>
                    </a:p>
                    <a:p>
                      <a:pPr>
                        <a:buNone/>
                      </a:pPr>
                      <a:r>
                        <a:rPr lang="zh-CN" altLang="en-US" sz="1200" b="0">
                          <a:solidFill>
                            <a:schemeClr val="tx1"/>
                          </a:solidFill>
                        </a:rPr>
                        <a:t>tc=0.001#交易成本</a:t>
                      </a:r>
                    </a:p>
                    <a:p>
                      <a:pPr>
                        <a:buNone/>
                      </a:pPr>
                      <a:r>
                        <a:rPr lang="zh-CN" altLang="en-US" sz="1200" b="0">
                          <a:solidFill>
                            <a:schemeClr val="tx1"/>
                          </a:solidFill>
                        </a:rPr>
                        <a:t>hang=len(data)</a:t>
                      </a:r>
                    </a:p>
                    <a:p>
                      <a:pPr>
                        <a:buNone/>
                      </a:pPr>
                      <a:r>
                        <a:rPr lang="zh-CN" altLang="en-US" sz="1200" b="0">
                          <a:solidFill>
                            <a:schemeClr val="tx1"/>
                          </a:solidFill>
                        </a:rPr>
                        <a:t>lie=len(mark.T)</a:t>
                      </a:r>
                    </a:p>
                    <a:p>
                      <a:pPr>
                        <a:buNone/>
                      </a:pPr>
                      <a:r>
                        <a:rPr lang="zh-CN" altLang="en-US" sz="1200" b="0">
                          <a:solidFill>
                            <a:schemeClr val="tx1"/>
                          </a:solidFill>
                        </a:rPr>
                        <a:t>index=np.zeros([int(lie/2),2])</a:t>
                      </a:r>
                    </a:p>
                    <a:p>
                      <a:pPr>
                        <a:buNone/>
                      </a:pPr>
                      <a:r>
                        <a:rPr lang="zh-CN" altLang="en-US" sz="1200" b="0">
                          <a:solidFill>
                            <a:schemeClr val="tx1"/>
                          </a:solidFill>
                        </a:rPr>
                        <a:t># 匹配同到期期限、同行权价格和不同类型的期权合约</a:t>
                      </a:r>
                    </a:p>
                    <a:p>
                      <a:pPr>
                        <a:buNone/>
                      </a:pPr>
                      <a:r>
                        <a:rPr lang="zh-CN" altLang="en-US" sz="1200" b="0">
                          <a:solidFill>
                            <a:schemeClr val="tx1"/>
                          </a:solidFill>
                        </a:rPr>
                        <a:t>n=-1</a:t>
                      </a:r>
                    </a:p>
                    <a:p>
                      <a:pPr>
                        <a:buNone/>
                      </a:pPr>
                      <a:r>
                        <a:rPr lang="zh-CN" altLang="en-US" sz="1200" b="0">
                          <a:solidFill>
                            <a:schemeClr val="tx1"/>
                          </a:solidFill>
                        </a:rPr>
                        <a:t>for i in range(0,lie-1):</a:t>
                      </a:r>
                    </a:p>
                    <a:p>
                      <a:pPr>
                        <a:buNone/>
                      </a:pPr>
                      <a:r>
                        <a:rPr lang="zh-CN" altLang="en-US" sz="1200" b="0">
                          <a:solidFill>
                            <a:schemeClr val="tx1"/>
                          </a:solidFill>
                        </a:rPr>
                        <a:t>    for j in range(i+1,lie):</a:t>
                      </a:r>
                    </a:p>
                    <a:p>
                      <a:pPr>
                        <a:buNone/>
                      </a:pPr>
                      <a:r>
                        <a:rPr lang="zh-CN" altLang="en-US" sz="1200" b="0">
                          <a:solidFill>
                            <a:schemeClr val="tx1"/>
                          </a:solidFill>
                        </a:rPr>
                        <a:t>        if mark[0][i]==mark[0,j]and mark[1][i]==mark[1][j] and mark[2][i]+mark[2][j]==1:</a:t>
                      </a:r>
                    </a:p>
                    <a:p>
                      <a:pPr>
                        <a:buNone/>
                      </a:pPr>
                      <a:r>
                        <a:rPr lang="zh-CN" altLang="en-US" sz="1200" b="0">
                          <a:solidFill>
                            <a:schemeClr val="tx1"/>
                          </a:solidFill>
                        </a:rPr>
                        <a:t>            n=n+1</a:t>
                      </a:r>
                    </a:p>
                    <a:p>
                      <a:pPr>
                        <a:buNone/>
                      </a:pPr>
                      <a:r>
                        <a:rPr lang="zh-CN" altLang="en-US" sz="1200" b="0">
                          <a:solidFill>
                            <a:schemeClr val="tx1"/>
                          </a:solidFill>
                        </a:rPr>
                        <a:t>            if mark[2][i]==1:</a:t>
                      </a:r>
                    </a:p>
                    <a:p>
                      <a:pPr>
                        <a:buNone/>
                      </a:pPr>
                      <a:r>
                        <a:rPr lang="zh-CN" altLang="en-US" sz="1200" b="0">
                          <a:solidFill>
                            <a:schemeClr val="tx1"/>
                          </a:solidFill>
                        </a:rPr>
                        <a:t>                index[n][0]=i</a:t>
                      </a:r>
                    </a:p>
                    <a:p>
                      <a:pPr>
                        <a:buNone/>
                      </a:pPr>
                      <a:r>
                        <a:rPr lang="zh-CN" altLang="en-US" sz="1200" b="0">
                          <a:solidFill>
                            <a:schemeClr val="tx1"/>
                          </a:solidFill>
                        </a:rPr>
                        <a:t>                index[n][1]=j</a:t>
                      </a:r>
                    </a:p>
                    <a:p>
                      <a:pPr>
                        <a:buNone/>
                      </a:pPr>
                      <a:r>
                        <a:rPr lang="zh-CN" altLang="en-US" sz="1200" b="0">
                          <a:solidFill>
                            <a:schemeClr val="tx1"/>
                          </a:solidFill>
                        </a:rPr>
                        <a:t>            else:</a:t>
                      </a:r>
                    </a:p>
                    <a:p>
                      <a:pPr>
                        <a:buNone/>
                      </a:pPr>
                      <a:r>
                        <a:rPr lang="zh-CN" altLang="en-US" sz="1200" b="0">
                          <a:solidFill>
                            <a:schemeClr val="tx1"/>
                          </a:solidFill>
                        </a:rPr>
                        <a:t>                index[n][0]=i</a:t>
                      </a:r>
                    </a:p>
                    <a:p>
                      <a:pPr>
                        <a:buNone/>
                      </a:pPr>
                      <a:r>
                        <a:rPr lang="zh-CN" altLang="en-US" sz="1200" b="0">
                          <a:solidFill>
                            <a:schemeClr val="tx1"/>
                          </a:solidFill>
                        </a:rPr>
                        <a:t>                index[n][1]=j</a:t>
                      </a:r>
                    </a:p>
                    <a:p>
                      <a:pPr>
                        <a:buNone/>
                      </a:pPr>
                      <a:r>
                        <a:rPr lang="zh-CN" altLang="en-US" sz="1200" b="0">
                          <a:solidFill>
                            <a:schemeClr val="tx1"/>
                          </a:solidFill>
                        </a:rPr>
                        <a:t>hang_sub=len(index)</a:t>
                      </a:r>
                    </a:p>
                    <a:p>
                      <a:pPr>
                        <a:buNone/>
                      </a:pPr>
                      <a:r>
                        <a:rPr lang="zh-CN" altLang="en-US" sz="1200" b="0">
                          <a:solidFill>
                            <a:schemeClr val="tx1"/>
                          </a:solidFill>
                        </a:rPr>
                        <a:t>result=np.zeros((1,7*hang_sub*hang))</a:t>
                      </a:r>
                    </a:p>
                    <a:p>
                      <a:pPr>
                        <a:buNone/>
                      </a:pPr>
                      <a:r>
                        <a:rPr lang="zh-CN" altLang="en-US" sz="1200" b="0">
                          <a:solidFill>
                            <a:schemeClr val="tx1"/>
                          </a:solidFill>
                        </a:rPr>
                        <a:t>result=result.reshape(hang_sub,7,hang)</a:t>
                      </a:r>
                    </a:p>
                    <a:p>
                      <a:pPr>
                        <a:buNone/>
                      </a:pPr>
                      <a:r>
                        <a:rPr lang="zh-CN" altLang="en-US" sz="1200" b="0">
                          <a:solidFill>
                            <a:schemeClr val="tx1"/>
                          </a:solidFill>
                        </a:rPr>
                        <a:t>res=np.zeros((1,7*hang_sub*hang))</a:t>
                      </a:r>
                    </a:p>
                    <a:p>
                      <a:pPr>
                        <a:buNone/>
                      </a:pPr>
                      <a:r>
                        <a:rPr lang="zh-CN" altLang="en-US" sz="1200" b="0">
                          <a:solidFill>
                            <a:schemeClr val="tx1"/>
                          </a:solidFill>
                        </a:rPr>
                        <a:t>res=result.reshape(hang_sub,7,hang)</a:t>
                      </a:r>
                    </a:p>
                    <a:p>
                      <a:pPr>
                        <a:buNone/>
                      </a:pPr>
                      <a:r>
                        <a:rPr lang="zh-CN" altLang="en-US" sz="1200" b="0">
                          <a:solidFill>
                            <a:schemeClr val="tx1"/>
                          </a:solidFill>
                        </a:rPr>
                        <a:t>for i in range(0,hang_sub):</a:t>
                      </a:r>
                    </a:p>
                    <a:p>
                      <a:pPr>
                        <a:buNone/>
                      </a:pPr>
                      <a:r>
                        <a:rPr lang="zh-CN" altLang="en-US" sz="1200" b="0">
                          <a:solidFill>
                            <a:schemeClr val="tx1"/>
                          </a:solidFill>
                        </a:rPr>
                        <a:t>    result[i][0]=data.T[0]</a:t>
                      </a:r>
                    </a:p>
                    <a:p>
                      <a:pPr>
                        <a:buNone/>
                      </a:pPr>
                      <a:r>
                        <a:rPr lang="zh-CN" altLang="en-US" sz="1200" b="0">
                          <a:solidFill>
                            <a:schemeClr val="tx1"/>
                          </a:solidFill>
                        </a:rPr>
                        <a:t>    result[i][1]=data.T[int(index[i][0])+1]</a:t>
                      </a:r>
                    </a:p>
                    <a:p>
                      <a:pPr>
                        <a:buNone/>
                      </a:pPr>
                      <a:r>
                        <a:rPr lang="zh-CN" altLang="en-US" sz="1200" b="0">
                          <a:solidFill>
                            <a:schemeClr val="tx1"/>
                          </a:solidFill>
                        </a:rPr>
                        <a:t>    #提取看涨期权数据</a:t>
                      </a:r>
                    </a:p>
                    <a:p>
                      <a:pPr>
                        <a:buNone/>
                      </a:pPr>
                      <a:r>
                        <a:rPr lang="zh-CN" altLang="en-US" sz="1200" b="0">
                          <a:solidFill>
                            <a:schemeClr val="tx1"/>
                          </a:solidFill>
                        </a:rPr>
                        <a:t>    result[i][2]=data.T[int(index[i][1])+1]</a:t>
                      </a:r>
                    </a:p>
                    <a:p>
                      <a:pPr>
                        <a:buNone/>
                      </a:pPr>
                      <a:r>
                        <a:rPr lang="zh-CN" altLang="en-US" sz="1200" b="0">
                          <a:solidFill>
                            <a:schemeClr val="tx1"/>
                          </a:solidFill>
                        </a:rPr>
                        <a:t>              </a:t>
                      </a:r>
                    </a:p>
                  </a:txBody>
                  <a:tcPr>
                    <a:solidFill>
                      <a:schemeClr val="bg2">
                        <a:lumMod val="90000"/>
                      </a:schemeClr>
                    </a:solidFill>
                  </a:tcPr>
                </a:tc>
              </a:tr>
            </a:tbl>
          </a:graphicData>
        </a:graphic>
      </p:graphicFrame>
      <p:graphicFrame>
        <p:nvGraphicFramePr>
          <p:cNvPr id="2" name="表格 1"/>
          <p:cNvGraphicFramePr/>
          <p:nvPr>
            <p:custDataLst>
              <p:tags r:id="rId2"/>
            </p:custDataLst>
          </p:nvPr>
        </p:nvGraphicFramePr>
        <p:xfrm>
          <a:off x="6313805" y="692785"/>
          <a:ext cx="5873115" cy="6003925"/>
        </p:xfrm>
        <a:graphic>
          <a:graphicData uri="http://schemas.openxmlformats.org/drawingml/2006/table">
            <a:tbl>
              <a:tblPr firstRow="1" bandRow="1">
                <a:tableStyleId>{5C22544A-7EE6-4342-B048-85BDC9FD1C3A}</a:tableStyleId>
              </a:tblPr>
              <a:tblGrid>
                <a:gridCol w="5873115"/>
              </a:tblGrid>
              <a:tr h="6003925">
                <a:tc>
                  <a:txBody>
                    <a:bodyPr/>
                    <a:lstStyle/>
                    <a:p>
                      <a:pPr>
                        <a:buNone/>
                      </a:pPr>
                      <a:r>
                        <a:rPr lang="zh-CN" altLang="en-US" sz="1200" b="0">
                          <a:solidFill>
                            <a:schemeClr val="tx1"/>
                          </a:solidFill>
                        </a:rPr>
                        <a:t>    #提取看跌期权数据</a:t>
                      </a:r>
                    </a:p>
                    <a:p>
                      <a:pPr>
                        <a:buNone/>
                      </a:pPr>
                      <a:r>
                        <a:rPr lang="zh-CN" altLang="en-US" sz="1200" b="0">
                          <a:solidFill>
                            <a:schemeClr val="tx1"/>
                          </a:solidFill>
                        </a:rPr>
                        <a:t>    result[i][3]=(result[i][3]+1)*mark[0][int(index[i][0])]</a:t>
                      </a:r>
                    </a:p>
                    <a:p>
                      <a:pPr>
                        <a:buNone/>
                      </a:pPr>
                      <a:r>
                        <a:rPr lang="zh-CN" altLang="en-US" sz="1200" b="0">
                          <a:solidFill>
                            <a:schemeClr val="tx1"/>
                          </a:solidFill>
                        </a:rPr>
                        <a:t>    #提取行权价格数据</a:t>
                      </a:r>
                    </a:p>
                    <a:p>
                      <a:pPr>
                        <a:buNone/>
                      </a:pPr>
                      <a:r>
                        <a:rPr lang="zh-CN" altLang="en-US" sz="1200" b="0">
                          <a:solidFill>
                            <a:schemeClr val="tx1"/>
                          </a:solidFill>
                        </a:rPr>
                        <a:t>    result[i][4]=data.T[85]</a:t>
                      </a:r>
                    </a:p>
                    <a:p>
                      <a:pPr>
                        <a:buNone/>
                      </a:pPr>
                      <a:r>
                        <a:rPr lang="zh-CN" altLang="en-US" sz="1200" b="0">
                          <a:solidFill>
                            <a:schemeClr val="tx1"/>
                          </a:solidFill>
                        </a:rPr>
                        <a:t>    #提取上证50ETF现货数据</a:t>
                      </a:r>
                    </a:p>
                    <a:p>
                      <a:pPr>
                        <a:buNone/>
                      </a:pPr>
                      <a:r>
                        <a:rPr lang="zh-CN" altLang="en-US" sz="1200" b="0">
                          <a:solidFill>
                            <a:schemeClr val="tx1"/>
                          </a:solidFill>
                        </a:rPr>
                        <a:t>    result[i][5]=data.T[86]/100</a:t>
                      </a:r>
                    </a:p>
                    <a:p>
                      <a:pPr>
                        <a:buNone/>
                      </a:pPr>
                      <a:r>
                        <a:rPr lang="zh-CN" altLang="en-US" sz="1200" b="0">
                          <a:solidFill>
                            <a:schemeClr val="tx1"/>
                          </a:solidFill>
                        </a:rPr>
                        <a:t>    #提取一年期shibor数据</a:t>
                      </a:r>
                    </a:p>
                    <a:p>
                      <a:pPr>
                        <a:buNone/>
                      </a:pPr>
                      <a:r>
                        <a:rPr lang="zh-CN" altLang="en-US" sz="1200" b="0">
                          <a:solidFill>
                            <a:schemeClr val="tx1"/>
                          </a:solidFill>
                        </a:rPr>
                        <a:t>    result[i][6]=(-data.T[0]+mark[1][int(index[i][0])])/365</a:t>
                      </a:r>
                    </a:p>
                    <a:p>
                      <a:pPr>
                        <a:buNone/>
                      </a:pPr>
                      <a:endParaRPr lang="zh-CN" altLang="en-US" sz="1200" b="0">
                        <a:solidFill>
                          <a:schemeClr val="tx1"/>
                        </a:solidFill>
                      </a:endParaRPr>
                    </a:p>
                    <a:p>
                      <a:pPr>
                        <a:buNone/>
                      </a:pPr>
                      <a:r>
                        <a:rPr lang="zh-CN" altLang="en-US" sz="1200" b="0">
                          <a:solidFill>
                            <a:schemeClr val="tx1"/>
                          </a:solidFill>
                        </a:rPr>
                        <a:t>for i in range(0,hang_sub):</a:t>
                      </a:r>
                    </a:p>
                    <a:p>
                      <a:pPr>
                        <a:buNone/>
                      </a:pPr>
                      <a:r>
                        <a:rPr lang="zh-CN" altLang="en-US" sz="1200" b="0">
                          <a:solidFill>
                            <a:schemeClr val="tx1"/>
                          </a:solidFill>
                        </a:rPr>
                        <a:t>    for j in range(0,hang):</a:t>
                      </a:r>
                    </a:p>
                    <a:p>
                      <a:pPr>
                        <a:buNone/>
                      </a:pPr>
                      <a:r>
                        <a:rPr lang="zh-CN" altLang="en-US" sz="1200" b="0">
                          <a:solidFill>
                            <a:schemeClr val="tx1"/>
                          </a:solidFill>
                        </a:rPr>
                        <a:t>        res[i][0][j]=result[i][0][j]</a:t>
                      </a:r>
                    </a:p>
                    <a:p>
                      <a:pPr>
                        <a:buNone/>
                      </a:pPr>
                      <a:r>
                        <a:rPr lang="zh-CN" altLang="en-US" sz="1200" b="0">
                          <a:solidFill>
                            <a:schemeClr val="tx1"/>
                          </a:solidFill>
                        </a:rPr>
                        <a:t>        if not(result[i][1][j]==0 or result[i][2][j]==0):</a:t>
                      </a:r>
                    </a:p>
                    <a:p>
                      <a:pPr>
                        <a:buNone/>
                      </a:pPr>
                      <a:r>
                        <a:rPr lang="zh-CN" altLang="en-US" sz="1200" b="0">
                          <a:solidFill>
                            <a:schemeClr val="tx1"/>
                          </a:solidFill>
                        </a:rPr>
                        <a:t>        #交易日期、C、P、K、S、r（一年期shibor）、t（年）</a:t>
                      </a:r>
                    </a:p>
                    <a:p>
                      <a:pPr>
                        <a:buNone/>
                      </a:pPr>
                      <a:r>
                        <a:rPr lang="zh-CN" altLang="en-US" sz="1200" b="0">
                          <a:solidFill>
                            <a:schemeClr val="tx1"/>
                          </a:solidFill>
                        </a:rPr>
                        <a:t>        #1       2  3  4  5  6              7</a:t>
                      </a:r>
                    </a:p>
                    <a:p>
                      <a:pPr>
                        <a:buNone/>
                      </a:pPr>
                      <a:r>
                        <a:rPr lang="zh-CN" altLang="en-US" sz="1200" b="0">
                          <a:solidFill>
                            <a:schemeClr val="tx1"/>
                          </a:solidFill>
                        </a:rPr>
                        <a:t>            temp_ret=result[i][1][j]+result[i][3][j]*exp(-result[i][5][j]*result[i][6][j])-result[i][4][j]-result[i][2][j]</a:t>
                      </a:r>
                    </a:p>
                    <a:p>
                      <a:pPr>
                        <a:buNone/>
                      </a:pPr>
                      <a:r>
                        <a:rPr lang="zh-CN" altLang="en-US" sz="1200" b="0">
                          <a:solidFill>
                            <a:schemeClr val="tx1"/>
                          </a:solidFill>
                        </a:rPr>
                        <a:t>            #temp= C+K*exp(-rt)-S-P</a:t>
                      </a:r>
                    </a:p>
                    <a:p>
                      <a:pPr>
                        <a:buNone/>
                      </a:pPr>
                      <a:r>
                        <a:rPr lang="zh-CN" altLang="en-US" sz="1200" b="0">
                          <a:solidFill>
                            <a:schemeClr val="tx1"/>
                          </a:solidFill>
                        </a:rPr>
                        <a:t>            if np.abs(temp_ret)&gt;tc:</a:t>
                      </a:r>
                    </a:p>
                    <a:p>
                      <a:pPr>
                        <a:buNone/>
                      </a:pPr>
                      <a:r>
                        <a:rPr lang="zh-CN" altLang="en-US" sz="1200" b="0">
                          <a:solidFill>
                            <a:schemeClr val="tx1"/>
                          </a:solidFill>
                        </a:rPr>
                        <a:t>                res[i][1][j]=np.abs(temp_ret)-tc</a:t>
                      </a:r>
                    </a:p>
                    <a:p>
                      <a:pPr>
                        <a:buNone/>
                      </a:pPr>
                      <a:r>
                        <a:rPr lang="zh-CN" altLang="en-US" sz="1200" b="0">
                          <a:solidFill>
                            <a:schemeClr val="tx1"/>
                          </a:solidFill>
                        </a:rPr>
                        <a:t>                if temp_ret&gt;0:</a:t>
                      </a:r>
                    </a:p>
                    <a:p>
                      <a:pPr>
                        <a:buNone/>
                      </a:pPr>
                      <a:r>
                        <a:rPr lang="zh-CN" altLang="en-US" sz="1200" b="0">
                          <a:solidFill>
                            <a:schemeClr val="tx1"/>
                          </a:solidFill>
                        </a:rPr>
                        <a:t>                    res[i][2][j]=1#做C-P-K-S</a:t>
                      </a:r>
                    </a:p>
                    <a:p>
                      <a:pPr>
                        <a:buNone/>
                      </a:pPr>
                      <a:r>
                        <a:rPr lang="zh-CN" altLang="en-US" sz="1200" b="0">
                          <a:solidFill>
                            <a:schemeClr val="tx1"/>
                          </a:solidFill>
                        </a:rPr>
                        <a:t>                else:</a:t>
                      </a:r>
                    </a:p>
                    <a:p>
                      <a:pPr>
                        <a:buNone/>
                      </a:pPr>
                      <a:r>
                        <a:rPr lang="zh-CN" altLang="en-US" sz="1200" b="0">
                          <a:solidFill>
                            <a:schemeClr val="tx1"/>
                          </a:solidFill>
                        </a:rPr>
                        <a:t>                    res[i][2][j]=-1</a:t>
                      </a:r>
                    </a:p>
                    <a:p>
                      <a:pPr>
                        <a:buNone/>
                      </a:pPr>
                      <a:r>
                        <a:rPr lang="zh-CN" altLang="en-US" sz="1200" b="0">
                          <a:solidFill>
                            <a:schemeClr val="tx1"/>
                          </a:solidFill>
                        </a:rPr>
                        <a:t>            else:</a:t>
                      </a:r>
                    </a:p>
                    <a:p>
                      <a:pPr>
                        <a:buNone/>
                      </a:pPr>
                      <a:r>
                        <a:rPr lang="zh-CN" altLang="en-US" sz="1200" b="0">
                          <a:solidFill>
                            <a:schemeClr val="tx1"/>
                          </a:solidFill>
                        </a:rPr>
                        <a:t>                res[i][1][j]=0</a:t>
                      </a:r>
                    </a:p>
                    <a:p>
                      <a:pPr>
                        <a:buNone/>
                      </a:pPr>
                      <a:r>
                        <a:rPr lang="zh-CN" altLang="en-US" sz="1200" b="0">
                          <a:solidFill>
                            <a:schemeClr val="tx1"/>
                          </a:solidFill>
                        </a:rPr>
                        <a:t>        else:</a:t>
                      </a:r>
                    </a:p>
                    <a:p>
                      <a:pPr>
                        <a:buNone/>
                      </a:pPr>
                      <a:r>
                        <a:rPr lang="zh-CN" altLang="en-US" sz="1200" b="0">
                          <a:solidFill>
                            <a:schemeClr val="tx1"/>
                          </a:solidFill>
                        </a:rPr>
                        <a:t>            res[i][1][j]=np.nan</a:t>
                      </a:r>
                    </a:p>
                    <a:p>
                      <a:pPr>
                        <a:buNone/>
                      </a:pPr>
                      <a:r>
                        <a:rPr lang="zh-CN" altLang="en-US" sz="1200" b="0">
                          <a:solidFill>
                            <a:schemeClr val="tx1"/>
                          </a:solidFill>
                        </a:rPr>
                        <a:t>#统计收益序列</a:t>
                      </a:r>
                    </a:p>
                    <a:p>
                      <a:pPr>
                        <a:buNone/>
                      </a:pPr>
                      <a:endParaRPr lang="zh-CN" altLang="en-US" sz="1200" b="0">
                        <a:solidFill>
                          <a:schemeClr val="tx1"/>
                        </a:solidFill>
                      </a:endParaRPr>
                    </a:p>
                    <a:p>
                      <a:pPr>
                        <a:buNone/>
                      </a:pPr>
                      <a:r>
                        <a:rPr lang="zh-CN" altLang="en-US" sz="1200" b="0">
                          <a:solidFill>
                            <a:schemeClr val="tx1"/>
                          </a:solidFill>
                        </a:rPr>
                        <a:t>lie=7</a:t>
                      </a:r>
                    </a:p>
                    <a:p>
                      <a:pPr>
                        <a:buNone/>
                      </a:pPr>
                      <a:endParaRPr lang="zh-CN" altLang="en-US" sz="1200" b="0">
                        <a:solidFill>
                          <a:schemeClr val="tx1"/>
                        </a:solidFill>
                      </a:endParaRPr>
                    </a:p>
                  </a:txBody>
                  <a:tcPr>
                    <a:solidFill>
                      <a:schemeClr val="bg2">
                        <a:lumMod val="90000"/>
                      </a:schemeClr>
                    </a:solidFill>
                  </a:tcPr>
                </a:tc>
              </a:tr>
            </a:tbl>
          </a:graphicData>
        </a:graphic>
      </p:graphicFrame>
      <p:sp>
        <p:nvSpPr>
          <p:cNvPr id="7" name="矩形 6"/>
          <p:cNvSpPr/>
          <p:nvPr/>
        </p:nvSpPr>
        <p:spPr>
          <a:xfrm>
            <a:off x="476885" y="116840"/>
            <a:ext cx="6840870" cy="492443"/>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第三节 </a:t>
            </a:r>
            <a:r>
              <a:rPr lang="zh-CN" altLang="zh-CN" sz="2600" b="1" dirty="0">
                <a:latin typeface="微软雅黑" panose="020B0503020204020204" pitchFamily="34" charset="-122"/>
                <a:ea typeface="微软雅黑" panose="020B0503020204020204" pitchFamily="34" charset="-122"/>
                <a:sym typeface="+mn-ea"/>
              </a:rPr>
              <a:t>期权风险对冲</a:t>
            </a:r>
            <a:r>
              <a:rPr lang="zh-CN" altLang="zh-CN" sz="2600" b="1" dirty="0" smtClean="0">
                <a:latin typeface="微软雅黑" panose="020B0503020204020204" pitchFamily="34" charset="-122"/>
                <a:ea typeface="微软雅黑" panose="020B0503020204020204" pitchFamily="34" charset="-122"/>
                <a:sym typeface="+mn-ea"/>
              </a:rPr>
              <a:t>恒等式</a:t>
            </a:r>
            <a:r>
              <a:rPr lang="zh-CN" altLang="en-US" sz="2600" b="1" dirty="0" smtClean="0">
                <a:latin typeface="微软雅黑" panose="020B0503020204020204" pitchFamily="34" charset="-122"/>
                <a:ea typeface="微软雅黑" panose="020B0503020204020204" pitchFamily="34" charset="-122"/>
                <a:sym typeface="+mn-ea"/>
              </a:rPr>
              <a:t>及其套利实现</a:t>
            </a:r>
            <a:endParaRPr lang="zh-CN" altLang="zh-CN" sz="2600" b="1" dirty="0">
              <a:latin typeface="微软雅黑" panose="020B0503020204020204" pitchFamily="34" charset="-122"/>
              <a:ea typeface="微软雅黑" panose="020B0503020204020204" pitchFamily="34" charset="-122"/>
              <a:sym typeface="+mn-ea"/>
            </a:endParaRPr>
          </a:p>
        </p:txBody>
      </p:sp>
    </p:spTree>
  </p:cSld>
  <p:clrMapOvr>
    <a:masterClrMapping/>
  </p:clrMapOvr>
  <p:transition>
    <p:wip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sz="2800" b="1" dirty="0" smtClean="0"/>
              <a:t>期权平价公式套利实现</a:t>
            </a:r>
          </a:p>
          <a:p>
            <a:pPr marL="285750" indent="-285750" latinLnBrk="0">
              <a:lnSpc>
                <a:spcPct val="150000"/>
              </a:lnSpc>
              <a:spcBef>
                <a:spcPts val="0"/>
              </a:spcBef>
              <a:buFont typeface="Wingdings" panose="05000000000000000000" charset="0"/>
              <a:buChar char="n"/>
            </a:pPr>
            <a:r>
              <a:rPr sz="1600" b="1" dirty="0" smtClean="0">
                <a:latin typeface="Times New Roman" panose="02020603050405020304" pitchFamily="18" charset="0"/>
                <a:cs typeface="Times New Roman" panose="02020603050405020304" pitchFamily="18" charset="0"/>
              </a:rPr>
              <a:t>策略程序</a:t>
            </a:r>
            <a:r>
              <a:rPr lang="en-US" sz="1600" b="1" dirty="0" smtClean="0">
                <a:latin typeface="Times New Roman" panose="02020603050405020304" pitchFamily="18" charset="0"/>
                <a:cs typeface="Times New Roman" panose="02020603050405020304" pitchFamily="18" charset="0"/>
              </a:rPr>
              <a:t>(part3)</a:t>
            </a:r>
            <a:endParaRPr sz="1600" b="1"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endParaRPr>
          </a:p>
        </p:txBody>
      </p:sp>
      <p:graphicFrame>
        <p:nvGraphicFramePr>
          <p:cNvPr id="2" name="表格 1"/>
          <p:cNvGraphicFramePr/>
          <p:nvPr>
            <p:custDataLst>
              <p:tags r:id="rId1"/>
            </p:custDataLst>
          </p:nvPr>
        </p:nvGraphicFramePr>
        <p:xfrm>
          <a:off x="3140710" y="1628775"/>
          <a:ext cx="5873115" cy="4133215"/>
        </p:xfrm>
        <a:graphic>
          <a:graphicData uri="http://schemas.openxmlformats.org/drawingml/2006/table">
            <a:tbl>
              <a:tblPr firstRow="1" bandRow="1">
                <a:tableStyleId>{5C22544A-7EE6-4342-B048-85BDC9FD1C3A}</a:tableStyleId>
              </a:tblPr>
              <a:tblGrid>
                <a:gridCol w="5873115"/>
              </a:tblGrid>
              <a:tr h="4133215">
                <a:tc>
                  <a:txBody>
                    <a:bodyPr/>
                    <a:lstStyle/>
                    <a:p>
                      <a:pPr>
                        <a:buNone/>
                      </a:pPr>
                      <a:r>
                        <a:rPr lang="zh-CN" altLang="en-US" sz="1200" b="0">
                          <a:solidFill>
                            <a:schemeClr val="tx1"/>
                          </a:solidFill>
                        </a:rPr>
                        <a:t>lie=7</a:t>
                      </a:r>
                    </a:p>
                    <a:p>
                      <a:pPr>
                        <a:buNone/>
                      </a:pPr>
                      <a:r>
                        <a:rPr lang="zh-CN" altLang="en-US" sz="1200" b="0">
                          <a:solidFill>
                            <a:schemeClr val="tx1"/>
                          </a:solidFill>
                        </a:rPr>
                        <a:t>ret_matrix=np.zeros((hang_sub+1,hang))</a:t>
                      </a:r>
                    </a:p>
                    <a:p>
                      <a:pPr>
                        <a:buNone/>
                      </a:pPr>
                      <a:r>
                        <a:rPr lang="zh-CN" altLang="en-US" sz="1200" b="0">
                          <a:solidFill>
                            <a:schemeClr val="tx1"/>
                          </a:solidFill>
                        </a:rPr>
                        <a:t>ret=[]</a:t>
                      </a:r>
                    </a:p>
                    <a:p>
                      <a:pPr>
                        <a:buNone/>
                      </a:pPr>
                      <a:r>
                        <a:rPr lang="zh-CN" altLang="en-US" sz="1200" b="0">
                          <a:solidFill>
                            <a:schemeClr val="tx1"/>
                          </a:solidFill>
                        </a:rPr>
                        <a:t>ret_matrix[0]=result[0][0]</a:t>
                      </a:r>
                    </a:p>
                    <a:p>
                      <a:pPr>
                        <a:buNone/>
                      </a:pPr>
                      <a:r>
                        <a:rPr lang="zh-CN" altLang="en-US" sz="1200" b="0">
                          <a:solidFill>
                            <a:schemeClr val="tx1"/>
                          </a:solidFill>
                        </a:rPr>
                        <a:t>for i in range(0,hang_sub):</a:t>
                      </a:r>
                    </a:p>
                    <a:p>
                      <a:pPr>
                        <a:buNone/>
                      </a:pPr>
                      <a:r>
                        <a:rPr lang="zh-CN" altLang="en-US" sz="1200" b="0">
                          <a:solidFill>
                            <a:schemeClr val="tx1"/>
                          </a:solidFill>
                        </a:rPr>
                        <a:t>    ret_matrix[i+1]=res[i][1]</a:t>
                      </a:r>
                    </a:p>
                    <a:p>
                      <a:pPr>
                        <a:buNone/>
                      </a:pPr>
                      <a:r>
                        <a:rPr lang="zh-CN" altLang="en-US" sz="1200" b="0">
                          <a:solidFill>
                            <a:schemeClr val="tx1"/>
                          </a:solidFill>
                        </a:rPr>
                        <a:t>ret1=result[0][0]</a:t>
                      </a:r>
                    </a:p>
                    <a:p>
                      <a:pPr>
                        <a:buNone/>
                      </a:pPr>
                      <a:r>
                        <a:rPr lang="zh-CN" altLang="en-US" sz="1200" b="0">
                          <a:solidFill>
                            <a:schemeClr val="tx1"/>
                          </a:solidFill>
                        </a:rPr>
                        <a:t>ret2=np.nansum(ret_matrix[1:lie+1],0)</a:t>
                      </a:r>
                    </a:p>
                    <a:p>
                      <a:pPr>
                        <a:buNone/>
                      </a:pPr>
                      <a:r>
                        <a:rPr lang="zh-CN" altLang="en-US" sz="1200" b="0">
                          <a:solidFill>
                            <a:schemeClr val="tx1"/>
                          </a:solidFill>
                        </a:rPr>
                        <a:t>ret3=np.nanmean(ret_matrix[1:lie+1],0)</a:t>
                      </a:r>
                    </a:p>
                    <a:p>
                      <a:pPr>
                        <a:buNone/>
                      </a:pPr>
                      <a:endParaRPr lang="zh-CN" altLang="en-US" sz="1200" b="0">
                        <a:solidFill>
                          <a:schemeClr val="tx1"/>
                        </a:solidFill>
                      </a:endParaRPr>
                    </a:p>
                    <a:p>
                      <a:pPr>
                        <a:buNone/>
                      </a:pPr>
                      <a:r>
                        <a:rPr lang="zh-CN" altLang="en-US" sz="1200" b="0">
                          <a:solidFill>
                            <a:schemeClr val="tx1"/>
                          </a:solidFill>
                        </a:rPr>
                        <a:t>plt.figure()</a:t>
                      </a:r>
                    </a:p>
                    <a:p>
                      <a:pPr>
                        <a:buNone/>
                      </a:pPr>
                      <a:r>
                        <a:rPr lang="zh-CN" altLang="en-US" sz="1200" b="0">
                          <a:solidFill>
                            <a:schemeClr val="tx1"/>
                          </a:solidFill>
                        </a:rPr>
                        <a:t>plt.plot(ret1,ret3,'r')</a:t>
                      </a:r>
                    </a:p>
                    <a:p>
                      <a:pPr>
                        <a:buNone/>
                      </a:pPr>
                      <a:r>
                        <a:rPr lang="zh-CN" altLang="en-US" sz="1200" b="0">
                          <a:solidFill>
                            <a:schemeClr val="tx1"/>
                          </a:solidFill>
                        </a:rPr>
                        <a:t>plt.xlabel("时间")</a:t>
                      </a:r>
                    </a:p>
                    <a:p>
                      <a:pPr>
                        <a:buNone/>
                      </a:pPr>
                      <a:r>
                        <a:rPr lang="zh-CN" altLang="en-US" sz="1200" b="0">
                          <a:solidFill>
                            <a:schemeClr val="tx1"/>
                          </a:solidFill>
                        </a:rPr>
                        <a:t>plt.ylabel("平均收益")</a:t>
                      </a:r>
                    </a:p>
                    <a:p>
                      <a:pPr>
                        <a:buNone/>
                      </a:pPr>
                      <a:r>
                        <a:rPr lang="zh-CN" altLang="en-US" sz="1200" b="0">
                          <a:solidFill>
                            <a:schemeClr val="tx1"/>
                          </a:solidFill>
                        </a:rPr>
                        <a:t>plt.show()</a:t>
                      </a:r>
                    </a:p>
                    <a:p>
                      <a:pPr>
                        <a:buNone/>
                      </a:pPr>
                      <a:r>
                        <a:rPr lang="zh-CN" altLang="en-US" sz="1200" b="0">
                          <a:solidFill>
                            <a:schemeClr val="tx1"/>
                          </a:solidFill>
                        </a:rPr>
                        <a:t>plt.figure()</a:t>
                      </a:r>
                    </a:p>
                    <a:p>
                      <a:pPr>
                        <a:buNone/>
                      </a:pPr>
                      <a:r>
                        <a:rPr lang="zh-CN" altLang="en-US" sz="1200" b="0">
                          <a:solidFill>
                            <a:schemeClr val="tx1"/>
                          </a:solidFill>
                        </a:rPr>
                        <a:t>plt.plot(ret1,ret2,'b')</a:t>
                      </a:r>
                    </a:p>
                    <a:p>
                      <a:pPr>
                        <a:buNone/>
                      </a:pPr>
                      <a:r>
                        <a:rPr lang="zh-CN" altLang="en-US" sz="1200" b="0">
                          <a:solidFill>
                            <a:schemeClr val="tx1"/>
                          </a:solidFill>
                        </a:rPr>
                        <a:t>plt.xlabel("时间")</a:t>
                      </a:r>
                    </a:p>
                    <a:p>
                      <a:pPr>
                        <a:buNone/>
                      </a:pPr>
                      <a:r>
                        <a:rPr lang="zh-CN" altLang="en-US" sz="1200" b="0">
                          <a:solidFill>
                            <a:schemeClr val="tx1"/>
                          </a:solidFill>
                        </a:rPr>
                        <a:t>plt.ylabel("累计收益")</a:t>
                      </a:r>
                    </a:p>
                    <a:p>
                      <a:pPr>
                        <a:buNone/>
                      </a:pPr>
                      <a:r>
                        <a:rPr lang="zh-CN" altLang="en-US" sz="1200" b="0">
                          <a:solidFill>
                            <a:schemeClr val="tx1"/>
                          </a:solidFill>
                        </a:rPr>
                        <a:t>plt.show()</a:t>
                      </a:r>
                    </a:p>
                  </a:txBody>
                  <a:tcPr>
                    <a:solidFill>
                      <a:schemeClr val="bg2">
                        <a:lumMod val="90000"/>
                      </a:schemeClr>
                    </a:solidFill>
                  </a:tcPr>
                </a:tc>
              </a:tr>
            </a:tbl>
          </a:graphicData>
        </a:graphic>
      </p:graphicFrame>
      <p:sp>
        <p:nvSpPr>
          <p:cNvPr id="7" name="矩形 6"/>
          <p:cNvSpPr/>
          <p:nvPr/>
        </p:nvSpPr>
        <p:spPr>
          <a:xfrm>
            <a:off x="476885" y="116840"/>
            <a:ext cx="6840870" cy="492443"/>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第三节 </a:t>
            </a:r>
            <a:r>
              <a:rPr lang="zh-CN" altLang="zh-CN" sz="2600" b="1" dirty="0">
                <a:latin typeface="微软雅黑" panose="020B0503020204020204" pitchFamily="34" charset="-122"/>
                <a:ea typeface="微软雅黑" panose="020B0503020204020204" pitchFamily="34" charset="-122"/>
                <a:sym typeface="+mn-ea"/>
              </a:rPr>
              <a:t>期权风险对冲</a:t>
            </a:r>
            <a:r>
              <a:rPr lang="zh-CN" altLang="zh-CN" sz="2600" b="1" dirty="0" smtClean="0">
                <a:latin typeface="微软雅黑" panose="020B0503020204020204" pitchFamily="34" charset="-122"/>
                <a:ea typeface="微软雅黑" panose="020B0503020204020204" pitchFamily="34" charset="-122"/>
                <a:sym typeface="+mn-ea"/>
              </a:rPr>
              <a:t>恒等式</a:t>
            </a:r>
            <a:r>
              <a:rPr lang="zh-CN" altLang="en-US" sz="2600" b="1" dirty="0" smtClean="0">
                <a:latin typeface="微软雅黑" panose="020B0503020204020204" pitchFamily="34" charset="-122"/>
                <a:ea typeface="微软雅黑" panose="020B0503020204020204" pitchFamily="34" charset="-122"/>
                <a:sym typeface="+mn-ea"/>
              </a:rPr>
              <a:t>及其套利实现</a:t>
            </a:r>
            <a:endParaRPr lang="zh-CN" altLang="zh-CN" sz="2600" b="1" dirty="0">
              <a:latin typeface="微软雅黑" panose="020B0503020204020204" pitchFamily="34" charset="-122"/>
              <a:ea typeface="微软雅黑" panose="020B0503020204020204" pitchFamily="34" charset="-122"/>
              <a:sym typeface="+mn-ea"/>
            </a:endParaRPr>
          </a:p>
        </p:txBody>
      </p:sp>
    </p:spTree>
  </p:cSld>
  <p:clrMapOvr>
    <a:masterClrMapping/>
  </p:clrMapOvr>
  <p:transition>
    <p:wip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604919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eaLnBrk="1" hangingPunct="1"/>
            <a:r>
              <a:rPr kumimoji="0" lang="zh-CN" altLang="en-US" sz="5400" b="1" dirty="0">
                <a:solidFill>
                  <a:schemeClr val="bg1"/>
                </a:solidFill>
                <a:latin typeface="微软雅黑" pitchFamily="34" charset="-122"/>
                <a:ea typeface="微软雅黑" pitchFamily="34" charset="-122"/>
              </a:rPr>
              <a:t>四、期权希腊</a:t>
            </a:r>
            <a:r>
              <a:rPr kumimoji="0" lang="zh-CN" altLang="en-US" sz="5400" b="1" dirty="0" smtClean="0">
                <a:solidFill>
                  <a:schemeClr val="bg1"/>
                </a:solidFill>
                <a:latin typeface="微软雅黑" pitchFamily="34" charset="-122"/>
                <a:ea typeface="微软雅黑" pitchFamily="34" charset="-122"/>
              </a:rPr>
              <a:t>值</a:t>
            </a:r>
            <a:endParaRPr kumimoji="0" lang="en-US" altLang="zh-CN" sz="5400" b="1" dirty="0" smtClean="0">
              <a:solidFill>
                <a:schemeClr val="bg1"/>
              </a:solidFill>
              <a:latin typeface="微软雅黑" pitchFamily="34" charset="-122"/>
              <a:ea typeface="微软雅黑" pitchFamily="34" charset="-122"/>
            </a:endParaRPr>
          </a:p>
          <a:p>
            <a:pPr eaLnBrk="1" hangingPunct="1"/>
            <a:r>
              <a:rPr kumimoji="0" lang="zh-CN" altLang="en-US" sz="5400" b="1" dirty="0" smtClean="0">
                <a:solidFill>
                  <a:schemeClr val="bg1"/>
                </a:solidFill>
                <a:latin typeface="微软雅黑" pitchFamily="34" charset="-122"/>
                <a:ea typeface="微软雅黑" pitchFamily="34" charset="-122"/>
              </a:rPr>
              <a:t>的</a:t>
            </a:r>
            <a:r>
              <a:rPr kumimoji="0" lang="zh-CN" altLang="en-US" sz="5400" b="1" dirty="0">
                <a:solidFill>
                  <a:schemeClr val="bg1"/>
                </a:solidFill>
                <a:latin typeface="微软雅黑" pitchFamily="34" charset="-122"/>
                <a:ea typeface="微软雅黑" pitchFamily="34" charset="-122"/>
              </a:rPr>
              <a:t>动态对冲策略</a:t>
            </a:r>
            <a:endParaRPr kumimoji="0" lang="zh-CN" altLang="en-US"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425936972"/>
      </p:ext>
    </p:extLst>
  </p:cSld>
  <p:clrMapOvr>
    <a:masterClrMapping/>
  </p:clrMapOvr>
  <p:transition spd="slow" advClick="0" advTm="3340">
    <p:wip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73792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1.</a:t>
            </a:r>
            <a:r>
              <a:rPr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期权希腊值的动态对冲策略简介</a:t>
            </a:r>
            <a:endParaRPr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marL="285750" indent="-285750" latinLnBrk="0">
              <a:lnSpc>
                <a:spcPct val="150000"/>
              </a:lnSpc>
              <a:spcBef>
                <a:spcPts val="0"/>
              </a:spcBef>
              <a:buFont typeface="Arial" panose="020B0604020202020204" pitchFamily="34" charset="0"/>
              <a:buChar char="•"/>
            </a:pPr>
            <a:endParaRPr lang="en-US" sz="800" b="1" dirty="0" smtClean="0">
              <a:latin typeface="Times New Roman" panose="02020603050405020304" pitchFamily="18" charset="0"/>
              <a:cs typeface="Times New Roman" panose="02020603050405020304" pitchFamily="18" charset="0"/>
            </a:endParaRPr>
          </a:p>
          <a:p>
            <a:pPr marL="285750" indent="-285750" latinLnBrk="0">
              <a:lnSpc>
                <a:spcPct val="130000"/>
              </a:lnSpc>
              <a:spcBef>
                <a:spcPts val="0"/>
              </a:spcBef>
              <a:buFont typeface="Arial" panose="020B0604020202020204" pitchFamily="34" charset="0"/>
              <a:buChar char="•"/>
            </a:pPr>
            <a:r>
              <a:rPr lang="zh-CN" altLang="en-US" sz="2400" b="1" dirty="0" smtClean="0">
                <a:latin typeface="Times New Roman" panose="02020603050405020304" pitchFamily="18" charset="0"/>
                <a:cs typeface="Times New Roman" panose="02020603050405020304" pitchFamily="18" charset="0"/>
              </a:rPr>
              <a:t>（</a:t>
            </a:r>
            <a:r>
              <a:rPr lang="en-US" altLang="zh-CN" sz="2400" b="1" dirty="0" smtClean="0">
                <a:latin typeface="Times New Roman" panose="02020603050405020304" pitchFamily="18" charset="0"/>
                <a:cs typeface="Times New Roman" panose="02020603050405020304" pitchFamily="18" charset="0"/>
              </a:rPr>
              <a:t>1</a:t>
            </a:r>
            <a:r>
              <a:rPr lang="zh-CN" altLang="en-US" sz="2400" b="1" dirty="0" smtClean="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            </a:t>
            </a:r>
            <a:r>
              <a:rPr sz="2400" b="1" dirty="0" smtClean="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              </a:t>
            </a:r>
            <a:r>
              <a:rPr sz="2400" b="1" dirty="0" smtClean="0">
                <a:latin typeface="Times New Roman" panose="02020603050405020304" pitchFamily="18" charset="0"/>
                <a:cs typeface="Times New Roman" panose="02020603050405020304" pitchFamily="18" charset="0"/>
              </a:rPr>
              <a:t>对冲策略</a:t>
            </a:r>
          </a:p>
          <a:p>
            <a:pPr latinLnBrk="0">
              <a:lnSpc>
                <a:spcPct val="130000"/>
              </a:lnSpc>
              <a:spcBef>
                <a:spcPts val="0"/>
              </a:spcBef>
              <a:buFont typeface="Arial" panose="020B0604020202020204" pitchFamily="34" charset="0"/>
            </a:pPr>
            <a:r>
              <a:rPr lang="en-US" sz="2400" dirty="0" smtClean="0">
                <a:latin typeface="Times New Roman" panose="02020603050405020304" pitchFamily="18" charset="0"/>
                <a:cs typeface="Times New Roman" panose="02020603050405020304" pitchFamily="18" charset="0"/>
              </a:rPr>
              <a:t>                   -             </a:t>
            </a:r>
            <a:r>
              <a:rPr sz="2400" dirty="0" err="1" smtClean="0">
                <a:latin typeface="Times New Roman" panose="02020603050405020304" pitchFamily="18" charset="0"/>
                <a:cs typeface="Times New Roman" panose="02020603050405020304" pitchFamily="18" charset="0"/>
              </a:rPr>
              <a:t>联合对冲策略实际上是通过引入其他期权头寸，先让投资组合的</a:t>
            </a:r>
            <a:r>
              <a:rPr lang="en-US" sz="2400" dirty="0" smtClean="0">
                <a:latin typeface="Times New Roman" panose="02020603050405020304" pitchFamily="18" charset="0"/>
                <a:cs typeface="Times New Roman" panose="02020603050405020304" pitchFamily="18" charset="0"/>
              </a:rPr>
              <a:t>                  </a:t>
            </a:r>
          </a:p>
          <a:p>
            <a:pPr latinLnBrk="0">
              <a:lnSpc>
                <a:spcPct val="130000"/>
              </a:lnSpc>
              <a:spcBef>
                <a:spcPts val="0"/>
              </a:spcBef>
              <a:buFont typeface="Arial" panose="020B0604020202020204" pitchFamily="34" charset="0"/>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值变为0或者接近于0，然后再次计算组合的</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值，最后通过买卖标的资产使投资组合的</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值也变为0。这样投资组合就同时达到了</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中性和</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中性状态。这中对冲策略可以有效规避较大的值对对冲效果的影响。</a:t>
            </a:r>
          </a:p>
          <a:p>
            <a:pPr latinLnBrk="0">
              <a:lnSpc>
                <a:spcPct val="130000"/>
              </a:lnSpc>
              <a:spcBef>
                <a:spcPts val="0"/>
              </a:spcBef>
              <a:buFont typeface="Arial" panose="020B0604020202020204" pitchFamily="34" charset="0"/>
            </a:pPr>
            <a:endParaRPr sz="2400" dirty="0" smtClean="0">
              <a:latin typeface="Times New Roman" panose="02020603050405020304" pitchFamily="18" charset="0"/>
              <a:cs typeface="Times New Roman" panose="02020603050405020304" pitchFamily="18" charset="0"/>
            </a:endParaRPr>
          </a:p>
          <a:p>
            <a:pPr marL="285750" indent="-285750" latinLnBrk="0">
              <a:lnSpc>
                <a:spcPct val="130000"/>
              </a:lnSpc>
              <a:spcBef>
                <a:spcPts val="0"/>
              </a:spcBef>
              <a:buFont typeface="Arial" panose="020B0604020202020204" pitchFamily="34" charset="0"/>
              <a:buChar char="•"/>
            </a:pPr>
            <a:r>
              <a:rPr lang="zh-CN" altLang="en-US" sz="2400" b="1" dirty="0" smtClean="0">
                <a:latin typeface="Times New Roman" panose="02020603050405020304" pitchFamily="18" charset="0"/>
                <a:cs typeface="Times New Roman" panose="02020603050405020304" pitchFamily="18" charset="0"/>
              </a:rPr>
              <a:t>（</a:t>
            </a:r>
            <a:r>
              <a:rPr lang="en-US" altLang="zh-CN" sz="2400" b="1" dirty="0" smtClean="0">
                <a:latin typeface="Times New Roman" panose="02020603050405020304" pitchFamily="18" charset="0"/>
                <a:cs typeface="Times New Roman" panose="02020603050405020304" pitchFamily="18" charset="0"/>
              </a:rPr>
              <a:t>2</a:t>
            </a:r>
            <a:r>
              <a:rPr lang="zh-CN" altLang="en-US" sz="2400" b="1" dirty="0" smtClean="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sz="2400" dirty="0" smtClean="0">
                <a:latin typeface="Times New Roman" panose="02020603050405020304" pitchFamily="18" charset="0"/>
                <a:cs typeface="Times New Roman" panose="02020603050405020304" pitchFamily="18" charset="0"/>
              </a:rPr>
              <a:t>对冲策略</a:t>
            </a:r>
          </a:p>
          <a:p>
            <a:pPr latinLnBrk="0">
              <a:lnSpc>
                <a:spcPct val="130000"/>
              </a:lnSpc>
              <a:spcBef>
                <a:spcPts val="0"/>
              </a:spcBef>
              <a:buFont typeface="Arial" panose="020B0604020202020204" pitchFamily="34" charset="0"/>
            </a:pPr>
            <a:r>
              <a:rPr lang="en-US" sz="2400" dirty="0" smtClean="0">
                <a:latin typeface="Times New Roman" panose="02020603050405020304" pitchFamily="18" charset="0"/>
                <a:cs typeface="Times New Roman" panose="02020603050405020304" pitchFamily="18" charset="0"/>
              </a:rPr>
              <a:t>               -             -              </a:t>
            </a:r>
            <a:r>
              <a:rPr sz="2400" dirty="0" smtClean="0">
                <a:latin typeface="Times New Roman" panose="02020603050405020304" pitchFamily="18" charset="0"/>
                <a:cs typeface="Times New Roman" panose="02020603050405020304" pitchFamily="18" charset="0"/>
              </a:rPr>
              <a:t>联合对冲是引入期权和标的资产，使组合同时达到</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中性、</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中性、</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中性状态。但是，这种方法是比较复杂的，需要同时引入另外两个期权才能实现。</a:t>
            </a: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第四节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2" name="对象 -2147482320"/>
          <p:cNvGraphicFramePr/>
          <p:nvPr>
            <p:extLst>
              <p:ext uri="{D42A27DB-BD31-4B8C-83A1-F6EECF244321}">
                <p14:modId xmlns:p14="http://schemas.microsoft.com/office/powerpoint/2010/main" val="2715661777"/>
              </p:ext>
            </p:extLst>
          </p:nvPr>
        </p:nvGraphicFramePr>
        <p:xfrm>
          <a:off x="1413099" y="1484784"/>
          <a:ext cx="863600" cy="314960"/>
        </p:xfrm>
        <a:graphic>
          <a:graphicData uri="http://schemas.openxmlformats.org/presentationml/2006/ole">
            <mc:AlternateContent xmlns:mc="http://schemas.openxmlformats.org/markup-compatibility/2006">
              <mc:Choice xmlns:v="urn:schemas-microsoft-com:vml" Requires="v">
                <p:oleObj spid="_x0000_s57724" r:id="rId3" imgW="533400" imgH="177165" progId="Equation.DSMT4">
                  <p:embed/>
                </p:oleObj>
              </mc:Choice>
              <mc:Fallback>
                <p:oleObj r:id="rId3" imgW="533400" imgH="177165" progId="Equation.DSMT4">
                  <p:embed/>
                  <p:pic>
                    <p:nvPicPr>
                      <p:cNvPr id="0" name=""/>
                      <p:cNvPicPr/>
                      <p:nvPr/>
                    </p:nvPicPr>
                    <p:blipFill>
                      <a:blip r:embed="rId4"/>
                      <a:stretch>
                        <a:fillRect/>
                      </a:stretch>
                    </p:blipFill>
                    <p:spPr>
                      <a:xfrm>
                        <a:off x="1413099" y="1484784"/>
                        <a:ext cx="863600" cy="314960"/>
                      </a:xfrm>
                      <a:prstGeom prst="rect">
                        <a:avLst/>
                      </a:prstGeom>
                      <a:noFill/>
                      <a:ln w="9525">
                        <a:noFill/>
                        <a:miter/>
                      </a:ln>
                    </p:spPr>
                  </p:pic>
                </p:oleObj>
              </mc:Fallback>
            </mc:AlternateContent>
          </a:graphicData>
        </a:graphic>
      </p:graphicFrame>
      <p:graphicFrame>
        <p:nvGraphicFramePr>
          <p:cNvPr id="3" name="对象 -2147482319"/>
          <p:cNvGraphicFramePr/>
          <p:nvPr>
            <p:extLst>
              <p:ext uri="{D42A27DB-BD31-4B8C-83A1-F6EECF244321}">
                <p14:modId xmlns:p14="http://schemas.microsoft.com/office/powerpoint/2010/main" val="1115363630"/>
              </p:ext>
            </p:extLst>
          </p:nvPr>
        </p:nvGraphicFramePr>
        <p:xfrm>
          <a:off x="2565227" y="1484784"/>
          <a:ext cx="789940" cy="314960"/>
        </p:xfrm>
        <a:graphic>
          <a:graphicData uri="http://schemas.openxmlformats.org/presentationml/2006/ole">
            <mc:AlternateContent xmlns:mc="http://schemas.openxmlformats.org/markup-compatibility/2006">
              <mc:Choice xmlns:v="urn:schemas-microsoft-com:vml" Requires="v">
                <p:oleObj spid="_x0000_s57725" r:id="rId5" imgW="393700" imgH="177165" progId="Equation.DSMT4">
                  <p:embed/>
                </p:oleObj>
              </mc:Choice>
              <mc:Fallback>
                <p:oleObj r:id="rId5" imgW="393700" imgH="177165" progId="Equation.DSMT4">
                  <p:embed/>
                  <p:pic>
                    <p:nvPicPr>
                      <p:cNvPr id="0" name=""/>
                      <p:cNvPicPr/>
                      <p:nvPr/>
                    </p:nvPicPr>
                    <p:blipFill>
                      <a:blip r:embed="rId6"/>
                      <a:stretch>
                        <a:fillRect/>
                      </a:stretch>
                    </p:blipFill>
                    <p:spPr>
                      <a:xfrm>
                        <a:off x="2565227" y="1484784"/>
                        <a:ext cx="789940" cy="314960"/>
                      </a:xfrm>
                      <a:prstGeom prst="rect">
                        <a:avLst/>
                      </a:prstGeom>
                      <a:noFill/>
                      <a:ln w="9525">
                        <a:noFill/>
                        <a:miter/>
                      </a:ln>
                    </p:spPr>
                  </p:pic>
                </p:oleObj>
              </mc:Fallback>
            </mc:AlternateContent>
          </a:graphicData>
        </a:graphic>
      </p:graphicFrame>
      <p:graphicFrame>
        <p:nvGraphicFramePr>
          <p:cNvPr id="7" name="对象 -2147482320"/>
          <p:cNvGraphicFramePr/>
          <p:nvPr>
            <p:extLst>
              <p:ext uri="{D42A27DB-BD31-4B8C-83A1-F6EECF244321}">
                <p14:modId xmlns:p14="http://schemas.microsoft.com/office/powerpoint/2010/main" val="382939840"/>
              </p:ext>
            </p:extLst>
          </p:nvPr>
        </p:nvGraphicFramePr>
        <p:xfrm>
          <a:off x="693019" y="1988840"/>
          <a:ext cx="863600" cy="314960"/>
        </p:xfrm>
        <a:graphic>
          <a:graphicData uri="http://schemas.openxmlformats.org/presentationml/2006/ole">
            <mc:AlternateContent xmlns:mc="http://schemas.openxmlformats.org/markup-compatibility/2006">
              <mc:Choice xmlns:v="urn:schemas-microsoft-com:vml" Requires="v">
                <p:oleObj spid="_x0000_s57726" r:id="rId7" imgW="533400" imgH="177165" progId="Equation.DSMT4">
                  <p:embed/>
                </p:oleObj>
              </mc:Choice>
              <mc:Fallback>
                <p:oleObj r:id="rId7" imgW="533400" imgH="177165" progId="Equation.DSMT4">
                  <p:embed/>
                  <p:pic>
                    <p:nvPicPr>
                      <p:cNvPr id="0" name=""/>
                      <p:cNvPicPr/>
                      <p:nvPr/>
                    </p:nvPicPr>
                    <p:blipFill>
                      <a:blip r:embed="rId4"/>
                      <a:stretch>
                        <a:fillRect/>
                      </a:stretch>
                    </p:blipFill>
                    <p:spPr>
                      <a:xfrm>
                        <a:off x="693019" y="1988840"/>
                        <a:ext cx="863600" cy="314960"/>
                      </a:xfrm>
                      <a:prstGeom prst="rect">
                        <a:avLst/>
                      </a:prstGeom>
                      <a:noFill/>
                      <a:ln w="9525">
                        <a:noFill/>
                        <a:miter/>
                      </a:ln>
                    </p:spPr>
                  </p:pic>
                </p:oleObj>
              </mc:Fallback>
            </mc:AlternateContent>
          </a:graphicData>
        </a:graphic>
      </p:graphicFrame>
      <p:graphicFrame>
        <p:nvGraphicFramePr>
          <p:cNvPr id="9" name="对象 -2147482319"/>
          <p:cNvGraphicFramePr/>
          <p:nvPr>
            <p:extLst>
              <p:ext uri="{D42A27DB-BD31-4B8C-83A1-F6EECF244321}">
                <p14:modId xmlns:p14="http://schemas.microsoft.com/office/powerpoint/2010/main" val="1626355501"/>
              </p:ext>
            </p:extLst>
          </p:nvPr>
        </p:nvGraphicFramePr>
        <p:xfrm>
          <a:off x="2061171" y="1988840"/>
          <a:ext cx="789940" cy="314960"/>
        </p:xfrm>
        <a:graphic>
          <a:graphicData uri="http://schemas.openxmlformats.org/presentationml/2006/ole">
            <mc:AlternateContent xmlns:mc="http://schemas.openxmlformats.org/markup-compatibility/2006">
              <mc:Choice xmlns:v="urn:schemas-microsoft-com:vml" Requires="v">
                <p:oleObj spid="_x0000_s57727" r:id="rId8" imgW="393700" imgH="177165" progId="Equation.DSMT4">
                  <p:embed/>
                </p:oleObj>
              </mc:Choice>
              <mc:Fallback>
                <p:oleObj r:id="rId8" imgW="393700" imgH="177165" progId="Equation.DSMT4">
                  <p:embed/>
                  <p:pic>
                    <p:nvPicPr>
                      <p:cNvPr id="0" name=""/>
                      <p:cNvPicPr/>
                      <p:nvPr/>
                    </p:nvPicPr>
                    <p:blipFill>
                      <a:blip r:embed="rId6"/>
                      <a:stretch>
                        <a:fillRect/>
                      </a:stretch>
                    </p:blipFill>
                    <p:spPr>
                      <a:xfrm>
                        <a:off x="2061171" y="1988840"/>
                        <a:ext cx="789940" cy="314960"/>
                      </a:xfrm>
                      <a:prstGeom prst="rect">
                        <a:avLst/>
                      </a:prstGeom>
                      <a:noFill/>
                      <a:ln w="9525">
                        <a:noFill/>
                        <a:miter/>
                      </a:ln>
                    </p:spPr>
                  </p:pic>
                </p:oleObj>
              </mc:Fallback>
            </mc:AlternateContent>
          </a:graphicData>
        </a:graphic>
      </p:graphicFrame>
      <p:graphicFrame>
        <p:nvGraphicFramePr>
          <p:cNvPr id="11" name="对象 -2147482320"/>
          <p:cNvGraphicFramePr/>
          <p:nvPr>
            <p:extLst>
              <p:ext uri="{D42A27DB-BD31-4B8C-83A1-F6EECF244321}">
                <p14:modId xmlns:p14="http://schemas.microsoft.com/office/powerpoint/2010/main" val="3637874949"/>
              </p:ext>
            </p:extLst>
          </p:nvPr>
        </p:nvGraphicFramePr>
        <p:xfrm>
          <a:off x="8685907" y="2924944"/>
          <a:ext cx="863600" cy="314960"/>
        </p:xfrm>
        <a:graphic>
          <a:graphicData uri="http://schemas.openxmlformats.org/presentationml/2006/ole">
            <mc:AlternateContent xmlns:mc="http://schemas.openxmlformats.org/markup-compatibility/2006">
              <mc:Choice xmlns:v="urn:schemas-microsoft-com:vml" Requires="v">
                <p:oleObj spid="_x0000_s57728" r:id="rId9" imgW="533400" imgH="177165" progId="Equation.DSMT4">
                  <p:embed/>
                </p:oleObj>
              </mc:Choice>
              <mc:Fallback>
                <p:oleObj r:id="rId9" imgW="533400" imgH="177165" progId="Equation.DSMT4">
                  <p:embed/>
                  <p:pic>
                    <p:nvPicPr>
                      <p:cNvPr id="0" name=""/>
                      <p:cNvPicPr/>
                      <p:nvPr/>
                    </p:nvPicPr>
                    <p:blipFill>
                      <a:blip r:embed="rId4"/>
                      <a:stretch>
                        <a:fillRect/>
                      </a:stretch>
                    </p:blipFill>
                    <p:spPr>
                      <a:xfrm>
                        <a:off x="8685907" y="2924944"/>
                        <a:ext cx="863600" cy="314960"/>
                      </a:xfrm>
                      <a:prstGeom prst="rect">
                        <a:avLst/>
                      </a:prstGeom>
                      <a:noFill/>
                      <a:ln w="9525">
                        <a:noFill/>
                        <a:miter/>
                      </a:ln>
                    </p:spPr>
                  </p:pic>
                </p:oleObj>
              </mc:Fallback>
            </mc:AlternateContent>
          </a:graphicData>
        </a:graphic>
      </p:graphicFrame>
      <p:graphicFrame>
        <p:nvGraphicFramePr>
          <p:cNvPr id="13" name="对象 -2147482319"/>
          <p:cNvGraphicFramePr/>
          <p:nvPr>
            <p:extLst>
              <p:ext uri="{D42A27DB-BD31-4B8C-83A1-F6EECF244321}">
                <p14:modId xmlns:p14="http://schemas.microsoft.com/office/powerpoint/2010/main" val="3376943763"/>
              </p:ext>
            </p:extLst>
          </p:nvPr>
        </p:nvGraphicFramePr>
        <p:xfrm>
          <a:off x="2349203" y="2924944"/>
          <a:ext cx="789940" cy="314960"/>
        </p:xfrm>
        <a:graphic>
          <a:graphicData uri="http://schemas.openxmlformats.org/presentationml/2006/ole">
            <mc:AlternateContent xmlns:mc="http://schemas.openxmlformats.org/markup-compatibility/2006">
              <mc:Choice xmlns:v="urn:schemas-microsoft-com:vml" Requires="v">
                <p:oleObj spid="_x0000_s57729" r:id="rId10" imgW="393700" imgH="177165" progId="Equation.DSMT4">
                  <p:embed/>
                </p:oleObj>
              </mc:Choice>
              <mc:Fallback>
                <p:oleObj r:id="rId10" imgW="393700" imgH="177165" progId="Equation.DSMT4">
                  <p:embed/>
                  <p:pic>
                    <p:nvPicPr>
                      <p:cNvPr id="0" name=""/>
                      <p:cNvPicPr/>
                      <p:nvPr/>
                    </p:nvPicPr>
                    <p:blipFill>
                      <a:blip r:embed="rId6"/>
                      <a:stretch>
                        <a:fillRect/>
                      </a:stretch>
                    </p:blipFill>
                    <p:spPr>
                      <a:xfrm>
                        <a:off x="2349203" y="2924944"/>
                        <a:ext cx="789940" cy="314960"/>
                      </a:xfrm>
                      <a:prstGeom prst="rect">
                        <a:avLst/>
                      </a:prstGeom>
                      <a:noFill/>
                      <a:ln w="9525">
                        <a:noFill/>
                        <a:miter/>
                      </a:ln>
                    </p:spPr>
                  </p:pic>
                </p:oleObj>
              </mc:Fallback>
            </mc:AlternateContent>
          </a:graphicData>
        </a:graphic>
      </p:graphicFrame>
      <p:graphicFrame>
        <p:nvGraphicFramePr>
          <p:cNvPr id="15" name="对象 -2147482319"/>
          <p:cNvGraphicFramePr/>
          <p:nvPr>
            <p:extLst>
              <p:ext uri="{D42A27DB-BD31-4B8C-83A1-F6EECF244321}">
                <p14:modId xmlns:p14="http://schemas.microsoft.com/office/powerpoint/2010/main" val="3775597787"/>
              </p:ext>
            </p:extLst>
          </p:nvPr>
        </p:nvGraphicFramePr>
        <p:xfrm>
          <a:off x="10630123" y="2924944"/>
          <a:ext cx="789940" cy="314960"/>
        </p:xfrm>
        <a:graphic>
          <a:graphicData uri="http://schemas.openxmlformats.org/presentationml/2006/ole">
            <mc:AlternateContent xmlns:mc="http://schemas.openxmlformats.org/markup-compatibility/2006">
              <mc:Choice xmlns:v="urn:schemas-microsoft-com:vml" Requires="v">
                <p:oleObj spid="_x0000_s57730" r:id="rId11" imgW="393700" imgH="177165" progId="Equation.DSMT4">
                  <p:embed/>
                </p:oleObj>
              </mc:Choice>
              <mc:Fallback>
                <p:oleObj r:id="rId11" imgW="393700" imgH="177165" progId="Equation.DSMT4">
                  <p:embed/>
                  <p:pic>
                    <p:nvPicPr>
                      <p:cNvPr id="0" name=""/>
                      <p:cNvPicPr/>
                      <p:nvPr/>
                    </p:nvPicPr>
                    <p:blipFill>
                      <a:blip r:embed="rId6"/>
                      <a:stretch>
                        <a:fillRect/>
                      </a:stretch>
                    </p:blipFill>
                    <p:spPr>
                      <a:xfrm>
                        <a:off x="10630123" y="2924944"/>
                        <a:ext cx="789940" cy="314960"/>
                      </a:xfrm>
                      <a:prstGeom prst="rect">
                        <a:avLst/>
                      </a:prstGeom>
                      <a:noFill/>
                      <a:ln w="9525">
                        <a:noFill/>
                        <a:miter/>
                      </a:ln>
                    </p:spPr>
                  </p:pic>
                </p:oleObj>
              </mc:Fallback>
            </mc:AlternateContent>
          </a:graphicData>
        </a:graphic>
      </p:graphicFrame>
      <p:graphicFrame>
        <p:nvGraphicFramePr>
          <p:cNvPr id="17" name="对象 -2147482320"/>
          <p:cNvGraphicFramePr/>
          <p:nvPr>
            <p:extLst>
              <p:ext uri="{D42A27DB-BD31-4B8C-83A1-F6EECF244321}">
                <p14:modId xmlns:p14="http://schemas.microsoft.com/office/powerpoint/2010/main" val="2206330718"/>
              </p:ext>
            </p:extLst>
          </p:nvPr>
        </p:nvGraphicFramePr>
        <p:xfrm>
          <a:off x="332979" y="2420888"/>
          <a:ext cx="863600" cy="314960"/>
        </p:xfrm>
        <a:graphic>
          <a:graphicData uri="http://schemas.openxmlformats.org/presentationml/2006/ole">
            <mc:AlternateContent xmlns:mc="http://schemas.openxmlformats.org/markup-compatibility/2006">
              <mc:Choice xmlns:v="urn:schemas-microsoft-com:vml" Requires="v">
                <p:oleObj spid="_x0000_s57731" r:id="rId12" imgW="533400" imgH="177165" progId="Equation.DSMT4">
                  <p:embed/>
                </p:oleObj>
              </mc:Choice>
              <mc:Fallback>
                <p:oleObj r:id="rId12" imgW="533400" imgH="177165" progId="Equation.DSMT4">
                  <p:embed/>
                  <p:pic>
                    <p:nvPicPr>
                      <p:cNvPr id="0" name=""/>
                      <p:cNvPicPr/>
                      <p:nvPr/>
                    </p:nvPicPr>
                    <p:blipFill>
                      <a:blip r:embed="rId4"/>
                      <a:stretch>
                        <a:fillRect/>
                      </a:stretch>
                    </p:blipFill>
                    <p:spPr>
                      <a:xfrm>
                        <a:off x="332979" y="2420888"/>
                        <a:ext cx="863600" cy="314960"/>
                      </a:xfrm>
                      <a:prstGeom prst="rect">
                        <a:avLst/>
                      </a:prstGeom>
                      <a:noFill/>
                      <a:ln w="9525">
                        <a:noFill/>
                        <a:miter/>
                      </a:ln>
                    </p:spPr>
                  </p:pic>
                </p:oleObj>
              </mc:Fallback>
            </mc:AlternateContent>
          </a:graphicData>
        </a:graphic>
      </p:graphicFrame>
      <p:graphicFrame>
        <p:nvGraphicFramePr>
          <p:cNvPr id="19" name="对象 -2147482319"/>
          <p:cNvGraphicFramePr/>
          <p:nvPr>
            <p:extLst>
              <p:ext uri="{D42A27DB-BD31-4B8C-83A1-F6EECF244321}">
                <p14:modId xmlns:p14="http://schemas.microsoft.com/office/powerpoint/2010/main" val="93544780"/>
              </p:ext>
            </p:extLst>
          </p:nvPr>
        </p:nvGraphicFramePr>
        <p:xfrm>
          <a:off x="7101731" y="2492896"/>
          <a:ext cx="789940" cy="314960"/>
        </p:xfrm>
        <a:graphic>
          <a:graphicData uri="http://schemas.openxmlformats.org/presentationml/2006/ole">
            <mc:AlternateContent xmlns:mc="http://schemas.openxmlformats.org/markup-compatibility/2006">
              <mc:Choice xmlns:v="urn:schemas-microsoft-com:vml" Requires="v">
                <p:oleObj spid="_x0000_s57732" r:id="rId13" imgW="393700" imgH="177165" progId="Equation.DSMT4">
                  <p:embed/>
                </p:oleObj>
              </mc:Choice>
              <mc:Fallback>
                <p:oleObj r:id="rId13" imgW="393700" imgH="177165" progId="Equation.DSMT4">
                  <p:embed/>
                  <p:pic>
                    <p:nvPicPr>
                      <p:cNvPr id="0" name=""/>
                      <p:cNvPicPr/>
                      <p:nvPr/>
                    </p:nvPicPr>
                    <p:blipFill>
                      <a:blip r:embed="rId6"/>
                      <a:stretch>
                        <a:fillRect/>
                      </a:stretch>
                    </p:blipFill>
                    <p:spPr>
                      <a:xfrm>
                        <a:off x="7101731" y="2492896"/>
                        <a:ext cx="789940" cy="314960"/>
                      </a:xfrm>
                      <a:prstGeom prst="rect">
                        <a:avLst/>
                      </a:prstGeom>
                      <a:noFill/>
                      <a:ln w="9525">
                        <a:noFill/>
                        <a:miter/>
                      </a:ln>
                    </p:spPr>
                  </p:pic>
                </p:oleObj>
              </mc:Fallback>
            </mc:AlternateContent>
          </a:graphicData>
        </a:graphic>
      </p:graphicFrame>
      <p:graphicFrame>
        <p:nvGraphicFramePr>
          <p:cNvPr id="21" name="对象 -2147482320"/>
          <p:cNvGraphicFramePr/>
          <p:nvPr>
            <p:extLst>
              <p:ext uri="{D42A27DB-BD31-4B8C-83A1-F6EECF244321}">
                <p14:modId xmlns:p14="http://schemas.microsoft.com/office/powerpoint/2010/main" val="823515233"/>
              </p:ext>
            </p:extLst>
          </p:nvPr>
        </p:nvGraphicFramePr>
        <p:xfrm>
          <a:off x="1485107" y="4365104"/>
          <a:ext cx="863600" cy="314960"/>
        </p:xfrm>
        <a:graphic>
          <a:graphicData uri="http://schemas.openxmlformats.org/presentationml/2006/ole">
            <mc:AlternateContent xmlns:mc="http://schemas.openxmlformats.org/markup-compatibility/2006">
              <mc:Choice xmlns:v="urn:schemas-microsoft-com:vml" Requires="v">
                <p:oleObj spid="_x0000_s57733" r:id="rId14" imgW="533400" imgH="177165" progId="Equation.DSMT4">
                  <p:embed/>
                </p:oleObj>
              </mc:Choice>
              <mc:Fallback>
                <p:oleObj r:id="rId14" imgW="533400" imgH="177165" progId="Equation.DSMT4">
                  <p:embed/>
                  <p:pic>
                    <p:nvPicPr>
                      <p:cNvPr id="0" name=""/>
                      <p:cNvPicPr/>
                      <p:nvPr/>
                    </p:nvPicPr>
                    <p:blipFill>
                      <a:blip r:embed="rId4"/>
                      <a:stretch>
                        <a:fillRect/>
                      </a:stretch>
                    </p:blipFill>
                    <p:spPr>
                      <a:xfrm>
                        <a:off x="1485107" y="4365104"/>
                        <a:ext cx="863600" cy="314960"/>
                      </a:xfrm>
                      <a:prstGeom prst="rect">
                        <a:avLst/>
                      </a:prstGeom>
                      <a:noFill/>
                      <a:ln w="9525">
                        <a:noFill/>
                        <a:miter/>
                      </a:ln>
                    </p:spPr>
                  </p:pic>
                </p:oleObj>
              </mc:Fallback>
            </mc:AlternateContent>
          </a:graphicData>
        </a:graphic>
      </p:graphicFrame>
      <p:graphicFrame>
        <p:nvGraphicFramePr>
          <p:cNvPr id="23" name="对象 -2147482319"/>
          <p:cNvGraphicFramePr/>
          <p:nvPr>
            <p:extLst>
              <p:ext uri="{D42A27DB-BD31-4B8C-83A1-F6EECF244321}">
                <p14:modId xmlns:p14="http://schemas.microsoft.com/office/powerpoint/2010/main" val="841401492"/>
              </p:ext>
            </p:extLst>
          </p:nvPr>
        </p:nvGraphicFramePr>
        <p:xfrm>
          <a:off x="3933379" y="4365104"/>
          <a:ext cx="789940" cy="314960"/>
        </p:xfrm>
        <a:graphic>
          <a:graphicData uri="http://schemas.openxmlformats.org/presentationml/2006/ole">
            <mc:AlternateContent xmlns:mc="http://schemas.openxmlformats.org/markup-compatibility/2006">
              <mc:Choice xmlns:v="urn:schemas-microsoft-com:vml" Requires="v">
                <p:oleObj spid="_x0000_s57734" r:id="rId15" imgW="393700" imgH="177165" progId="Equation.DSMT4">
                  <p:embed/>
                </p:oleObj>
              </mc:Choice>
              <mc:Fallback>
                <p:oleObj r:id="rId15" imgW="393700" imgH="177165" progId="Equation.DSMT4">
                  <p:embed/>
                  <p:pic>
                    <p:nvPicPr>
                      <p:cNvPr id="0" name=""/>
                      <p:cNvPicPr/>
                      <p:nvPr/>
                    </p:nvPicPr>
                    <p:blipFill>
                      <a:blip r:embed="rId6"/>
                      <a:stretch>
                        <a:fillRect/>
                      </a:stretch>
                    </p:blipFill>
                    <p:spPr>
                      <a:xfrm>
                        <a:off x="3933379" y="4365104"/>
                        <a:ext cx="789940" cy="314960"/>
                      </a:xfrm>
                      <a:prstGeom prst="rect">
                        <a:avLst/>
                      </a:prstGeom>
                      <a:noFill/>
                      <a:ln w="9525">
                        <a:noFill/>
                        <a:miter/>
                      </a:ln>
                    </p:spPr>
                  </p:pic>
                </p:oleObj>
              </mc:Fallback>
            </mc:AlternateContent>
          </a:graphicData>
        </a:graphic>
      </p:graphicFrame>
      <p:graphicFrame>
        <p:nvGraphicFramePr>
          <p:cNvPr id="25" name="对象 -2147482319"/>
          <p:cNvGraphicFramePr/>
          <p:nvPr>
            <p:extLst>
              <p:ext uri="{D42A27DB-BD31-4B8C-83A1-F6EECF244321}">
                <p14:modId xmlns:p14="http://schemas.microsoft.com/office/powerpoint/2010/main" val="3064677349"/>
              </p:ext>
            </p:extLst>
          </p:nvPr>
        </p:nvGraphicFramePr>
        <p:xfrm>
          <a:off x="2709243" y="4365104"/>
          <a:ext cx="713740" cy="361315"/>
        </p:xfrm>
        <a:graphic>
          <a:graphicData uri="http://schemas.openxmlformats.org/presentationml/2006/ole">
            <mc:AlternateContent xmlns:mc="http://schemas.openxmlformats.org/markup-compatibility/2006">
              <mc:Choice xmlns:v="urn:schemas-microsoft-com:vml" Requires="v">
                <p:oleObj spid="_x0000_s57735" r:id="rId16" imgW="355600" imgH="203200" progId="Equation.DSMT4">
                  <p:embed/>
                </p:oleObj>
              </mc:Choice>
              <mc:Fallback>
                <p:oleObj r:id="rId16" imgW="355600" imgH="203200" progId="Equation.DSMT4">
                  <p:embed/>
                  <p:pic>
                    <p:nvPicPr>
                      <p:cNvPr id="0" name=""/>
                      <p:cNvPicPr/>
                      <p:nvPr/>
                    </p:nvPicPr>
                    <p:blipFill>
                      <a:blip r:embed="rId17"/>
                      <a:stretch>
                        <a:fillRect/>
                      </a:stretch>
                    </p:blipFill>
                    <p:spPr>
                      <a:xfrm>
                        <a:off x="2709243" y="4365104"/>
                        <a:ext cx="713740" cy="361315"/>
                      </a:xfrm>
                      <a:prstGeom prst="rect">
                        <a:avLst/>
                      </a:prstGeom>
                      <a:noFill/>
                      <a:ln w="9525">
                        <a:noFill/>
                        <a:miter/>
                      </a:ln>
                    </p:spPr>
                  </p:pic>
                </p:oleObj>
              </mc:Fallback>
            </mc:AlternateContent>
          </a:graphicData>
        </a:graphic>
      </p:graphicFrame>
      <p:graphicFrame>
        <p:nvGraphicFramePr>
          <p:cNvPr id="27" name="对象 -2147482320"/>
          <p:cNvGraphicFramePr/>
          <p:nvPr>
            <p:extLst>
              <p:ext uri="{D42A27DB-BD31-4B8C-83A1-F6EECF244321}">
                <p14:modId xmlns:p14="http://schemas.microsoft.com/office/powerpoint/2010/main" val="2085571409"/>
              </p:ext>
            </p:extLst>
          </p:nvPr>
        </p:nvGraphicFramePr>
        <p:xfrm>
          <a:off x="10558115" y="4869160"/>
          <a:ext cx="863600" cy="314960"/>
        </p:xfrm>
        <a:graphic>
          <a:graphicData uri="http://schemas.openxmlformats.org/presentationml/2006/ole">
            <mc:AlternateContent xmlns:mc="http://schemas.openxmlformats.org/markup-compatibility/2006">
              <mc:Choice xmlns:v="urn:schemas-microsoft-com:vml" Requires="v">
                <p:oleObj spid="_x0000_s57736" r:id="rId18" imgW="533400" imgH="177165" progId="Equation.DSMT4">
                  <p:embed/>
                </p:oleObj>
              </mc:Choice>
              <mc:Fallback>
                <p:oleObj r:id="rId18" imgW="533400" imgH="177165" progId="Equation.DSMT4">
                  <p:embed/>
                  <p:pic>
                    <p:nvPicPr>
                      <p:cNvPr id="0" name=""/>
                      <p:cNvPicPr/>
                      <p:nvPr/>
                    </p:nvPicPr>
                    <p:blipFill>
                      <a:blip r:embed="rId4"/>
                      <a:stretch>
                        <a:fillRect/>
                      </a:stretch>
                    </p:blipFill>
                    <p:spPr>
                      <a:xfrm>
                        <a:off x="10558115" y="4869160"/>
                        <a:ext cx="863600" cy="314960"/>
                      </a:xfrm>
                      <a:prstGeom prst="rect">
                        <a:avLst/>
                      </a:prstGeom>
                      <a:noFill/>
                      <a:ln w="9525">
                        <a:noFill/>
                        <a:miter/>
                      </a:ln>
                    </p:spPr>
                  </p:pic>
                </p:oleObj>
              </mc:Fallback>
            </mc:AlternateContent>
          </a:graphicData>
        </a:graphic>
      </p:graphicFrame>
      <p:graphicFrame>
        <p:nvGraphicFramePr>
          <p:cNvPr id="29" name="对象 -2147482319"/>
          <p:cNvGraphicFramePr/>
          <p:nvPr>
            <p:extLst>
              <p:ext uri="{D42A27DB-BD31-4B8C-83A1-F6EECF244321}">
                <p14:modId xmlns:p14="http://schemas.microsoft.com/office/powerpoint/2010/main" val="3289034109"/>
              </p:ext>
            </p:extLst>
          </p:nvPr>
        </p:nvGraphicFramePr>
        <p:xfrm>
          <a:off x="2484437" y="5301208"/>
          <a:ext cx="789940" cy="314960"/>
        </p:xfrm>
        <a:graphic>
          <a:graphicData uri="http://schemas.openxmlformats.org/presentationml/2006/ole">
            <mc:AlternateContent xmlns:mc="http://schemas.openxmlformats.org/markup-compatibility/2006">
              <mc:Choice xmlns:v="urn:schemas-microsoft-com:vml" Requires="v">
                <p:oleObj spid="_x0000_s57737" r:id="rId19" imgW="393700" imgH="177165" progId="Equation.DSMT4">
                  <p:embed/>
                </p:oleObj>
              </mc:Choice>
              <mc:Fallback>
                <p:oleObj r:id="rId19" imgW="393700" imgH="177165" progId="Equation.DSMT4">
                  <p:embed/>
                  <p:pic>
                    <p:nvPicPr>
                      <p:cNvPr id="0" name=""/>
                      <p:cNvPicPr/>
                      <p:nvPr/>
                    </p:nvPicPr>
                    <p:blipFill>
                      <a:blip r:embed="rId6"/>
                      <a:stretch>
                        <a:fillRect/>
                      </a:stretch>
                    </p:blipFill>
                    <p:spPr>
                      <a:xfrm>
                        <a:off x="2484437" y="5301208"/>
                        <a:ext cx="789940" cy="314960"/>
                      </a:xfrm>
                      <a:prstGeom prst="rect">
                        <a:avLst/>
                      </a:prstGeom>
                      <a:noFill/>
                      <a:ln w="9525">
                        <a:noFill/>
                        <a:miter/>
                      </a:ln>
                    </p:spPr>
                  </p:pic>
                </p:oleObj>
              </mc:Fallback>
            </mc:AlternateContent>
          </a:graphicData>
        </a:graphic>
      </p:graphicFrame>
      <p:graphicFrame>
        <p:nvGraphicFramePr>
          <p:cNvPr id="31" name="对象 -2147482319"/>
          <p:cNvGraphicFramePr/>
          <p:nvPr>
            <p:extLst>
              <p:ext uri="{D42A27DB-BD31-4B8C-83A1-F6EECF244321}">
                <p14:modId xmlns:p14="http://schemas.microsoft.com/office/powerpoint/2010/main" val="997504606"/>
              </p:ext>
            </p:extLst>
          </p:nvPr>
        </p:nvGraphicFramePr>
        <p:xfrm>
          <a:off x="909043" y="5301208"/>
          <a:ext cx="713740" cy="361315"/>
        </p:xfrm>
        <a:graphic>
          <a:graphicData uri="http://schemas.openxmlformats.org/presentationml/2006/ole">
            <mc:AlternateContent xmlns:mc="http://schemas.openxmlformats.org/markup-compatibility/2006">
              <mc:Choice xmlns:v="urn:schemas-microsoft-com:vml" Requires="v">
                <p:oleObj spid="_x0000_s57738" r:id="rId20" imgW="355600" imgH="203200" progId="Equation.DSMT4">
                  <p:embed/>
                </p:oleObj>
              </mc:Choice>
              <mc:Fallback>
                <p:oleObj r:id="rId20" imgW="355600" imgH="203200" progId="Equation.DSMT4">
                  <p:embed/>
                  <p:pic>
                    <p:nvPicPr>
                      <p:cNvPr id="0" name=""/>
                      <p:cNvPicPr/>
                      <p:nvPr/>
                    </p:nvPicPr>
                    <p:blipFill>
                      <a:blip r:embed="rId17"/>
                      <a:stretch>
                        <a:fillRect/>
                      </a:stretch>
                    </p:blipFill>
                    <p:spPr>
                      <a:xfrm>
                        <a:off x="909043" y="5301208"/>
                        <a:ext cx="713740" cy="361315"/>
                      </a:xfrm>
                      <a:prstGeom prst="rect">
                        <a:avLst/>
                      </a:prstGeom>
                      <a:noFill/>
                      <a:ln w="9525">
                        <a:noFill/>
                        <a:miter/>
                      </a:ln>
                    </p:spPr>
                  </p:pic>
                </p:oleObj>
              </mc:Fallback>
            </mc:AlternateContent>
          </a:graphicData>
        </a:graphic>
      </p:graphicFrame>
      <p:graphicFrame>
        <p:nvGraphicFramePr>
          <p:cNvPr id="33" name="对象 -2147482320"/>
          <p:cNvGraphicFramePr/>
          <p:nvPr>
            <p:extLst>
              <p:ext uri="{D42A27DB-BD31-4B8C-83A1-F6EECF244321}">
                <p14:modId xmlns:p14="http://schemas.microsoft.com/office/powerpoint/2010/main" val="3358528084"/>
              </p:ext>
            </p:extLst>
          </p:nvPr>
        </p:nvGraphicFramePr>
        <p:xfrm>
          <a:off x="549003" y="4869160"/>
          <a:ext cx="863600" cy="314960"/>
        </p:xfrm>
        <a:graphic>
          <a:graphicData uri="http://schemas.openxmlformats.org/presentationml/2006/ole">
            <mc:AlternateContent xmlns:mc="http://schemas.openxmlformats.org/markup-compatibility/2006">
              <mc:Choice xmlns:v="urn:schemas-microsoft-com:vml" Requires="v">
                <p:oleObj spid="_x0000_s57739" r:id="rId21" imgW="533400" imgH="177165" progId="Equation.DSMT4">
                  <p:embed/>
                </p:oleObj>
              </mc:Choice>
              <mc:Fallback>
                <p:oleObj r:id="rId21" imgW="533400" imgH="177165" progId="Equation.DSMT4">
                  <p:embed/>
                  <p:pic>
                    <p:nvPicPr>
                      <p:cNvPr id="0" name=""/>
                      <p:cNvPicPr/>
                      <p:nvPr/>
                    </p:nvPicPr>
                    <p:blipFill>
                      <a:blip r:embed="rId4"/>
                      <a:stretch>
                        <a:fillRect/>
                      </a:stretch>
                    </p:blipFill>
                    <p:spPr>
                      <a:xfrm>
                        <a:off x="549003" y="4869160"/>
                        <a:ext cx="863600" cy="314960"/>
                      </a:xfrm>
                      <a:prstGeom prst="rect">
                        <a:avLst/>
                      </a:prstGeom>
                      <a:noFill/>
                      <a:ln w="9525">
                        <a:noFill/>
                        <a:miter/>
                      </a:ln>
                    </p:spPr>
                  </p:pic>
                </p:oleObj>
              </mc:Fallback>
            </mc:AlternateContent>
          </a:graphicData>
        </a:graphic>
      </p:graphicFrame>
      <p:graphicFrame>
        <p:nvGraphicFramePr>
          <p:cNvPr id="35" name="对象 -2147482319"/>
          <p:cNvGraphicFramePr/>
          <p:nvPr>
            <p:extLst>
              <p:ext uri="{D42A27DB-BD31-4B8C-83A1-F6EECF244321}">
                <p14:modId xmlns:p14="http://schemas.microsoft.com/office/powerpoint/2010/main" val="3644647136"/>
              </p:ext>
            </p:extLst>
          </p:nvPr>
        </p:nvGraphicFramePr>
        <p:xfrm>
          <a:off x="1701131" y="4869160"/>
          <a:ext cx="713740" cy="361315"/>
        </p:xfrm>
        <a:graphic>
          <a:graphicData uri="http://schemas.openxmlformats.org/presentationml/2006/ole">
            <mc:AlternateContent xmlns:mc="http://schemas.openxmlformats.org/markup-compatibility/2006">
              <mc:Choice xmlns:v="urn:schemas-microsoft-com:vml" Requires="v">
                <p:oleObj spid="_x0000_s57740" r:id="rId22" imgW="355600" imgH="203200" progId="Equation.DSMT4">
                  <p:embed/>
                </p:oleObj>
              </mc:Choice>
              <mc:Fallback>
                <p:oleObj r:id="rId22" imgW="355600" imgH="203200" progId="Equation.DSMT4">
                  <p:embed/>
                  <p:pic>
                    <p:nvPicPr>
                      <p:cNvPr id="0" name=""/>
                      <p:cNvPicPr/>
                      <p:nvPr/>
                    </p:nvPicPr>
                    <p:blipFill>
                      <a:blip r:embed="rId17"/>
                      <a:stretch>
                        <a:fillRect/>
                      </a:stretch>
                    </p:blipFill>
                    <p:spPr>
                      <a:xfrm>
                        <a:off x="1701131" y="4869160"/>
                        <a:ext cx="713740" cy="361315"/>
                      </a:xfrm>
                      <a:prstGeom prst="rect">
                        <a:avLst/>
                      </a:prstGeom>
                      <a:noFill/>
                      <a:ln w="9525">
                        <a:noFill/>
                        <a:miter/>
                      </a:ln>
                    </p:spPr>
                  </p:pic>
                </p:oleObj>
              </mc:Fallback>
            </mc:AlternateContent>
          </a:graphicData>
        </a:graphic>
      </p:graphicFrame>
      <p:graphicFrame>
        <p:nvGraphicFramePr>
          <p:cNvPr id="37" name="对象 -2147482319"/>
          <p:cNvGraphicFramePr/>
          <p:nvPr>
            <p:extLst>
              <p:ext uri="{D42A27DB-BD31-4B8C-83A1-F6EECF244321}">
                <p14:modId xmlns:p14="http://schemas.microsoft.com/office/powerpoint/2010/main" val="33985064"/>
              </p:ext>
            </p:extLst>
          </p:nvPr>
        </p:nvGraphicFramePr>
        <p:xfrm>
          <a:off x="2781251" y="4869160"/>
          <a:ext cx="789940" cy="314960"/>
        </p:xfrm>
        <a:graphic>
          <a:graphicData uri="http://schemas.openxmlformats.org/presentationml/2006/ole">
            <mc:AlternateContent xmlns:mc="http://schemas.openxmlformats.org/markup-compatibility/2006">
              <mc:Choice xmlns:v="urn:schemas-microsoft-com:vml" Requires="v">
                <p:oleObj spid="_x0000_s57741" r:id="rId23" imgW="393700" imgH="177165" progId="Equation.DSMT4">
                  <p:embed/>
                </p:oleObj>
              </mc:Choice>
              <mc:Fallback>
                <p:oleObj r:id="rId23" imgW="393700" imgH="177165" progId="Equation.DSMT4">
                  <p:embed/>
                  <p:pic>
                    <p:nvPicPr>
                      <p:cNvPr id="0" name=""/>
                      <p:cNvPicPr/>
                      <p:nvPr/>
                    </p:nvPicPr>
                    <p:blipFill>
                      <a:blip r:embed="rId6"/>
                      <a:stretch>
                        <a:fillRect/>
                      </a:stretch>
                    </p:blipFill>
                    <p:spPr>
                      <a:xfrm>
                        <a:off x="2781251" y="4869160"/>
                        <a:ext cx="789940" cy="314960"/>
                      </a:xfrm>
                      <a:prstGeom prst="rect">
                        <a:avLst/>
                      </a:prstGeom>
                      <a:noFill/>
                      <a:ln w="9525">
                        <a:noFill/>
                        <a:miter/>
                      </a:ln>
                    </p:spPr>
                  </p:pic>
                </p:oleObj>
              </mc:Fallback>
            </mc:AlternateContent>
          </a:graphicData>
        </a:graphic>
      </p:graphicFrame>
    </p:spTree>
    <p:extLst>
      <p:ext uri="{BB962C8B-B14F-4D97-AF65-F5344CB8AC3E}">
        <p14:creationId xmlns:p14="http://schemas.microsoft.com/office/powerpoint/2010/main" val="4132120201"/>
      </p:ext>
    </p:extLst>
  </p:cSld>
  <p:clrMapOvr>
    <a:masterClrMapping/>
  </p:clrMapOvr>
  <p:transition>
    <p:wip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877675" cy="59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1. </a:t>
            </a:r>
            <a:r>
              <a:rPr b="1" dirty="0" err="1"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期权希腊值的动态对冲策略简介</a:t>
            </a:r>
            <a:endParaRPr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marL="285750" indent="-285750" latinLnBrk="0">
              <a:lnSpc>
                <a:spcPct val="150000"/>
              </a:lnSpc>
              <a:spcBef>
                <a:spcPts val="0"/>
              </a:spcBef>
              <a:buFont typeface="Arial" panose="020B0604020202020204" pitchFamily="34" charset="0"/>
              <a:buChar char="•"/>
            </a:pPr>
            <a:r>
              <a:rPr lang="zh-CN" altLang="en-US" sz="1800" b="1" dirty="0" smtClean="0">
                <a:latin typeface="Times New Roman" panose="02020603050405020304" pitchFamily="18" charset="0"/>
                <a:cs typeface="Times New Roman" panose="02020603050405020304" pitchFamily="18" charset="0"/>
                <a:sym typeface="+mn-ea"/>
              </a:rPr>
              <a:t>（</a:t>
            </a:r>
            <a:r>
              <a:rPr lang="en-US" altLang="zh-CN" sz="1800" b="1" dirty="0" smtClean="0">
                <a:latin typeface="Times New Roman" panose="02020603050405020304" pitchFamily="18" charset="0"/>
                <a:cs typeface="Times New Roman" panose="02020603050405020304" pitchFamily="18" charset="0"/>
                <a:sym typeface="+mn-ea"/>
              </a:rPr>
              <a:t>2</a:t>
            </a:r>
            <a:r>
              <a:rPr lang="zh-CN" altLang="en-US" sz="1800" b="1" dirty="0" smtClean="0">
                <a:latin typeface="Times New Roman" panose="02020603050405020304" pitchFamily="18" charset="0"/>
                <a:cs typeface="Times New Roman" panose="02020603050405020304" pitchFamily="18" charset="0"/>
                <a:sym typeface="+mn-ea"/>
              </a:rPr>
              <a:t>）</a:t>
            </a:r>
            <a:r>
              <a:rPr lang="en-US" sz="1800" b="1" dirty="0" smtClean="0">
                <a:latin typeface="Times New Roman" panose="02020603050405020304" pitchFamily="18" charset="0"/>
                <a:cs typeface="Times New Roman" panose="02020603050405020304" pitchFamily="18" charset="0"/>
                <a:sym typeface="+mn-ea"/>
              </a:rPr>
              <a:t>               </a:t>
            </a:r>
            <a:r>
              <a:rPr lang="en-US" sz="1800" dirty="0" smtClean="0">
                <a:latin typeface="Times New Roman" panose="02020603050405020304" pitchFamily="18" charset="0"/>
                <a:cs typeface="Times New Roman" panose="02020603050405020304" pitchFamily="18" charset="0"/>
                <a:sym typeface="+mn-ea"/>
              </a:rPr>
              <a:t>-             -              </a:t>
            </a:r>
            <a:r>
              <a:rPr sz="1800" b="1" dirty="0" smtClean="0">
                <a:latin typeface="Times New Roman" panose="02020603050405020304" pitchFamily="18" charset="0"/>
                <a:cs typeface="Times New Roman" panose="02020603050405020304" pitchFamily="18" charset="0"/>
                <a:sym typeface="+mn-ea"/>
              </a:rPr>
              <a:t>对冲策略</a:t>
            </a: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假设对一张期权A进行</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err="1" smtClean="0">
                <a:latin typeface="Times New Roman" panose="02020603050405020304" pitchFamily="18" charset="0"/>
                <a:cs typeface="Times New Roman" panose="02020603050405020304" pitchFamily="18" charset="0"/>
              </a:rPr>
              <a:t>联合对冲，期权A的</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分别为</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，期权B的</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分别为</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，期权C的</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分别为</a:t>
            </a: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a:t>
            </a: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a:t>
            </a:r>
            <a:r>
              <a:rPr lang="en-US" sz="1800" dirty="0" smtClean="0">
                <a:latin typeface="Times New Roman" panose="02020603050405020304" pitchFamily="18" charset="0"/>
                <a:cs typeface="Times New Roman" panose="02020603050405020304" pitchFamily="18" charset="0"/>
                <a:sym typeface="+mn-ea"/>
              </a:rPr>
              <a:t>            </a:t>
            </a:r>
            <a:r>
              <a:rPr lang="zh-CN" altLang="en-US" sz="1800" dirty="0" smtClean="0">
                <a:latin typeface="Times New Roman" panose="02020603050405020304" pitchFamily="18" charset="0"/>
                <a:cs typeface="Times New Roman" panose="02020603050405020304" pitchFamily="18" charset="0"/>
                <a:sym typeface="+mn-ea"/>
              </a:rPr>
              <a:t>。</a:t>
            </a: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将期权</a:t>
            </a:r>
            <a:r>
              <a:rPr sz="1800" i="1" dirty="0" smtClean="0">
                <a:latin typeface="Times New Roman" panose="02020603050405020304" pitchFamily="18" charset="0"/>
                <a:cs typeface="Times New Roman" panose="02020603050405020304" pitchFamily="18" charset="0"/>
              </a:rPr>
              <a:t>B</a:t>
            </a:r>
            <a:r>
              <a:rPr sz="1800" dirty="0" smtClean="0">
                <a:latin typeface="Times New Roman" panose="02020603050405020304" pitchFamily="18" charset="0"/>
                <a:cs typeface="Times New Roman" panose="02020603050405020304" pitchFamily="18" charset="0"/>
              </a:rPr>
              <a:t>的所需数量设为x，期权</a:t>
            </a:r>
            <a:r>
              <a:rPr sz="1800" i="1" dirty="0" smtClean="0">
                <a:latin typeface="Times New Roman" panose="02020603050405020304" pitchFamily="18" charset="0"/>
                <a:cs typeface="Times New Roman" panose="02020603050405020304" pitchFamily="18" charset="0"/>
              </a:rPr>
              <a:t>C</a:t>
            </a:r>
            <a:r>
              <a:rPr sz="1800" dirty="0" smtClean="0">
                <a:latin typeface="Times New Roman" panose="02020603050405020304" pitchFamily="18" charset="0"/>
                <a:cs typeface="Times New Roman" panose="02020603050405020304" pitchFamily="18" charset="0"/>
              </a:rPr>
              <a:t>的所需数量设为y，如果让投资组合达到</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中性、</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中性状态，则以下方程组成立：</a:t>
            </a: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                             </a:t>
            </a:r>
          </a:p>
          <a:p>
            <a:pPr latinLnBrk="0">
              <a:lnSpc>
                <a:spcPct val="150000"/>
              </a:lnSpc>
              <a:spcBef>
                <a:spcPts val="120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通过求解方程组得到x,y，最后计算组合的Delta：</a:t>
            </a:r>
          </a:p>
          <a:p>
            <a:pPr latinLnBrk="0">
              <a:lnSpc>
                <a:spcPct val="150000"/>
              </a:lnSpc>
              <a:spcBef>
                <a:spcPts val="120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                                         </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然后，通过买卖标的资产，对冲掉组合的</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，就实现了联合对冲。同时，对联立方程进行求解，并结合标的资产价格和时间等变化导致的三个希腊字母数值发生变化的具体情况，基于</a:t>
            </a:r>
            <a:r>
              <a:rPr lang="zh-CN" sz="1800" dirty="0" smtClean="0">
                <a:latin typeface="Times New Roman" panose="02020603050405020304" pitchFamily="18" charset="0"/>
                <a:cs typeface="Times New Roman" panose="02020603050405020304" pitchFamily="18" charset="0"/>
              </a:rPr>
              <a:t>上面两</a:t>
            </a:r>
            <a:r>
              <a:rPr sz="1800" dirty="0" smtClean="0">
                <a:latin typeface="Times New Roman" panose="02020603050405020304" pitchFamily="18" charset="0"/>
                <a:cs typeface="Times New Roman" panose="02020603050405020304" pitchFamily="18" charset="0"/>
              </a:rPr>
              <a:t>式在每期中实现希腊值的完美对冲，即可构建一个期权希腊值的动态对冲策略。</a:t>
            </a: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第四节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21" name="对象 -2147482320"/>
          <p:cNvGraphicFramePr/>
          <p:nvPr>
            <p:extLst>
              <p:ext uri="{D42A27DB-BD31-4B8C-83A1-F6EECF244321}">
                <p14:modId xmlns:p14="http://schemas.microsoft.com/office/powerpoint/2010/main" val="2428560006"/>
              </p:ext>
            </p:extLst>
          </p:nvPr>
        </p:nvGraphicFramePr>
        <p:xfrm>
          <a:off x="1125067" y="1268760"/>
          <a:ext cx="863600" cy="314960"/>
        </p:xfrm>
        <a:graphic>
          <a:graphicData uri="http://schemas.openxmlformats.org/presentationml/2006/ole">
            <mc:AlternateContent xmlns:mc="http://schemas.openxmlformats.org/markup-compatibility/2006">
              <mc:Choice xmlns:v="urn:schemas-microsoft-com:vml" Requires="v">
                <p:oleObj spid="_x0000_s58979" r:id="rId3" imgW="533400" imgH="177165" progId="Equation.DSMT4">
                  <p:embed/>
                </p:oleObj>
              </mc:Choice>
              <mc:Fallback>
                <p:oleObj r:id="rId3" imgW="533400" imgH="177165" progId="Equation.DSMT4">
                  <p:embed/>
                  <p:pic>
                    <p:nvPicPr>
                      <p:cNvPr id="0" name=""/>
                      <p:cNvPicPr/>
                      <p:nvPr/>
                    </p:nvPicPr>
                    <p:blipFill>
                      <a:blip r:embed="rId4"/>
                      <a:stretch>
                        <a:fillRect/>
                      </a:stretch>
                    </p:blipFill>
                    <p:spPr>
                      <a:xfrm>
                        <a:off x="1125067" y="1268760"/>
                        <a:ext cx="863600" cy="314960"/>
                      </a:xfrm>
                      <a:prstGeom prst="rect">
                        <a:avLst/>
                      </a:prstGeom>
                      <a:noFill/>
                      <a:ln w="9525">
                        <a:noFill/>
                        <a:miter/>
                      </a:ln>
                    </p:spPr>
                  </p:pic>
                </p:oleObj>
              </mc:Fallback>
            </mc:AlternateContent>
          </a:graphicData>
        </a:graphic>
      </p:graphicFrame>
      <p:graphicFrame>
        <p:nvGraphicFramePr>
          <p:cNvPr id="23" name="对象 -2147482319"/>
          <p:cNvGraphicFramePr/>
          <p:nvPr>
            <p:extLst>
              <p:ext uri="{D42A27DB-BD31-4B8C-83A1-F6EECF244321}">
                <p14:modId xmlns:p14="http://schemas.microsoft.com/office/powerpoint/2010/main" val="1574351094"/>
              </p:ext>
            </p:extLst>
          </p:nvPr>
        </p:nvGraphicFramePr>
        <p:xfrm>
          <a:off x="2997275" y="1268760"/>
          <a:ext cx="789940" cy="314960"/>
        </p:xfrm>
        <a:graphic>
          <a:graphicData uri="http://schemas.openxmlformats.org/presentationml/2006/ole">
            <mc:AlternateContent xmlns:mc="http://schemas.openxmlformats.org/markup-compatibility/2006">
              <mc:Choice xmlns:v="urn:schemas-microsoft-com:vml" Requires="v">
                <p:oleObj spid="_x0000_s58980" r:id="rId5" imgW="393700" imgH="177165" progId="Equation.DSMT4">
                  <p:embed/>
                </p:oleObj>
              </mc:Choice>
              <mc:Fallback>
                <p:oleObj r:id="rId5" imgW="393700" imgH="177165" progId="Equation.DSMT4">
                  <p:embed/>
                  <p:pic>
                    <p:nvPicPr>
                      <p:cNvPr id="0" name=""/>
                      <p:cNvPicPr/>
                      <p:nvPr/>
                    </p:nvPicPr>
                    <p:blipFill>
                      <a:blip r:embed="rId6"/>
                      <a:stretch>
                        <a:fillRect/>
                      </a:stretch>
                    </p:blipFill>
                    <p:spPr>
                      <a:xfrm>
                        <a:off x="2997275" y="1268760"/>
                        <a:ext cx="789940" cy="314960"/>
                      </a:xfrm>
                      <a:prstGeom prst="rect">
                        <a:avLst/>
                      </a:prstGeom>
                      <a:noFill/>
                      <a:ln w="9525">
                        <a:noFill/>
                        <a:miter/>
                      </a:ln>
                    </p:spPr>
                  </p:pic>
                </p:oleObj>
              </mc:Fallback>
            </mc:AlternateContent>
          </a:graphicData>
        </a:graphic>
      </p:graphicFrame>
      <p:graphicFrame>
        <p:nvGraphicFramePr>
          <p:cNvPr id="25" name="对象 -2147482319"/>
          <p:cNvGraphicFramePr/>
          <p:nvPr>
            <p:extLst>
              <p:ext uri="{D42A27DB-BD31-4B8C-83A1-F6EECF244321}">
                <p14:modId xmlns:p14="http://schemas.microsoft.com/office/powerpoint/2010/main" val="2569600677"/>
              </p:ext>
            </p:extLst>
          </p:nvPr>
        </p:nvGraphicFramePr>
        <p:xfrm>
          <a:off x="2133179" y="1268760"/>
          <a:ext cx="713740" cy="361315"/>
        </p:xfrm>
        <a:graphic>
          <a:graphicData uri="http://schemas.openxmlformats.org/presentationml/2006/ole">
            <mc:AlternateContent xmlns:mc="http://schemas.openxmlformats.org/markup-compatibility/2006">
              <mc:Choice xmlns:v="urn:schemas-microsoft-com:vml" Requires="v">
                <p:oleObj spid="_x0000_s58981" r:id="rId7" imgW="355600" imgH="203200" progId="Equation.DSMT4">
                  <p:embed/>
                </p:oleObj>
              </mc:Choice>
              <mc:Fallback>
                <p:oleObj r:id="rId7" imgW="355600" imgH="203200" progId="Equation.DSMT4">
                  <p:embed/>
                  <p:pic>
                    <p:nvPicPr>
                      <p:cNvPr id="0" name=""/>
                      <p:cNvPicPr/>
                      <p:nvPr/>
                    </p:nvPicPr>
                    <p:blipFill>
                      <a:blip r:embed="rId8"/>
                      <a:stretch>
                        <a:fillRect/>
                      </a:stretch>
                    </p:blipFill>
                    <p:spPr>
                      <a:xfrm>
                        <a:off x="2133179" y="1268760"/>
                        <a:ext cx="713740" cy="361315"/>
                      </a:xfrm>
                      <a:prstGeom prst="rect">
                        <a:avLst/>
                      </a:prstGeom>
                      <a:noFill/>
                      <a:ln w="9525">
                        <a:noFill/>
                        <a:miter/>
                      </a:ln>
                    </p:spPr>
                  </p:pic>
                </p:oleObj>
              </mc:Fallback>
            </mc:AlternateContent>
          </a:graphicData>
        </a:graphic>
      </p:graphicFrame>
      <p:graphicFrame>
        <p:nvGraphicFramePr>
          <p:cNvPr id="45" name="对象 -2147482320"/>
          <p:cNvGraphicFramePr/>
          <p:nvPr>
            <p:extLst>
              <p:ext uri="{D42A27DB-BD31-4B8C-83A1-F6EECF244321}">
                <p14:modId xmlns:p14="http://schemas.microsoft.com/office/powerpoint/2010/main" val="189836669"/>
              </p:ext>
            </p:extLst>
          </p:nvPr>
        </p:nvGraphicFramePr>
        <p:xfrm>
          <a:off x="2565227" y="1700808"/>
          <a:ext cx="863600" cy="314960"/>
        </p:xfrm>
        <a:graphic>
          <a:graphicData uri="http://schemas.openxmlformats.org/presentationml/2006/ole">
            <mc:AlternateContent xmlns:mc="http://schemas.openxmlformats.org/markup-compatibility/2006">
              <mc:Choice xmlns:v="urn:schemas-microsoft-com:vml" Requires="v">
                <p:oleObj spid="_x0000_s58982" r:id="rId9" imgW="533400" imgH="177165" progId="Equation.DSMT4">
                  <p:embed/>
                </p:oleObj>
              </mc:Choice>
              <mc:Fallback>
                <p:oleObj r:id="rId9" imgW="533400" imgH="177165" progId="Equation.DSMT4">
                  <p:embed/>
                  <p:pic>
                    <p:nvPicPr>
                      <p:cNvPr id="0" name=""/>
                      <p:cNvPicPr/>
                      <p:nvPr/>
                    </p:nvPicPr>
                    <p:blipFill>
                      <a:blip r:embed="rId4"/>
                      <a:stretch>
                        <a:fillRect/>
                      </a:stretch>
                    </p:blipFill>
                    <p:spPr>
                      <a:xfrm>
                        <a:off x="2565227" y="1700808"/>
                        <a:ext cx="863600" cy="314960"/>
                      </a:xfrm>
                      <a:prstGeom prst="rect">
                        <a:avLst/>
                      </a:prstGeom>
                      <a:noFill/>
                      <a:ln w="9525">
                        <a:noFill/>
                        <a:miter/>
                      </a:ln>
                    </p:spPr>
                  </p:pic>
                </p:oleObj>
              </mc:Fallback>
            </mc:AlternateContent>
          </a:graphicData>
        </a:graphic>
      </p:graphicFrame>
      <p:graphicFrame>
        <p:nvGraphicFramePr>
          <p:cNvPr id="47" name="对象 -2147482319"/>
          <p:cNvGraphicFramePr/>
          <p:nvPr>
            <p:extLst>
              <p:ext uri="{D42A27DB-BD31-4B8C-83A1-F6EECF244321}">
                <p14:modId xmlns:p14="http://schemas.microsoft.com/office/powerpoint/2010/main" val="2319942806"/>
              </p:ext>
            </p:extLst>
          </p:nvPr>
        </p:nvGraphicFramePr>
        <p:xfrm>
          <a:off x="3501331" y="1700808"/>
          <a:ext cx="713740" cy="361315"/>
        </p:xfrm>
        <a:graphic>
          <a:graphicData uri="http://schemas.openxmlformats.org/presentationml/2006/ole">
            <mc:AlternateContent xmlns:mc="http://schemas.openxmlformats.org/markup-compatibility/2006">
              <mc:Choice xmlns:v="urn:schemas-microsoft-com:vml" Requires="v">
                <p:oleObj spid="_x0000_s58983" r:id="rId10" imgW="355600" imgH="203200" progId="Equation.DSMT4">
                  <p:embed/>
                </p:oleObj>
              </mc:Choice>
              <mc:Fallback>
                <p:oleObj r:id="rId10" imgW="355600" imgH="203200" progId="Equation.DSMT4">
                  <p:embed/>
                  <p:pic>
                    <p:nvPicPr>
                      <p:cNvPr id="0" name=""/>
                      <p:cNvPicPr/>
                      <p:nvPr/>
                    </p:nvPicPr>
                    <p:blipFill>
                      <a:blip r:embed="rId8"/>
                      <a:stretch>
                        <a:fillRect/>
                      </a:stretch>
                    </p:blipFill>
                    <p:spPr>
                      <a:xfrm>
                        <a:off x="3501331" y="1700808"/>
                        <a:ext cx="713740" cy="361315"/>
                      </a:xfrm>
                      <a:prstGeom prst="rect">
                        <a:avLst/>
                      </a:prstGeom>
                      <a:noFill/>
                      <a:ln w="9525">
                        <a:noFill/>
                        <a:miter/>
                      </a:ln>
                    </p:spPr>
                  </p:pic>
                </p:oleObj>
              </mc:Fallback>
            </mc:AlternateContent>
          </a:graphicData>
        </a:graphic>
      </p:graphicFrame>
      <p:graphicFrame>
        <p:nvGraphicFramePr>
          <p:cNvPr id="49" name="对象 -2147482319"/>
          <p:cNvGraphicFramePr/>
          <p:nvPr>
            <p:extLst>
              <p:ext uri="{D42A27DB-BD31-4B8C-83A1-F6EECF244321}">
                <p14:modId xmlns:p14="http://schemas.microsoft.com/office/powerpoint/2010/main" val="3156287567"/>
              </p:ext>
            </p:extLst>
          </p:nvPr>
        </p:nvGraphicFramePr>
        <p:xfrm>
          <a:off x="4293419" y="1700808"/>
          <a:ext cx="789940" cy="314960"/>
        </p:xfrm>
        <a:graphic>
          <a:graphicData uri="http://schemas.openxmlformats.org/presentationml/2006/ole">
            <mc:AlternateContent xmlns:mc="http://schemas.openxmlformats.org/markup-compatibility/2006">
              <mc:Choice xmlns:v="urn:schemas-microsoft-com:vml" Requires="v">
                <p:oleObj spid="_x0000_s58984" r:id="rId11" imgW="393700" imgH="177165" progId="Equation.DSMT4">
                  <p:embed/>
                </p:oleObj>
              </mc:Choice>
              <mc:Fallback>
                <p:oleObj r:id="rId11" imgW="393700" imgH="177165" progId="Equation.DSMT4">
                  <p:embed/>
                  <p:pic>
                    <p:nvPicPr>
                      <p:cNvPr id="0" name=""/>
                      <p:cNvPicPr/>
                      <p:nvPr/>
                    </p:nvPicPr>
                    <p:blipFill>
                      <a:blip r:embed="rId6"/>
                      <a:stretch>
                        <a:fillRect/>
                      </a:stretch>
                    </p:blipFill>
                    <p:spPr>
                      <a:xfrm>
                        <a:off x="4293419" y="1700808"/>
                        <a:ext cx="789940" cy="314960"/>
                      </a:xfrm>
                      <a:prstGeom prst="rect">
                        <a:avLst/>
                      </a:prstGeom>
                      <a:noFill/>
                      <a:ln w="9525">
                        <a:noFill/>
                        <a:miter/>
                      </a:ln>
                    </p:spPr>
                  </p:pic>
                </p:oleObj>
              </mc:Fallback>
            </mc:AlternateContent>
          </a:graphicData>
        </a:graphic>
      </p:graphicFrame>
      <p:graphicFrame>
        <p:nvGraphicFramePr>
          <p:cNvPr id="51" name="对象 -2147482319"/>
          <p:cNvGraphicFramePr/>
          <p:nvPr>
            <p:extLst>
              <p:ext uri="{D42A27DB-BD31-4B8C-83A1-F6EECF244321}">
                <p14:modId xmlns:p14="http://schemas.microsoft.com/office/powerpoint/2010/main" val="2093947207"/>
              </p:ext>
            </p:extLst>
          </p:nvPr>
        </p:nvGraphicFramePr>
        <p:xfrm>
          <a:off x="7029723" y="1700808"/>
          <a:ext cx="789940" cy="314960"/>
        </p:xfrm>
        <a:graphic>
          <a:graphicData uri="http://schemas.openxmlformats.org/presentationml/2006/ole">
            <mc:AlternateContent xmlns:mc="http://schemas.openxmlformats.org/markup-compatibility/2006">
              <mc:Choice xmlns:v="urn:schemas-microsoft-com:vml" Requires="v">
                <p:oleObj spid="_x0000_s58985" r:id="rId12" imgW="393700" imgH="177165" progId="Equation.DSMT4">
                  <p:embed/>
                </p:oleObj>
              </mc:Choice>
              <mc:Fallback>
                <p:oleObj r:id="rId12" imgW="393700" imgH="177165" progId="Equation.DSMT4">
                  <p:embed/>
                  <p:pic>
                    <p:nvPicPr>
                      <p:cNvPr id="0" name=""/>
                      <p:cNvPicPr/>
                      <p:nvPr/>
                    </p:nvPicPr>
                    <p:blipFill>
                      <a:blip r:embed="rId6"/>
                      <a:stretch>
                        <a:fillRect/>
                      </a:stretch>
                    </p:blipFill>
                    <p:spPr>
                      <a:xfrm>
                        <a:off x="7029723" y="1700808"/>
                        <a:ext cx="789940" cy="314960"/>
                      </a:xfrm>
                      <a:prstGeom prst="rect">
                        <a:avLst/>
                      </a:prstGeom>
                      <a:noFill/>
                      <a:ln w="9525">
                        <a:noFill/>
                        <a:miter/>
                      </a:ln>
                    </p:spPr>
                  </p:pic>
                </p:oleObj>
              </mc:Fallback>
            </mc:AlternateContent>
          </a:graphicData>
        </a:graphic>
      </p:graphicFrame>
      <p:graphicFrame>
        <p:nvGraphicFramePr>
          <p:cNvPr id="53" name="对象 -2147482320"/>
          <p:cNvGraphicFramePr/>
          <p:nvPr>
            <p:extLst>
              <p:ext uri="{D42A27DB-BD31-4B8C-83A1-F6EECF244321}">
                <p14:modId xmlns:p14="http://schemas.microsoft.com/office/powerpoint/2010/main" val="4178202217"/>
              </p:ext>
            </p:extLst>
          </p:nvPr>
        </p:nvGraphicFramePr>
        <p:xfrm>
          <a:off x="7821811" y="1700808"/>
          <a:ext cx="863600" cy="314960"/>
        </p:xfrm>
        <a:graphic>
          <a:graphicData uri="http://schemas.openxmlformats.org/presentationml/2006/ole">
            <mc:AlternateContent xmlns:mc="http://schemas.openxmlformats.org/markup-compatibility/2006">
              <mc:Choice xmlns:v="urn:schemas-microsoft-com:vml" Requires="v">
                <p:oleObj spid="_x0000_s58986" r:id="rId13" imgW="533400" imgH="177165" progId="Equation.DSMT4">
                  <p:embed/>
                </p:oleObj>
              </mc:Choice>
              <mc:Fallback>
                <p:oleObj r:id="rId13" imgW="533400" imgH="177165" progId="Equation.DSMT4">
                  <p:embed/>
                  <p:pic>
                    <p:nvPicPr>
                      <p:cNvPr id="0" name=""/>
                      <p:cNvPicPr/>
                      <p:nvPr/>
                    </p:nvPicPr>
                    <p:blipFill>
                      <a:blip r:embed="rId4"/>
                      <a:stretch>
                        <a:fillRect/>
                      </a:stretch>
                    </p:blipFill>
                    <p:spPr>
                      <a:xfrm>
                        <a:off x="7821811" y="1700808"/>
                        <a:ext cx="863600" cy="314960"/>
                      </a:xfrm>
                      <a:prstGeom prst="rect">
                        <a:avLst/>
                      </a:prstGeom>
                      <a:noFill/>
                      <a:ln w="9525">
                        <a:noFill/>
                        <a:miter/>
                      </a:ln>
                    </p:spPr>
                  </p:pic>
                </p:oleObj>
              </mc:Fallback>
            </mc:AlternateContent>
          </a:graphicData>
        </a:graphic>
      </p:graphicFrame>
      <p:graphicFrame>
        <p:nvGraphicFramePr>
          <p:cNvPr id="55" name="对象 -2147482319"/>
          <p:cNvGraphicFramePr/>
          <p:nvPr/>
        </p:nvGraphicFramePr>
        <p:xfrm>
          <a:off x="8759190" y="1680528"/>
          <a:ext cx="713740" cy="361315"/>
        </p:xfrm>
        <a:graphic>
          <a:graphicData uri="http://schemas.openxmlformats.org/presentationml/2006/ole">
            <mc:AlternateContent xmlns:mc="http://schemas.openxmlformats.org/markup-compatibility/2006">
              <mc:Choice xmlns:v="urn:schemas-microsoft-com:vml" Requires="v">
                <p:oleObj spid="_x0000_s58987" r:id="rId14" imgW="355600" imgH="203200" progId="Equation.DSMT4">
                  <p:embed/>
                </p:oleObj>
              </mc:Choice>
              <mc:Fallback>
                <p:oleObj r:id="rId14" imgW="355600" imgH="203200" progId="Equation.DSMT4">
                  <p:embed/>
                  <p:pic>
                    <p:nvPicPr>
                      <p:cNvPr id="0" name=""/>
                      <p:cNvPicPr/>
                      <p:nvPr/>
                    </p:nvPicPr>
                    <p:blipFill>
                      <a:blip r:embed="rId8"/>
                      <a:stretch>
                        <a:fillRect/>
                      </a:stretch>
                    </p:blipFill>
                    <p:spPr>
                      <a:xfrm>
                        <a:off x="8759190" y="1680528"/>
                        <a:ext cx="713740" cy="361315"/>
                      </a:xfrm>
                      <a:prstGeom prst="rect">
                        <a:avLst/>
                      </a:prstGeom>
                      <a:noFill/>
                      <a:ln w="9525">
                        <a:noFill/>
                        <a:miter/>
                      </a:ln>
                    </p:spPr>
                  </p:pic>
                </p:oleObj>
              </mc:Fallback>
            </mc:AlternateContent>
          </a:graphicData>
        </a:graphic>
      </p:graphicFrame>
      <p:graphicFrame>
        <p:nvGraphicFramePr>
          <p:cNvPr id="57" name="对象 -2147482319"/>
          <p:cNvGraphicFramePr/>
          <p:nvPr>
            <p:extLst>
              <p:ext uri="{D42A27DB-BD31-4B8C-83A1-F6EECF244321}">
                <p14:modId xmlns:p14="http://schemas.microsoft.com/office/powerpoint/2010/main" val="2759027639"/>
              </p:ext>
            </p:extLst>
          </p:nvPr>
        </p:nvGraphicFramePr>
        <p:xfrm>
          <a:off x="10054059" y="1700808"/>
          <a:ext cx="942975" cy="314960"/>
        </p:xfrm>
        <a:graphic>
          <a:graphicData uri="http://schemas.openxmlformats.org/presentationml/2006/ole">
            <mc:AlternateContent xmlns:mc="http://schemas.openxmlformats.org/markup-compatibility/2006">
              <mc:Choice xmlns:v="urn:schemas-microsoft-com:vml" Requires="v">
                <p:oleObj spid="_x0000_s58988" r:id="rId15" imgW="469900" imgH="177165" progId="Equation.DSMT4">
                  <p:embed/>
                </p:oleObj>
              </mc:Choice>
              <mc:Fallback>
                <p:oleObj r:id="rId15" imgW="469900" imgH="177165" progId="Equation.DSMT4">
                  <p:embed/>
                  <p:pic>
                    <p:nvPicPr>
                      <p:cNvPr id="0" name=""/>
                      <p:cNvPicPr/>
                      <p:nvPr/>
                    </p:nvPicPr>
                    <p:blipFill>
                      <a:blip r:embed="rId16"/>
                      <a:stretch>
                        <a:fillRect/>
                      </a:stretch>
                    </p:blipFill>
                    <p:spPr>
                      <a:xfrm>
                        <a:off x="10054059" y="1700808"/>
                        <a:ext cx="942975" cy="314960"/>
                      </a:xfrm>
                      <a:prstGeom prst="rect">
                        <a:avLst/>
                      </a:prstGeom>
                      <a:noFill/>
                      <a:ln w="9525">
                        <a:noFill/>
                        <a:miter/>
                      </a:ln>
                    </p:spPr>
                  </p:pic>
                </p:oleObj>
              </mc:Fallback>
            </mc:AlternateContent>
          </a:graphicData>
        </a:graphic>
      </p:graphicFrame>
      <p:graphicFrame>
        <p:nvGraphicFramePr>
          <p:cNvPr id="59" name="对象 -2147482320"/>
          <p:cNvGraphicFramePr/>
          <p:nvPr>
            <p:extLst>
              <p:ext uri="{D42A27DB-BD31-4B8C-83A1-F6EECF244321}">
                <p14:modId xmlns:p14="http://schemas.microsoft.com/office/powerpoint/2010/main" val="1086002987"/>
              </p:ext>
            </p:extLst>
          </p:nvPr>
        </p:nvGraphicFramePr>
        <p:xfrm>
          <a:off x="11062171" y="1700808"/>
          <a:ext cx="987425" cy="314960"/>
        </p:xfrm>
        <a:graphic>
          <a:graphicData uri="http://schemas.openxmlformats.org/presentationml/2006/ole">
            <mc:AlternateContent xmlns:mc="http://schemas.openxmlformats.org/markup-compatibility/2006">
              <mc:Choice xmlns:v="urn:schemas-microsoft-com:vml" Requires="v">
                <p:oleObj spid="_x0000_s58989" r:id="rId17" imgW="609600" imgH="177165" progId="Equation.DSMT4">
                  <p:embed/>
                </p:oleObj>
              </mc:Choice>
              <mc:Fallback>
                <p:oleObj r:id="rId17" imgW="609600" imgH="177165" progId="Equation.DSMT4">
                  <p:embed/>
                  <p:pic>
                    <p:nvPicPr>
                      <p:cNvPr id="0" name=""/>
                      <p:cNvPicPr/>
                      <p:nvPr/>
                    </p:nvPicPr>
                    <p:blipFill>
                      <a:blip r:embed="rId18"/>
                      <a:stretch>
                        <a:fillRect/>
                      </a:stretch>
                    </p:blipFill>
                    <p:spPr>
                      <a:xfrm>
                        <a:off x="11062171" y="1700808"/>
                        <a:ext cx="987425" cy="314960"/>
                      </a:xfrm>
                      <a:prstGeom prst="rect">
                        <a:avLst/>
                      </a:prstGeom>
                      <a:noFill/>
                      <a:ln w="9525">
                        <a:noFill/>
                        <a:miter/>
                      </a:ln>
                    </p:spPr>
                  </p:pic>
                </p:oleObj>
              </mc:Fallback>
            </mc:AlternateContent>
          </a:graphicData>
        </a:graphic>
      </p:graphicFrame>
      <p:graphicFrame>
        <p:nvGraphicFramePr>
          <p:cNvPr id="61" name="对象 -2147482319"/>
          <p:cNvGraphicFramePr/>
          <p:nvPr>
            <p:extLst>
              <p:ext uri="{D42A27DB-BD31-4B8C-83A1-F6EECF244321}">
                <p14:modId xmlns:p14="http://schemas.microsoft.com/office/powerpoint/2010/main" val="279221003"/>
              </p:ext>
            </p:extLst>
          </p:nvPr>
        </p:nvGraphicFramePr>
        <p:xfrm>
          <a:off x="472123" y="2131581"/>
          <a:ext cx="866775" cy="361315"/>
        </p:xfrm>
        <a:graphic>
          <a:graphicData uri="http://schemas.openxmlformats.org/presentationml/2006/ole">
            <mc:AlternateContent xmlns:mc="http://schemas.openxmlformats.org/markup-compatibility/2006">
              <mc:Choice xmlns:v="urn:schemas-microsoft-com:vml" Requires="v">
                <p:oleObj spid="_x0000_s58990" r:id="rId19" imgW="431800" imgH="203200" progId="Equation.DSMT4">
                  <p:embed/>
                </p:oleObj>
              </mc:Choice>
              <mc:Fallback>
                <p:oleObj r:id="rId19" imgW="431800" imgH="203200" progId="Equation.DSMT4">
                  <p:embed/>
                  <p:pic>
                    <p:nvPicPr>
                      <p:cNvPr id="0" name=""/>
                      <p:cNvPicPr/>
                      <p:nvPr/>
                    </p:nvPicPr>
                    <p:blipFill>
                      <a:blip r:embed="rId20"/>
                      <a:stretch>
                        <a:fillRect/>
                      </a:stretch>
                    </p:blipFill>
                    <p:spPr>
                      <a:xfrm>
                        <a:off x="472123" y="2131581"/>
                        <a:ext cx="866775" cy="361315"/>
                      </a:xfrm>
                      <a:prstGeom prst="rect">
                        <a:avLst/>
                      </a:prstGeom>
                      <a:noFill/>
                      <a:ln w="9525">
                        <a:noFill/>
                        <a:miter/>
                      </a:ln>
                    </p:spPr>
                  </p:pic>
                </p:oleObj>
              </mc:Fallback>
            </mc:AlternateContent>
          </a:graphicData>
        </a:graphic>
      </p:graphicFrame>
      <p:graphicFrame>
        <p:nvGraphicFramePr>
          <p:cNvPr id="63" name="对象 -2147482319"/>
          <p:cNvGraphicFramePr/>
          <p:nvPr>
            <p:extLst>
              <p:ext uri="{D42A27DB-BD31-4B8C-83A1-F6EECF244321}">
                <p14:modId xmlns:p14="http://schemas.microsoft.com/office/powerpoint/2010/main" val="2821520834"/>
              </p:ext>
            </p:extLst>
          </p:nvPr>
        </p:nvGraphicFramePr>
        <p:xfrm>
          <a:off x="2412365" y="2105928"/>
          <a:ext cx="789940" cy="314960"/>
        </p:xfrm>
        <a:graphic>
          <a:graphicData uri="http://schemas.openxmlformats.org/presentationml/2006/ole">
            <mc:AlternateContent xmlns:mc="http://schemas.openxmlformats.org/markup-compatibility/2006">
              <mc:Choice xmlns:v="urn:schemas-microsoft-com:vml" Requires="v">
                <p:oleObj spid="_x0000_s58991" r:id="rId21" imgW="393700" imgH="177165" progId="Equation.DSMT4">
                  <p:embed/>
                </p:oleObj>
              </mc:Choice>
              <mc:Fallback>
                <p:oleObj r:id="rId21" imgW="393700" imgH="177165" progId="Equation.DSMT4">
                  <p:embed/>
                  <p:pic>
                    <p:nvPicPr>
                      <p:cNvPr id="0" name=""/>
                      <p:cNvPicPr/>
                      <p:nvPr/>
                    </p:nvPicPr>
                    <p:blipFill>
                      <a:blip r:embed="rId6"/>
                      <a:stretch>
                        <a:fillRect/>
                      </a:stretch>
                    </p:blipFill>
                    <p:spPr>
                      <a:xfrm>
                        <a:off x="2412365" y="2105928"/>
                        <a:ext cx="789940" cy="314960"/>
                      </a:xfrm>
                      <a:prstGeom prst="rect">
                        <a:avLst/>
                      </a:prstGeom>
                      <a:noFill/>
                      <a:ln w="9525">
                        <a:noFill/>
                        <a:miter/>
                      </a:ln>
                    </p:spPr>
                  </p:pic>
                </p:oleObj>
              </mc:Fallback>
            </mc:AlternateContent>
          </a:graphicData>
        </a:graphic>
      </p:graphicFrame>
      <p:graphicFrame>
        <p:nvGraphicFramePr>
          <p:cNvPr id="65" name="对象 -2147482320"/>
          <p:cNvGraphicFramePr/>
          <p:nvPr>
            <p:extLst>
              <p:ext uri="{D42A27DB-BD31-4B8C-83A1-F6EECF244321}">
                <p14:modId xmlns:p14="http://schemas.microsoft.com/office/powerpoint/2010/main" val="177250979"/>
              </p:ext>
            </p:extLst>
          </p:nvPr>
        </p:nvGraphicFramePr>
        <p:xfrm>
          <a:off x="3276600" y="2105928"/>
          <a:ext cx="863600" cy="314960"/>
        </p:xfrm>
        <a:graphic>
          <a:graphicData uri="http://schemas.openxmlformats.org/presentationml/2006/ole">
            <mc:AlternateContent xmlns:mc="http://schemas.openxmlformats.org/markup-compatibility/2006">
              <mc:Choice xmlns:v="urn:schemas-microsoft-com:vml" Requires="v">
                <p:oleObj spid="_x0000_s58992" r:id="rId22" imgW="533400" imgH="177165" progId="Equation.DSMT4">
                  <p:embed/>
                </p:oleObj>
              </mc:Choice>
              <mc:Fallback>
                <p:oleObj r:id="rId22" imgW="533400" imgH="177165" progId="Equation.DSMT4">
                  <p:embed/>
                  <p:pic>
                    <p:nvPicPr>
                      <p:cNvPr id="0" name=""/>
                      <p:cNvPicPr/>
                      <p:nvPr/>
                    </p:nvPicPr>
                    <p:blipFill>
                      <a:blip r:embed="rId4"/>
                      <a:stretch>
                        <a:fillRect/>
                      </a:stretch>
                    </p:blipFill>
                    <p:spPr>
                      <a:xfrm>
                        <a:off x="3276600" y="2105928"/>
                        <a:ext cx="863600" cy="314960"/>
                      </a:xfrm>
                      <a:prstGeom prst="rect">
                        <a:avLst/>
                      </a:prstGeom>
                      <a:noFill/>
                      <a:ln w="9525">
                        <a:noFill/>
                        <a:miter/>
                      </a:ln>
                    </p:spPr>
                  </p:pic>
                </p:oleObj>
              </mc:Fallback>
            </mc:AlternateContent>
          </a:graphicData>
        </a:graphic>
      </p:graphicFrame>
      <p:graphicFrame>
        <p:nvGraphicFramePr>
          <p:cNvPr id="67" name="对象 -2147482319"/>
          <p:cNvGraphicFramePr/>
          <p:nvPr>
            <p:extLst>
              <p:ext uri="{D42A27DB-BD31-4B8C-83A1-F6EECF244321}">
                <p14:modId xmlns:p14="http://schemas.microsoft.com/office/powerpoint/2010/main" val="3313820077"/>
              </p:ext>
            </p:extLst>
          </p:nvPr>
        </p:nvGraphicFramePr>
        <p:xfrm>
          <a:off x="4277995" y="2131581"/>
          <a:ext cx="713740" cy="361315"/>
        </p:xfrm>
        <a:graphic>
          <a:graphicData uri="http://schemas.openxmlformats.org/presentationml/2006/ole">
            <mc:AlternateContent xmlns:mc="http://schemas.openxmlformats.org/markup-compatibility/2006">
              <mc:Choice xmlns:v="urn:schemas-microsoft-com:vml" Requires="v">
                <p:oleObj spid="_x0000_s58993" r:id="rId23" imgW="355600" imgH="203200" progId="Equation.DSMT4">
                  <p:embed/>
                </p:oleObj>
              </mc:Choice>
              <mc:Fallback>
                <p:oleObj r:id="rId23" imgW="355600" imgH="203200" progId="Equation.DSMT4">
                  <p:embed/>
                  <p:pic>
                    <p:nvPicPr>
                      <p:cNvPr id="0" name=""/>
                      <p:cNvPicPr/>
                      <p:nvPr/>
                    </p:nvPicPr>
                    <p:blipFill>
                      <a:blip r:embed="rId8"/>
                      <a:stretch>
                        <a:fillRect/>
                      </a:stretch>
                    </p:blipFill>
                    <p:spPr>
                      <a:xfrm>
                        <a:off x="4277995" y="2131581"/>
                        <a:ext cx="713740" cy="361315"/>
                      </a:xfrm>
                      <a:prstGeom prst="rect">
                        <a:avLst/>
                      </a:prstGeom>
                      <a:noFill/>
                      <a:ln w="9525">
                        <a:noFill/>
                        <a:miter/>
                      </a:ln>
                    </p:spPr>
                  </p:pic>
                </p:oleObj>
              </mc:Fallback>
            </mc:AlternateContent>
          </a:graphicData>
        </a:graphic>
      </p:graphicFrame>
      <p:graphicFrame>
        <p:nvGraphicFramePr>
          <p:cNvPr id="69" name="对象 -2147482319"/>
          <p:cNvGraphicFramePr/>
          <p:nvPr/>
        </p:nvGraphicFramePr>
        <p:xfrm>
          <a:off x="5679758" y="2060575"/>
          <a:ext cx="892175" cy="314960"/>
        </p:xfrm>
        <a:graphic>
          <a:graphicData uri="http://schemas.openxmlformats.org/presentationml/2006/ole">
            <mc:AlternateContent xmlns:mc="http://schemas.openxmlformats.org/markup-compatibility/2006">
              <mc:Choice xmlns:v="urn:schemas-microsoft-com:vml" Requires="v">
                <p:oleObj spid="_x0000_s58994" r:id="rId24" imgW="444500" imgH="177165" progId="Equation.DSMT4">
                  <p:embed/>
                </p:oleObj>
              </mc:Choice>
              <mc:Fallback>
                <p:oleObj r:id="rId24" imgW="444500" imgH="177165" progId="Equation.DSMT4">
                  <p:embed/>
                  <p:pic>
                    <p:nvPicPr>
                      <p:cNvPr id="0" name=""/>
                      <p:cNvPicPr/>
                      <p:nvPr/>
                    </p:nvPicPr>
                    <p:blipFill>
                      <a:blip r:embed="rId25"/>
                      <a:stretch>
                        <a:fillRect/>
                      </a:stretch>
                    </p:blipFill>
                    <p:spPr>
                      <a:xfrm>
                        <a:off x="5679758" y="2060575"/>
                        <a:ext cx="892175" cy="314960"/>
                      </a:xfrm>
                      <a:prstGeom prst="rect">
                        <a:avLst/>
                      </a:prstGeom>
                      <a:noFill/>
                      <a:ln w="9525">
                        <a:noFill/>
                        <a:miter/>
                      </a:ln>
                    </p:spPr>
                  </p:pic>
                </p:oleObj>
              </mc:Fallback>
            </mc:AlternateContent>
          </a:graphicData>
        </a:graphic>
      </p:graphicFrame>
      <p:graphicFrame>
        <p:nvGraphicFramePr>
          <p:cNvPr id="71" name="对象 -2147482320"/>
          <p:cNvGraphicFramePr/>
          <p:nvPr/>
        </p:nvGraphicFramePr>
        <p:xfrm>
          <a:off x="6689408" y="2060575"/>
          <a:ext cx="946785" cy="314960"/>
        </p:xfrm>
        <a:graphic>
          <a:graphicData uri="http://schemas.openxmlformats.org/presentationml/2006/ole">
            <mc:AlternateContent xmlns:mc="http://schemas.openxmlformats.org/markup-compatibility/2006">
              <mc:Choice xmlns:v="urn:schemas-microsoft-com:vml" Requires="v">
                <p:oleObj spid="_x0000_s58995" r:id="rId26" imgW="584200" imgH="177165" progId="Equation.DSMT4">
                  <p:embed/>
                </p:oleObj>
              </mc:Choice>
              <mc:Fallback>
                <p:oleObj r:id="rId26" imgW="584200" imgH="177165" progId="Equation.DSMT4">
                  <p:embed/>
                  <p:pic>
                    <p:nvPicPr>
                      <p:cNvPr id="0" name=""/>
                      <p:cNvPicPr/>
                      <p:nvPr/>
                    </p:nvPicPr>
                    <p:blipFill>
                      <a:blip r:embed="rId27"/>
                      <a:stretch>
                        <a:fillRect/>
                      </a:stretch>
                    </p:blipFill>
                    <p:spPr>
                      <a:xfrm>
                        <a:off x="6689408" y="2060575"/>
                        <a:ext cx="946785" cy="314960"/>
                      </a:xfrm>
                      <a:prstGeom prst="rect">
                        <a:avLst/>
                      </a:prstGeom>
                      <a:noFill/>
                      <a:ln w="9525">
                        <a:noFill/>
                        <a:miter/>
                      </a:ln>
                    </p:spPr>
                  </p:pic>
                </p:oleObj>
              </mc:Fallback>
            </mc:AlternateContent>
          </a:graphicData>
        </a:graphic>
      </p:graphicFrame>
      <p:graphicFrame>
        <p:nvGraphicFramePr>
          <p:cNvPr id="73" name="对象 -2147482319"/>
          <p:cNvGraphicFramePr/>
          <p:nvPr/>
        </p:nvGraphicFramePr>
        <p:xfrm>
          <a:off x="7737476" y="2085658"/>
          <a:ext cx="791210" cy="361315"/>
        </p:xfrm>
        <a:graphic>
          <a:graphicData uri="http://schemas.openxmlformats.org/presentationml/2006/ole">
            <mc:AlternateContent xmlns:mc="http://schemas.openxmlformats.org/markup-compatibility/2006">
              <mc:Choice xmlns:v="urn:schemas-microsoft-com:vml" Requires="v">
                <p:oleObj spid="_x0000_s58996" r:id="rId28" imgW="393700" imgH="203200" progId="Equation.DSMT4">
                  <p:embed/>
                </p:oleObj>
              </mc:Choice>
              <mc:Fallback>
                <p:oleObj r:id="rId28" imgW="393700" imgH="203200" progId="Equation.DSMT4">
                  <p:embed/>
                  <p:pic>
                    <p:nvPicPr>
                      <p:cNvPr id="0" name=""/>
                      <p:cNvPicPr/>
                      <p:nvPr/>
                    </p:nvPicPr>
                    <p:blipFill>
                      <a:blip r:embed="rId29"/>
                      <a:stretch>
                        <a:fillRect/>
                      </a:stretch>
                    </p:blipFill>
                    <p:spPr>
                      <a:xfrm>
                        <a:off x="7737476" y="2085658"/>
                        <a:ext cx="791210" cy="361315"/>
                      </a:xfrm>
                      <a:prstGeom prst="rect">
                        <a:avLst/>
                      </a:prstGeom>
                      <a:noFill/>
                      <a:ln w="9525">
                        <a:noFill/>
                        <a:miter/>
                      </a:ln>
                    </p:spPr>
                  </p:pic>
                </p:oleObj>
              </mc:Fallback>
            </mc:AlternateContent>
          </a:graphicData>
        </a:graphic>
      </p:graphicFrame>
      <p:graphicFrame>
        <p:nvGraphicFramePr>
          <p:cNvPr id="75" name="对象 -2147482319"/>
          <p:cNvGraphicFramePr/>
          <p:nvPr/>
        </p:nvGraphicFramePr>
        <p:xfrm>
          <a:off x="9550400" y="2060575"/>
          <a:ext cx="789940" cy="314960"/>
        </p:xfrm>
        <a:graphic>
          <a:graphicData uri="http://schemas.openxmlformats.org/presentationml/2006/ole">
            <mc:AlternateContent xmlns:mc="http://schemas.openxmlformats.org/markup-compatibility/2006">
              <mc:Choice xmlns:v="urn:schemas-microsoft-com:vml" Requires="v">
                <p:oleObj spid="_x0000_s58997" r:id="rId30" imgW="393700" imgH="177165" progId="Equation.DSMT4">
                  <p:embed/>
                </p:oleObj>
              </mc:Choice>
              <mc:Fallback>
                <p:oleObj r:id="rId30" imgW="393700" imgH="177165" progId="Equation.DSMT4">
                  <p:embed/>
                  <p:pic>
                    <p:nvPicPr>
                      <p:cNvPr id="0" name=""/>
                      <p:cNvPicPr/>
                      <p:nvPr/>
                    </p:nvPicPr>
                    <p:blipFill>
                      <a:blip r:embed="rId6"/>
                      <a:stretch>
                        <a:fillRect/>
                      </a:stretch>
                    </p:blipFill>
                    <p:spPr>
                      <a:xfrm>
                        <a:off x="9550400" y="2060575"/>
                        <a:ext cx="789940" cy="314960"/>
                      </a:xfrm>
                      <a:prstGeom prst="rect">
                        <a:avLst/>
                      </a:prstGeom>
                      <a:noFill/>
                      <a:ln w="9525">
                        <a:noFill/>
                        <a:miter/>
                      </a:ln>
                    </p:spPr>
                  </p:pic>
                </p:oleObj>
              </mc:Fallback>
            </mc:AlternateContent>
          </a:graphicData>
        </a:graphic>
      </p:graphicFrame>
      <p:graphicFrame>
        <p:nvGraphicFramePr>
          <p:cNvPr id="77" name="对象 -2147482320"/>
          <p:cNvGraphicFramePr/>
          <p:nvPr/>
        </p:nvGraphicFramePr>
        <p:xfrm>
          <a:off x="10414000" y="2060575"/>
          <a:ext cx="863600" cy="314960"/>
        </p:xfrm>
        <a:graphic>
          <a:graphicData uri="http://schemas.openxmlformats.org/presentationml/2006/ole">
            <mc:AlternateContent xmlns:mc="http://schemas.openxmlformats.org/markup-compatibility/2006">
              <mc:Choice xmlns:v="urn:schemas-microsoft-com:vml" Requires="v">
                <p:oleObj spid="_x0000_s58998" r:id="rId31" imgW="533400" imgH="177165" progId="Equation.DSMT4">
                  <p:embed/>
                </p:oleObj>
              </mc:Choice>
              <mc:Fallback>
                <p:oleObj r:id="rId31" imgW="533400" imgH="177165" progId="Equation.DSMT4">
                  <p:embed/>
                  <p:pic>
                    <p:nvPicPr>
                      <p:cNvPr id="0" name=""/>
                      <p:cNvPicPr/>
                      <p:nvPr/>
                    </p:nvPicPr>
                    <p:blipFill>
                      <a:blip r:embed="rId4"/>
                      <a:stretch>
                        <a:fillRect/>
                      </a:stretch>
                    </p:blipFill>
                    <p:spPr>
                      <a:xfrm>
                        <a:off x="10414000" y="2060575"/>
                        <a:ext cx="863600" cy="314960"/>
                      </a:xfrm>
                      <a:prstGeom prst="rect">
                        <a:avLst/>
                      </a:prstGeom>
                      <a:noFill/>
                      <a:ln w="9525">
                        <a:noFill/>
                        <a:miter/>
                      </a:ln>
                    </p:spPr>
                  </p:pic>
                </p:oleObj>
              </mc:Fallback>
            </mc:AlternateContent>
          </a:graphicData>
        </a:graphic>
      </p:graphicFrame>
      <p:graphicFrame>
        <p:nvGraphicFramePr>
          <p:cNvPr id="79" name="对象 -2147482319"/>
          <p:cNvGraphicFramePr/>
          <p:nvPr/>
        </p:nvGraphicFramePr>
        <p:xfrm>
          <a:off x="11362055" y="2085658"/>
          <a:ext cx="713740" cy="361315"/>
        </p:xfrm>
        <a:graphic>
          <a:graphicData uri="http://schemas.openxmlformats.org/presentationml/2006/ole">
            <mc:AlternateContent xmlns:mc="http://schemas.openxmlformats.org/markup-compatibility/2006">
              <mc:Choice xmlns:v="urn:schemas-microsoft-com:vml" Requires="v">
                <p:oleObj spid="_x0000_s58999" r:id="rId32" imgW="355600" imgH="203200" progId="Equation.DSMT4">
                  <p:embed/>
                </p:oleObj>
              </mc:Choice>
              <mc:Fallback>
                <p:oleObj r:id="rId32" imgW="355600" imgH="203200" progId="Equation.DSMT4">
                  <p:embed/>
                  <p:pic>
                    <p:nvPicPr>
                      <p:cNvPr id="0" name=""/>
                      <p:cNvPicPr/>
                      <p:nvPr/>
                    </p:nvPicPr>
                    <p:blipFill>
                      <a:blip r:embed="rId8"/>
                      <a:stretch>
                        <a:fillRect/>
                      </a:stretch>
                    </p:blipFill>
                    <p:spPr>
                      <a:xfrm>
                        <a:off x="11362055" y="2085658"/>
                        <a:ext cx="713740" cy="361315"/>
                      </a:xfrm>
                      <a:prstGeom prst="rect">
                        <a:avLst/>
                      </a:prstGeom>
                      <a:noFill/>
                      <a:ln w="9525">
                        <a:noFill/>
                        <a:miter/>
                      </a:ln>
                    </p:spPr>
                  </p:pic>
                </p:oleObj>
              </mc:Fallback>
            </mc:AlternateContent>
          </a:graphicData>
        </a:graphic>
      </p:graphicFrame>
      <p:graphicFrame>
        <p:nvGraphicFramePr>
          <p:cNvPr id="81" name="对象 -2147482319"/>
          <p:cNvGraphicFramePr/>
          <p:nvPr>
            <p:extLst>
              <p:ext uri="{D42A27DB-BD31-4B8C-83A1-F6EECF244321}">
                <p14:modId xmlns:p14="http://schemas.microsoft.com/office/powerpoint/2010/main" val="3634138981"/>
              </p:ext>
            </p:extLst>
          </p:nvPr>
        </p:nvGraphicFramePr>
        <p:xfrm>
          <a:off x="981051" y="2564904"/>
          <a:ext cx="943610" cy="314960"/>
        </p:xfrm>
        <a:graphic>
          <a:graphicData uri="http://schemas.openxmlformats.org/presentationml/2006/ole">
            <mc:AlternateContent xmlns:mc="http://schemas.openxmlformats.org/markup-compatibility/2006">
              <mc:Choice xmlns:v="urn:schemas-microsoft-com:vml" Requires="v">
                <p:oleObj spid="_x0000_s59000" r:id="rId33" imgW="469900" imgH="177165" progId="Equation.DSMT4">
                  <p:embed/>
                </p:oleObj>
              </mc:Choice>
              <mc:Fallback>
                <p:oleObj r:id="rId33" imgW="469900" imgH="177165" progId="Equation.DSMT4">
                  <p:embed/>
                  <p:pic>
                    <p:nvPicPr>
                      <p:cNvPr id="0" name=""/>
                      <p:cNvPicPr/>
                      <p:nvPr/>
                    </p:nvPicPr>
                    <p:blipFill>
                      <a:blip r:embed="rId34"/>
                      <a:stretch>
                        <a:fillRect/>
                      </a:stretch>
                    </p:blipFill>
                    <p:spPr>
                      <a:xfrm>
                        <a:off x="981051" y="2564904"/>
                        <a:ext cx="943610" cy="314960"/>
                      </a:xfrm>
                      <a:prstGeom prst="rect">
                        <a:avLst/>
                      </a:prstGeom>
                      <a:noFill/>
                      <a:ln w="9525">
                        <a:noFill/>
                        <a:miter/>
                      </a:ln>
                    </p:spPr>
                  </p:pic>
                </p:oleObj>
              </mc:Fallback>
            </mc:AlternateContent>
          </a:graphicData>
        </a:graphic>
      </p:graphicFrame>
      <p:graphicFrame>
        <p:nvGraphicFramePr>
          <p:cNvPr id="83" name="对象 -2147482320"/>
          <p:cNvGraphicFramePr/>
          <p:nvPr>
            <p:extLst>
              <p:ext uri="{D42A27DB-BD31-4B8C-83A1-F6EECF244321}">
                <p14:modId xmlns:p14="http://schemas.microsoft.com/office/powerpoint/2010/main" val="1352969981"/>
              </p:ext>
            </p:extLst>
          </p:nvPr>
        </p:nvGraphicFramePr>
        <p:xfrm>
          <a:off x="1989163" y="2564904"/>
          <a:ext cx="988060" cy="314960"/>
        </p:xfrm>
        <a:graphic>
          <a:graphicData uri="http://schemas.openxmlformats.org/presentationml/2006/ole">
            <mc:AlternateContent xmlns:mc="http://schemas.openxmlformats.org/markup-compatibility/2006">
              <mc:Choice xmlns:v="urn:schemas-microsoft-com:vml" Requires="v">
                <p:oleObj spid="_x0000_s59001" r:id="rId35" imgW="609600" imgH="177165" progId="Equation.DSMT4">
                  <p:embed/>
                </p:oleObj>
              </mc:Choice>
              <mc:Fallback>
                <p:oleObj r:id="rId35" imgW="609600" imgH="177165" progId="Equation.DSMT4">
                  <p:embed/>
                  <p:pic>
                    <p:nvPicPr>
                      <p:cNvPr id="0" name=""/>
                      <p:cNvPicPr/>
                      <p:nvPr/>
                    </p:nvPicPr>
                    <p:blipFill>
                      <a:blip r:embed="rId36"/>
                      <a:stretch>
                        <a:fillRect/>
                      </a:stretch>
                    </p:blipFill>
                    <p:spPr>
                      <a:xfrm>
                        <a:off x="1989163" y="2564904"/>
                        <a:ext cx="988060" cy="314960"/>
                      </a:xfrm>
                      <a:prstGeom prst="rect">
                        <a:avLst/>
                      </a:prstGeom>
                      <a:noFill/>
                      <a:ln w="9525">
                        <a:noFill/>
                        <a:miter/>
                      </a:ln>
                    </p:spPr>
                  </p:pic>
                </p:oleObj>
              </mc:Fallback>
            </mc:AlternateContent>
          </a:graphicData>
        </a:graphic>
      </p:graphicFrame>
      <p:graphicFrame>
        <p:nvGraphicFramePr>
          <p:cNvPr id="85" name="对象 -2147482319"/>
          <p:cNvGraphicFramePr/>
          <p:nvPr>
            <p:extLst>
              <p:ext uri="{D42A27DB-BD31-4B8C-83A1-F6EECF244321}">
                <p14:modId xmlns:p14="http://schemas.microsoft.com/office/powerpoint/2010/main" val="1589109558"/>
              </p:ext>
            </p:extLst>
          </p:nvPr>
        </p:nvGraphicFramePr>
        <p:xfrm>
          <a:off x="3069283" y="2564904"/>
          <a:ext cx="868045" cy="361315"/>
        </p:xfrm>
        <a:graphic>
          <a:graphicData uri="http://schemas.openxmlformats.org/presentationml/2006/ole">
            <mc:AlternateContent xmlns:mc="http://schemas.openxmlformats.org/markup-compatibility/2006">
              <mc:Choice xmlns:v="urn:schemas-microsoft-com:vml" Requires="v">
                <p:oleObj spid="_x0000_s59002" r:id="rId37" imgW="431800" imgH="203200" progId="Equation.DSMT4">
                  <p:embed/>
                </p:oleObj>
              </mc:Choice>
              <mc:Fallback>
                <p:oleObj r:id="rId37" imgW="431800" imgH="203200" progId="Equation.DSMT4">
                  <p:embed/>
                  <p:pic>
                    <p:nvPicPr>
                      <p:cNvPr id="0" name=""/>
                      <p:cNvPicPr/>
                      <p:nvPr/>
                    </p:nvPicPr>
                    <p:blipFill>
                      <a:blip r:embed="rId38"/>
                      <a:stretch>
                        <a:fillRect/>
                      </a:stretch>
                    </p:blipFill>
                    <p:spPr>
                      <a:xfrm>
                        <a:off x="3069283" y="2564904"/>
                        <a:ext cx="868045" cy="361315"/>
                      </a:xfrm>
                      <a:prstGeom prst="rect">
                        <a:avLst/>
                      </a:prstGeom>
                      <a:noFill/>
                      <a:ln w="9525">
                        <a:noFill/>
                        <a:miter/>
                      </a:ln>
                    </p:spPr>
                  </p:pic>
                </p:oleObj>
              </mc:Fallback>
            </mc:AlternateContent>
          </a:graphicData>
        </a:graphic>
      </p:graphicFrame>
      <p:graphicFrame>
        <p:nvGraphicFramePr>
          <p:cNvPr id="87" name="对象 -2147482319"/>
          <p:cNvGraphicFramePr/>
          <p:nvPr/>
        </p:nvGraphicFramePr>
        <p:xfrm>
          <a:off x="7776210" y="2899093"/>
          <a:ext cx="713740" cy="361315"/>
        </p:xfrm>
        <a:graphic>
          <a:graphicData uri="http://schemas.openxmlformats.org/presentationml/2006/ole">
            <mc:AlternateContent xmlns:mc="http://schemas.openxmlformats.org/markup-compatibility/2006">
              <mc:Choice xmlns:v="urn:schemas-microsoft-com:vml" Requires="v">
                <p:oleObj spid="_x0000_s59003" r:id="rId39" imgW="355600" imgH="203200" progId="Equation.DSMT4">
                  <p:embed/>
                </p:oleObj>
              </mc:Choice>
              <mc:Fallback>
                <p:oleObj r:id="rId39" imgW="355600" imgH="203200" progId="Equation.DSMT4">
                  <p:embed/>
                  <p:pic>
                    <p:nvPicPr>
                      <p:cNvPr id="0" name=""/>
                      <p:cNvPicPr/>
                      <p:nvPr/>
                    </p:nvPicPr>
                    <p:blipFill>
                      <a:blip r:embed="rId8"/>
                      <a:stretch>
                        <a:fillRect/>
                      </a:stretch>
                    </p:blipFill>
                    <p:spPr>
                      <a:xfrm>
                        <a:off x="7776210" y="2899093"/>
                        <a:ext cx="713740" cy="361315"/>
                      </a:xfrm>
                      <a:prstGeom prst="rect">
                        <a:avLst/>
                      </a:prstGeom>
                      <a:noFill/>
                      <a:ln w="9525">
                        <a:noFill/>
                        <a:miter/>
                      </a:ln>
                    </p:spPr>
                  </p:pic>
                </p:oleObj>
              </mc:Fallback>
            </mc:AlternateContent>
          </a:graphicData>
        </a:graphic>
      </p:graphicFrame>
      <p:graphicFrame>
        <p:nvGraphicFramePr>
          <p:cNvPr id="89" name="对象 -2147482320"/>
          <p:cNvGraphicFramePr/>
          <p:nvPr/>
        </p:nvGraphicFramePr>
        <p:xfrm>
          <a:off x="9046210" y="2899410"/>
          <a:ext cx="863600" cy="314960"/>
        </p:xfrm>
        <a:graphic>
          <a:graphicData uri="http://schemas.openxmlformats.org/presentationml/2006/ole">
            <mc:AlternateContent xmlns:mc="http://schemas.openxmlformats.org/markup-compatibility/2006">
              <mc:Choice xmlns:v="urn:schemas-microsoft-com:vml" Requires="v">
                <p:oleObj spid="_x0000_s59004" r:id="rId40" imgW="533400" imgH="177165" progId="Equation.DSMT4">
                  <p:embed/>
                </p:oleObj>
              </mc:Choice>
              <mc:Fallback>
                <p:oleObj r:id="rId40" imgW="533400" imgH="177165" progId="Equation.DSMT4">
                  <p:embed/>
                  <p:pic>
                    <p:nvPicPr>
                      <p:cNvPr id="0" name=""/>
                      <p:cNvPicPr/>
                      <p:nvPr/>
                    </p:nvPicPr>
                    <p:blipFill>
                      <a:blip r:embed="rId4"/>
                      <a:stretch>
                        <a:fillRect/>
                      </a:stretch>
                    </p:blipFill>
                    <p:spPr>
                      <a:xfrm>
                        <a:off x="9046210" y="2899410"/>
                        <a:ext cx="863600" cy="314960"/>
                      </a:xfrm>
                      <a:prstGeom prst="rect">
                        <a:avLst/>
                      </a:prstGeom>
                      <a:noFill/>
                      <a:ln w="9525">
                        <a:noFill/>
                        <a:miter/>
                      </a:ln>
                    </p:spPr>
                  </p:pic>
                </p:oleObj>
              </mc:Fallback>
            </mc:AlternateContent>
          </a:graphicData>
        </a:graphic>
      </p:graphicFrame>
      <p:graphicFrame>
        <p:nvGraphicFramePr>
          <p:cNvPr id="2" name="对象 -2147482282"/>
          <p:cNvGraphicFramePr>
            <a:graphicFrameLocks noChangeAspect="1"/>
          </p:cNvGraphicFramePr>
          <p:nvPr>
            <p:extLst>
              <p:ext uri="{D42A27DB-BD31-4B8C-83A1-F6EECF244321}">
                <p14:modId xmlns:p14="http://schemas.microsoft.com/office/powerpoint/2010/main" val="3022566427"/>
              </p:ext>
            </p:extLst>
          </p:nvPr>
        </p:nvGraphicFramePr>
        <p:xfrm>
          <a:off x="3975735" y="3429000"/>
          <a:ext cx="4192270" cy="793750"/>
        </p:xfrm>
        <a:graphic>
          <a:graphicData uri="http://schemas.openxmlformats.org/presentationml/2006/ole">
            <mc:AlternateContent xmlns:mc="http://schemas.openxmlformats.org/markup-compatibility/2006">
              <mc:Choice xmlns:v="urn:schemas-microsoft-com:vml" Requires="v">
                <p:oleObj spid="_x0000_s59005" r:id="rId41" imgW="2438400" imgH="457200" progId="Equation.DSMT4">
                  <p:embed/>
                </p:oleObj>
              </mc:Choice>
              <mc:Fallback>
                <p:oleObj r:id="rId41" imgW="2438400" imgH="457200" progId="Equation.DSMT4">
                  <p:embed/>
                  <p:pic>
                    <p:nvPicPr>
                      <p:cNvPr id="0" name=""/>
                      <p:cNvPicPr/>
                      <p:nvPr/>
                    </p:nvPicPr>
                    <p:blipFill>
                      <a:blip r:embed="rId42"/>
                      <a:stretch>
                        <a:fillRect/>
                      </a:stretch>
                    </p:blipFill>
                    <p:spPr>
                      <a:xfrm>
                        <a:off x="3975735" y="3429000"/>
                        <a:ext cx="4192270" cy="793750"/>
                      </a:xfrm>
                      <a:prstGeom prst="rect">
                        <a:avLst/>
                      </a:prstGeom>
                      <a:noFill/>
                      <a:ln w="9525">
                        <a:noFill/>
                        <a:miter/>
                      </a:ln>
                    </p:spPr>
                  </p:pic>
                </p:oleObj>
              </mc:Fallback>
            </mc:AlternateContent>
          </a:graphicData>
        </a:graphic>
      </p:graphicFrame>
      <p:graphicFrame>
        <p:nvGraphicFramePr>
          <p:cNvPr id="3" name="对象 -2147482281"/>
          <p:cNvGraphicFramePr>
            <a:graphicFrameLocks noChangeAspect="1"/>
          </p:cNvGraphicFramePr>
          <p:nvPr>
            <p:extLst>
              <p:ext uri="{D42A27DB-BD31-4B8C-83A1-F6EECF244321}">
                <p14:modId xmlns:p14="http://schemas.microsoft.com/office/powerpoint/2010/main" val="3305364057"/>
              </p:ext>
            </p:extLst>
          </p:nvPr>
        </p:nvGraphicFramePr>
        <p:xfrm>
          <a:off x="4005387" y="4797152"/>
          <a:ext cx="4033520" cy="384810"/>
        </p:xfrm>
        <a:graphic>
          <a:graphicData uri="http://schemas.openxmlformats.org/presentationml/2006/ole">
            <mc:AlternateContent xmlns:mc="http://schemas.openxmlformats.org/markup-compatibility/2006">
              <mc:Choice xmlns:v="urn:schemas-microsoft-com:vml" Requires="v">
                <p:oleObj spid="_x0000_s59006" r:id="rId43" imgW="2209800" imgH="203200" progId="Equation.DSMT4">
                  <p:embed/>
                </p:oleObj>
              </mc:Choice>
              <mc:Fallback>
                <p:oleObj r:id="rId43" imgW="2209800" imgH="203200" progId="Equation.DSMT4">
                  <p:embed/>
                  <p:pic>
                    <p:nvPicPr>
                      <p:cNvPr id="0" name=""/>
                      <p:cNvPicPr/>
                      <p:nvPr/>
                    </p:nvPicPr>
                    <p:blipFill>
                      <a:blip r:embed="rId44"/>
                      <a:stretch>
                        <a:fillRect/>
                      </a:stretch>
                    </p:blipFill>
                    <p:spPr>
                      <a:xfrm>
                        <a:off x="4005387" y="4797152"/>
                        <a:ext cx="4033520" cy="384810"/>
                      </a:xfrm>
                      <a:prstGeom prst="rect">
                        <a:avLst/>
                      </a:prstGeom>
                      <a:noFill/>
                      <a:ln w="9525">
                        <a:noFill/>
                        <a:miter/>
                      </a:ln>
                    </p:spPr>
                  </p:pic>
                </p:oleObj>
              </mc:Fallback>
            </mc:AlternateContent>
          </a:graphicData>
        </a:graphic>
      </p:graphicFrame>
      <p:graphicFrame>
        <p:nvGraphicFramePr>
          <p:cNvPr id="93" name="对象 -2147482319"/>
          <p:cNvGraphicFramePr/>
          <p:nvPr>
            <p:extLst>
              <p:ext uri="{D42A27DB-BD31-4B8C-83A1-F6EECF244321}">
                <p14:modId xmlns:p14="http://schemas.microsoft.com/office/powerpoint/2010/main" val="1210351450"/>
              </p:ext>
            </p:extLst>
          </p:nvPr>
        </p:nvGraphicFramePr>
        <p:xfrm>
          <a:off x="4509443" y="5301208"/>
          <a:ext cx="789940" cy="314960"/>
        </p:xfrm>
        <a:graphic>
          <a:graphicData uri="http://schemas.openxmlformats.org/presentationml/2006/ole">
            <mc:AlternateContent xmlns:mc="http://schemas.openxmlformats.org/markup-compatibility/2006">
              <mc:Choice xmlns:v="urn:schemas-microsoft-com:vml" Requires="v">
                <p:oleObj spid="_x0000_s59007" r:id="rId45" imgW="393700" imgH="177165" progId="Equation.DSMT4">
                  <p:embed/>
                </p:oleObj>
              </mc:Choice>
              <mc:Fallback>
                <p:oleObj r:id="rId45" imgW="393700" imgH="177165" progId="Equation.DSMT4">
                  <p:embed/>
                  <p:pic>
                    <p:nvPicPr>
                      <p:cNvPr id="0" name=""/>
                      <p:cNvPicPr/>
                      <p:nvPr/>
                    </p:nvPicPr>
                    <p:blipFill>
                      <a:blip r:embed="rId6"/>
                      <a:stretch>
                        <a:fillRect/>
                      </a:stretch>
                    </p:blipFill>
                    <p:spPr>
                      <a:xfrm>
                        <a:off x="4509443" y="5301208"/>
                        <a:ext cx="789940" cy="314960"/>
                      </a:xfrm>
                      <a:prstGeom prst="rect">
                        <a:avLst/>
                      </a:prstGeom>
                      <a:noFill/>
                      <a:ln w="9525">
                        <a:noFill/>
                        <a:miter/>
                      </a:ln>
                    </p:spPr>
                  </p:pic>
                </p:oleObj>
              </mc:Fallback>
            </mc:AlternateContent>
          </a:graphicData>
        </a:graphic>
      </p:graphicFrame>
    </p:spTree>
    <p:extLst>
      <p:ext uri="{BB962C8B-B14F-4D97-AF65-F5344CB8AC3E}">
        <p14:creationId xmlns:p14="http://schemas.microsoft.com/office/powerpoint/2010/main" val="1395501135"/>
      </p:ext>
    </p:extLst>
  </p:cSld>
  <p:clrMapOvr>
    <a:masterClrMapping/>
  </p:clrMapOvr>
  <p:transition>
    <p:wip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885" y="116840"/>
            <a:ext cx="5594985"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第四节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sp>
        <p:nvSpPr>
          <p:cNvPr id="7" name="内容占位符 2"/>
          <p:cNvSpPr txBox="1"/>
          <p:nvPr/>
        </p:nvSpPr>
        <p:spPr bwMode="auto">
          <a:xfrm>
            <a:off x="260350" y="692785"/>
            <a:ext cx="1187767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2. </a:t>
            </a:r>
            <a:r>
              <a:rPr lang="zh-CN" altLang="en-US"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a:t>
            </a:r>
            <a:r>
              <a:rPr b="1" dirty="0" err="1"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动态对冲策略实证分析</a:t>
            </a:r>
            <a:endParaRPr lang="en-US"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r>
              <a:rPr lang="zh-CN" altLang="en-US" sz="2400" dirty="0">
                <a:latin typeface="Times New Roman" panose="02020603050405020304" pitchFamily="18" charset="0"/>
                <a:cs typeface="Times New Roman" panose="02020603050405020304" pitchFamily="18" charset="0"/>
              </a:rPr>
              <a:t>联立方程可归纳如下</a:t>
            </a:r>
            <a:r>
              <a:rPr lang="zh-CN" altLang="en-US" sz="2400" dirty="0" smtClean="0">
                <a:latin typeface="Times New Roman" panose="02020603050405020304" pitchFamily="18" charset="0"/>
                <a:cs typeface="Times New Roman" panose="02020603050405020304" pitchFamily="18" charset="0"/>
              </a:rPr>
              <a:t>：</a:t>
            </a:r>
            <a:endParaRPr lang="en-US" altLang="zh-CN"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pPr>
              <a:spcBef>
                <a:spcPts val="1800"/>
              </a:spcBef>
            </a:pPr>
            <a:r>
              <a:rPr lang="zh-CN" altLang="en-US" sz="2400" dirty="0" smtClean="0">
                <a:latin typeface="Times New Roman" panose="02020603050405020304" pitchFamily="18" charset="0"/>
                <a:cs typeface="Times New Roman" panose="02020603050405020304" pitchFamily="18" charset="0"/>
              </a:rPr>
              <a:t>其中，</a:t>
            </a:r>
            <a:r>
              <a:rPr lang="en-US" altLang="zh-CN" sz="2400" dirty="0" smtClean="0">
                <a:latin typeface="Times New Roman" panose="02020603050405020304" pitchFamily="18" charset="0"/>
                <a:cs typeface="Times New Roman" panose="02020603050405020304" pitchFamily="18" charset="0"/>
              </a:rPr>
              <a:t>option0holding</a:t>
            </a:r>
            <a:r>
              <a:rPr lang="zh-CN" altLang="en-US" sz="2400" dirty="0" smtClean="0">
                <a:latin typeface="Times New Roman" panose="02020603050405020304" pitchFamily="18" charset="0"/>
                <a:cs typeface="Times New Roman" panose="02020603050405020304" pitchFamily="18" charset="0"/>
              </a:rPr>
              <a:t>表示期初期权</a:t>
            </a:r>
            <a:r>
              <a:rPr lang="en-US" altLang="zh-CN" sz="2400" dirty="0" smtClean="0">
                <a:latin typeface="Times New Roman" panose="02020603050405020304" pitchFamily="18" charset="0"/>
                <a:cs typeface="Times New Roman" panose="02020603050405020304" pitchFamily="18" charset="0"/>
              </a:rPr>
              <a:t>A</a:t>
            </a:r>
            <a:r>
              <a:rPr lang="zh-CN" altLang="en-US" sz="2400" dirty="0" smtClean="0">
                <a:latin typeface="Times New Roman" panose="02020603050405020304" pitchFamily="18" charset="0"/>
                <a:cs typeface="Times New Roman" panose="02020603050405020304" pitchFamily="18" charset="0"/>
              </a:rPr>
              <a:t>持有量，</a:t>
            </a:r>
            <a:r>
              <a:rPr lang="en-US" altLang="zh-CN" sz="2400" dirty="0" smtClean="0">
                <a:latin typeface="Times New Roman" panose="02020603050405020304" pitchFamily="18" charset="0"/>
                <a:cs typeface="Times New Roman" panose="02020603050405020304" pitchFamily="18" charset="0"/>
              </a:rPr>
              <a:t>stockholding</a:t>
            </a:r>
            <a:r>
              <a:rPr lang="zh-CN" altLang="en-US" sz="2400" dirty="0" smtClean="0">
                <a:latin typeface="Times New Roman" panose="02020603050405020304" pitchFamily="18" charset="0"/>
                <a:cs typeface="Times New Roman" panose="02020603050405020304" pitchFamily="18" charset="0"/>
              </a:rPr>
              <a:t>为股票持有量，</a:t>
            </a:r>
            <a:r>
              <a:rPr lang="en-US" altLang="zh-CN" sz="2400" dirty="0">
                <a:latin typeface="Times New Roman" panose="02020603050405020304" pitchFamily="18" charset="0"/>
                <a:cs typeface="Times New Roman" panose="02020603050405020304" pitchFamily="18" charset="0"/>
              </a:rPr>
              <a:t> </a:t>
            </a:r>
            <a:r>
              <a:rPr lang="zh-CN" altLang="en-US" sz="2400" dirty="0" smtClean="0">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cs typeface="Times New Roman" panose="02020603050405020304" pitchFamily="18" charset="0"/>
              </a:rPr>
              <a:t>stockholding</a:t>
            </a:r>
            <a:r>
              <a:rPr lang="zh-CN" altLang="en-US" sz="2400" dirty="0" smtClean="0">
                <a:latin typeface="Times New Roman" panose="02020603050405020304" pitchFamily="18" charset="0"/>
                <a:cs typeface="Times New Roman" panose="02020603050405020304" pitchFamily="18" charset="0"/>
              </a:rPr>
              <a:t>表示股票持有量的增加值，</a:t>
            </a:r>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stockholding(-1)</a:t>
            </a:r>
            <a:r>
              <a:rPr lang="zh-CN" altLang="en-US" sz="2400" dirty="0" smtClean="0">
                <a:latin typeface="Times New Roman" panose="02020603050405020304" pitchFamily="18" charset="0"/>
                <a:cs typeface="Times New Roman" panose="02020603050405020304" pitchFamily="18" charset="0"/>
              </a:rPr>
              <a:t>表示前一期的股票</a:t>
            </a:r>
            <a:r>
              <a:rPr lang="zh-CN" altLang="en-US" sz="2400" dirty="0">
                <a:latin typeface="Times New Roman" panose="02020603050405020304" pitchFamily="18" charset="0"/>
                <a:cs typeface="Times New Roman" panose="02020603050405020304" pitchFamily="18" charset="0"/>
              </a:rPr>
              <a:t>持有</a:t>
            </a:r>
            <a:r>
              <a:rPr lang="zh-CN" altLang="en-US" sz="2400" dirty="0" smtClean="0">
                <a:latin typeface="Times New Roman" panose="02020603050405020304" pitchFamily="18" charset="0"/>
                <a:cs typeface="Times New Roman" panose="02020603050405020304" pitchFamily="18" charset="0"/>
              </a:rPr>
              <a:t>量。</a:t>
            </a:r>
            <a:endParaRPr sz="2400" dirty="0">
              <a:latin typeface="Times New Roman" panose="02020603050405020304" pitchFamily="18" charset="0"/>
              <a:cs typeface="Times New Roman" panose="02020603050405020304" pitchFamily="18" charset="0"/>
            </a:endParaRPr>
          </a:p>
        </p:txBody>
      </p:sp>
      <p:graphicFrame>
        <p:nvGraphicFramePr>
          <p:cNvPr id="10" name="对象 9"/>
          <p:cNvGraphicFramePr>
            <a:graphicFrameLocks noChangeAspect="1"/>
          </p:cNvGraphicFramePr>
          <p:nvPr>
            <p:extLst>
              <p:ext uri="{D42A27DB-BD31-4B8C-83A1-F6EECF244321}">
                <p14:modId xmlns:p14="http://schemas.microsoft.com/office/powerpoint/2010/main" val="4064605639"/>
              </p:ext>
            </p:extLst>
          </p:nvPr>
        </p:nvGraphicFramePr>
        <p:xfrm>
          <a:off x="5999163" y="1677988"/>
          <a:ext cx="5892800" cy="935037"/>
        </p:xfrm>
        <a:graphic>
          <a:graphicData uri="http://schemas.openxmlformats.org/presentationml/2006/ole">
            <mc:AlternateContent xmlns:mc="http://schemas.openxmlformats.org/markup-compatibility/2006">
              <mc:Choice xmlns:v="urn:schemas-microsoft-com:vml" Requires="v">
                <p:oleObj spid="_x0000_s59436" name="Equation" r:id="rId3" imgW="4597200" imgH="711000" progId="Equation.DSMT4">
                  <p:embed/>
                </p:oleObj>
              </mc:Choice>
              <mc:Fallback>
                <p:oleObj name="Equation" r:id="rId3" imgW="4597200" imgH="711000" progId="Equation.DSMT4">
                  <p:embed/>
                  <p:pic>
                    <p:nvPicPr>
                      <p:cNvPr id="0" name=""/>
                      <p:cNvPicPr>
                        <a:picLocks noChangeAspect="1" noChangeArrowheads="1"/>
                      </p:cNvPicPr>
                      <p:nvPr/>
                    </p:nvPicPr>
                    <p:blipFill>
                      <a:blip r:embed="rId4"/>
                      <a:srcRect/>
                      <a:stretch>
                        <a:fillRect/>
                      </a:stretch>
                    </p:blipFill>
                    <p:spPr bwMode="auto">
                      <a:xfrm>
                        <a:off x="5999163" y="1677988"/>
                        <a:ext cx="5892800" cy="935037"/>
                      </a:xfrm>
                      <a:prstGeom prst="rect">
                        <a:avLst/>
                      </a:prstGeom>
                      <a:noFill/>
                      <a:ln>
                        <a:noFill/>
                      </a:ln>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137047943"/>
              </p:ext>
            </p:extLst>
          </p:nvPr>
        </p:nvGraphicFramePr>
        <p:xfrm>
          <a:off x="385763" y="1773238"/>
          <a:ext cx="4038600" cy="935037"/>
        </p:xfrm>
        <a:graphic>
          <a:graphicData uri="http://schemas.openxmlformats.org/presentationml/2006/ole">
            <mc:AlternateContent xmlns:mc="http://schemas.openxmlformats.org/markup-compatibility/2006">
              <mc:Choice xmlns:v="urn:schemas-microsoft-com:vml" Requires="v">
                <p:oleObj spid="_x0000_s59437" name="Equation" r:id="rId5" imgW="3035160" imgH="685800" progId="Equation.DSMT4">
                  <p:embed/>
                </p:oleObj>
              </mc:Choice>
              <mc:Fallback>
                <p:oleObj name="Equation" r:id="rId5" imgW="3035160" imgH="685800" progId="Equation.DSMT4">
                  <p:embed/>
                  <p:pic>
                    <p:nvPicPr>
                      <p:cNvPr id="0" name=""/>
                      <p:cNvPicPr>
                        <a:picLocks noChangeAspect="1" noChangeArrowheads="1"/>
                      </p:cNvPicPr>
                      <p:nvPr/>
                    </p:nvPicPr>
                    <p:blipFill>
                      <a:blip r:embed="rId6"/>
                      <a:srcRect/>
                      <a:stretch>
                        <a:fillRect/>
                      </a:stretch>
                    </p:blipFill>
                    <p:spPr bwMode="auto">
                      <a:xfrm>
                        <a:off x="385763" y="1773238"/>
                        <a:ext cx="4038600" cy="935037"/>
                      </a:xfrm>
                      <a:prstGeom prst="rect">
                        <a:avLst/>
                      </a:prstGeom>
                      <a:noFill/>
                      <a:ln>
                        <a:noFill/>
                      </a:ln>
                    </p:spPr>
                  </p:pic>
                </p:oleObj>
              </mc:Fallback>
            </mc:AlternateContent>
          </a:graphicData>
        </a:graphic>
      </p:graphicFrame>
      <p:sp>
        <p:nvSpPr>
          <p:cNvPr id="12" name="右箭头 11"/>
          <p:cNvSpPr/>
          <p:nvPr/>
        </p:nvSpPr>
        <p:spPr>
          <a:xfrm>
            <a:off x="4653459" y="1965511"/>
            <a:ext cx="1080120" cy="360040"/>
          </a:xfrm>
          <a:prstGeom prst="rightArrow">
            <a:avLst/>
          </a:prstGeom>
          <a:solidFill>
            <a:schemeClr val="accent5">
              <a:lumMod val="20000"/>
              <a:lumOff val="8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693"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7275" y="3545633"/>
            <a:ext cx="7326443" cy="3312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矩形 12"/>
          <p:cNvSpPr/>
          <p:nvPr/>
        </p:nvSpPr>
        <p:spPr>
          <a:xfrm>
            <a:off x="549003" y="4222654"/>
            <a:ext cx="2053767" cy="461665"/>
          </a:xfrm>
          <a:prstGeom prst="rect">
            <a:avLst/>
          </a:prstGeom>
        </p:spPr>
        <p:txBody>
          <a:bodyPr wrap="none">
            <a:spAutoFit/>
          </a:bodyPr>
          <a:lstStyle/>
          <a:p>
            <a:r>
              <a:rPr lang="en-US" altLang="zh-CN" sz="2400" b="1" dirty="0" smtClean="0">
                <a:latin typeface="Times New Roman" panose="02020603050405020304" pitchFamily="18" charset="0"/>
                <a:cs typeface="Times New Roman" panose="02020603050405020304" pitchFamily="18" charset="0"/>
              </a:rPr>
              <a:t>Python</a:t>
            </a:r>
            <a:r>
              <a:rPr lang="zh-CN" altLang="en-US" sz="2400" b="1" dirty="0" smtClean="0">
                <a:latin typeface="Times New Roman" panose="02020603050405020304" pitchFamily="18" charset="0"/>
                <a:cs typeface="Times New Roman" panose="02020603050405020304" pitchFamily="18" charset="0"/>
              </a:rPr>
              <a:t>实现：</a:t>
            </a:r>
            <a:endParaRPr lang="zh-CN" altLang="en-US" sz="2400" b="1" dirty="0"/>
          </a:p>
        </p:txBody>
      </p:sp>
    </p:spTree>
    <p:extLst>
      <p:ext uri="{BB962C8B-B14F-4D97-AF65-F5344CB8AC3E}">
        <p14:creationId xmlns:p14="http://schemas.microsoft.com/office/powerpoint/2010/main" val="268374009"/>
      </p:ext>
    </p:extLst>
  </p:cSld>
  <p:clrMapOvr>
    <a:masterClrMapping/>
  </p:clrMapOvr>
  <p:transition>
    <p:wip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87767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2</a:t>
            </a:r>
            <a:r>
              <a:rPr lang="en-US" altLang="zh-CN"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 </a:t>
            </a:r>
            <a:r>
              <a:rPr lang="zh-CN" altLang="en-US"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期权动态对冲策略实证</a:t>
            </a:r>
            <a:r>
              <a:rPr lang="zh-CN" altLang="en-US"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分析</a:t>
            </a:r>
            <a:endParaRPr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latinLnBrk="0">
              <a:lnSpc>
                <a:spcPct val="150000"/>
              </a:lnSpc>
              <a:spcBef>
                <a:spcPts val="600"/>
              </a:spcBef>
            </a:pPr>
            <a:r>
              <a:rPr lang="en-US" sz="1800" b="1" dirty="0" smtClean="0">
                <a:latin typeface="Times New Roman" panose="02020603050405020304" pitchFamily="18" charset="0"/>
                <a:cs typeface="Times New Roman" panose="02020603050405020304" pitchFamily="18" charset="0"/>
                <a:sym typeface="+mn-ea"/>
              </a:rPr>
              <a:t>    </a:t>
            </a:r>
            <a:r>
              <a:rPr lang="zh-CN" altLang="en-US" sz="1800" b="1" dirty="0" smtClean="0">
                <a:latin typeface="Times New Roman" panose="02020603050405020304" pitchFamily="18" charset="0"/>
                <a:cs typeface="Times New Roman" panose="02020603050405020304" pitchFamily="18" charset="0"/>
                <a:sym typeface="+mn-ea"/>
              </a:rPr>
              <a:t>（</a:t>
            </a:r>
            <a:r>
              <a:rPr lang="en-US" altLang="zh-CN" sz="1800" b="1" dirty="0" smtClean="0">
                <a:latin typeface="Times New Roman" panose="02020603050405020304" pitchFamily="18" charset="0"/>
                <a:cs typeface="Times New Roman" panose="02020603050405020304" pitchFamily="18" charset="0"/>
                <a:sym typeface="+mn-ea"/>
              </a:rPr>
              <a:t>1</a:t>
            </a:r>
            <a:r>
              <a:rPr lang="zh-CN" altLang="en-US" sz="1800" b="1" dirty="0" smtClean="0">
                <a:latin typeface="Times New Roman" panose="02020603050405020304" pitchFamily="18" charset="0"/>
                <a:cs typeface="Times New Roman" panose="02020603050405020304" pitchFamily="18" charset="0"/>
                <a:sym typeface="+mn-ea"/>
              </a:rPr>
              <a:t>）</a:t>
            </a:r>
            <a:r>
              <a:rPr sz="1800" b="1" dirty="0" err="1" smtClean="0">
                <a:latin typeface="Times New Roman" panose="02020603050405020304" pitchFamily="18" charset="0"/>
                <a:cs typeface="Times New Roman" panose="02020603050405020304" pitchFamily="18" charset="0"/>
                <a:sym typeface="+mn-ea"/>
              </a:rPr>
              <a:t>样本选取</a:t>
            </a:r>
            <a:endParaRPr sz="1800" b="1" dirty="0">
              <a:latin typeface="Times New Roman" panose="02020603050405020304" pitchFamily="18" charset="0"/>
              <a:cs typeface="Times New Roman" panose="02020603050405020304" pitchFamily="18" charset="0"/>
              <a:sym typeface="+mn-ea"/>
            </a:endParaRPr>
          </a:p>
          <a:p>
            <a:pPr>
              <a:lnSpc>
                <a:spcPct val="130000"/>
              </a:lnSpc>
              <a:spcBef>
                <a:spcPts val="0"/>
              </a:spcBef>
            </a:pPr>
            <a:r>
              <a:rPr lang="zh-CN" altLang="en-US" sz="1800" dirty="0">
                <a:latin typeface="Times New Roman" panose="02020603050405020304" pitchFamily="18" charset="0"/>
                <a:cs typeface="Times New Roman" panose="02020603050405020304" pitchFamily="18" charset="0"/>
              </a:rPr>
              <a:t>本策略选取上证</a:t>
            </a:r>
            <a:r>
              <a:rPr lang="en-US" altLang="zh-CN" sz="1800" dirty="0">
                <a:latin typeface="Times New Roman" panose="02020603050405020304" pitchFamily="18" charset="0"/>
                <a:cs typeface="Times New Roman" panose="02020603050405020304" pitchFamily="18" charset="0"/>
              </a:rPr>
              <a:t>100</a:t>
            </a:r>
            <a:r>
              <a:rPr lang="zh-CN" altLang="en-US" sz="1800" dirty="0">
                <a:latin typeface="Times New Roman" panose="02020603050405020304" pitchFamily="18" charset="0"/>
                <a:cs typeface="Times New Roman" panose="02020603050405020304" pitchFamily="18" charset="0"/>
              </a:rPr>
              <a:t>指数作为投资标的资产，回测区间为</a:t>
            </a:r>
            <a:r>
              <a:rPr lang="en-US" altLang="zh-CN" sz="1800" dirty="0">
                <a:latin typeface="Times New Roman" panose="02020603050405020304" pitchFamily="18" charset="0"/>
                <a:cs typeface="Times New Roman" panose="02020603050405020304" pitchFamily="18" charset="0"/>
              </a:rPr>
              <a:t>2020</a:t>
            </a:r>
            <a:r>
              <a:rPr lang="zh-CN" altLang="en-US" sz="1800" dirty="0">
                <a:latin typeface="Times New Roman" panose="02020603050405020304" pitchFamily="18" charset="0"/>
                <a:cs typeface="Times New Roman" panose="02020603050405020304" pitchFamily="18" charset="0"/>
              </a:rPr>
              <a:t>年</a:t>
            </a:r>
            <a:r>
              <a:rPr lang="en-US" altLang="zh-CN" sz="1800" dirty="0">
                <a:latin typeface="Times New Roman" panose="02020603050405020304" pitchFamily="18" charset="0"/>
                <a:cs typeface="Times New Roman" panose="02020603050405020304" pitchFamily="18" charset="0"/>
              </a:rPr>
              <a:t>1</a:t>
            </a:r>
            <a:r>
              <a:rPr lang="zh-CN" altLang="en-US" sz="1800" dirty="0">
                <a:latin typeface="Times New Roman" panose="02020603050405020304" pitchFamily="18" charset="0"/>
                <a:cs typeface="Times New Roman" panose="02020603050405020304" pitchFamily="18" charset="0"/>
              </a:rPr>
              <a:t>月</a:t>
            </a:r>
            <a:r>
              <a:rPr lang="en-US" altLang="zh-CN" sz="1800" dirty="0">
                <a:latin typeface="Times New Roman" panose="02020603050405020304" pitchFamily="18" charset="0"/>
                <a:cs typeface="Times New Roman" panose="02020603050405020304" pitchFamily="18" charset="0"/>
              </a:rPr>
              <a:t>2</a:t>
            </a:r>
            <a:r>
              <a:rPr lang="zh-CN" altLang="en-US" sz="1800" dirty="0">
                <a:latin typeface="Times New Roman" panose="02020603050405020304" pitchFamily="18" charset="0"/>
                <a:cs typeface="Times New Roman" panose="02020603050405020304" pitchFamily="18" charset="0"/>
              </a:rPr>
              <a:t>日至</a:t>
            </a:r>
            <a:r>
              <a:rPr lang="en-US" altLang="zh-CN" sz="1800" dirty="0">
                <a:latin typeface="Times New Roman" panose="02020603050405020304" pitchFamily="18" charset="0"/>
                <a:cs typeface="Times New Roman" panose="02020603050405020304" pitchFamily="18" charset="0"/>
              </a:rPr>
              <a:t>2022</a:t>
            </a:r>
            <a:r>
              <a:rPr lang="zh-CN" altLang="en-US" sz="1800" dirty="0">
                <a:latin typeface="Times New Roman" panose="02020603050405020304" pitchFamily="18" charset="0"/>
                <a:cs typeface="Times New Roman" panose="02020603050405020304" pitchFamily="18" charset="0"/>
              </a:rPr>
              <a:t>年</a:t>
            </a:r>
            <a:r>
              <a:rPr lang="en-US" altLang="zh-CN" sz="1800" dirty="0">
                <a:latin typeface="Times New Roman" panose="02020603050405020304" pitchFamily="18" charset="0"/>
                <a:cs typeface="Times New Roman" panose="02020603050405020304" pitchFamily="18" charset="0"/>
              </a:rPr>
              <a:t>12</a:t>
            </a:r>
            <a:r>
              <a:rPr lang="zh-CN" altLang="en-US" sz="1800" dirty="0">
                <a:latin typeface="Times New Roman" panose="02020603050405020304" pitchFamily="18" charset="0"/>
                <a:cs typeface="Times New Roman" panose="02020603050405020304" pitchFamily="18" charset="0"/>
              </a:rPr>
              <a:t>月</a:t>
            </a:r>
            <a:r>
              <a:rPr lang="en-US" altLang="zh-CN" sz="1800" dirty="0">
                <a:latin typeface="Times New Roman" panose="02020603050405020304" pitchFamily="18" charset="0"/>
                <a:cs typeface="Times New Roman" panose="02020603050405020304" pitchFamily="18" charset="0"/>
              </a:rPr>
              <a:t>9</a:t>
            </a:r>
            <a:r>
              <a:rPr lang="zh-CN" altLang="en-US" sz="1800" dirty="0">
                <a:latin typeface="Times New Roman" panose="02020603050405020304" pitchFamily="18" charset="0"/>
                <a:cs typeface="Times New Roman" panose="02020603050405020304" pitchFamily="18" charset="0"/>
              </a:rPr>
              <a:t>日，共</a:t>
            </a:r>
            <a:r>
              <a:rPr lang="en-US" altLang="zh-CN" sz="1800" dirty="0">
                <a:latin typeface="Times New Roman" panose="02020603050405020304" pitchFamily="18" charset="0"/>
                <a:cs typeface="Times New Roman" panose="02020603050405020304" pitchFamily="18" charset="0"/>
              </a:rPr>
              <a:t>713</a:t>
            </a:r>
            <a:r>
              <a:rPr lang="zh-CN" altLang="en-US" sz="1800" dirty="0">
                <a:latin typeface="Times New Roman" panose="02020603050405020304" pitchFamily="18" charset="0"/>
                <a:cs typeface="Times New Roman" panose="02020603050405020304" pitchFamily="18" charset="0"/>
              </a:rPr>
              <a:t>个交易日，图</a:t>
            </a:r>
            <a:r>
              <a:rPr lang="en-US" altLang="zh-CN" sz="1800" dirty="0">
                <a:latin typeface="Times New Roman" panose="02020603050405020304" pitchFamily="18" charset="0"/>
                <a:cs typeface="Times New Roman" panose="02020603050405020304" pitchFamily="18" charset="0"/>
              </a:rPr>
              <a:t>8-9</a:t>
            </a:r>
            <a:r>
              <a:rPr lang="zh-CN" altLang="en-US" sz="1800" dirty="0">
                <a:latin typeface="Times New Roman" panose="02020603050405020304" pitchFamily="18" charset="0"/>
                <a:cs typeface="Times New Roman" panose="02020603050405020304" pitchFamily="18" charset="0"/>
              </a:rPr>
              <a:t>展示了回测区间内现货价格的走势，可见上证</a:t>
            </a:r>
            <a:r>
              <a:rPr lang="en-US" altLang="zh-CN" sz="1800" dirty="0">
                <a:latin typeface="Times New Roman" panose="02020603050405020304" pitchFamily="18" charset="0"/>
                <a:cs typeface="Times New Roman" panose="02020603050405020304" pitchFamily="18" charset="0"/>
              </a:rPr>
              <a:t>100</a:t>
            </a:r>
            <a:r>
              <a:rPr lang="zh-CN" altLang="en-US" sz="1800" dirty="0">
                <a:latin typeface="Times New Roman" panose="02020603050405020304" pitchFamily="18" charset="0"/>
                <a:cs typeface="Times New Roman" panose="02020603050405020304" pitchFamily="18" charset="0"/>
              </a:rPr>
              <a:t>指数在样本区间内出现多次大幅回撤，波动率较高。设置期权的执行价为</a:t>
            </a:r>
            <a:r>
              <a:rPr lang="en-US" altLang="zh-CN" sz="1800" dirty="0">
                <a:latin typeface="Times New Roman" panose="02020603050405020304" pitchFamily="18" charset="0"/>
                <a:cs typeface="Times New Roman" panose="02020603050405020304" pitchFamily="18" charset="0"/>
              </a:rPr>
              <a:t>6800</a:t>
            </a:r>
            <a:r>
              <a:rPr lang="zh-CN" altLang="en-US" sz="1800" dirty="0">
                <a:latin typeface="Times New Roman" panose="02020603050405020304" pitchFamily="18" charset="0"/>
                <a:cs typeface="Times New Roman" panose="02020603050405020304" pitchFamily="18" charset="0"/>
              </a:rPr>
              <a:t>，看涨虚值期权执行价为标的资产减</a:t>
            </a:r>
            <a:r>
              <a:rPr lang="en-US" altLang="zh-CN" sz="1800" dirty="0">
                <a:latin typeface="Times New Roman" panose="02020603050405020304" pitchFamily="18" charset="0"/>
                <a:cs typeface="Times New Roman" panose="02020603050405020304" pitchFamily="18" charset="0"/>
              </a:rPr>
              <a:t>5</a:t>
            </a:r>
            <a:r>
              <a:rPr lang="zh-CN" altLang="en-US" sz="1800" dirty="0">
                <a:latin typeface="Times New Roman" panose="02020603050405020304" pitchFamily="18" charset="0"/>
                <a:cs typeface="Times New Roman" panose="02020603050405020304" pitchFamily="18" charset="0"/>
              </a:rPr>
              <a:t>，看涨实值期权执行价为标的资产加</a:t>
            </a:r>
            <a:r>
              <a:rPr lang="en-US" altLang="zh-CN" sz="1800" dirty="0">
                <a:latin typeface="Times New Roman" panose="02020603050405020304" pitchFamily="18" charset="0"/>
                <a:cs typeface="Times New Roman" panose="02020603050405020304" pitchFamily="18" charset="0"/>
              </a:rPr>
              <a:t>10</a:t>
            </a:r>
            <a:r>
              <a:rPr lang="zh-CN" altLang="en-US" sz="1800" dirty="0">
                <a:latin typeface="Times New Roman" panose="02020603050405020304" pitchFamily="18" charset="0"/>
                <a:cs typeface="Times New Roman" panose="02020603050405020304" pitchFamily="18" charset="0"/>
              </a:rPr>
              <a:t>，无风险利率设为</a:t>
            </a:r>
            <a:r>
              <a:rPr lang="en-US" altLang="zh-CN" sz="1800" dirty="0">
                <a:latin typeface="Times New Roman" panose="02020603050405020304" pitchFamily="18" charset="0"/>
                <a:cs typeface="Times New Roman" panose="02020603050405020304" pitchFamily="18" charset="0"/>
              </a:rPr>
              <a:t>1.5%</a:t>
            </a:r>
            <a:r>
              <a:rPr lang="zh-CN" altLang="en-US" sz="1800" dirty="0">
                <a:latin typeface="Times New Roman" panose="02020603050405020304" pitchFamily="18" charset="0"/>
                <a:cs typeface="Times New Roman" panose="02020603050405020304" pitchFamily="18" charset="0"/>
              </a:rPr>
              <a:t>，期权</a:t>
            </a:r>
            <a:r>
              <a:rPr lang="en-US" altLang="zh-CN" sz="1800" dirty="0">
                <a:latin typeface="Times New Roman" panose="02020603050405020304" pitchFamily="18" charset="0"/>
                <a:cs typeface="Times New Roman" panose="02020603050405020304" pitchFamily="18" charset="0"/>
              </a:rPr>
              <a:t>0</a:t>
            </a:r>
            <a:r>
              <a:rPr lang="zh-CN" altLang="en-US" sz="1800" dirty="0">
                <a:latin typeface="Times New Roman" panose="02020603050405020304" pitchFamily="18" charset="0"/>
                <a:cs typeface="Times New Roman" panose="02020603050405020304" pitchFamily="18" charset="0"/>
              </a:rPr>
              <a:t>、期权</a:t>
            </a:r>
            <a:r>
              <a:rPr lang="en-US" altLang="zh-CN" sz="1800" dirty="0">
                <a:latin typeface="Times New Roman" panose="02020603050405020304" pitchFamily="18" charset="0"/>
                <a:cs typeface="Times New Roman" panose="02020603050405020304" pitchFamily="18" charset="0"/>
              </a:rPr>
              <a:t>1</a:t>
            </a:r>
            <a:r>
              <a:rPr lang="zh-CN" altLang="en-US" sz="1800" dirty="0">
                <a:latin typeface="Times New Roman" panose="02020603050405020304" pitchFamily="18" charset="0"/>
                <a:cs typeface="Times New Roman" panose="02020603050405020304" pitchFamily="18" charset="0"/>
              </a:rPr>
              <a:t>、期权</a:t>
            </a:r>
            <a:r>
              <a:rPr lang="en-US" altLang="zh-CN" sz="1800" dirty="0">
                <a:latin typeface="Times New Roman" panose="02020603050405020304" pitchFamily="18" charset="0"/>
                <a:cs typeface="Times New Roman" panose="02020603050405020304" pitchFamily="18" charset="0"/>
              </a:rPr>
              <a:t>3</a:t>
            </a:r>
            <a:r>
              <a:rPr lang="zh-CN" altLang="en-US" sz="1800" dirty="0">
                <a:latin typeface="Times New Roman" panose="02020603050405020304" pitchFamily="18" charset="0"/>
                <a:cs typeface="Times New Roman" panose="02020603050405020304" pitchFamily="18" charset="0"/>
              </a:rPr>
              <a:t>的波动率分别设为</a:t>
            </a:r>
            <a:r>
              <a:rPr lang="en-US" altLang="zh-CN" sz="1800" dirty="0">
                <a:latin typeface="Times New Roman" panose="02020603050405020304" pitchFamily="18" charset="0"/>
                <a:cs typeface="Times New Roman" panose="02020603050405020304" pitchFamily="18" charset="0"/>
              </a:rPr>
              <a:t>15%</a:t>
            </a:r>
            <a:r>
              <a:rPr lang="zh-CN" altLang="en-US" sz="1800" dirty="0">
                <a:latin typeface="Times New Roman" panose="02020603050405020304" pitchFamily="18" charset="0"/>
                <a:cs typeface="Times New Roman" panose="02020603050405020304" pitchFamily="18" charset="0"/>
              </a:rPr>
              <a:t>、</a:t>
            </a:r>
            <a:r>
              <a:rPr lang="en-US" altLang="zh-CN" sz="1800" dirty="0">
                <a:latin typeface="Times New Roman" panose="02020603050405020304" pitchFamily="18" charset="0"/>
                <a:cs typeface="Times New Roman" panose="02020603050405020304" pitchFamily="18" charset="0"/>
              </a:rPr>
              <a:t>12%</a:t>
            </a:r>
            <a:r>
              <a:rPr lang="zh-CN" altLang="en-US" sz="1800" dirty="0">
                <a:latin typeface="Times New Roman" panose="02020603050405020304" pitchFamily="18" charset="0"/>
                <a:cs typeface="Times New Roman" panose="02020603050405020304" pitchFamily="18" charset="0"/>
              </a:rPr>
              <a:t>和</a:t>
            </a:r>
            <a:r>
              <a:rPr lang="en-US" altLang="zh-CN" sz="1800" dirty="0">
                <a:latin typeface="Times New Roman" panose="02020603050405020304" pitchFamily="18" charset="0"/>
                <a:cs typeface="Times New Roman" panose="02020603050405020304" pitchFamily="18" charset="0"/>
              </a:rPr>
              <a:t>40%</a:t>
            </a:r>
            <a:r>
              <a:rPr lang="zh-CN" altLang="en-US" sz="1800" dirty="0">
                <a:latin typeface="Times New Roman" panose="02020603050405020304" pitchFamily="18" charset="0"/>
                <a:cs typeface="Times New Roman" panose="02020603050405020304" pitchFamily="18" charset="0"/>
              </a:rPr>
              <a:t>，起初期权</a:t>
            </a:r>
            <a:r>
              <a:rPr lang="en-US" altLang="zh-CN" sz="1800" dirty="0">
                <a:latin typeface="Times New Roman" panose="02020603050405020304" pitchFamily="18" charset="0"/>
                <a:cs typeface="Times New Roman" panose="02020603050405020304" pitchFamily="18" charset="0"/>
              </a:rPr>
              <a:t>0</a:t>
            </a:r>
            <a:r>
              <a:rPr lang="zh-CN" altLang="en-US" sz="1800" dirty="0">
                <a:latin typeface="Times New Roman" panose="02020603050405020304" pitchFamily="18" charset="0"/>
                <a:cs typeface="Times New Roman" panose="02020603050405020304" pitchFamily="18" charset="0"/>
              </a:rPr>
              <a:t>的持有为</a:t>
            </a:r>
            <a:r>
              <a:rPr lang="en-US" altLang="zh-CN" sz="1800" dirty="0">
                <a:latin typeface="Times New Roman" panose="02020603050405020304" pitchFamily="18" charset="0"/>
                <a:cs typeface="Times New Roman" panose="02020603050405020304" pitchFamily="18" charset="0"/>
              </a:rPr>
              <a:t>1000</a:t>
            </a:r>
            <a:r>
              <a:rPr lang="zh-CN" altLang="en-US" sz="1800" dirty="0">
                <a:latin typeface="Times New Roman" panose="02020603050405020304" pitchFamily="18" charset="0"/>
                <a:cs typeface="Times New Roman" panose="02020603050405020304" pitchFamily="18" charset="0"/>
              </a:rPr>
              <a:t>，初始本金为</a:t>
            </a:r>
            <a:r>
              <a:rPr lang="en-US" altLang="zh-CN" sz="1800" dirty="0">
                <a:latin typeface="Times New Roman" panose="02020603050405020304" pitchFamily="18" charset="0"/>
                <a:cs typeface="Times New Roman" panose="02020603050405020304" pitchFamily="18" charset="0"/>
              </a:rPr>
              <a:t>200000 </a:t>
            </a:r>
            <a:r>
              <a:rPr sz="1800" dirty="0" smtClean="0">
                <a:latin typeface="Times New Roman" panose="02020603050405020304" pitchFamily="18" charset="0"/>
                <a:cs typeface="Times New Roman" panose="02020603050405020304" pitchFamily="18" charset="0"/>
              </a:rPr>
              <a:t>。</a:t>
            </a: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第四节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5708" y="3140968"/>
            <a:ext cx="6526953"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6100192"/>
      </p:ext>
    </p:extLst>
  </p:cSld>
  <p:clrMapOvr>
    <a:masterClrMapping/>
  </p:clrMapOvr>
  <p:transition>
    <p:wip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70397"/>
            <a:ext cx="1187767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2. </a:t>
            </a:r>
            <a:r>
              <a:rPr lang="zh-CN" altLang="en-US"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期权动态对冲策略实证分析</a:t>
            </a:r>
          </a:p>
          <a:p>
            <a:pPr latinLnBrk="0">
              <a:lnSpc>
                <a:spcPct val="150000"/>
              </a:lnSpc>
              <a:spcBef>
                <a:spcPts val="0"/>
              </a:spcBef>
            </a:pPr>
            <a:r>
              <a:rPr lang="en-US" sz="1800" b="1" dirty="0" smtClean="0">
                <a:latin typeface="Times New Roman" panose="02020603050405020304" pitchFamily="18" charset="0"/>
                <a:cs typeface="Times New Roman" panose="02020603050405020304" pitchFamily="18" charset="0"/>
                <a:sym typeface="+mn-ea"/>
              </a:rPr>
              <a:t>  </a:t>
            </a:r>
            <a:r>
              <a:rPr lang="zh-CN" altLang="en-US" sz="1800" b="1" dirty="0" smtClean="0">
                <a:latin typeface="Times New Roman" panose="02020603050405020304" pitchFamily="18" charset="0"/>
                <a:cs typeface="Times New Roman" panose="02020603050405020304" pitchFamily="18" charset="0"/>
                <a:sym typeface="+mn-ea"/>
              </a:rPr>
              <a:t>（</a:t>
            </a:r>
            <a:r>
              <a:rPr lang="en-US" altLang="zh-CN" sz="1800" b="1" dirty="0" smtClean="0">
                <a:latin typeface="Times New Roman" panose="02020603050405020304" pitchFamily="18" charset="0"/>
                <a:cs typeface="Times New Roman" panose="02020603050405020304" pitchFamily="18" charset="0"/>
                <a:sym typeface="+mn-ea"/>
              </a:rPr>
              <a:t>2</a:t>
            </a:r>
            <a:r>
              <a:rPr lang="zh-CN" altLang="en-US" sz="1800" b="1" dirty="0" smtClean="0">
                <a:latin typeface="Times New Roman" panose="02020603050405020304" pitchFamily="18" charset="0"/>
                <a:cs typeface="Times New Roman" panose="02020603050405020304" pitchFamily="18" charset="0"/>
                <a:sym typeface="+mn-ea"/>
              </a:rPr>
              <a:t>）</a:t>
            </a:r>
            <a:r>
              <a:rPr lang="en-US" sz="1800" b="1" dirty="0" smtClean="0">
                <a:latin typeface="Times New Roman" panose="02020603050405020304" pitchFamily="18" charset="0"/>
                <a:cs typeface="Times New Roman" panose="02020603050405020304" pitchFamily="18" charset="0"/>
                <a:sym typeface="+mn-ea"/>
              </a:rPr>
              <a:t> </a:t>
            </a:r>
            <a:r>
              <a:rPr sz="1800" b="1" dirty="0" err="1" smtClean="0">
                <a:latin typeface="Times New Roman" panose="02020603050405020304" pitchFamily="18" charset="0"/>
                <a:cs typeface="Times New Roman" panose="02020603050405020304" pitchFamily="18" charset="0"/>
                <a:sym typeface="+mn-ea"/>
              </a:rPr>
              <a:t>两期权+现货的</a:t>
            </a:r>
            <a:r>
              <a:rPr lang="en-US" sz="1800" b="1" dirty="0" smtClean="0">
                <a:latin typeface="Times New Roman" panose="02020603050405020304" pitchFamily="18" charset="0"/>
                <a:cs typeface="Times New Roman" panose="02020603050405020304" pitchFamily="18" charset="0"/>
                <a:sym typeface="+mn-ea"/>
              </a:rPr>
              <a:t>               </a:t>
            </a:r>
            <a:r>
              <a:rPr sz="1800" b="1" dirty="0" smtClean="0">
                <a:latin typeface="Times New Roman" panose="02020603050405020304" pitchFamily="18" charset="0"/>
                <a:cs typeface="Times New Roman" panose="02020603050405020304" pitchFamily="18" charset="0"/>
                <a:sym typeface="+mn-ea"/>
              </a:rPr>
              <a:t>、</a:t>
            </a:r>
            <a:r>
              <a:rPr lang="en-US" sz="1800" b="1" dirty="0" smtClean="0">
                <a:latin typeface="Times New Roman" panose="02020603050405020304" pitchFamily="18" charset="0"/>
                <a:cs typeface="Times New Roman" panose="02020603050405020304" pitchFamily="18" charset="0"/>
                <a:sym typeface="+mn-ea"/>
              </a:rPr>
              <a:t>          </a:t>
            </a:r>
            <a:r>
              <a:rPr sz="1800" b="1" dirty="0" smtClean="0">
                <a:latin typeface="Times New Roman" panose="02020603050405020304" pitchFamily="18" charset="0"/>
                <a:cs typeface="Times New Roman" panose="02020603050405020304" pitchFamily="18" charset="0"/>
                <a:sym typeface="+mn-ea"/>
              </a:rPr>
              <a:t>、</a:t>
            </a:r>
            <a:r>
              <a:rPr lang="en-US" sz="1800" b="1" dirty="0" smtClean="0">
                <a:latin typeface="Times New Roman" panose="02020603050405020304" pitchFamily="18" charset="0"/>
                <a:cs typeface="Times New Roman" panose="02020603050405020304" pitchFamily="18" charset="0"/>
                <a:sym typeface="+mn-ea"/>
              </a:rPr>
              <a:t>           </a:t>
            </a:r>
            <a:r>
              <a:rPr sz="1800" b="1" dirty="0" smtClean="0">
                <a:latin typeface="Times New Roman" panose="02020603050405020304" pitchFamily="18" charset="0"/>
                <a:cs typeface="Times New Roman" panose="02020603050405020304" pitchFamily="18" charset="0"/>
                <a:sym typeface="+mn-ea"/>
              </a:rPr>
              <a:t>对冲</a:t>
            </a:r>
          </a:p>
          <a:p>
            <a:pPr>
              <a:lnSpc>
                <a:spcPct val="150000"/>
              </a:lnSpc>
              <a:spcBef>
                <a:spcPts val="0"/>
              </a:spcBef>
            </a:pPr>
            <a:r>
              <a:rPr lang="zh-CN" altLang="en-US" sz="1800" dirty="0">
                <a:latin typeface="Times New Roman" panose="02020603050405020304" pitchFamily="18" charset="0"/>
                <a:cs typeface="Times New Roman" panose="02020603050405020304" pitchFamily="18" charset="0"/>
              </a:rPr>
              <a:t>假设市场交易者最初拥有一个现货与期权     的投资组合，现在采用两个期权</a:t>
            </a:r>
            <a:r>
              <a:rPr lang="en-US" altLang="zh-CN" sz="1800" dirty="0">
                <a:latin typeface="Times New Roman" panose="02020603050405020304" pitchFamily="18" charset="0"/>
                <a:cs typeface="Times New Roman" panose="02020603050405020304" pitchFamily="18" charset="0"/>
              </a:rPr>
              <a:t>+</a:t>
            </a:r>
            <a:r>
              <a:rPr lang="zh-CN" altLang="en-US" sz="1800" dirty="0">
                <a:latin typeface="Times New Roman" panose="02020603050405020304" pitchFamily="18" charset="0"/>
                <a:cs typeface="Times New Roman" panose="02020603050405020304" pitchFamily="18" charset="0"/>
              </a:rPr>
              <a:t>现货希腊字母动态对冲的方式在每天收盘时对冲</a:t>
            </a:r>
            <a:r>
              <a:rPr lang="en-US" altLang="zh-CN" sz="1800" dirty="0">
                <a:latin typeface="Times New Roman" panose="02020603050405020304" pitchFamily="18" charset="0"/>
                <a:cs typeface="Times New Roman" panose="02020603050405020304" pitchFamily="18" charset="0"/>
              </a:rPr>
              <a:t>3</a:t>
            </a:r>
            <a:r>
              <a:rPr lang="zh-CN" altLang="en-US" sz="1800" dirty="0">
                <a:latin typeface="Times New Roman" panose="02020603050405020304" pitchFamily="18" charset="0"/>
                <a:cs typeface="Times New Roman" panose="02020603050405020304" pitchFamily="18" charset="0"/>
              </a:rPr>
              <a:t>个希腊值，使组合同时达到三希腊字母中性状态。期权对冲量和标的资产对冲量如下图所示，</a:t>
            </a:r>
            <a:r>
              <a:rPr lang="en-US" altLang="zh-CN" sz="1800" dirty="0">
                <a:latin typeface="Times New Roman" panose="02020603050405020304" pitchFamily="18" charset="0"/>
                <a:cs typeface="Times New Roman" panose="02020603050405020304" pitchFamily="18" charset="0"/>
              </a:rPr>
              <a:t>W1</a:t>
            </a:r>
            <a:r>
              <a:rPr lang="zh-CN" altLang="en-US" sz="1800" dirty="0">
                <a:latin typeface="Times New Roman" panose="02020603050405020304" pitchFamily="18" charset="0"/>
                <a:cs typeface="Times New Roman" panose="02020603050405020304" pitchFamily="18" charset="0"/>
              </a:rPr>
              <a:t>表示看涨虚值期权的持有量，</a:t>
            </a:r>
            <a:r>
              <a:rPr lang="en-US" altLang="zh-CN" sz="1800" dirty="0">
                <a:latin typeface="Times New Roman" panose="02020603050405020304" pitchFamily="18" charset="0"/>
                <a:cs typeface="Times New Roman" panose="02020603050405020304" pitchFamily="18" charset="0"/>
              </a:rPr>
              <a:t>W2</a:t>
            </a:r>
            <a:r>
              <a:rPr lang="zh-CN" altLang="en-US" sz="1800" dirty="0">
                <a:latin typeface="Times New Roman" panose="02020603050405020304" pitchFamily="18" charset="0"/>
                <a:cs typeface="Times New Roman" panose="02020603050405020304" pitchFamily="18" charset="0"/>
              </a:rPr>
              <a:t>表示看涨实值期权的持有量，</a:t>
            </a:r>
            <a:r>
              <a:rPr lang="en-US" altLang="zh-CN" sz="1800" dirty="0">
                <a:latin typeface="Times New Roman" panose="02020603050405020304" pitchFamily="18" charset="0"/>
                <a:cs typeface="Times New Roman" panose="02020603050405020304" pitchFamily="18" charset="0"/>
              </a:rPr>
              <a:t>WS</a:t>
            </a:r>
            <a:r>
              <a:rPr lang="zh-CN" altLang="en-US" sz="1800" dirty="0">
                <a:latin typeface="Times New Roman" panose="02020603050405020304" pitchFamily="18" charset="0"/>
                <a:cs typeface="Times New Roman" panose="02020603050405020304" pitchFamily="18" charset="0"/>
              </a:rPr>
              <a:t>表示现货持有量；小于</a:t>
            </a:r>
            <a:r>
              <a:rPr lang="en-US" altLang="zh-CN" sz="1800" dirty="0">
                <a:latin typeface="Times New Roman" panose="02020603050405020304" pitchFamily="18" charset="0"/>
                <a:cs typeface="Times New Roman" panose="02020603050405020304" pitchFamily="18" charset="0"/>
              </a:rPr>
              <a:t>0</a:t>
            </a:r>
            <a:r>
              <a:rPr lang="zh-CN" altLang="en-US" sz="1800" dirty="0">
                <a:latin typeface="Times New Roman" panose="02020603050405020304" pitchFamily="18" charset="0"/>
                <a:cs typeface="Times New Roman" panose="02020603050405020304" pitchFamily="18" charset="0"/>
              </a:rPr>
              <a:t>代表卖出期权或者现货进行对冲，大于</a:t>
            </a:r>
            <a:r>
              <a:rPr lang="en-US" altLang="zh-CN" sz="1800" dirty="0">
                <a:latin typeface="Times New Roman" panose="02020603050405020304" pitchFamily="18" charset="0"/>
                <a:cs typeface="Times New Roman" panose="02020603050405020304" pitchFamily="18" charset="0"/>
              </a:rPr>
              <a:t>0</a:t>
            </a:r>
            <a:r>
              <a:rPr lang="zh-CN" altLang="en-US" sz="1800" dirty="0">
                <a:latin typeface="Times New Roman" panose="02020603050405020304" pitchFamily="18" charset="0"/>
                <a:cs typeface="Times New Roman" panose="02020603050405020304" pitchFamily="18" charset="0"/>
              </a:rPr>
              <a:t>表示买入期权或现货进行对冲</a:t>
            </a:r>
            <a:r>
              <a:rPr sz="1800" dirty="0" smtClean="0">
                <a:latin typeface="Times New Roman" panose="02020603050405020304" pitchFamily="18" charset="0"/>
                <a:cs typeface="Times New Roman" panose="02020603050405020304" pitchFamily="18" charset="0"/>
              </a:rPr>
              <a:t>。</a:t>
            </a: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第四节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21" name="对象 -2147482320"/>
          <p:cNvGraphicFramePr/>
          <p:nvPr>
            <p:extLst>
              <p:ext uri="{D42A27DB-BD31-4B8C-83A1-F6EECF244321}">
                <p14:modId xmlns:p14="http://schemas.microsoft.com/office/powerpoint/2010/main" val="375711355"/>
              </p:ext>
            </p:extLst>
          </p:nvPr>
        </p:nvGraphicFramePr>
        <p:xfrm>
          <a:off x="2565227" y="1268760"/>
          <a:ext cx="863600" cy="314960"/>
        </p:xfrm>
        <a:graphic>
          <a:graphicData uri="http://schemas.openxmlformats.org/presentationml/2006/ole">
            <mc:AlternateContent xmlns:mc="http://schemas.openxmlformats.org/markup-compatibility/2006">
              <mc:Choice xmlns:v="urn:schemas-microsoft-com:vml" Requires="v">
                <p:oleObj spid="_x0000_s60502" r:id="rId3" imgW="533400" imgH="177165" progId="Equation.DSMT4">
                  <p:embed/>
                </p:oleObj>
              </mc:Choice>
              <mc:Fallback>
                <p:oleObj r:id="rId3" imgW="533400" imgH="177165" progId="Equation.DSMT4">
                  <p:embed/>
                  <p:pic>
                    <p:nvPicPr>
                      <p:cNvPr id="0" name=""/>
                      <p:cNvPicPr/>
                      <p:nvPr/>
                    </p:nvPicPr>
                    <p:blipFill>
                      <a:blip r:embed="rId4"/>
                      <a:stretch>
                        <a:fillRect/>
                      </a:stretch>
                    </p:blipFill>
                    <p:spPr>
                      <a:xfrm>
                        <a:off x="2565227" y="1268760"/>
                        <a:ext cx="863600" cy="314960"/>
                      </a:xfrm>
                      <a:prstGeom prst="rect">
                        <a:avLst/>
                      </a:prstGeom>
                      <a:noFill/>
                      <a:ln w="9525">
                        <a:noFill/>
                        <a:miter/>
                      </a:ln>
                    </p:spPr>
                  </p:pic>
                </p:oleObj>
              </mc:Fallback>
            </mc:AlternateContent>
          </a:graphicData>
        </a:graphic>
      </p:graphicFrame>
      <p:graphicFrame>
        <p:nvGraphicFramePr>
          <p:cNvPr id="23" name="对象 -2147482319"/>
          <p:cNvGraphicFramePr/>
          <p:nvPr>
            <p:extLst>
              <p:ext uri="{D42A27DB-BD31-4B8C-83A1-F6EECF244321}">
                <p14:modId xmlns:p14="http://schemas.microsoft.com/office/powerpoint/2010/main" val="2624772568"/>
              </p:ext>
            </p:extLst>
          </p:nvPr>
        </p:nvGraphicFramePr>
        <p:xfrm>
          <a:off x="4367575" y="1268760"/>
          <a:ext cx="789940" cy="314960"/>
        </p:xfrm>
        <a:graphic>
          <a:graphicData uri="http://schemas.openxmlformats.org/presentationml/2006/ole">
            <mc:AlternateContent xmlns:mc="http://schemas.openxmlformats.org/markup-compatibility/2006">
              <mc:Choice xmlns:v="urn:schemas-microsoft-com:vml" Requires="v">
                <p:oleObj spid="_x0000_s60503" r:id="rId5" imgW="393700" imgH="177165" progId="Equation.DSMT4">
                  <p:embed/>
                </p:oleObj>
              </mc:Choice>
              <mc:Fallback>
                <p:oleObj r:id="rId5" imgW="393700" imgH="177165" progId="Equation.DSMT4">
                  <p:embed/>
                  <p:pic>
                    <p:nvPicPr>
                      <p:cNvPr id="0" name=""/>
                      <p:cNvPicPr/>
                      <p:nvPr/>
                    </p:nvPicPr>
                    <p:blipFill>
                      <a:blip r:embed="rId6"/>
                      <a:stretch>
                        <a:fillRect/>
                      </a:stretch>
                    </p:blipFill>
                    <p:spPr>
                      <a:xfrm>
                        <a:off x="4367575" y="1268760"/>
                        <a:ext cx="789940" cy="314960"/>
                      </a:xfrm>
                      <a:prstGeom prst="rect">
                        <a:avLst/>
                      </a:prstGeom>
                      <a:noFill/>
                      <a:ln w="9525">
                        <a:noFill/>
                        <a:miter/>
                      </a:ln>
                    </p:spPr>
                  </p:pic>
                </p:oleObj>
              </mc:Fallback>
            </mc:AlternateContent>
          </a:graphicData>
        </a:graphic>
      </p:graphicFrame>
      <p:graphicFrame>
        <p:nvGraphicFramePr>
          <p:cNvPr id="25" name="对象 -2147482319"/>
          <p:cNvGraphicFramePr/>
          <p:nvPr>
            <p:extLst>
              <p:ext uri="{D42A27DB-BD31-4B8C-83A1-F6EECF244321}">
                <p14:modId xmlns:p14="http://schemas.microsoft.com/office/powerpoint/2010/main" val="3929421562"/>
              </p:ext>
            </p:extLst>
          </p:nvPr>
        </p:nvGraphicFramePr>
        <p:xfrm>
          <a:off x="3573339" y="1268760"/>
          <a:ext cx="713740" cy="361315"/>
        </p:xfrm>
        <a:graphic>
          <a:graphicData uri="http://schemas.openxmlformats.org/presentationml/2006/ole">
            <mc:AlternateContent xmlns:mc="http://schemas.openxmlformats.org/markup-compatibility/2006">
              <mc:Choice xmlns:v="urn:schemas-microsoft-com:vml" Requires="v">
                <p:oleObj spid="_x0000_s60504" r:id="rId7" imgW="355600" imgH="203200" progId="Equation.DSMT4">
                  <p:embed/>
                </p:oleObj>
              </mc:Choice>
              <mc:Fallback>
                <p:oleObj r:id="rId7" imgW="355600" imgH="203200" progId="Equation.DSMT4">
                  <p:embed/>
                  <p:pic>
                    <p:nvPicPr>
                      <p:cNvPr id="0" name=""/>
                      <p:cNvPicPr/>
                      <p:nvPr/>
                    </p:nvPicPr>
                    <p:blipFill>
                      <a:blip r:embed="rId8"/>
                      <a:stretch>
                        <a:fillRect/>
                      </a:stretch>
                    </p:blipFill>
                    <p:spPr>
                      <a:xfrm>
                        <a:off x="3573339" y="1268760"/>
                        <a:ext cx="713740" cy="361315"/>
                      </a:xfrm>
                      <a:prstGeom prst="rect">
                        <a:avLst/>
                      </a:prstGeom>
                      <a:noFill/>
                      <a:ln w="9525">
                        <a:noFill/>
                        <a:miter/>
                      </a:ln>
                    </p:spPr>
                  </p:pic>
                </p:oleObj>
              </mc:Fallback>
            </mc:AlternateContent>
          </a:graphicData>
        </a:graphic>
      </p:graphicFrame>
      <p:graphicFrame>
        <p:nvGraphicFramePr>
          <p:cNvPr id="2" name="对象 -2147482275"/>
          <p:cNvGraphicFramePr/>
          <p:nvPr/>
        </p:nvGraphicFramePr>
        <p:xfrm>
          <a:off x="4437380" y="1700530"/>
          <a:ext cx="322580" cy="304800"/>
        </p:xfrm>
        <a:graphic>
          <a:graphicData uri="http://schemas.openxmlformats.org/presentationml/2006/ole">
            <mc:AlternateContent xmlns:mc="http://schemas.openxmlformats.org/markup-compatibility/2006">
              <mc:Choice xmlns:v="urn:schemas-microsoft-com:vml" Requires="v">
                <p:oleObj spid="_x0000_s60505" r:id="rId9" imgW="177165" imgH="228600" progId="Equation.DSMT4">
                  <p:embed/>
                </p:oleObj>
              </mc:Choice>
              <mc:Fallback>
                <p:oleObj r:id="rId9" imgW="177165" imgH="228600" progId="Equation.DSMT4">
                  <p:embed/>
                  <p:pic>
                    <p:nvPicPr>
                      <p:cNvPr id="0" name=""/>
                      <p:cNvPicPr/>
                      <p:nvPr/>
                    </p:nvPicPr>
                    <p:blipFill>
                      <a:blip r:embed="rId10"/>
                      <a:stretch>
                        <a:fillRect/>
                      </a:stretch>
                    </p:blipFill>
                    <p:spPr>
                      <a:xfrm>
                        <a:off x="4437380" y="1700530"/>
                        <a:ext cx="322580" cy="304800"/>
                      </a:xfrm>
                      <a:prstGeom prst="rect">
                        <a:avLst/>
                      </a:prstGeom>
                      <a:noFill/>
                      <a:ln w="9525">
                        <a:noFill/>
                        <a:miter/>
                      </a:ln>
                    </p:spPr>
                  </p:pic>
                </p:oleObj>
              </mc:Fallback>
            </mc:AlternateContent>
          </a:graphicData>
        </a:graphic>
      </p:graphicFrame>
      <p:sp>
        <p:nvSpPr>
          <p:cNvPr id="3" name="文本框 2"/>
          <p:cNvSpPr txBox="1"/>
          <p:nvPr/>
        </p:nvSpPr>
        <p:spPr>
          <a:xfrm>
            <a:off x="404987" y="3717032"/>
            <a:ext cx="4464496" cy="2308324"/>
          </a:xfrm>
          <a:prstGeom prst="rect">
            <a:avLst/>
          </a:prstGeom>
          <a:noFill/>
          <a:ln>
            <a:solidFill>
              <a:srgbClr val="C00000"/>
            </a:solidFill>
          </a:ln>
        </p:spPr>
        <p:txBody>
          <a:bodyPr wrap="square" rtlCol="0" anchor="t">
            <a:spAutoFit/>
          </a:bodyPr>
          <a:lstStyle/>
          <a:p>
            <a:pPr latinLnBrk="0">
              <a:lnSpc>
                <a:spcPct val="150000"/>
              </a:lnSpc>
              <a:spcBef>
                <a:spcPts val="0"/>
              </a:spcBef>
              <a:buFont typeface="Arial" panose="020B0604020202020204" pitchFamily="34" charset="0"/>
            </a:pPr>
            <a:r>
              <a:rPr lang="zh-CN" altLang="en-US" sz="1600" dirty="0">
                <a:latin typeface="Times New Roman" panose="02020603050405020304" pitchFamily="18" charset="0"/>
                <a:cs typeface="Times New Roman" panose="02020603050405020304" pitchFamily="18" charset="0"/>
                <a:sym typeface="+mn-ea"/>
              </a:rPr>
              <a:t>结合现货价格走势可见，在</a:t>
            </a:r>
            <a:r>
              <a:rPr lang="en-US" altLang="zh-CN" sz="1600" dirty="0">
                <a:latin typeface="Times New Roman" panose="02020603050405020304" pitchFamily="18" charset="0"/>
                <a:cs typeface="Times New Roman" panose="02020603050405020304" pitchFamily="18" charset="0"/>
                <a:sym typeface="+mn-ea"/>
              </a:rPr>
              <a:t>2022</a:t>
            </a:r>
            <a:r>
              <a:rPr lang="zh-CN" altLang="en-US" sz="1600" dirty="0">
                <a:latin typeface="Times New Roman" panose="02020603050405020304" pitchFamily="18" charset="0"/>
                <a:cs typeface="Times New Roman" panose="02020603050405020304" pitchFamily="18" charset="0"/>
                <a:sym typeface="+mn-ea"/>
              </a:rPr>
              <a:t>年</a:t>
            </a:r>
            <a:r>
              <a:rPr lang="en-US" altLang="zh-CN" sz="1600" dirty="0">
                <a:latin typeface="Times New Roman" panose="02020603050405020304" pitchFamily="18" charset="0"/>
                <a:cs typeface="Times New Roman" panose="02020603050405020304" pitchFamily="18" charset="0"/>
                <a:sym typeface="+mn-ea"/>
              </a:rPr>
              <a:t>1</a:t>
            </a:r>
            <a:r>
              <a:rPr lang="zh-CN" altLang="en-US" sz="1600" dirty="0">
                <a:latin typeface="Times New Roman" panose="02020603050405020304" pitchFamily="18" charset="0"/>
                <a:cs typeface="Times New Roman" panose="02020603050405020304" pitchFamily="18" charset="0"/>
                <a:sym typeface="+mn-ea"/>
              </a:rPr>
              <a:t>月</a:t>
            </a:r>
            <a:r>
              <a:rPr lang="en-US" altLang="zh-CN" sz="1600" dirty="0">
                <a:latin typeface="Times New Roman" panose="02020603050405020304" pitchFamily="18" charset="0"/>
                <a:cs typeface="Times New Roman" panose="02020603050405020304" pitchFamily="18" charset="0"/>
                <a:sym typeface="+mn-ea"/>
              </a:rPr>
              <a:t>-5</a:t>
            </a:r>
            <a:r>
              <a:rPr lang="zh-CN" altLang="en-US" sz="1600" dirty="0">
                <a:latin typeface="Times New Roman" panose="02020603050405020304" pitchFamily="18" charset="0"/>
                <a:cs typeface="Times New Roman" panose="02020603050405020304" pitchFamily="18" charset="0"/>
                <a:sym typeface="+mn-ea"/>
              </a:rPr>
              <a:t>月、</a:t>
            </a:r>
            <a:r>
              <a:rPr lang="en-US" altLang="zh-CN" sz="1600" dirty="0">
                <a:latin typeface="Times New Roman" panose="02020603050405020304" pitchFamily="18" charset="0"/>
                <a:cs typeface="Times New Roman" panose="02020603050405020304" pitchFamily="18" charset="0"/>
                <a:sym typeface="+mn-ea"/>
              </a:rPr>
              <a:t>2022</a:t>
            </a:r>
            <a:r>
              <a:rPr lang="zh-CN" altLang="en-US" sz="1600" dirty="0">
                <a:latin typeface="Times New Roman" panose="02020603050405020304" pitchFamily="18" charset="0"/>
                <a:cs typeface="Times New Roman" panose="02020603050405020304" pitchFamily="18" charset="0"/>
                <a:sym typeface="+mn-ea"/>
              </a:rPr>
              <a:t>年</a:t>
            </a:r>
            <a:r>
              <a:rPr lang="en-US" altLang="zh-CN" sz="1600" dirty="0">
                <a:latin typeface="Times New Roman" panose="02020603050405020304" pitchFamily="18" charset="0"/>
                <a:cs typeface="Times New Roman" panose="02020603050405020304" pitchFamily="18" charset="0"/>
                <a:sym typeface="+mn-ea"/>
              </a:rPr>
              <a:t>8</a:t>
            </a:r>
            <a:r>
              <a:rPr lang="zh-CN" altLang="en-US" sz="1600" dirty="0">
                <a:latin typeface="Times New Roman" panose="02020603050405020304" pitchFamily="18" charset="0"/>
                <a:cs typeface="Times New Roman" panose="02020603050405020304" pitchFamily="18" charset="0"/>
                <a:sym typeface="+mn-ea"/>
              </a:rPr>
              <a:t>月</a:t>
            </a:r>
            <a:r>
              <a:rPr lang="en-US" altLang="zh-CN" sz="1600" dirty="0">
                <a:latin typeface="Times New Roman" panose="02020603050405020304" pitchFamily="18" charset="0"/>
                <a:cs typeface="Times New Roman" panose="02020603050405020304" pitchFamily="18" charset="0"/>
                <a:sym typeface="+mn-ea"/>
              </a:rPr>
              <a:t>-10</a:t>
            </a:r>
            <a:r>
              <a:rPr lang="zh-CN" altLang="en-US" sz="1600" dirty="0">
                <a:latin typeface="Times New Roman" panose="02020603050405020304" pitchFamily="18" charset="0"/>
                <a:cs typeface="Times New Roman" panose="02020603050405020304" pitchFamily="18" charset="0"/>
                <a:sym typeface="+mn-ea"/>
              </a:rPr>
              <a:t>现货价格出现大幅回撤期间，标的资产的对冲量也随着在此期间波动剧烈，可见期权和现货对冲量与实际的风险暴露有关，但总体上，在结束时刻之前，两个期权的对冲量均相对较为稳定</a:t>
            </a:r>
            <a:r>
              <a:rPr sz="1600" dirty="0" smtClean="0">
                <a:latin typeface="Times New Roman" panose="02020603050405020304" pitchFamily="18" charset="0"/>
                <a:cs typeface="Times New Roman" panose="02020603050405020304" pitchFamily="18" charset="0"/>
                <a:sym typeface="+mn-ea"/>
              </a:rPr>
              <a:t>。</a:t>
            </a:r>
            <a:endParaRPr lang="zh-CN" altLang="en-US" sz="1600" dirty="0" smtClean="0">
              <a:latin typeface="Times New Roman" panose="02020603050405020304" pitchFamily="18" charset="0"/>
              <a:cs typeface="Times New Roman" panose="02020603050405020304" pitchFamily="18" charset="0"/>
              <a:sym typeface="+mn-ea"/>
            </a:endParaRPr>
          </a:p>
        </p:txBody>
      </p:sp>
      <p:pic>
        <p:nvPicPr>
          <p:cNvPr id="10" name="Picture 14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99187" y="2862673"/>
            <a:ext cx="5462588" cy="3795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3847783"/>
      </p:ext>
    </p:extLst>
  </p:cSld>
  <p:clrMapOvr>
    <a:masterClrMapping/>
  </p:clrMapOvr>
  <p:transition>
    <p:wip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16955" y="692785"/>
            <a:ext cx="595491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  2</a:t>
            </a:r>
            <a:r>
              <a:rPr lang="en-US" altLang="zh-CN" sz="2800"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 </a:t>
            </a:r>
            <a:r>
              <a:rPr lang="zh-CN" altLang="en-US" sz="2800"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期权动态对冲策略实证分析</a:t>
            </a:r>
          </a:p>
          <a:p>
            <a:pPr marL="285750" indent="-285750" latinLnBrk="0">
              <a:lnSpc>
                <a:spcPct val="150000"/>
              </a:lnSpc>
              <a:spcBef>
                <a:spcPts val="0"/>
              </a:spcBef>
              <a:buFont typeface="Arial" panose="020B0604020202020204" pitchFamily="34" charset="0"/>
              <a:buChar char="•"/>
            </a:pPr>
            <a:endParaRPr lang="en-US" sz="1800" b="1" dirty="0" smtClean="0">
              <a:latin typeface="Times New Roman" panose="02020603050405020304" pitchFamily="18" charset="0"/>
              <a:cs typeface="Times New Roman" panose="02020603050405020304" pitchFamily="18" charset="0"/>
              <a:sym typeface="+mn-ea"/>
            </a:endParaRPr>
          </a:p>
          <a:p>
            <a:pPr latinLnBrk="0">
              <a:lnSpc>
                <a:spcPct val="150000"/>
              </a:lnSpc>
              <a:spcBef>
                <a:spcPts val="0"/>
              </a:spcBef>
            </a:pPr>
            <a:r>
              <a:rPr lang="en-US" sz="1800" b="1" dirty="0" smtClean="0">
                <a:latin typeface="Times New Roman" panose="02020603050405020304" pitchFamily="18" charset="0"/>
                <a:cs typeface="Times New Roman" panose="02020603050405020304" pitchFamily="18" charset="0"/>
                <a:sym typeface="+mn-ea"/>
              </a:rPr>
              <a:t>    </a:t>
            </a:r>
            <a:r>
              <a:rPr lang="zh-CN" altLang="en-US" sz="1800" b="1" dirty="0" smtClean="0">
                <a:latin typeface="Times New Roman" panose="02020603050405020304" pitchFamily="18" charset="0"/>
                <a:cs typeface="Times New Roman" panose="02020603050405020304" pitchFamily="18" charset="0"/>
                <a:sym typeface="+mn-ea"/>
              </a:rPr>
              <a:t>（</a:t>
            </a:r>
            <a:r>
              <a:rPr lang="en-US" altLang="zh-CN" sz="1800" b="1" dirty="0" smtClean="0">
                <a:latin typeface="Times New Roman" panose="02020603050405020304" pitchFamily="18" charset="0"/>
                <a:cs typeface="Times New Roman" panose="02020603050405020304" pitchFamily="18" charset="0"/>
                <a:sym typeface="+mn-ea"/>
              </a:rPr>
              <a:t>3</a:t>
            </a:r>
            <a:r>
              <a:rPr lang="zh-CN" altLang="en-US" sz="1800" b="1" dirty="0" smtClean="0">
                <a:latin typeface="Times New Roman" panose="02020603050405020304" pitchFamily="18" charset="0"/>
                <a:cs typeface="Times New Roman" panose="02020603050405020304" pitchFamily="18" charset="0"/>
                <a:sym typeface="+mn-ea"/>
              </a:rPr>
              <a:t>）</a:t>
            </a:r>
            <a:r>
              <a:rPr sz="1800" b="1" dirty="0" err="1" smtClean="0">
                <a:latin typeface="Times New Roman" panose="02020603050405020304" pitchFamily="18" charset="0"/>
                <a:cs typeface="Times New Roman" panose="02020603050405020304" pitchFamily="18" charset="0"/>
                <a:sym typeface="+mn-ea"/>
              </a:rPr>
              <a:t>暴露风险的情况</a:t>
            </a:r>
            <a:endParaRPr lang="en-US"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latinLnBrk="0">
              <a:lnSpc>
                <a:spcPct val="150000"/>
              </a:lnSpc>
              <a:spcBef>
                <a:spcPts val="0"/>
              </a:spcBef>
              <a:buFont typeface="Arial" panose="020B0604020202020204" pitchFamily="34" charset="0"/>
            </a:pPr>
            <a:r>
              <a:rPr lang="zh-CN" sz="1800" dirty="0" smtClean="0">
                <a:latin typeface="Times New Roman" panose="02020603050405020304" pitchFamily="18" charset="0"/>
                <a:cs typeface="Times New Roman" panose="02020603050405020304" pitchFamily="18" charset="0"/>
              </a:rPr>
              <a:t>右图</a:t>
            </a:r>
            <a:r>
              <a:rPr sz="1800" dirty="0" smtClean="0">
                <a:latin typeface="Times New Roman" panose="02020603050405020304" pitchFamily="18" charset="0"/>
                <a:cs typeface="Times New Roman" panose="02020603050405020304" pitchFamily="18" charset="0"/>
              </a:rPr>
              <a:t>表示期权的</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随着时间变化的序列图，0/1/2分别代表</a:t>
            </a:r>
            <a:r>
              <a:rPr lang="zh-CN" altLang="en-US" sz="1800" dirty="0" smtClean="0">
                <a:latin typeface="Times New Roman" panose="02020603050405020304" pitchFamily="18" charset="0"/>
                <a:cs typeface="Times New Roman" panose="02020603050405020304" pitchFamily="18" charset="0"/>
              </a:rPr>
              <a:t>期权</a:t>
            </a:r>
            <a:r>
              <a:rPr lang="en-US" altLang="zh-CN" sz="1800" dirty="0" err="1" smtClean="0">
                <a:latin typeface="Times New Roman" panose="02020603050405020304" pitchFamily="18" charset="0"/>
                <a:cs typeface="Times New Roman" panose="02020603050405020304" pitchFamily="18" charset="0"/>
              </a:rPr>
              <a:t>A</a:t>
            </a:r>
            <a:r>
              <a:rPr sz="1800" dirty="0" err="1" smtClean="0">
                <a:latin typeface="Times New Roman" panose="02020603050405020304" pitchFamily="18" charset="0"/>
                <a:cs typeface="Times New Roman" panose="02020603050405020304" pitchFamily="18" charset="0"/>
              </a:rPr>
              <a:t>、看涨虚值</a:t>
            </a:r>
            <a:r>
              <a:rPr lang="en-US" sz="1800" dirty="0" err="1" smtClean="0">
                <a:latin typeface="Times New Roman" panose="02020603050405020304" pitchFamily="18" charset="0"/>
                <a:cs typeface="Times New Roman" panose="02020603050405020304" pitchFamily="18" charset="0"/>
              </a:rPr>
              <a:t>B</a:t>
            </a:r>
            <a:r>
              <a:rPr sz="1800" dirty="0" err="1" smtClean="0">
                <a:latin typeface="Times New Roman" panose="02020603050405020304" pitchFamily="18" charset="0"/>
                <a:cs typeface="Times New Roman" panose="02020603050405020304" pitchFamily="18" charset="0"/>
              </a:rPr>
              <a:t>和看涨实值期权</a:t>
            </a:r>
            <a:r>
              <a:rPr lang="en-US" sz="1800" dirty="0" err="1" smtClean="0">
                <a:latin typeface="Times New Roman" panose="02020603050405020304" pitchFamily="18" charset="0"/>
                <a:cs typeface="Times New Roman" panose="02020603050405020304" pitchFamily="18" charset="0"/>
              </a:rPr>
              <a:t>C</a:t>
            </a:r>
            <a:r>
              <a:rPr sz="1800" dirty="0" err="1" smtClean="0">
                <a:latin typeface="Times New Roman" panose="02020603050405020304" pitchFamily="18" charset="0"/>
                <a:cs typeface="Times New Roman" panose="02020603050405020304" pitchFamily="18" charset="0"/>
              </a:rPr>
              <a:t>。如图所示，总的来说，期权希腊值随着时间波动较大</a:t>
            </a:r>
            <a:r>
              <a:rPr sz="1800" dirty="0" smtClean="0">
                <a:latin typeface="Times New Roman" panose="02020603050405020304" pitchFamily="18" charset="0"/>
                <a:cs typeface="Times New Roman" panose="02020603050405020304" pitchFamily="18" charset="0"/>
              </a:rPr>
              <a:t>；</a:t>
            </a:r>
            <a:r>
              <a:rPr lang="zh-CN" altLang="en-US" sz="1800" dirty="0" smtClean="0">
                <a:latin typeface="Times New Roman" panose="02020603050405020304" pitchFamily="18" charset="0"/>
                <a:cs typeface="Times New Roman" panose="02020603050405020304" pitchFamily="18" charset="0"/>
              </a:rPr>
              <a:t>其中，           数值最大，其次是               ，最小是    </a:t>
            </a:r>
            <a:endParaRPr lang="en-US" altLang="zh-CN"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p>
        </p:txBody>
      </p:sp>
      <p:graphicFrame>
        <p:nvGraphicFramePr>
          <p:cNvPr id="4" name="对象 -2147482320"/>
          <p:cNvGraphicFramePr/>
          <p:nvPr>
            <p:extLst>
              <p:ext uri="{D42A27DB-BD31-4B8C-83A1-F6EECF244321}">
                <p14:modId xmlns:p14="http://schemas.microsoft.com/office/powerpoint/2010/main" val="730320481"/>
              </p:ext>
            </p:extLst>
          </p:nvPr>
        </p:nvGraphicFramePr>
        <p:xfrm>
          <a:off x="1773139" y="2492896"/>
          <a:ext cx="863600" cy="314960"/>
        </p:xfrm>
        <a:graphic>
          <a:graphicData uri="http://schemas.openxmlformats.org/presentationml/2006/ole">
            <mc:AlternateContent xmlns:mc="http://schemas.openxmlformats.org/markup-compatibility/2006">
              <mc:Choice xmlns:v="urn:schemas-microsoft-com:vml" Requires="v">
                <p:oleObj spid="_x0000_s65574" r:id="rId3" imgW="533400" imgH="177165" progId="Equation.DSMT4">
                  <p:embed/>
                </p:oleObj>
              </mc:Choice>
              <mc:Fallback>
                <p:oleObj r:id="rId3" imgW="533400" imgH="177165" progId="Equation.DSMT4">
                  <p:embed/>
                  <p:pic>
                    <p:nvPicPr>
                      <p:cNvPr id="0" name=""/>
                      <p:cNvPicPr/>
                      <p:nvPr/>
                    </p:nvPicPr>
                    <p:blipFill>
                      <a:blip r:embed="rId4"/>
                      <a:stretch>
                        <a:fillRect/>
                      </a:stretch>
                    </p:blipFill>
                    <p:spPr>
                      <a:xfrm>
                        <a:off x="1773139" y="2492896"/>
                        <a:ext cx="863600" cy="314960"/>
                      </a:xfrm>
                      <a:prstGeom prst="rect">
                        <a:avLst/>
                      </a:prstGeom>
                      <a:noFill/>
                      <a:ln w="9525">
                        <a:noFill/>
                        <a:miter/>
                      </a:ln>
                    </p:spPr>
                  </p:pic>
                </p:oleObj>
              </mc:Fallback>
            </mc:AlternateContent>
          </a:graphicData>
        </a:graphic>
      </p:graphicFrame>
      <p:graphicFrame>
        <p:nvGraphicFramePr>
          <p:cNvPr id="8" name="对象 -2147482319"/>
          <p:cNvGraphicFramePr/>
          <p:nvPr>
            <p:extLst>
              <p:ext uri="{D42A27DB-BD31-4B8C-83A1-F6EECF244321}">
                <p14:modId xmlns:p14="http://schemas.microsoft.com/office/powerpoint/2010/main" val="2567892171"/>
              </p:ext>
            </p:extLst>
          </p:nvPr>
        </p:nvGraphicFramePr>
        <p:xfrm>
          <a:off x="3645347" y="2492896"/>
          <a:ext cx="789940" cy="314960"/>
        </p:xfrm>
        <a:graphic>
          <a:graphicData uri="http://schemas.openxmlformats.org/presentationml/2006/ole">
            <mc:AlternateContent xmlns:mc="http://schemas.openxmlformats.org/markup-compatibility/2006">
              <mc:Choice xmlns:v="urn:schemas-microsoft-com:vml" Requires="v">
                <p:oleObj spid="_x0000_s65575" r:id="rId5" imgW="393700" imgH="177165" progId="Equation.DSMT4">
                  <p:embed/>
                </p:oleObj>
              </mc:Choice>
              <mc:Fallback>
                <p:oleObj r:id="rId5" imgW="393700" imgH="177165" progId="Equation.DSMT4">
                  <p:embed/>
                  <p:pic>
                    <p:nvPicPr>
                      <p:cNvPr id="0" name=""/>
                      <p:cNvPicPr/>
                      <p:nvPr/>
                    </p:nvPicPr>
                    <p:blipFill>
                      <a:blip r:embed="rId6"/>
                      <a:stretch>
                        <a:fillRect/>
                      </a:stretch>
                    </p:blipFill>
                    <p:spPr>
                      <a:xfrm>
                        <a:off x="3645347" y="2492896"/>
                        <a:ext cx="789940" cy="314960"/>
                      </a:xfrm>
                      <a:prstGeom prst="rect">
                        <a:avLst/>
                      </a:prstGeom>
                      <a:noFill/>
                      <a:ln w="9525">
                        <a:noFill/>
                        <a:miter/>
                      </a:ln>
                    </p:spPr>
                  </p:pic>
                </p:oleObj>
              </mc:Fallback>
            </mc:AlternateContent>
          </a:graphicData>
        </a:graphic>
      </p:graphicFrame>
      <p:graphicFrame>
        <p:nvGraphicFramePr>
          <p:cNvPr id="11" name="对象 -2147482319"/>
          <p:cNvGraphicFramePr/>
          <p:nvPr>
            <p:extLst>
              <p:ext uri="{D42A27DB-BD31-4B8C-83A1-F6EECF244321}">
                <p14:modId xmlns:p14="http://schemas.microsoft.com/office/powerpoint/2010/main" val="806868303"/>
              </p:ext>
            </p:extLst>
          </p:nvPr>
        </p:nvGraphicFramePr>
        <p:xfrm>
          <a:off x="2737542" y="2492896"/>
          <a:ext cx="713740" cy="361315"/>
        </p:xfrm>
        <a:graphic>
          <a:graphicData uri="http://schemas.openxmlformats.org/presentationml/2006/ole">
            <mc:AlternateContent xmlns:mc="http://schemas.openxmlformats.org/markup-compatibility/2006">
              <mc:Choice xmlns:v="urn:schemas-microsoft-com:vml" Requires="v">
                <p:oleObj spid="_x0000_s65576" r:id="rId7" imgW="355600" imgH="203200" progId="Equation.DSMT4">
                  <p:embed/>
                </p:oleObj>
              </mc:Choice>
              <mc:Fallback>
                <p:oleObj r:id="rId7" imgW="355600" imgH="203200" progId="Equation.DSMT4">
                  <p:embed/>
                  <p:pic>
                    <p:nvPicPr>
                      <p:cNvPr id="0" name=""/>
                      <p:cNvPicPr/>
                      <p:nvPr/>
                    </p:nvPicPr>
                    <p:blipFill>
                      <a:blip r:embed="rId8"/>
                      <a:stretch>
                        <a:fillRect/>
                      </a:stretch>
                    </p:blipFill>
                    <p:spPr>
                      <a:xfrm>
                        <a:off x="2737542" y="2492896"/>
                        <a:ext cx="713740" cy="361315"/>
                      </a:xfrm>
                      <a:prstGeom prst="rect">
                        <a:avLst/>
                      </a:prstGeom>
                      <a:noFill/>
                      <a:ln w="9525">
                        <a:noFill/>
                        <a:miter/>
                      </a:ln>
                    </p:spPr>
                  </p:pic>
                </p:oleObj>
              </mc:Fallback>
            </mc:AlternateContent>
          </a:graphicData>
        </a:graphic>
      </p:graphicFrame>
      <p:graphicFrame>
        <p:nvGraphicFramePr>
          <p:cNvPr id="13" name="对象 -2147482319"/>
          <p:cNvGraphicFramePr/>
          <p:nvPr>
            <p:extLst>
              <p:ext uri="{D42A27DB-BD31-4B8C-83A1-F6EECF244321}">
                <p14:modId xmlns:p14="http://schemas.microsoft.com/office/powerpoint/2010/main" val="3928639999"/>
              </p:ext>
            </p:extLst>
          </p:nvPr>
        </p:nvGraphicFramePr>
        <p:xfrm>
          <a:off x="4077395" y="3717032"/>
          <a:ext cx="789940" cy="314960"/>
        </p:xfrm>
        <a:graphic>
          <a:graphicData uri="http://schemas.openxmlformats.org/presentationml/2006/ole">
            <mc:AlternateContent xmlns:mc="http://schemas.openxmlformats.org/markup-compatibility/2006">
              <mc:Choice xmlns:v="urn:schemas-microsoft-com:vml" Requires="v">
                <p:oleObj spid="_x0000_s65577" r:id="rId9" imgW="393700" imgH="177165" progId="Equation.DSMT4">
                  <p:embed/>
                </p:oleObj>
              </mc:Choice>
              <mc:Fallback>
                <p:oleObj r:id="rId9" imgW="393700" imgH="177165" progId="Equation.DSMT4">
                  <p:embed/>
                  <p:pic>
                    <p:nvPicPr>
                      <p:cNvPr id="0" name=""/>
                      <p:cNvPicPr/>
                      <p:nvPr/>
                    </p:nvPicPr>
                    <p:blipFill>
                      <a:blip r:embed="rId6"/>
                      <a:stretch>
                        <a:fillRect/>
                      </a:stretch>
                    </p:blipFill>
                    <p:spPr>
                      <a:xfrm>
                        <a:off x="4077395" y="3717032"/>
                        <a:ext cx="789940" cy="314960"/>
                      </a:xfrm>
                      <a:prstGeom prst="rect">
                        <a:avLst/>
                      </a:prstGeom>
                      <a:noFill/>
                      <a:ln w="9525">
                        <a:noFill/>
                        <a:miter/>
                      </a:ln>
                    </p:spPr>
                  </p:pic>
                </p:oleObj>
              </mc:Fallback>
            </mc:AlternateContent>
          </a:graphicData>
        </a:graphic>
      </p:graphicFrame>
      <p:graphicFrame>
        <p:nvGraphicFramePr>
          <p:cNvPr id="16" name="对象 -2147482320"/>
          <p:cNvGraphicFramePr/>
          <p:nvPr>
            <p:extLst>
              <p:ext uri="{D42A27DB-BD31-4B8C-83A1-F6EECF244321}">
                <p14:modId xmlns:p14="http://schemas.microsoft.com/office/powerpoint/2010/main" val="518456542"/>
              </p:ext>
            </p:extLst>
          </p:nvPr>
        </p:nvGraphicFramePr>
        <p:xfrm>
          <a:off x="260971" y="4149080"/>
          <a:ext cx="863600" cy="314960"/>
        </p:xfrm>
        <a:graphic>
          <a:graphicData uri="http://schemas.openxmlformats.org/presentationml/2006/ole">
            <mc:AlternateContent xmlns:mc="http://schemas.openxmlformats.org/markup-compatibility/2006">
              <mc:Choice xmlns:v="urn:schemas-microsoft-com:vml" Requires="v">
                <p:oleObj spid="_x0000_s65578" r:id="rId10" imgW="533400" imgH="177165" progId="Equation.DSMT4">
                  <p:embed/>
                </p:oleObj>
              </mc:Choice>
              <mc:Fallback>
                <p:oleObj r:id="rId10" imgW="533400" imgH="177165" progId="Equation.DSMT4">
                  <p:embed/>
                  <p:pic>
                    <p:nvPicPr>
                      <p:cNvPr id="0" name=""/>
                      <p:cNvPicPr/>
                      <p:nvPr/>
                    </p:nvPicPr>
                    <p:blipFill>
                      <a:blip r:embed="rId4"/>
                      <a:stretch>
                        <a:fillRect/>
                      </a:stretch>
                    </p:blipFill>
                    <p:spPr>
                      <a:xfrm>
                        <a:off x="260971" y="4149080"/>
                        <a:ext cx="863600" cy="314960"/>
                      </a:xfrm>
                      <a:prstGeom prst="rect">
                        <a:avLst/>
                      </a:prstGeom>
                      <a:noFill/>
                      <a:ln w="9525">
                        <a:noFill/>
                        <a:miter/>
                      </a:ln>
                    </p:spPr>
                  </p:pic>
                </p:oleObj>
              </mc:Fallback>
            </mc:AlternateContent>
          </a:graphicData>
        </a:graphic>
      </p:graphicFrame>
      <p:graphicFrame>
        <p:nvGraphicFramePr>
          <p:cNvPr id="18" name="对象 -2147482319"/>
          <p:cNvGraphicFramePr/>
          <p:nvPr>
            <p:extLst>
              <p:ext uri="{D42A27DB-BD31-4B8C-83A1-F6EECF244321}">
                <p14:modId xmlns:p14="http://schemas.microsoft.com/office/powerpoint/2010/main" val="1402393971"/>
              </p:ext>
            </p:extLst>
          </p:nvPr>
        </p:nvGraphicFramePr>
        <p:xfrm>
          <a:off x="1485107" y="3717032"/>
          <a:ext cx="713740" cy="361315"/>
        </p:xfrm>
        <a:graphic>
          <a:graphicData uri="http://schemas.openxmlformats.org/presentationml/2006/ole">
            <mc:AlternateContent xmlns:mc="http://schemas.openxmlformats.org/markup-compatibility/2006">
              <mc:Choice xmlns:v="urn:schemas-microsoft-com:vml" Requires="v">
                <p:oleObj spid="_x0000_s65579" r:id="rId11" imgW="355600" imgH="203200" progId="Equation.DSMT4">
                  <p:embed/>
                </p:oleObj>
              </mc:Choice>
              <mc:Fallback>
                <p:oleObj r:id="rId11" imgW="355600" imgH="203200" progId="Equation.DSMT4">
                  <p:embed/>
                  <p:pic>
                    <p:nvPicPr>
                      <p:cNvPr id="0" name=""/>
                      <p:cNvPicPr/>
                      <p:nvPr/>
                    </p:nvPicPr>
                    <p:blipFill>
                      <a:blip r:embed="rId8"/>
                      <a:stretch>
                        <a:fillRect/>
                      </a:stretch>
                    </p:blipFill>
                    <p:spPr>
                      <a:xfrm>
                        <a:off x="1485107" y="3717032"/>
                        <a:ext cx="713740" cy="361315"/>
                      </a:xfrm>
                      <a:prstGeom prst="rect">
                        <a:avLst/>
                      </a:prstGeom>
                      <a:noFill/>
                      <a:ln w="9525">
                        <a:noFill/>
                        <a:miter/>
                      </a:ln>
                    </p:spPr>
                  </p:pic>
                </p:oleObj>
              </mc:Fallback>
            </mc:AlternateContent>
          </a:graphicData>
        </a:graphic>
      </p:graphicFrame>
      <p:pic>
        <p:nvPicPr>
          <p:cNvPr id="67792" name="Picture 20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23387" y="561478"/>
            <a:ext cx="5863851" cy="6003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矩形 11"/>
          <p:cNvSpPr/>
          <p:nvPr/>
        </p:nvSpPr>
        <p:spPr>
          <a:xfrm>
            <a:off x="476885" y="116840"/>
            <a:ext cx="5594985"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第四节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spTree>
    <p:extLst>
      <p:ext uri="{BB962C8B-B14F-4D97-AF65-F5344CB8AC3E}">
        <p14:creationId xmlns:p14="http://schemas.microsoft.com/office/powerpoint/2010/main" val="3560168629"/>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3"/>
              <p:cNvSpPr txBox="1">
                <a:spLocks/>
              </p:cNvSpPr>
              <p:nvPr/>
            </p:nvSpPr>
            <p:spPr bwMode="auto">
              <a:xfrm>
                <a:off x="10473" y="548680"/>
                <a:ext cx="11843785" cy="59766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30000"/>
                  </a:lnSpc>
                  <a:spcBef>
                    <a:spcPct val="20000"/>
                  </a:spcBef>
                  <a:buClr>
                    <a:schemeClr val="accent1"/>
                  </a:buClr>
                  <a:buSzPct val="70000"/>
                </a:pPr>
                <a:r>
                  <a:rPr kumimoji="1" lang="en-US" altLang="zh-CN" sz="2000" dirty="0">
                    <a:latin typeface="+mn-lt"/>
                    <a:ea typeface="+mn-ea"/>
                  </a:rPr>
                  <a:t>•</a:t>
                </a:r>
                <a:r>
                  <a:rPr kumimoji="1" lang="zh-CN" altLang="en-US" sz="2000" dirty="0">
                    <a:latin typeface="+mn-lt"/>
                    <a:ea typeface="+mn-ea"/>
                  </a:rPr>
                  <a:t>为了讲述期权定价的原理，我们先通过一个案例阐述期权定价的逻辑关系：</a:t>
                </a:r>
                <a:endParaRPr kumimoji="1" lang="en-US" altLang="zh-CN" sz="2000" dirty="0">
                  <a:latin typeface="+mn-lt"/>
                  <a:ea typeface="+mn-ea"/>
                </a:endParaRPr>
              </a:p>
              <a:p>
                <a:pPr marL="0" indent="0">
                  <a:spcBef>
                    <a:spcPct val="20000"/>
                  </a:spcBef>
                  <a:buClr>
                    <a:schemeClr val="accent1"/>
                  </a:buClr>
                  <a:buSzPct val="70000"/>
                </a:pPr>
                <a:r>
                  <a:rPr kumimoji="1" lang="en-US" altLang="zh-CN" sz="2000" dirty="0">
                    <a:latin typeface="+mn-lt"/>
                    <a:ea typeface="+mn-ea"/>
                  </a:rPr>
                  <a:t>【</a:t>
                </a:r>
                <a:r>
                  <a:rPr kumimoji="1" lang="zh-CN" altLang="en-US" sz="2000" dirty="0" smtClean="0">
                    <a:latin typeface="+mn-lt"/>
                    <a:ea typeface="+mn-ea"/>
                  </a:rPr>
                  <a:t>例</a:t>
                </a:r>
                <a:r>
                  <a:rPr kumimoji="1" lang="en-US" altLang="zh-CN" sz="2000" dirty="0" smtClean="0">
                    <a:latin typeface="+mn-lt"/>
                    <a:ea typeface="+mn-ea"/>
                  </a:rPr>
                  <a:t>14-2】</a:t>
                </a:r>
                <a:r>
                  <a:rPr kumimoji="1" lang="zh-CN" altLang="en-US" sz="2000" dirty="0">
                    <a:latin typeface="+mn-lt"/>
                    <a:ea typeface="+mn-ea"/>
                  </a:rPr>
                  <a:t>假定期权市场上，某种股票的现价是</a:t>
                </a:r>
                <a:r>
                  <a:rPr kumimoji="1" lang="en-US" altLang="zh-CN" sz="2000" dirty="0">
                    <a:latin typeface="+mn-lt"/>
                    <a:ea typeface="+mn-ea"/>
                  </a:rPr>
                  <a:t>40</a:t>
                </a:r>
                <a:r>
                  <a:rPr kumimoji="1" lang="zh-CN" altLang="en-US" sz="2000" dirty="0">
                    <a:latin typeface="+mn-lt"/>
                    <a:ea typeface="+mn-ea"/>
                  </a:rPr>
                  <a:t>元，该股票的年波动率为</a:t>
                </a:r>
                <a:r>
                  <a:rPr kumimoji="1" lang="en-US" altLang="zh-CN" sz="2000" dirty="0">
                    <a:latin typeface="+mn-lt"/>
                    <a:ea typeface="+mn-ea"/>
                  </a:rPr>
                  <a:t>10%</a:t>
                </a:r>
                <a:r>
                  <a:rPr kumimoji="1" lang="zh-CN" altLang="en-US" sz="2000" dirty="0">
                    <a:latin typeface="+mn-lt"/>
                    <a:ea typeface="+mn-ea"/>
                  </a:rPr>
                  <a:t>，市场无风险收益率为</a:t>
                </a:r>
                <a:r>
                  <a:rPr kumimoji="1" lang="en-US" altLang="zh-CN" sz="2000" dirty="0">
                    <a:latin typeface="+mn-lt"/>
                    <a:ea typeface="+mn-ea"/>
                  </a:rPr>
                  <a:t>5%</a:t>
                </a:r>
                <a:r>
                  <a:rPr kumimoji="1" lang="zh-CN" altLang="en-US" sz="2000" dirty="0">
                    <a:latin typeface="+mn-lt"/>
                    <a:ea typeface="+mn-ea"/>
                  </a:rPr>
                  <a:t>。如果客户希望在半年后以约定的价格</a:t>
                </a:r>
                <a:r>
                  <a:rPr kumimoji="1" lang="en-US" altLang="zh-CN" sz="2000" dirty="0">
                    <a:latin typeface="+mn-lt"/>
                    <a:ea typeface="+mn-ea"/>
                  </a:rPr>
                  <a:t>38</a:t>
                </a:r>
                <a:r>
                  <a:rPr kumimoji="1" lang="zh-CN" altLang="en-US" sz="2000" dirty="0">
                    <a:latin typeface="+mn-lt"/>
                    <a:ea typeface="+mn-ea"/>
                  </a:rPr>
                  <a:t>元购进该股票的权利，当然，届时他也有选择放弃购买的权利。试问，为了客户为了拥有这种选择权，他应该付费多少？或者换句话说，这种期权的价格是多少？</a:t>
                </a:r>
                <a:endParaRPr kumimoji="1" lang="en-US" altLang="zh-CN" sz="2000" dirty="0">
                  <a:latin typeface="+mn-lt"/>
                  <a:ea typeface="+mn-ea"/>
                </a:endParaRPr>
              </a:p>
              <a:p>
                <a:pPr marL="0" indent="0">
                  <a:spcBef>
                    <a:spcPct val="20000"/>
                  </a:spcBef>
                  <a:buClr>
                    <a:schemeClr val="accent1"/>
                  </a:buClr>
                  <a:buSzPct val="70000"/>
                </a:pPr>
                <a:r>
                  <a:rPr kumimoji="1" lang="zh-CN" altLang="en-US" sz="2000" b="1" dirty="0">
                    <a:solidFill>
                      <a:srgbClr val="FF0000"/>
                    </a:solidFill>
                    <a:latin typeface="+mn-lt"/>
                    <a:ea typeface="+mn-ea"/>
                  </a:rPr>
                  <a:t>简单分析</a:t>
                </a:r>
                <a:r>
                  <a:rPr kumimoji="1" lang="zh-CN" altLang="en-US" sz="2000" b="1" dirty="0">
                    <a:latin typeface="+mn-lt"/>
                    <a:ea typeface="+mn-ea"/>
                  </a:rPr>
                  <a:t>：</a:t>
                </a:r>
                <a:r>
                  <a:rPr kumimoji="1" lang="zh-CN" altLang="en-US" sz="2000" dirty="0">
                    <a:latin typeface="+mn-lt"/>
                    <a:ea typeface="+mn-ea"/>
                  </a:rPr>
                  <a:t>股票现价为</a:t>
                </a:r>
                <a:r>
                  <a:rPr kumimoji="1" lang="en-US" altLang="zh-CN" sz="2000" dirty="0">
                    <a:latin typeface="+mn-lt"/>
                    <a:ea typeface="+mn-ea"/>
                  </a:rPr>
                  <a:t>S</a:t>
                </a:r>
                <a:r>
                  <a:rPr kumimoji="1" lang="zh-CN" altLang="en-US" sz="2000" dirty="0">
                    <a:latin typeface="+mn-lt"/>
                    <a:ea typeface="+mn-ea"/>
                  </a:rPr>
                  <a:t>（</a:t>
                </a:r>
                <a:r>
                  <a:rPr kumimoji="1" lang="en-US" altLang="zh-CN" sz="2000" dirty="0">
                    <a:latin typeface="+mn-lt"/>
                    <a:ea typeface="+mn-ea"/>
                  </a:rPr>
                  <a:t>40</a:t>
                </a:r>
                <a:r>
                  <a:rPr kumimoji="1" lang="zh-CN" altLang="en-US" sz="2000" dirty="0">
                    <a:latin typeface="+mn-lt"/>
                    <a:ea typeface="+mn-ea"/>
                  </a:rPr>
                  <a:t>元），假定股票价格波动，到期时价格可能上扬为</a:t>
                </a:r>
                <a:r>
                  <a:rPr kumimoji="1" lang="en-US" altLang="zh-CN" sz="2000" dirty="0" err="1">
                    <a:latin typeface="+mn-lt"/>
                    <a:ea typeface="+mn-ea"/>
                  </a:rPr>
                  <a:t>Su</a:t>
                </a:r>
                <a:r>
                  <a:rPr kumimoji="1" lang="zh-CN" altLang="en-US" sz="2000" dirty="0">
                    <a:latin typeface="+mn-lt"/>
                    <a:ea typeface="+mn-ea"/>
                  </a:rPr>
                  <a:t>，也可能下跌为</a:t>
                </a:r>
                <a:r>
                  <a:rPr kumimoji="1" lang="en-US" altLang="zh-CN" sz="2000" dirty="0">
                    <a:latin typeface="+mn-lt"/>
                    <a:ea typeface="+mn-ea"/>
                  </a:rPr>
                  <a:t>Sd</a:t>
                </a:r>
                <a:r>
                  <a:rPr kumimoji="1" lang="zh-CN" altLang="en-US" sz="2000" dirty="0">
                    <a:latin typeface="+mn-lt"/>
                    <a:ea typeface="+mn-ea"/>
                  </a:rPr>
                  <a:t>。为简单计算，暂且假定涨跌幅均为</a:t>
                </a:r>
                <a:r>
                  <a:rPr kumimoji="1" lang="en-US" altLang="zh-CN" sz="2000" dirty="0">
                    <a:latin typeface="+mn-lt"/>
                    <a:ea typeface="+mn-ea"/>
                  </a:rPr>
                  <a:t>10</a:t>
                </a:r>
                <a:r>
                  <a:rPr kumimoji="1" lang="zh-CN" altLang="en-US" sz="2000" dirty="0">
                    <a:latin typeface="+mn-lt"/>
                    <a:ea typeface="+mn-ea"/>
                  </a:rPr>
                  <a:t>％，则有</a:t>
                </a:r>
                <a:r>
                  <a:rPr kumimoji="1" lang="en-US" altLang="zh-CN" sz="2000" dirty="0">
                    <a:latin typeface="+mn-lt"/>
                    <a:ea typeface="+mn-ea"/>
                  </a:rPr>
                  <a:t>u=1+10</a:t>
                </a:r>
                <a:r>
                  <a:rPr kumimoji="1" lang="zh-CN" altLang="en-US" sz="2000" dirty="0">
                    <a:latin typeface="+mn-lt"/>
                    <a:ea typeface="+mn-ea"/>
                  </a:rPr>
                  <a:t>％</a:t>
                </a:r>
                <a:r>
                  <a:rPr kumimoji="1" lang="en-US" altLang="zh-CN" sz="2000" dirty="0">
                    <a:latin typeface="+mn-lt"/>
                    <a:ea typeface="+mn-ea"/>
                  </a:rPr>
                  <a:t>=1.1</a:t>
                </a:r>
                <a:r>
                  <a:rPr kumimoji="1" lang="zh-CN" altLang="en-US" sz="2000" dirty="0">
                    <a:latin typeface="+mn-lt"/>
                    <a:ea typeface="+mn-ea"/>
                  </a:rPr>
                  <a:t>，</a:t>
                </a:r>
                <a:r>
                  <a:rPr kumimoji="1" lang="en-US" altLang="zh-CN" sz="2000" dirty="0">
                    <a:latin typeface="+mn-lt"/>
                    <a:ea typeface="+mn-ea"/>
                  </a:rPr>
                  <a:t>d =1-10</a:t>
                </a:r>
                <a:r>
                  <a:rPr kumimoji="1" lang="zh-CN" altLang="en-US" sz="2000" dirty="0">
                    <a:latin typeface="+mn-lt"/>
                    <a:ea typeface="+mn-ea"/>
                  </a:rPr>
                  <a:t>％＝</a:t>
                </a:r>
                <a:r>
                  <a:rPr kumimoji="1" lang="en-US" altLang="zh-CN" sz="2000" dirty="0">
                    <a:latin typeface="+mn-lt"/>
                    <a:ea typeface="+mn-ea"/>
                  </a:rPr>
                  <a:t>0.9</a:t>
                </a:r>
                <a:r>
                  <a:rPr kumimoji="1" lang="zh-CN" altLang="en-US" sz="2000" dirty="0">
                    <a:latin typeface="+mn-lt"/>
                    <a:ea typeface="+mn-ea"/>
                  </a:rPr>
                  <a:t>。</a:t>
                </a:r>
                <a:endParaRPr kumimoji="1" lang="en-US" altLang="zh-CN" sz="2000" dirty="0">
                  <a:latin typeface="+mn-lt"/>
                  <a:ea typeface="+mn-ea"/>
                </a:endParaRPr>
              </a:p>
              <a:p>
                <a:pPr marL="0" indent="0">
                  <a:spcBef>
                    <a:spcPct val="20000"/>
                  </a:spcBef>
                  <a:buClr>
                    <a:schemeClr val="accent1"/>
                  </a:buClr>
                  <a:buSzPct val="70000"/>
                </a:pPr>
                <a:endParaRPr kumimoji="1" lang="zh-CN" altLang="en-US" sz="2000" dirty="0">
                  <a:latin typeface="+mn-lt"/>
                  <a:ea typeface="+mn-ea"/>
                </a:endParaRPr>
              </a:p>
              <a:p>
                <a:pPr marL="0" indent="0">
                  <a:spcBef>
                    <a:spcPct val="20000"/>
                  </a:spcBef>
                  <a:buClr>
                    <a:schemeClr val="accent1"/>
                  </a:buClr>
                  <a:buSzPct val="70000"/>
                </a:pPr>
                <a:endParaRPr kumimoji="1" lang="zh-CN" altLang="en-US" sz="2000" dirty="0">
                  <a:latin typeface="+mn-lt"/>
                  <a:ea typeface="+mn-ea"/>
                </a:endParaRPr>
              </a:p>
              <a:p>
                <a:pPr marL="0" indent="0">
                  <a:spcBef>
                    <a:spcPct val="20000"/>
                  </a:spcBef>
                  <a:buClr>
                    <a:schemeClr val="accent1"/>
                  </a:buClr>
                  <a:buSzPct val="70000"/>
                </a:pPr>
                <a:endParaRPr kumimoji="1" lang="zh-CN" altLang="en-US" sz="2000" dirty="0">
                  <a:latin typeface="+mn-lt"/>
                  <a:ea typeface="+mn-ea"/>
                </a:endParaRPr>
              </a:p>
              <a:p>
                <a:pPr marL="0" indent="0">
                  <a:spcBef>
                    <a:spcPct val="20000"/>
                  </a:spcBef>
                  <a:buClr>
                    <a:schemeClr val="accent1"/>
                  </a:buClr>
                  <a:buSzPct val="70000"/>
                </a:pPr>
                <a:endParaRPr kumimoji="1" lang="en-US" altLang="zh-CN" sz="2000" dirty="0">
                  <a:latin typeface="+mn-lt"/>
                  <a:ea typeface="+mn-ea"/>
                </a:endParaRPr>
              </a:p>
              <a:p>
                <a:pPr marL="0" indent="0">
                  <a:spcBef>
                    <a:spcPct val="20000"/>
                  </a:spcBef>
                  <a:buClr>
                    <a:schemeClr val="accent1"/>
                  </a:buClr>
                  <a:buSzPct val="70000"/>
                </a:pPr>
                <a:endParaRPr kumimoji="1" lang="en-US" altLang="zh-CN" sz="2000" dirty="0">
                  <a:latin typeface="+mn-lt"/>
                  <a:ea typeface="+mn-ea"/>
                </a:endParaRPr>
              </a:p>
              <a:p>
                <a:pPr marL="0" indent="0">
                  <a:spcBef>
                    <a:spcPct val="20000"/>
                  </a:spcBef>
                  <a:buClr>
                    <a:schemeClr val="accent1"/>
                  </a:buClr>
                  <a:buSzPct val="70000"/>
                </a:pPr>
                <a:r>
                  <a:rPr kumimoji="1" lang="zh-CN" altLang="en-US" sz="2000" dirty="0">
                    <a:latin typeface="+mn-lt"/>
                    <a:ea typeface="+mn-ea"/>
                  </a:rPr>
                  <a:t>故此，在上涨情形下，半年后股票价格为</a:t>
                </a:r>
                <a:r>
                  <a:rPr kumimoji="1" lang="en-US" altLang="zh-CN" sz="2000" dirty="0">
                    <a:latin typeface="+mn-lt"/>
                    <a:ea typeface="+mn-ea"/>
                  </a:rPr>
                  <a:t>44</a:t>
                </a:r>
                <a:r>
                  <a:rPr kumimoji="1" lang="zh-CN" altLang="en-US" sz="2000" dirty="0">
                    <a:latin typeface="+mn-lt"/>
                    <a:ea typeface="+mn-ea"/>
                  </a:rPr>
                  <a:t>元，投资者可以以</a:t>
                </a:r>
                <a:r>
                  <a:rPr kumimoji="1" lang="en-US" altLang="zh-CN" sz="2000" dirty="0">
                    <a:latin typeface="+mn-lt"/>
                    <a:ea typeface="+mn-ea"/>
                  </a:rPr>
                  <a:t>38</a:t>
                </a:r>
                <a:r>
                  <a:rPr kumimoji="1" lang="zh-CN" altLang="en-US" sz="2000" dirty="0">
                    <a:latin typeface="+mn-lt"/>
                    <a:ea typeface="+mn-ea"/>
                  </a:rPr>
                  <a:t>元购进，而以</a:t>
                </a:r>
                <a:r>
                  <a:rPr kumimoji="1" lang="en-US" altLang="zh-CN" sz="2000" dirty="0">
                    <a:latin typeface="+mn-lt"/>
                    <a:ea typeface="+mn-ea"/>
                  </a:rPr>
                  <a:t>44</a:t>
                </a:r>
                <a:r>
                  <a:rPr kumimoji="1" lang="zh-CN" altLang="en-US" sz="2000" dirty="0">
                    <a:latin typeface="+mn-lt"/>
                    <a:ea typeface="+mn-ea"/>
                  </a:rPr>
                  <a:t>元卖出，此时，盈利为</a:t>
                </a:r>
                <a:r>
                  <a:rPr kumimoji="1" lang="en-US" altLang="zh-CN" sz="2000" dirty="0">
                    <a:latin typeface="+mn-lt"/>
                    <a:ea typeface="+mn-ea"/>
                  </a:rPr>
                  <a:t>6</a:t>
                </a:r>
                <a:r>
                  <a:rPr kumimoji="1" lang="zh-CN" altLang="en-US" sz="2000" dirty="0">
                    <a:latin typeface="+mn-lt"/>
                    <a:ea typeface="+mn-ea"/>
                  </a:rPr>
                  <a:t>元；在下跌情形下，半年后股价为</a:t>
                </a:r>
                <a:r>
                  <a:rPr kumimoji="1" lang="en-US" altLang="zh-CN" sz="2000" dirty="0">
                    <a:latin typeface="+mn-lt"/>
                    <a:ea typeface="+mn-ea"/>
                  </a:rPr>
                  <a:t>36</a:t>
                </a:r>
                <a:r>
                  <a:rPr kumimoji="1" lang="zh-CN" altLang="en-US" sz="2000" dirty="0">
                    <a:latin typeface="+mn-lt"/>
                    <a:ea typeface="+mn-ea"/>
                  </a:rPr>
                  <a:t>元，而投资者却需要在市场上以</a:t>
                </a:r>
                <a:r>
                  <a:rPr kumimoji="1" lang="en-US" altLang="zh-CN" sz="2000" dirty="0">
                    <a:latin typeface="+mn-lt"/>
                    <a:ea typeface="+mn-ea"/>
                  </a:rPr>
                  <a:t>38</a:t>
                </a:r>
                <a:r>
                  <a:rPr kumimoji="1" lang="zh-CN" altLang="en-US" sz="2000" dirty="0">
                    <a:latin typeface="+mn-lt"/>
                    <a:ea typeface="+mn-ea"/>
                  </a:rPr>
                  <a:t>元购入，此时，由于市场购入价高于卖出价，盈利为</a:t>
                </a:r>
                <a:r>
                  <a:rPr kumimoji="1" lang="en-US" altLang="zh-CN" sz="2000" dirty="0">
                    <a:latin typeface="+mn-lt"/>
                    <a:ea typeface="+mn-ea"/>
                  </a:rPr>
                  <a:t>0</a:t>
                </a:r>
                <a:r>
                  <a:rPr kumimoji="1" lang="zh-CN" altLang="en-US" sz="2000" dirty="0">
                    <a:latin typeface="+mn-lt"/>
                    <a:ea typeface="+mn-ea"/>
                  </a:rPr>
                  <a:t>。显然前一情况客户会执行期权，后一情况会放弃期权。期权价格在期满</a:t>
                </a:r>
                <a14:m>
                  <m:oMath xmlns:m="http://schemas.openxmlformats.org/officeDocument/2006/math">
                    <m:r>
                      <a:rPr kumimoji="1" lang="en-US" altLang="zh-CN" sz="2000" b="0" i="1" smtClean="0">
                        <a:latin typeface="Cambria Math" panose="02040503050406030204" pitchFamily="18" charset="0"/>
                        <a:ea typeface="+mn-ea"/>
                      </a:rPr>
                      <m:t>𝑇</m:t>
                    </m:r>
                  </m:oMath>
                </a14:m>
                <a:r>
                  <a:rPr kumimoji="1" lang="zh-CN" altLang="en-US" sz="2000" dirty="0">
                    <a:latin typeface="+mn-lt"/>
                    <a:ea typeface="+mn-ea"/>
                  </a:rPr>
                  <a:t>时，其价值为：</a:t>
                </a:r>
                <a:r>
                  <a:rPr kumimoji="1" lang="en-US" altLang="zh-CN" sz="2000" dirty="0">
                    <a:latin typeface="+mn-lt"/>
                    <a:ea typeface="+mn-ea"/>
                  </a:rPr>
                  <a:t>                                 </a:t>
                </a:r>
                <a:r>
                  <a:rPr kumimoji="1" lang="zh-CN" altLang="en-US" sz="2000" dirty="0">
                    <a:latin typeface="+mn-lt"/>
                    <a:ea typeface="+mn-ea"/>
                  </a:rPr>
                  <a:t>。期权定价就是为了反求期末价格为</a:t>
                </a:r>
                <a14:m>
                  <m:oMath xmlns:m="http://schemas.openxmlformats.org/officeDocument/2006/math">
                    <m:sSub>
                      <m:sSubPr>
                        <m:ctrlPr>
                          <a:rPr kumimoji="1" lang="en-US" altLang="zh-CN" sz="2000" i="1" smtClean="0">
                            <a:latin typeface="Cambria Math"/>
                            <a:ea typeface="+mn-ea"/>
                          </a:rPr>
                        </m:ctrlPr>
                      </m:sSubPr>
                      <m:e>
                        <m:r>
                          <a:rPr kumimoji="1" lang="en-US" altLang="zh-CN" sz="2000" b="0" i="1" smtClean="0">
                            <a:latin typeface="Cambria Math" panose="02040503050406030204" pitchFamily="18" charset="0"/>
                            <a:ea typeface="+mn-ea"/>
                          </a:rPr>
                          <m:t> </m:t>
                        </m:r>
                        <m:r>
                          <a:rPr kumimoji="1" lang="en-US" altLang="zh-CN" sz="2000" b="0" i="1" smtClean="0">
                            <a:latin typeface="Cambria Math" panose="02040503050406030204" pitchFamily="18" charset="0"/>
                            <a:ea typeface="+mn-ea"/>
                          </a:rPr>
                          <m:t>𝑉</m:t>
                        </m:r>
                      </m:e>
                      <m:sub>
                        <m:r>
                          <a:rPr kumimoji="1" lang="en-US" altLang="zh-CN" sz="2000" b="0" i="1" smtClean="0">
                            <a:latin typeface="Cambria Math" panose="02040503050406030204" pitchFamily="18" charset="0"/>
                            <a:ea typeface="+mn-ea"/>
                          </a:rPr>
                          <m:t>𝑇</m:t>
                        </m:r>
                      </m:sub>
                    </m:sSub>
                  </m:oMath>
                </a14:m>
                <a:r>
                  <a:rPr kumimoji="1" lang="zh-CN" altLang="en-US" sz="2000" dirty="0">
                    <a:latin typeface="+mn-lt"/>
                    <a:ea typeface="+mn-ea"/>
                  </a:rPr>
                  <a:t> ，而将其贴现到期初的价值是</a:t>
                </a:r>
                <a14:m>
                  <m:oMath xmlns:m="http://schemas.openxmlformats.org/officeDocument/2006/math">
                    <m:r>
                      <a:rPr kumimoji="1" lang="en-US" altLang="zh-CN" sz="2000" b="0" i="1" smtClean="0">
                        <a:latin typeface="Cambria Math" panose="02040503050406030204" pitchFamily="18" charset="0"/>
                        <a:ea typeface="+mn-ea"/>
                      </a:rPr>
                      <m:t>𝑉</m:t>
                    </m:r>
                  </m:oMath>
                </a14:m>
                <a:r>
                  <a:rPr kumimoji="1" lang="zh-CN" altLang="en-US" sz="2000" dirty="0">
                    <a:latin typeface="+mn-lt"/>
                    <a:ea typeface="+mn-ea"/>
                  </a:rPr>
                  <a:t> ，此即为期权价格</a:t>
                </a:r>
              </a:p>
              <a:p>
                <a:pPr marL="0" indent="0">
                  <a:spcBef>
                    <a:spcPct val="20000"/>
                  </a:spcBef>
                  <a:buClr>
                    <a:schemeClr val="accent1"/>
                  </a:buClr>
                  <a:buSzPct val="70000"/>
                </a:pPr>
                <a:endParaRPr kumimoji="1" lang="zh-CN" altLang="en-US" dirty="0">
                  <a:latin typeface="+mn-lt"/>
                  <a:ea typeface="+mn-ea"/>
                </a:endParaRPr>
              </a:p>
            </p:txBody>
          </p:sp>
        </mc:Choice>
        <mc:Fallback>
          <p:sp>
            <p:nvSpPr>
              <p:cNvPr id="2" name="Rectangle 3"/>
              <p:cNvSpPr txBox="1">
                <a:spLocks noRot="1" noChangeAspect="1" noMove="1" noResize="1" noEditPoints="1" noAdjustHandles="1" noChangeArrowheads="1" noChangeShapeType="1" noTextEdit="1"/>
              </p:cNvSpPr>
              <p:nvPr/>
            </p:nvSpPr>
            <p:spPr bwMode="auto">
              <a:xfrm>
                <a:off x="10473" y="548680"/>
                <a:ext cx="11843785" cy="5976664"/>
              </a:xfrm>
              <a:prstGeom prst="rect">
                <a:avLst/>
              </a:prstGeom>
              <a:blipFill rotWithShape="1">
                <a:blip r:embed="rId4"/>
                <a:stretch>
                  <a:fillRect l="-566" r="-41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3"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期权的定价</a:t>
            </a:r>
          </a:p>
        </p:txBody>
      </p:sp>
      <p:pic>
        <p:nvPicPr>
          <p:cNvPr id="4" name="图片 3">
            <a:extLst>
              <a:ext uri="{FF2B5EF4-FFF2-40B4-BE49-F238E27FC236}">
                <a16:creationId xmlns="" xmlns:a16="http://schemas.microsoft.com/office/drawing/2014/main" id="{D11FBD65-E927-4857-873E-562C8C78D958}"/>
              </a:ext>
            </a:extLst>
          </p:cNvPr>
          <p:cNvPicPr>
            <a:picLocks noChangeAspect="1"/>
          </p:cNvPicPr>
          <p:nvPr/>
        </p:nvPicPr>
        <p:blipFill>
          <a:blip r:embed="rId5"/>
          <a:stretch>
            <a:fillRect/>
          </a:stretch>
        </p:blipFill>
        <p:spPr>
          <a:xfrm>
            <a:off x="332980" y="2132856"/>
            <a:ext cx="10138721" cy="2376264"/>
          </a:xfrm>
          <a:prstGeom prst="rect">
            <a:avLst/>
          </a:prstGeom>
        </p:spPr>
      </p:pic>
      <p:graphicFrame>
        <p:nvGraphicFramePr>
          <p:cNvPr id="5" name="对象 4">
            <a:extLst>
              <a:ext uri="{FF2B5EF4-FFF2-40B4-BE49-F238E27FC236}">
                <a16:creationId xmlns="" xmlns:a16="http://schemas.microsoft.com/office/drawing/2014/main" id="{53EDAF37-6E6A-404D-AC2E-E491450CF136}"/>
              </a:ext>
            </a:extLst>
          </p:cNvPr>
          <p:cNvGraphicFramePr>
            <a:graphicFrameLocks noChangeAspect="1"/>
          </p:cNvGraphicFramePr>
          <p:nvPr>
            <p:extLst>
              <p:ext uri="{D42A27DB-BD31-4B8C-83A1-F6EECF244321}">
                <p14:modId xmlns:p14="http://schemas.microsoft.com/office/powerpoint/2010/main" val="969891037"/>
              </p:ext>
            </p:extLst>
          </p:nvPr>
        </p:nvGraphicFramePr>
        <p:xfrm>
          <a:off x="1053059" y="5445224"/>
          <a:ext cx="1874667" cy="351499"/>
        </p:xfrm>
        <a:graphic>
          <a:graphicData uri="http://schemas.openxmlformats.org/presentationml/2006/ole">
            <mc:AlternateContent xmlns:mc="http://schemas.openxmlformats.org/markup-compatibility/2006">
              <mc:Choice xmlns:v="urn:schemas-microsoft-com:vml" Requires="v">
                <p:oleObj spid="_x0000_s67589" name="Equation" r:id="rId6" imgW="1218960" imgH="228600" progId="Equation.DSMT4">
                  <p:embed/>
                </p:oleObj>
              </mc:Choice>
              <mc:Fallback>
                <p:oleObj name="Equation" r:id="rId6" imgW="1218960" imgH="228600" progId="Equation.DSMT4">
                  <p:embed/>
                  <p:pic>
                    <p:nvPicPr>
                      <p:cNvPr id="0" name=""/>
                      <p:cNvPicPr/>
                      <p:nvPr/>
                    </p:nvPicPr>
                    <p:blipFill>
                      <a:blip r:embed="rId7"/>
                      <a:stretch>
                        <a:fillRect/>
                      </a:stretch>
                    </p:blipFill>
                    <p:spPr>
                      <a:xfrm>
                        <a:off x="1053059" y="5445224"/>
                        <a:ext cx="1874667" cy="351499"/>
                      </a:xfrm>
                      <a:prstGeom prst="rect">
                        <a:avLst/>
                      </a:prstGeom>
                    </p:spPr>
                  </p:pic>
                </p:oleObj>
              </mc:Fallback>
            </mc:AlternateContent>
          </a:graphicData>
        </a:graphic>
      </p:graphicFrame>
    </p:spTree>
    <p:extLst>
      <p:ext uri="{BB962C8B-B14F-4D97-AF65-F5344CB8AC3E}">
        <p14:creationId xmlns:p14="http://schemas.microsoft.com/office/powerpoint/2010/main" val="2586292736"/>
      </p:ext>
    </p:extLst>
  </p:cSld>
  <p:clrMapOvr>
    <a:masterClrMapping/>
  </p:clrMapOvr>
  <p:transition>
    <p:wip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4987" y="1772816"/>
            <a:ext cx="4968551" cy="3785652"/>
          </a:xfrm>
          <a:prstGeom prst="rect">
            <a:avLst/>
          </a:prstGeom>
        </p:spPr>
        <p:txBody>
          <a:bodyPr wrap="square">
            <a:spAutoFit/>
          </a:bodyPr>
          <a:lstStyle/>
          <a:p>
            <a:pPr latinLnBrk="0">
              <a:lnSpc>
                <a:spcPct val="150000"/>
              </a:lnSpc>
              <a:spcBef>
                <a:spcPts val="0"/>
              </a:spcBef>
            </a:pPr>
            <a:r>
              <a:rPr lang="zh-CN" altLang="en-US" sz="2000" b="1" dirty="0" smtClean="0">
                <a:latin typeface="Times New Roman" panose="02020603050405020304" pitchFamily="18" charset="0"/>
                <a:cs typeface="Times New Roman" panose="02020603050405020304" pitchFamily="18" charset="0"/>
                <a:sym typeface="+mn-ea"/>
              </a:rPr>
              <a:t>（</a:t>
            </a:r>
            <a:r>
              <a:rPr lang="en-US" altLang="zh-CN" sz="2000" b="1" dirty="0" smtClean="0">
                <a:latin typeface="Times New Roman" panose="02020603050405020304" pitchFamily="18" charset="0"/>
                <a:cs typeface="Times New Roman" panose="02020603050405020304" pitchFamily="18" charset="0"/>
                <a:sym typeface="+mn-ea"/>
              </a:rPr>
              <a:t>3</a:t>
            </a:r>
            <a:r>
              <a:rPr lang="zh-CN" altLang="en-US" sz="2000" b="1" dirty="0" smtClean="0">
                <a:latin typeface="Times New Roman" panose="02020603050405020304" pitchFamily="18" charset="0"/>
                <a:cs typeface="Times New Roman" panose="02020603050405020304" pitchFamily="18" charset="0"/>
                <a:sym typeface="+mn-ea"/>
              </a:rPr>
              <a:t>）暴露</a:t>
            </a:r>
            <a:r>
              <a:rPr lang="zh-CN" altLang="en-US" sz="2000" b="1" dirty="0">
                <a:latin typeface="Times New Roman" panose="02020603050405020304" pitchFamily="18" charset="0"/>
                <a:cs typeface="Times New Roman" panose="02020603050405020304" pitchFamily="18" charset="0"/>
                <a:sym typeface="+mn-ea"/>
              </a:rPr>
              <a:t>风险的情况</a:t>
            </a:r>
          </a:p>
          <a:p>
            <a:pPr latinLnBrk="0">
              <a:lnSpc>
                <a:spcPct val="150000"/>
              </a:lnSpc>
              <a:spcBef>
                <a:spcPts val="0"/>
              </a:spcBef>
              <a:buFont typeface="Arial" panose="020B0604020202020204" pitchFamily="34" charset="0"/>
            </a:pPr>
            <a:r>
              <a:rPr lang="zh-CN" altLang="en-US" sz="2000" dirty="0">
                <a:latin typeface="Times New Roman" panose="02020603050405020304" pitchFamily="18" charset="0"/>
                <a:cs typeface="Times New Roman" panose="02020603050405020304" pitchFamily="18" charset="0"/>
              </a:rPr>
              <a:t>      </a:t>
            </a:r>
            <a:r>
              <a:rPr lang="zh-CN" altLang="en-US" sz="2000" dirty="0" smtClean="0">
                <a:latin typeface="Times New Roman" panose="02020603050405020304" pitchFamily="18" charset="0"/>
                <a:cs typeface="Times New Roman" panose="02020603050405020304" pitchFamily="18" charset="0"/>
              </a:rPr>
              <a:t>右图</a:t>
            </a:r>
            <a:r>
              <a:rPr lang="zh-CN" altLang="en-US" sz="2000" dirty="0">
                <a:latin typeface="Times New Roman" panose="02020603050405020304" pitchFamily="18" charset="0"/>
                <a:cs typeface="Times New Roman" panose="02020603050405020304" pitchFamily="18" charset="0"/>
              </a:rPr>
              <a:t>表示每天不采取对冲时暴露出来的三个期权的希腊值风险和，可以看到对冲之后最容易重新暴露出来的风险中，             风险最大，其次是               风险、              风险，</a:t>
            </a:r>
            <a:r>
              <a:rPr lang="zh-CN" altLang="en-US" sz="2000" dirty="0" smtClean="0">
                <a:latin typeface="Times New Roman" panose="02020603050405020304" pitchFamily="18" charset="0"/>
                <a:cs typeface="Times New Roman" panose="02020603050405020304" pitchFamily="18" charset="0"/>
              </a:rPr>
              <a:t>但            风险</a:t>
            </a:r>
            <a:r>
              <a:rPr lang="zh-CN" altLang="en-US" sz="2000" dirty="0">
                <a:latin typeface="Times New Roman" panose="02020603050405020304" pitchFamily="18" charset="0"/>
                <a:cs typeface="Times New Roman" panose="02020603050405020304" pitchFamily="18" charset="0"/>
              </a:rPr>
              <a:t>呈下降趋势，</a:t>
            </a:r>
            <a:r>
              <a:rPr lang="zh-CN" altLang="en-US" sz="2000" dirty="0" smtClean="0">
                <a:latin typeface="Times New Roman" panose="02020603050405020304" pitchFamily="18" charset="0"/>
                <a:cs typeface="Times New Roman" panose="02020603050405020304" pitchFamily="18" charset="0"/>
              </a:rPr>
              <a:t>但         风险</a:t>
            </a:r>
            <a:r>
              <a:rPr lang="zh-CN" altLang="en-US" sz="2000" dirty="0">
                <a:latin typeface="Times New Roman" panose="02020603050405020304" pitchFamily="18" charset="0"/>
                <a:cs typeface="Times New Roman" panose="02020603050405020304" pitchFamily="18" charset="0"/>
              </a:rPr>
              <a:t>后期呈现增长趋势，而</a:t>
            </a:r>
            <a:r>
              <a:rPr lang="zh-CN" altLang="en-US" sz="2000" dirty="0" smtClean="0">
                <a:latin typeface="Times New Roman" panose="02020603050405020304" pitchFamily="18" charset="0"/>
                <a:cs typeface="Times New Roman" panose="02020603050405020304" pitchFamily="18" charset="0"/>
              </a:rPr>
              <a:t>则              风险表现出先</a:t>
            </a:r>
            <a:r>
              <a:rPr lang="zh-CN" altLang="en-US" sz="2000" dirty="0">
                <a:latin typeface="Times New Roman" panose="02020603050405020304" pitchFamily="18" charset="0"/>
                <a:cs typeface="Times New Roman" panose="02020603050405020304" pitchFamily="18" charset="0"/>
              </a:rPr>
              <a:t>增加后下降趋势</a:t>
            </a:r>
            <a:r>
              <a:rPr lang="zh-CN" altLang="en-US" sz="2000" dirty="0" smtClean="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
        <p:nvSpPr>
          <p:cNvPr id="5" name="内容占位符 2"/>
          <p:cNvSpPr txBox="1"/>
          <p:nvPr/>
        </p:nvSpPr>
        <p:spPr bwMode="auto">
          <a:xfrm>
            <a:off x="188962" y="692785"/>
            <a:ext cx="10978147" cy="71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2. </a:t>
            </a:r>
            <a:r>
              <a:rPr lang="zh-CN" altLang="en-US"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期权动态对冲策略实证分析</a:t>
            </a:r>
          </a:p>
          <a:p>
            <a:pPr latinLnBrk="0">
              <a:lnSpc>
                <a:spcPct val="150000"/>
              </a:lnSpc>
              <a:spcBef>
                <a:spcPts val="0"/>
              </a:spcBef>
            </a:pPr>
            <a:r>
              <a:rPr lang="en-US" sz="1800" b="1" dirty="0" smtClean="0">
                <a:latin typeface="Times New Roman" panose="02020603050405020304" pitchFamily="18" charset="0"/>
                <a:cs typeface="Times New Roman" panose="02020603050405020304" pitchFamily="18" charset="0"/>
                <a:sym typeface="+mn-ea"/>
              </a:rPr>
              <a:t>    </a:t>
            </a:r>
            <a:endParaRPr sz="1800" dirty="0" smtClean="0">
              <a:latin typeface="Times New Roman" panose="02020603050405020304" pitchFamily="18" charset="0"/>
              <a:cs typeface="Times New Roman" panose="02020603050405020304" pitchFamily="18" charset="0"/>
            </a:endParaRPr>
          </a:p>
        </p:txBody>
      </p:sp>
      <p:graphicFrame>
        <p:nvGraphicFramePr>
          <p:cNvPr id="13" name="对象 -2147482319"/>
          <p:cNvGraphicFramePr/>
          <p:nvPr>
            <p:extLst>
              <p:ext uri="{D42A27DB-BD31-4B8C-83A1-F6EECF244321}">
                <p14:modId xmlns:p14="http://schemas.microsoft.com/office/powerpoint/2010/main" val="3422148127"/>
              </p:ext>
            </p:extLst>
          </p:nvPr>
        </p:nvGraphicFramePr>
        <p:xfrm>
          <a:off x="2565227" y="3717032"/>
          <a:ext cx="789940" cy="314960"/>
        </p:xfrm>
        <a:graphic>
          <a:graphicData uri="http://schemas.openxmlformats.org/presentationml/2006/ole">
            <mc:AlternateContent xmlns:mc="http://schemas.openxmlformats.org/markup-compatibility/2006">
              <mc:Choice xmlns:v="urn:schemas-microsoft-com:vml" Requires="v">
                <p:oleObj spid="_x0000_s66598" r:id="rId3" imgW="393700" imgH="177165" progId="Equation.DSMT4">
                  <p:embed/>
                </p:oleObj>
              </mc:Choice>
              <mc:Fallback>
                <p:oleObj r:id="rId3" imgW="393700" imgH="177165" progId="Equation.DSMT4">
                  <p:embed/>
                  <p:pic>
                    <p:nvPicPr>
                      <p:cNvPr id="0" name=""/>
                      <p:cNvPicPr/>
                      <p:nvPr/>
                    </p:nvPicPr>
                    <p:blipFill>
                      <a:blip r:embed="rId4"/>
                      <a:stretch>
                        <a:fillRect/>
                      </a:stretch>
                    </p:blipFill>
                    <p:spPr>
                      <a:xfrm>
                        <a:off x="2565227" y="3717032"/>
                        <a:ext cx="789940" cy="314960"/>
                      </a:xfrm>
                      <a:prstGeom prst="rect">
                        <a:avLst/>
                      </a:prstGeom>
                      <a:noFill/>
                      <a:ln w="9525">
                        <a:noFill/>
                        <a:miter/>
                      </a:ln>
                    </p:spPr>
                  </p:pic>
                </p:oleObj>
              </mc:Fallback>
            </mc:AlternateContent>
          </a:graphicData>
        </a:graphic>
      </p:graphicFrame>
      <p:graphicFrame>
        <p:nvGraphicFramePr>
          <p:cNvPr id="18" name="对象 -2147482319"/>
          <p:cNvGraphicFramePr/>
          <p:nvPr>
            <p:extLst>
              <p:ext uri="{D42A27DB-BD31-4B8C-83A1-F6EECF244321}">
                <p14:modId xmlns:p14="http://schemas.microsoft.com/office/powerpoint/2010/main" val="1455625176"/>
              </p:ext>
            </p:extLst>
          </p:nvPr>
        </p:nvGraphicFramePr>
        <p:xfrm>
          <a:off x="4437435" y="3212976"/>
          <a:ext cx="713740" cy="361315"/>
        </p:xfrm>
        <a:graphic>
          <a:graphicData uri="http://schemas.openxmlformats.org/presentationml/2006/ole">
            <mc:AlternateContent xmlns:mc="http://schemas.openxmlformats.org/markup-compatibility/2006">
              <mc:Choice xmlns:v="urn:schemas-microsoft-com:vml" Requires="v">
                <p:oleObj spid="_x0000_s66599" r:id="rId5" imgW="355600" imgH="203200" progId="Equation.DSMT4">
                  <p:embed/>
                </p:oleObj>
              </mc:Choice>
              <mc:Fallback>
                <p:oleObj r:id="rId5" imgW="355600" imgH="203200" progId="Equation.DSMT4">
                  <p:embed/>
                  <p:pic>
                    <p:nvPicPr>
                      <p:cNvPr id="0" name=""/>
                      <p:cNvPicPr/>
                      <p:nvPr/>
                    </p:nvPicPr>
                    <p:blipFill>
                      <a:blip r:embed="rId6"/>
                      <a:stretch>
                        <a:fillRect/>
                      </a:stretch>
                    </p:blipFill>
                    <p:spPr>
                      <a:xfrm>
                        <a:off x="4437435" y="3212976"/>
                        <a:ext cx="713740" cy="361315"/>
                      </a:xfrm>
                      <a:prstGeom prst="rect">
                        <a:avLst/>
                      </a:prstGeom>
                      <a:noFill/>
                      <a:ln w="9525">
                        <a:noFill/>
                        <a:miter/>
                      </a:ln>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4068387720"/>
              </p:ext>
            </p:extLst>
          </p:nvPr>
        </p:nvGraphicFramePr>
        <p:xfrm>
          <a:off x="4293419" y="3685668"/>
          <a:ext cx="863600" cy="314325"/>
        </p:xfrm>
        <a:graphic>
          <a:graphicData uri="http://schemas.openxmlformats.org/presentationml/2006/ole">
            <mc:AlternateContent xmlns:mc="http://schemas.openxmlformats.org/markup-compatibility/2006">
              <mc:Choice xmlns:v="urn:schemas-microsoft-com:vml" Requires="v">
                <p:oleObj spid="_x0000_s66600" r:id="rId7" imgW="533160" imgH="177480" progId="Equation.DSMT4">
                  <p:embed/>
                </p:oleObj>
              </mc:Choice>
              <mc:Fallback>
                <p:oleObj r:id="rId7" imgW="533160" imgH="177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93419" y="3685668"/>
                        <a:ext cx="8636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280492245"/>
              </p:ext>
            </p:extLst>
          </p:nvPr>
        </p:nvGraphicFramePr>
        <p:xfrm>
          <a:off x="1485107" y="4149080"/>
          <a:ext cx="714375" cy="361950"/>
        </p:xfrm>
        <a:graphic>
          <a:graphicData uri="http://schemas.openxmlformats.org/presentationml/2006/ole">
            <mc:AlternateContent xmlns:mc="http://schemas.openxmlformats.org/markup-compatibility/2006">
              <mc:Choice xmlns:v="urn:schemas-microsoft-com:vml" Requires="v">
                <p:oleObj spid="_x0000_s66601" r:id="rId9" imgW="355320" imgH="203040" progId="Equation.DSMT4">
                  <p:embed/>
                </p:oleObj>
              </mc:Choice>
              <mc:Fallback>
                <p:oleObj r:id="rId9" imgW="35532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5107" y="4149080"/>
                        <a:ext cx="7143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434398986"/>
              </p:ext>
            </p:extLst>
          </p:nvPr>
        </p:nvGraphicFramePr>
        <p:xfrm>
          <a:off x="4581451" y="4149080"/>
          <a:ext cx="863600" cy="314325"/>
        </p:xfrm>
        <a:graphic>
          <a:graphicData uri="http://schemas.openxmlformats.org/presentationml/2006/ole">
            <mc:AlternateContent xmlns:mc="http://schemas.openxmlformats.org/markup-compatibility/2006">
              <mc:Choice xmlns:v="urn:schemas-microsoft-com:vml" Requires="v">
                <p:oleObj spid="_x0000_s66602" r:id="rId10" imgW="533160" imgH="177480" progId="Equation.DSMT4">
                  <p:embed/>
                </p:oleObj>
              </mc:Choice>
              <mc:Fallback>
                <p:oleObj r:id="rId10" imgW="533160" imgH="177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81451" y="4149080"/>
                        <a:ext cx="8636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60452292"/>
              </p:ext>
            </p:extLst>
          </p:nvPr>
        </p:nvGraphicFramePr>
        <p:xfrm>
          <a:off x="3861371" y="4653136"/>
          <a:ext cx="788988" cy="315912"/>
        </p:xfrm>
        <a:graphic>
          <a:graphicData uri="http://schemas.openxmlformats.org/presentationml/2006/ole">
            <mc:AlternateContent xmlns:mc="http://schemas.openxmlformats.org/markup-compatibility/2006">
              <mc:Choice xmlns:v="urn:schemas-microsoft-com:vml" Requires="v">
                <p:oleObj spid="_x0000_s66603" r:id="rId11" imgW="393480" imgH="177480" progId="Equation.DSMT4">
                  <p:embed/>
                </p:oleObj>
              </mc:Choice>
              <mc:Fallback>
                <p:oleObj r:id="rId11" imgW="393480" imgH="177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1371" y="4653136"/>
                        <a:ext cx="788988"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8695" name="Picture 8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81651" y="764704"/>
            <a:ext cx="5900738" cy="545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矩形 11"/>
          <p:cNvSpPr/>
          <p:nvPr/>
        </p:nvSpPr>
        <p:spPr>
          <a:xfrm>
            <a:off x="476885" y="116840"/>
            <a:ext cx="5594985"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第四节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spTree>
    <p:extLst>
      <p:ext uri="{BB962C8B-B14F-4D97-AF65-F5344CB8AC3E}">
        <p14:creationId xmlns:p14="http://schemas.microsoft.com/office/powerpoint/2010/main" val="1443391696"/>
      </p:ext>
    </p:extLst>
  </p:cSld>
  <p:clrMapOvr>
    <a:masterClrMapping/>
  </p:clrMapOvr>
  <p:transition>
    <p:wip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167110"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2. </a:t>
            </a:r>
            <a:r>
              <a:rPr lang="zh-CN" altLang="en-US"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期权动态对冲策略实证分析</a:t>
            </a:r>
          </a:p>
          <a:p>
            <a:pPr latinLnBrk="0">
              <a:lnSpc>
                <a:spcPct val="150000"/>
              </a:lnSpc>
              <a:spcBef>
                <a:spcPts val="0"/>
              </a:spcBef>
            </a:pPr>
            <a:r>
              <a:rPr lang="zh-CN" altLang="en-US" sz="1800" b="1" dirty="0" smtClean="0">
                <a:latin typeface="Times New Roman" panose="02020603050405020304" pitchFamily="18" charset="0"/>
                <a:cs typeface="Times New Roman" panose="02020603050405020304" pitchFamily="18" charset="0"/>
                <a:sym typeface="+mn-ea"/>
              </a:rPr>
              <a:t>（</a:t>
            </a:r>
            <a:r>
              <a:rPr lang="en-US" altLang="zh-CN" sz="1800" b="1" dirty="0" smtClean="0">
                <a:latin typeface="Times New Roman" panose="02020603050405020304" pitchFamily="18" charset="0"/>
                <a:cs typeface="Times New Roman" panose="02020603050405020304" pitchFamily="18" charset="0"/>
                <a:sym typeface="+mn-ea"/>
              </a:rPr>
              <a:t>4</a:t>
            </a:r>
            <a:r>
              <a:rPr lang="zh-CN" altLang="en-US" sz="1800" b="1" dirty="0" smtClean="0">
                <a:latin typeface="Times New Roman" panose="02020603050405020304" pitchFamily="18" charset="0"/>
                <a:cs typeface="Times New Roman" panose="02020603050405020304" pitchFamily="18" charset="0"/>
                <a:sym typeface="+mn-ea"/>
              </a:rPr>
              <a:t>）</a:t>
            </a:r>
            <a:r>
              <a:rPr sz="1800" b="1" dirty="0" err="1" smtClean="0">
                <a:latin typeface="Times New Roman" panose="02020603050405020304" pitchFamily="18" charset="0"/>
                <a:cs typeface="Times New Roman" panose="02020603050405020304" pitchFamily="18" charset="0"/>
                <a:sym typeface="+mn-ea"/>
              </a:rPr>
              <a:t>对冲持仓情况</a:t>
            </a:r>
            <a:endParaRPr sz="1800" b="1" dirty="0" smtClean="0">
              <a:latin typeface="Times New Roman" panose="02020603050405020304" pitchFamily="18" charset="0"/>
              <a:cs typeface="Times New Roman" panose="02020603050405020304" pitchFamily="18" charset="0"/>
              <a:sym typeface="+mn-ea"/>
            </a:endParaRPr>
          </a:p>
          <a:p>
            <a:pPr>
              <a:lnSpc>
                <a:spcPct val="150000"/>
              </a:lnSpc>
              <a:spcBef>
                <a:spcPts val="0"/>
              </a:spcBef>
            </a:pPr>
            <a:r>
              <a:rPr lang="zh-CN" altLang="en-US" sz="1800" dirty="0">
                <a:latin typeface="Times New Roman" panose="02020603050405020304" pitchFamily="18" charset="0"/>
                <a:cs typeface="Times New Roman" panose="02020603050405020304" pitchFamily="18" charset="0"/>
              </a:rPr>
              <a:t>在下图中，展示了在每天收盘时用两个期权</a:t>
            </a:r>
            <a:r>
              <a:rPr lang="en-US" altLang="zh-CN" sz="1800" dirty="0">
                <a:latin typeface="Times New Roman" panose="02020603050405020304" pitchFamily="18" charset="0"/>
                <a:cs typeface="Times New Roman" panose="02020603050405020304" pitchFamily="18" charset="0"/>
              </a:rPr>
              <a:t>+</a:t>
            </a:r>
            <a:r>
              <a:rPr lang="zh-CN" altLang="en-US" sz="1800" dirty="0">
                <a:latin typeface="Times New Roman" panose="02020603050405020304" pitchFamily="18" charset="0"/>
                <a:cs typeface="Times New Roman" panose="02020603050405020304" pitchFamily="18" charset="0"/>
              </a:rPr>
              <a:t>现货分别进行               、          和             对冲以及只</a:t>
            </a:r>
            <a:r>
              <a:rPr lang="zh-CN" altLang="en-US" sz="1800" dirty="0" smtClean="0">
                <a:latin typeface="Times New Roman" panose="02020603050405020304" pitchFamily="18" charset="0"/>
                <a:cs typeface="Times New Roman" panose="02020603050405020304" pitchFamily="18" charset="0"/>
              </a:rPr>
              <a:t>进行            </a:t>
            </a:r>
            <a:r>
              <a:rPr lang="zh-CN" altLang="en-US" sz="1800" dirty="0">
                <a:latin typeface="Times New Roman" panose="02020603050405020304" pitchFamily="18" charset="0"/>
                <a:cs typeface="Times New Roman" panose="02020603050405020304" pitchFamily="18" charset="0"/>
              </a:rPr>
              <a:t>对冲的两种策略的现货持仓量。可见，两个期权</a:t>
            </a:r>
            <a:r>
              <a:rPr lang="en-US" altLang="zh-CN" sz="1800" dirty="0">
                <a:latin typeface="Times New Roman" panose="02020603050405020304" pitchFamily="18" charset="0"/>
                <a:cs typeface="Times New Roman" panose="02020603050405020304" pitchFamily="18" charset="0"/>
              </a:rPr>
              <a:t>+</a:t>
            </a:r>
            <a:r>
              <a:rPr lang="zh-CN" altLang="en-US" sz="1800" dirty="0">
                <a:latin typeface="Times New Roman" panose="02020603050405020304" pitchFamily="18" charset="0"/>
                <a:cs typeface="Times New Roman" panose="02020603050405020304" pitchFamily="18" charset="0"/>
              </a:rPr>
              <a:t>现货的动态对冲策略的现货持仓量为做多，而只进行          对冲的现货持仓量则为做空，在现货回撤较大的区间现货做多和做空的持仓量也随着同向增加。</a:t>
            </a: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第四节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4" name="对象 -2147482320"/>
          <p:cNvGraphicFramePr/>
          <p:nvPr>
            <p:extLst>
              <p:ext uri="{D42A27DB-BD31-4B8C-83A1-F6EECF244321}">
                <p14:modId xmlns:p14="http://schemas.microsoft.com/office/powerpoint/2010/main" val="2937767168"/>
              </p:ext>
            </p:extLst>
          </p:nvPr>
        </p:nvGraphicFramePr>
        <p:xfrm>
          <a:off x="6165627" y="1700808"/>
          <a:ext cx="863600" cy="314960"/>
        </p:xfrm>
        <a:graphic>
          <a:graphicData uri="http://schemas.openxmlformats.org/presentationml/2006/ole">
            <mc:AlternateContent xmlns:mc="http://schemas.openxmlformats.org/markup-compatibility/2006">
              <mc:Choice xmlns:v="urn:schemas-microsoft-com:vml" Requires="v">
                <p:oleObj spid="_x0000_s63595" r:id="rId3" imgW="533400" imgH="177165" progId="Equation.DSMT4">
                  <p:embed/>
                </p:oleObj>
              </mc:Choice>
              <mc:Fallback>
                <p:oleObj r:id="rId3" imgW="533400" imgH="177165" progId="Equation.DSMT4">
                  <p:embed/>
                  <p:pic>
                    <p:nvPicPr>
                      <p:cNvPr id="0" name=""/>
                      <p:cNvPicPr/>
                      <p:nvPr/>
                    </p:nvPicPr>
                    <p:blipFill>
                      <a:blip r:embed="rId4"/>
                      <a:stretch>
                        <a:fillRect/>
                      </a:stretch>
                    </p:blipFill>
                    <p:spPr>
                      <a:xfrm>
                        <a:off x="6165627" y="1700808"/>
                        <a:ext cx="863600" cy="314960"/>
                      </a:xfrm>
                      <a:prstGeom prst="rect">
                        <a:avLst/>
                      </a:prstGeom>
                      <a:noFill/>
                      <a:ln w="9525">
                        <a:noFill/>
                        <a:miter/>
                      </a:ln>
                    </p:spPr>
                  </p:pic>
                </p:oleObj>
              </mc:Fallback>
            </mc:AlternateContent>
          </a:graphicData>
        </a:graphic>
      </p:graphicFrame>
      <p:graphicFrame>
        <p:nvGraphicFramePr>
          <p:cNvPr id="8" name="对象 -2147482319"/>
          <p:cNvGraphicFramePr/>
          <p:nvPr>
            <p:extLst>
              <p:ext uri="{D42A27DB-BD31-4B8C-83A1-F6EECF244321}">
                <p14:modId xmlns:p14="http://schemas.microsoft.com/office/powerpoint/2010/main" val="2120078967"/>
              </p:ext>
            </p:extLst>
          </p:nvPr>
        </p:nvGraphicFramePr>
        <p:xfrm>
          <a:off x="8037835" y="1700808"/>
          <a:ext cx="789940" cy="314960"/>
        </p:xfrm>
        <a:graphic>
          <a:graphicData uri="http://schemas.openxmlformats.org/presentationml/2006/ole">
            <mc:AlternateContent xmlns:mc="http://schemas.openxmlformats.org/markup-compatibility/2006">
              <mc:Choice xmlns:v="urn:schemas-microsoft-com:vml" Requires="v">
                <p:oleObj spid="_x0000_s63596" r:id="rId5" imgW="393700" imgH="177165" progId="Equation.DSMT4">
                  <p:embed/>
                </p:oleObj>
              </mc:Choice>
              <mc:Fallback>
                <p:oleObj r:id="rId5" imgW="393700" imgH="177165" progId="Equation.DSMT4">
                  <p:embed/>
                  <p:pic>
                    <p:nvPicPr>
                      <p:cNvPr id="0" name=""/>
                      <p:cNvPicPr/>
                      <p:nvPr/>
                    </p:nvPicPr>
                    <p:blipFill>
                      <a:blip r:embed="rId6"/>
                      <a:stretch>
                        <a:fillRect/>
                      </a:stretch>
                    </p:blipFill>
                    <p:spPr>
                      <a:xfrm>
                        <a:off x="8037835" y="1700808"/>
                        <a:ext cx="789940" cy="314960"/>
                      </a:xfrm>
                      <a:prstGeom prst="rect">
                        <a:avLst/>
                      </a:prstGeom>
                      <a:noFill/>
                      <a:ln w="9525">
                        <a:noFill/>
                        <a:miter/>
                      </a:ln>
                    </p:spPr>
                  </p:pic>
                </p:oleObj>
              </mc:Fallback>
            </mc:AlternateContent>
          </a:graphicData>
        </a:graphic>
      </p:graphicFrame>
      <p:graphicFrame>
        <p:nvGraphicFramePr>
          <p:cNvPr id="11" name="对象 -2147482319"/>
          <p:cNvGraphicFramePr/>
          <p:nvPr>
            <p:extLst>
              <p:ext uri="{D42A27DB-BD31-4B8C-83A1-F6EECF244321}">
                <p14:modId xmlns:p14="http://schemas.microsoft.com/office/powerpoint/2010/main" val="1932017114"/>
              </p:ext>
            </p:extLst>
          </p:nvPr>
        </p:nvGraphicFramePr>
        <p:xfrm>
          <a:off x="7173739" y="1700808"/>
          <a:ext cx="713740" cy="361315"/>
        </p:xfrm>
        <a:graphic>
          <a:graphicData uri="http://schemas.openxmlformats.org/presentationml/2006/ole">
            <mc:AlternateContent xmlns:mc="http://schemas.openxmlformats.org/markup-compatibility/2006">
              <mc:Choice xmlns:v="urn:schemas-microsoft-com:vml" Requires="v">
                <p:oleObj spid="_x0000_s63597" r:id="rId7" imgW="355600" imgH="203200" progId="Equation.DSMT4">
                  <p:embed/>
                </p:oleObj>
              </mc:Choice>
              <mc:Fallback>
                <p:oleObj r:id="rId7" imgW="355600" imgH="203200" progId="Equation.DSMT4">
                  <p:embed/>
                  <p:pic>
                    <p:nvPicPr>
                      <p:cNvPr id="0" name=""/>
                      <p:cNvPicPr/>
                      <p:nvPr/>
                    </p:nvPicPr>
                    <p:blipFill>
                      <a:blip r:embed="rId8"/>
                      <a:stretch>
                        <a:fillRect/>
                      </a:stretch>
                    </p:blipFill>
                    <p:spPr>
                      <a:xfrm>
                        <a:off x="7173739" y="1700808"/>
                        <a:ext cx="713740" cy="361315"/>
                      </a:xfrm>
                      <a:prstGeom prst="rect">
                        <a:avLst/>
                      </a:prstGeom>
                      <a:noFill/>
                      <a:ln w="9525">
                        <a:noFill/>
                        <a:miter/>
                      </a:ln>
                    </p:spPr>
                  </p:pic>
                </p:oleObj>
              </mc:Fallback>
            </mc:AlternateContent>
          </a:graphicData>
        </a:graphic>
      </p:graphicFrame>
      <p:graphicFrame>
        <p:nvGraphicFramePr>
          <p:cNvPr id="3" name="对象 -2147482319"/>
          <p:cNvGraphicFramePr/>
          <p:nvPr>
            <p:extLst>
              <p:ext uri="{D42A27DB-BD31-4B8C-83A1-F6EECF244321}">
                <p14:modId xmlns:p14="http://schemas.microsoft.com/office/powerpoint/2010/main" val="4277628671"/>
              </p:ext>
            </p:extLst>
          </p:nvPr>
        </p:nvGraphicFramePr>
        <p:xfrm>
          <a:off x="10414099" y="1700808"/>
          <a:ext cx="789940" cy="314960"/>
        </p:xfrm>
        <a:graphic>
          <a:graphicData uri="http://schemas.openxmlformats.org/presentationml/2006/ole">
            <mc:AlternateContent xmlns:mc="http://schemas.openxmlformats.org/markup-compatibility/2006">
              <mc:Choice xmlns:v="urn:schemas-microsoft-com:vml" Requires="v">
                <p:oleObj spid="_x0000_s63598" r:id="rId9" imgW="393700" imgH="177165" progId="Equation.DSMT4">
                  <p:embed/>
                </p:oleObj>
              </mc:Choice>
              <mc:Fallback>
                <p:oleObj r:id="rId9" imgW="393700" imgH="177165" progId="Equation.DSMT4">
                  <p:embed/>
                  <p:pic>
                    <p:nvPicPr>
                      <p:cNvPr id="0" name=""/>
                      <p:cNvPicPr/>
                      <p:nvPr/>
                    </p:nvPicPr>
                    <p:blipFill>
                      <a:blip r:embed="rId6"/>
                      <a:stretch>
                        <a:fillRect/>
                      </a:stretch>
                    </p:blipFill>
                    <p:spPr>
                      <a:xfrm>
                        <a:off x="10414099" y="1700808"/>
                        <a:ext cx="789940" cy="314960"/>
                      </a:xfrm>
                      <a:prstGeom prst="rect">
                        <a:avLst/>
                      </a:prstGeom>
                      <a:noFill/>
                      <a:ln w="9525">
                        <a:noFill/>
                        <a:miter/>
                      </a:ln>
                    </p:spPr>
                  </p:pic>
                </p:oleObj>
              </mc:Fallback>
            </mc:AlternateContent>
          </a:graphicData>
        </a:graphic>
      </p:graphicFrame>
      <p:graphicFrame>
        <p:nvGraphicFramePr>
          <p:cNvPr id="15" name="对象 -2147482319"/>
          <p:cNvGraphicFramePr/>
          <p:nvPr>
            <p:extLst>
              <p:ext uri="{D42A27DB-BD31-4B8C-83A1-F6EECF244321}">
                <p14:modId xmlns:p14="http://schemas.microsoft.com/office/powerpoint/2010/main" val="1469431795"/>
              </p:ext>
            </p:extLst>
          </p:nvPr>
        </p:nvGraphicFramePr>
        <p:xfrm>
          <a:off x="10480652" y="2132856"/>
          <a:ext cx="789940" cy="314960"/>
        </p:xfrm>
        <a:graphic>
          <a:graphicData uri="http://schemas.openxmlformats.org/presentationml/2006/ole">
            <mc:AlternateContent xmlns:mc="http://schemas.openxmlformats.org/markup-compatibility/2006">
              <mc:Choice xmlns:v="urn:schemas-microsoft-com:vml" Requires="v">
                <p:oleObj spid="_x0000_s63599" r:id="rId10" imgW="393700" imgH="177165" progId="Equation.DSMT4">
                  <p:embed/>
                </p:oleObj>
              </mc:Choice>
              <mc:Fallback>
                <p:oleObj r:id="rId10" imgW="393700" imgH="177165" progId="Equation.DSMT4">
                  <p:embed/>
                  <p:pic>
                    <p:nvPicPr>
                      <p:cNvPr id="0" name=""/>
                      <p:cNvPicPr/>
                      <p:nvPr/>
                    </p:nvPicPr>
                    <p:blipFill>
                      <a:blip r:embed="rId6"/>
                      <a:stretch>
                        <a:fillRect/>
                      </a:stretch>
                    </p:blipFill>
                    <p:spPr>
                      <a:xfrm>
                        <a:off x="10480652" y="2132856"/>
                        <a:ext cx="789940" cy="314960"/>
                      </a:xfrm>
                      <a:prstGeom prst="rect">
                        <a:avLst/>
                      </a:prstGeom>
                      <a:noFill/>
                      <a:ln w="9525">
                        <a:noFill/>
                        <a:miter/>
                      </a:ln>
                    </p:spPr>
                  </p:pic>
                </p:oleObj>
              </mc:Fallback>
            </mc:AlternateContent>
          </a:graphicData>
        </a:graphic>
      </p:graphicFrame>
      <p:pic>
        <p:nvPicPr>
          <p:cNvPr id="10" name="Picture 17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27234" y="2996952"/>
            <a:ext cx="9548388"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6657260"/>
      </p:ext>
    </p:extLst>
  </p:cSld>
  <p:clrMapOvr>
    <a:masterClrMapping/>
  </p:clrMapOvr>
  <p:transition>
    <p:wip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44373" y="608330"/>
            <a:ext cx="11681894"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2. </a:t>
            </a:r>
            <a:r>
              <a:rPr lang="zh-CN" altLang="en-US"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期权动态对冲策略实证分析</a:t>
            </a:r>
          </a:p>
          <a:p>
            <a:r>
              <a:rPr lang="zh-CN" altLang="en-US" sz="1800" b="1" dirty="0" smtClean="0">
                <a:latin typeface="Times New Roman" panose="02020603050405020304" pitchFamily="18" charset="0"/>
                <a:cs typeface="Times New Roman" panose="02020603050405020304" pitchFamily="18" charset="0"/>
                <a:sym typeface="+mn-ea"/>
              </a:rPr>
              <a:t>（</a:t>
            </a:r>
            <a:r>
              <a:rPr lang="en-US" altLang="zh-CN" sz="1800" b="1" dirty="0" smtClean="0">
                <a:latin typeface="Times New Roman" panose="02020603050405020304" pitchFamily="18" charset="0"/>
                <a:cs typeface="Times New Roman" panose="02020603050405020304" pitchFamily="18" charset="0"/>
                <a:sym typeface="+mn-ea"/>
              </a:rPr>
              <a:t>4</a:t>
            </a:r>
            <a:r>
              <a:rPr lang="zh-CN" altLang="en-US" sz="1800" b="1" dirty="0" smtClean="0">
                <a:latin typeface="Times New Roman" panose="02020603050405020304" pitchFamily="18" charset="0"/>
                <a:cs typeface="Times New Roman" panose="02020603050405020304" pitchFamily="18" charset="0"/>
                <a:sym typeface="+mn-ea"/>
              </a:rPr>
              <a:t>）</a:t>
            </a:r>
            <a:r>
              <a:rPr sz="1800" b="1" dirty="0" err="1" smtClean="0">
                <a:latin typeface="Times New Roman" panose="02020603050405020304" pitchFamily="18" charset="0"/>
                <a:cs typeface="Times New Roman" panose="02020603050405020304" pitchFamily="18" charset="0"/>
                <a:sym typeface="+mn-ea"/>
              </a:rPr>
              <a:t>对冲持仓情况</a:t>
            </a: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a:lnSpc>
                <a:spcPct val="150000"/>
              </a:lnSpc>
              <a:spcBef>
                <a:spcPts val="0"/>
              </a:spcBef>
            </a:pPr>
            <a:r>
              <a:rPr lang="zh-CN" altLang="en-US" sz="2400" dirty="0">
                <a:latin typeface="Times New Roman" panose="02020603050405020304" pitchFamily="18" charset="0"/>
                <a:cs typeface="Times New Roman" panose="02020603050405020304" pitchFamily="18" charset="0"/>
                <a:sym typeface="+mn-ea"/>
              </a:rPr>
              <a:t>在选择期权与现货对冲期权</a:t>
            </a:r>
            <a:r>
              <a:rPr lang="en-US" altLang="zh-CN" sz="2400" dirty="0">
                <a:latin typeface="Times New Roman" panose="02020603050405020304" pitchFamily="18" charset="0"/>
                <a:cs typeface="Times New Roman" panose="02020603050405020304" pitchFamily="18" charset="0"/>
                <a:sym typeface="+mn-ea"/>
              </a:rPr>
              <a:t>0</a:t>
            </a:r>
            <a:r>
              <a:rPr lang="zh-CN" altLang="en-US" sz="2400" dirty="0">
                <a:latin typeface="Times New Roman" panose="02020603050405020304" pitchFamily="18" charset="0"/>
                <a:cs typeface="Times New Roman" panose="02020603050405020304" pitchFamily="18" charset="0"/>
                <a:sym typeface="+mn-ea"/>
              </a:rPr>
              <a:t>头寸时，需要一定建仓期权费用、平仓期权费用，以及对冲标的资产所耗费资金，对于相关的费用与期权、现货价值与时间关系变化如上图</a:t>
            </a:r>
            <a:r>
              <a:rPr sz="2400" dirty="0" smtClean="0">
                <a:latin typeface="Times New Roman" panose="02020603050405020304" pitchFamily="18" charset="0"/>
                <a:cs typeface="Times New Roman" panose="02020603050405020304" pitchFamily="18" charset="0"/>
                <a:sym typeface="+mn-ea"/>
              </a:rPr>
              <a:t>。</a:t>
            </a: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sym typeface="+mn-ea"/>
            </a:endParaRP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第四节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655" y="1844824"/>
            <a:ext cx="11658600"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0220935"/>
      </p:ext>
    </p:extLst>
  </p:cSld>
  <p:clrMapOvr>
    <a:masterClrMapping/>
  </p:clrMapOvr>
  <p:transition>
    <p:wip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49" y="608330"/>
            <a:ext cx="1173792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2. </a:t>
            </a:r>
            <a:r>
              <a:rPr lang="zh-CN" altLang="en-US"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期权动态对冲策略实证</a:t>
            </a:r>
            <a:r>
              <a:rPr lang="zh-CN" altLang="en-US"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分析</a:t>
            </a:r>
            <a:endParaRPr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latinLnBrk="0">
              <a:lnSpc>
                <a:spcPct val="150000"/>
              </a:lnSpc>
              <a:spcBef>
                <a:spcPts val="0"/>
              </a:spcBef>
            </a:pPr>
            <a:r>
              <a:rPr lang="zh-CN" altLang="en-US" sz="1800" b="1" dirty="0" smtClean="0">
                <a:latin typeface="Times New Roman" panose="02020603050405020304" pitchFamily="18" charset="0"/>
                <a:cs typeface="Times New Roman" panose="02020603050405020304" pitchFamily="18" charset="0"/>
                <a:sym typeface="+mn-ea"/>
              </a:rPr>
              <a:t>（</a:t>
            </a:r>
            <a:r>
              <a:rPr lang="en-US" altLang="zh-CN" sz="1800" b="1" dirty="0" smtClean="0">
                <a:latin typeface="Times New Roman" panose="02020603050405020304" pitchFamily="18" charset="0"/>
                <a:cs typeface="Times New Roman" panose="02020603050405020304" pitchFamily="18" charset="0"/>
                <a:sym typeface="+mn-ea"/>
              </a:rPr>
              <a:t>5</a:t>
            </a:r>
            <a:r>
              <a:rPr lang="zh-CN" altLang="en-US" sz="1800" b="1" dirty="0" smtClean="0">
                <a:latin typeface="Times New Roman" panose="02020603050405020304" pitchFamily="18" charset="0"/>
                <a:cs typeface="Times New Roman" panose="02020603050405020304" pitchFamily="18" charset="0"/>
                <a:sym typeface="+mn-ea"/>
              </a:rPr>
              <a:t>）</a:t>
            </a:r>
            <a:r>
              <a:rPr sz="1800" b="1" dirty="0" err="1" smtClean="0">
                <a:latin typeface="Times New Roman" panose="02020603050405020304" pitchFamily="18" charset="0"/>
                <a:cs typeface="Times New Roman" panose="02020603050405020304" pitchFamily="18" charset="0"/>
                <a:sym typeface="+mn-ea"/>
              </a:rPr>
              <a:t>对冲效果比较</a:t>
            </a: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a:lnSpc>
                <a:spcPct val="150000"/>
              </a:lnSpc>
              <a:spcBef>
                <a:spcPts val="0"/>
              </a:spcBef>
            </a:pPr>
            <a:r>
              <a:rPr lang="zh-CN" altLang="en-US" sz="1800" dirty="0">
                <a:latin typeface="Times New Roman" panose="02020603050405020304" pitchFamily="18" charset="0"/>
                <a:cs typeface="Times New Roman" panose="02020603050405020304" pitchFamily="18" charset="0"/>
                <a:sym typeface="+mn-ea"/>
              </a:rPr>
              <a:t>上图为三种策略的对冲收益的比较，红色部分为未进行对冲的看涨期权的损益图，蓝色线为对其进行两个期权</a:t>
            </a:r>
            <a:r>
              <a:rPr lang="en-US" altLang="zh-CN" sz="1800" dirty="0">
                <a:latin typeface="Times New Roman" panose="02020603050405020304" pitchFamily="18" charset="0"/>
                <a:cs typeface="Times New Roman" panose="02020603050405020304" pitchFamily="18" charset="0"/>
                <a:sym typeface="+mn-ea"/>
              </a:rPr>
              <a:t>+</a:t>
            </a:r>
            <a:r>
              <a:rPr lang="zh-CN" altLang="en-US" sz="1800" dirty="0">
                <a:latin typeface="Times New Roman" panose="02020603050405020304" pitchFamily="18" charset="0"/>
                <a:cs typeface="Times New Roman" panose="02020603050405020304" pitchFamily="18" charset="0"/>
                <a:sym typeface="+mn-ea"/>
              </a:rPr>
              <a:t>现货的               、         和             中性对冲。可见，时间越长，有风险对冲的投资组合对冲效果越好，实现收益越高，而其中绿色部分是仅对期权</a:t>
            </a:r>
            <a:r>
              <a:rPr lang="en-US" altLang="zh-CN" sz="1800" dirty="0">
                <a:latin typeface="Times New Roman" panose="02020603050405020304" pitchFamily="18" charset="0"/>
                <a:cs typeface="Times New Roman" panose="02020603050405020304" pitchFamily="18" charset="0"/>
                <a:sym typeface="+mn-ea"/>
              </a:rPr>
              <a:t>0</a:t>
            </a:r>
            <a:r>
              <a:rPr lang="zh-CN" altLang="en-US" sz="1800" dirty="0">
                <a:latin typeface="Times New Roman" panose="02020603050405020304" pitchFamily="18" charset="0"/>
                <a:cs typeface="Times New Roman" panose="02020603050405020304" pitchFamily="18" charset="0"/>
                <a:sym typeface="+mn-ea"/>
              </a:rPr>
              <a:t>进行一个期权</a:t>
            </a:r>
            <a:r>
              <a:rPr lang="en-US" altLang="zh-CN" sz="1800" dirty="0">
                <a:latin typeface="Times New Roman" panose="02020603050405020304" pitchFamily="18" charset="0"/>
                <a:cs typeface="Times New Roman" panose="02020603050405020304" pitchFamily="18" charset="0"/>
                <a:sym typeface="+mn-ea"/>
              </a:rPr>
              <a:t>+</a:t>
            </a:r>
            <a:r>
              <a:rPr lang="zh-CN" altLang="en-US" sz="1800" dirty="0">
                <a:latin typeface="Times New Roman" panose="02020603050405020304" pitchFamily="18" charset="0"/>
                <a:cs typeface="Times New Roman" panose="02020603050405020304" pitchFamily="18" charset="0"/>
                <a:sym typeface="+mn-ea"/>
              </a:rPr>
              <a:t>现货的             对冲。从结果看，在很多时期，如</a:t>
            </a:r>
            <a:r>
              <a:rPr lang="en-US" altLang="zh-CN" sz="1800" dirty="0">
                <a:latin typeface="Times New Roman" panose="02020603050405020304" pitchFamily="18" charset="0"/>
                <a:cs typeface="Times New Roman" panose="02020603050405020304" pitchFamily="18" charset="0"/>
                <a:sym typeface="+mn-ea"/>
              </a:rPr>
              <a:t>2022</a:t>
            </a:r>
            <a:r>
              <a:rPr lang="zh-CN" altLang="en-US" sz="1800" dirty="0">
                <a:latin typeface="Times New Roman" panose="02020603050405020304" pitchFamily="18" charset="0"/>
                <a:cs typeface="Times New Roman" panose="02020603050405020304" pitchFamily="18" charset="0"/>
                <a:sym typeface="+mn-ea"/>
              </a:rPr>
              <a:t>年</a:t>
            </a:r>
            <a:r>
              <a:rPr lang="en-US" altLang="zh-CN" sz="1800" dirty="0">
                <a:latin typeface="Times New Roman" panose="02020603050405020304" pitchFamily="18" charset="0"/>
                <a:cs typeface="Times New Roman" panose="02020603050405020304" pitchFamily="18" charset="0"/>
                <a:sym typeface="+mn-ea"/>
              </a:rPr>
              <a:t>10</a:t>
            </a:r>
            <a:r>
              <a:rPr lang="zh-CN" altLang="en-US" sz="1800" dirty="0">
                <a:latin typeface="Times New Roman" panose="02020603050405020304" pitchFamily="18" charset="0"/>
                <a:cs typeface="Times New Roman" panose="02020603050405020304" pitchFamily="18" charset="0"/>
                <a:sym typeface="+mn-ea"/>
              </a:rPr>
              <a:t>月之前，仅</a:t>
            </a:r>
            <a:r>
              <a:rPr lang="en-US" altLang="zh-CN" sz="1800" i="1" dirty="0">
                <a:latin typeface="Times New Roman" panose="02020603050405020304" pitchFamily="18" charset="0"/>
                <a:cs typeface="Times New Roman" panose="02020603050405020304" pitchFamily="18" charset="0"/>
                <a:sym typeface="+mn-ea"/>
              </a:rPr>
              <a:t>Delta</a:t>
            </a:r>
            <a:r>
              <a:rPr lang="zh-CN" altLang="en-US" sz="1800" dirty="0">
                <a:latin typeface="Times New Roman" panose="02020603050405020304" pitchFamily="18" charset="0"/>
                <a:cs typeface="Times New Roman" panose="02020603050405020304" pitchFamily="18" charset="0"/>
                <a:sym typeface="+mn-ea"/>
              </a:rPr>
              <a:t>风险对冲效果与三个希腊字母中性相比稍有不足，但在后期却逆向超过三个希腊字母的联立对冲效果</a:t>
            </a:r>
            <a:r>
              <a:rPr sz="1800" dirty="0" smtClean="0">
                <a:latin typeface="Times New Roman" panose="02020603050405020304" pitchFamily="18" charset="0"/>
                <a:cs typeface="Times New Roman" panose="02020603050405020304" pitchFamily="18" charset="0"/>
                <a:sym typeface="+mn-ea"/>
              </a:rPr>
              <a:t>。</a:t>
            </a: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sym typeface="+mn-ea"/>
            </a:endParaRP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第四节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4" name="对象 -2147482320"/>
          <p:cNvGraphicFramePr/>
          <p:nvPr>
            <p:extLst>
              <p:ext uri="{D42A27DB-BD31-4B8C-83A1-F6EECF244321}">
                <p14:modId xmlns:p14="http://schemas.microsoft.com/office/powerpoint/2010/main" val="2237166434"/>
              </p:ext>
            </p:extLst>
          </p:nvPr>
        </p:nvGraphicFramePr>
        <p:xfrm>
          <a:off x="837035" y="5301208"/>
          <a:ext cx="863600" cy="314960"/>
        </p:xfrm>
        <a:graphic>
          <a:graphicData uri="http://schemas.openxmlformats.org/presentationml/2006/ole">
            <mc:AlternateContent xmlns:mc="http://schemas.openxmlformats.org/markup-compatibility/2006">
              <mc:Choice xmlns:v="urn:schemas-microsoft-com:vml" Requires="v">
                <p:oleObj spid="_x0000_s64598" r:id="rId3" imgW="533400" imgH="177165" progId="Equation.DSMT4">
                  <p:embed/>
                </p:oleObj>
              </mc:Choice>
              <mc:Fallback>
                <p:oleObj r:id="rId3" imgW="533400" imgH="177165" progId="Equation.DSMT4">
                  <p:embed/>
                  <p:pic>
                    <p:nvPicPr>
                      <p:cNvPr id="0" name=""/>
                      <p:cNvPicPr/>
                      <p:nvPr/>
                    </p:nvPicPr>
                    <p:blipFill>
                      <a:blip r:embed="rId4"/>
                      <a:stretch>
                        <a:fillRect/>
                      </a:stretch>
                    </p:blipFill>
                    <p:spPr>
                      <a:xfrm>
                        <a:off x="837035" y="5301208"/>
                        <a:ext cx="863600" cy="314960"/>
                      </a:xfrm>
                      <a:prstGeom prst="rect">
                        <a:avLst/>
                      </a:prstGeom>
                      <a:noFill/>
                      <a:ln w="9525">
                        <a:noFill/>
                        <a:miter/>
                      </a:ln>
                    </p:spPr>
                  </p:pic>
                </p:oleObj>
              </mc:Fallback>
            </mc:AlternateContent>
          </a:graphicData>
        </a:graphic>
      </p:graphicFrame>
      <p:graphicFrame>
        <p:nvGraphicFramePr>
          <p:cNvPr id="8" name="对象 -2147482319"/>
          <p:cNvGraphicFramePr/>
          <p:nvPr>
            <p:extLst>
              <p:ext uri="{D42A27DB-BD31-4B8C-83A1-F6EECF244321}">
                <p14:modId xmlns:p14="http://schemas.microsoft.com/office/powerpoint/2010/main" val="692428884"/>
              </p:ext>
            </p:extLst>
          </p:nvPr>
        </p:nvGraphicFramePr>
        <p:xfrm>
          <a:off x="2637235" y="5301208"/>
          <a:ext cx="789940" cy="314960"/>
        </p:xfrm>
        <a:graphic>
          <a:graphicData uri="http://schemas.openxmlformats.org/presentationml/2006/ole">
            <mc:AlternateContent xmlns:mc="http://schemas.openxmlformats.org/markup-compatibility/2006">
              <mc:Choice xmlns:v="urn:schemas-microsoft-com:vml" Requires="v">
                <p:oleObj spid="_x0000_s64599" r:id="rId5" imgW="393700" imgH="177165" progId="Equation.DSMT4">
                  <p:embed/>
                </p:oleObj>
              </mc:Choice>
              <mc:Fallback>
                <p:oleObj r:id="rId5" imgW="393700" imgH="177165" progId="Equation.DSMT4">
                  <p:embed/>
                  <p:pic>
                    <p:nvPicPr>
                      <p:cNvPr id="0" name=""/>
                      <p:cNvPicPr/>
                      <p:nvPr/>
                    </p:nvPicPr>
                    <p:blipFill>
                      <a:blip r:embed="rId6"/>
                      <a:stretch>
                        <a:fillRect/>
                      </a:stretch>
                    </p:blipFill>
                    <p:spPr>
                      <a:xfrm>
                        <a:off x="2637235" y="5301208"/>
                        <a:ext cx="789940" cy="314960"/>
                      </a:xfrm>
                      <a:prstGeom prst="rect">
                        <a:avLst/>
                      </a:prstGeom>
                      <a:noFill/>
                      <a:ln w="9525">
                        <a:noFill/>
                        <a:miter/>
                      </a:ln>
                    </p:spPr>
                  </p:pic>
                </p:oleObj>
              </mc:Fallback>
            </mc:AlternateContent>
          </a:graphicData>
        </a:graphic>
      </p:graphicFrame>
      <p:graphicFrame>
        <p:nvGraphicFramePr>
          <p:cNvPr id="11" name="对象 -2147482319"/>
          <p:cNvGraphicFramePr/>
          <p:nvPr>
            <p:extLst>
              <p:ext uri="{D42A27DB-BD31-4B8C-83A1-F6EECF244321}">
                <p14:modId xmlns:p14="http://schemas.microsoft.com/office/powerpoint/2010/main" val="4048849950"/>
              </p:ext>
            </p:extLst>
          </p:nvPr>
        </p:nvGraphicFramePr>
        <p:xfrm>
          <a:off x="1773139" y="5301208"/>
          <a:ext cx="713740" cy="361315"/>
        </p:xfrm>
        <a:graphic>
          <a:graphicData uri="http://schemas.openxmlformats.org/presentationml/2006/ole">
            <mc:AlternateContent xmlns:mc="http://schemas.openxmlformats.org/markup-compatibility/2006">
              <mc:Choice xmlns:v="urn:schemas-microsoft-com:vml" Requires="v">
                <p:oleObj spid="_x0000_s64600" r:id="rId7" imgW="355600" imgH="203200" progId="Equation.DSMT4">
                  <p:embed/>
                </p:oleObj>
              </mc:Choice>
              <mc:Fallback>
                <p:oleObj r:id="rId7" imgW="355600" imgH="203200" progId="Equation.DSMT4">
                  <p:embed/>
                  <p:pic>
                    <p:nvPicPr>
                      <p:cNvPr id="0" name=""/>
                      <p:cNvPicPr/>
                      <p:nvPr/>
                    </p:nvPicPr>
                    <p:blipFill>
                      <a:blip r:embed="rId8"/>
                      <a:stretch>
                        <a:fillRect/>
                      </a:stretch>
                    </p:blipFill>
                    <p:spPr>
                      <a:xfrm>
                        <a:off x="1773139" y="5301208"/>
                        <a:ext cx="713740" cy="361315"/>
                      </a:xfrm>
                      <a:prstGeom prst="rect">
                        <a:avLst/>
                      </a:prstGeom>
                      <a:noFill/>
                      <a:ln w="9525">
                        <a:noFill/>
                        <a:miter/>
                      </a:ln>
                    </p:spPr>
                  </p:pic>
                </p:oleObj>
              </mc:Fallback>
            </mc:AlternateContent>
          </a:graphicData>
        </a:graphic>
      </p:graphicFrame>
      <p:graphicFrame>
        <p:nvGraphicFramePr>
          <p:cNvPr id="2" name="对象 -2147482319"/>
          <p:cNvGraphicFramePr/>
          <p:nvPr>
            <p:extLst>
              <p:ext uri="{D42A27DB-BD31-4B8C-83A1-F6EECF244321}">
                <p14:modId xmlns:p14="http://schemas.microsoft.com/office/powerpoint/2010/main" val="3234769956"/>
              </p:ext>
            </p:extLst>
          </p:nvPr>
        </p:nvGraphicFramePr>
        <p:xfrm>
          <a:off x="5367380" y="5728335"/>
          <a:ext cx="789940" cy="314960"/>
        </p:xfrm>
        <a:graphic>
          <a:graphicData uri="http://schemas.openxmlformats.org/presentationml/2006/ole">
            <mc:AlternateContent xmlns:mc="http://schemas.openxmlformats.org/markup-compatibility/2006">
              <mc:Choice xmlns:v="urn:schemas-microsoft-com:vml" Requires="v">
                <p:oleObj spid="_x0000_s64601" r:id="rId9" imgW="393700" imgH="177165" progId="Equation.DSMT4">
                  <p:embed/>
                </p:oleObj>
              </mc:Choice>
              <mc:Fallback>
                <p:oleObj r:id="rId9" imgW="393700" imgH="177165" progId="Equation.DSMT4">
                  <p:embed/>
                  <p:pic>
                    <p:nvPicPr>
                      <p:cNvPr id="0" name=""/>
                      <p:cNvPicPr/>
                      <p:nvPr/>
                    </p:nvPicPr>
                    <p:blipFill>
                      <a:blip r:embed="rId6"/>
                      <a:stretch>
                        <a:fillRect/>
                      </a:stretch>
                    </p:blipFill>
                    <p:spPr>
                      <a:xfrm>
                        <a:off x="5367380" y="5728335"/>
                        <a:ext cx="789940" cy="314960"/>
                      </a:xfrm>
                      <a:prstGeom prst="rect">
                        <a:avLst/>
                      </a:prstGeom>
                      <a:noFill/>
                      <a:ln w="9525">
                        <a:noFill/>
                        <a:miter/>
                      </a:ln>
                    </p:spPr>
                  </p:pic>
                </p:oleObj>
              </mc:Fallback>
            </mc:AlternateContent>
          </a:graphicData>
        </a:graphic>
      </p:graphicFrame>
      <p:pic>
        <p:nvPicPr>
          <p:cNvPr id="9" name="Picture 1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97275" y="1268760"/>
            <a:ext cx="8030542" cy="3492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2635711"/>
      </p:ext>
    </p:extLst>
  </p:cSld>
  <p:clrMapOvr>
    <a:masterClrMapping/>
  </p:clrMapOvr>
  <p:transition>
    <p:wip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49" y="692785"/>
            <a:ext cx="11665918"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2</a:t>
            </a:r>
            <a:r>
              <a:rPr lang="en-US" altLang="zh-CN"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 </a:t>
            </a:r>
            <a:r>
              <a:rPr lang="zh-CN" altLang="en-US"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期权动态对冲策略实证</a:t>
            </a:r>
            <a:r>
              <a:rPr lang="zh-CN" altLang="en-US"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分析</a:t>
            </a:r>
            <a:endParaRPr lang="en-US" sz="1800" b="1" dirty="0" smtClean="0">
              <a:latin typeface="Times New Roman" panose="02020603050405020304" pitchFamily="18" charset="0"/>
              <a:cs typeface="Times New Roman" panose="02020603050405020304" pitchFamily="18" charset="0"/>
              <a:sym typeface="+mn-ea"/>
            </a:endParaRPr>
          </a:p>
          <a:p>
            <a:pPr latinLnBrk="0">
              <a:lnSpc>
                <a:spcPct val="150000"/>
              </a:lnSpc>
              <a:spcBef>
                <a:spcPts val="600"/>
              </a:spcBef>
              <a:spcAft>
                <a:spcPts val="600"/>
              </a:spcAft>
            </a:pPr>
            <a:r>
              <a:rPr lang="zh-CN" altLang="en-US" sz="2500" b="1" dirty="0">
                <a:latin typeface="Times New Roman" panose="02020603050405020304" pitchFamily="18" charset="0"/>
                <a:cs typeface="Times New Roman" panose="02020603050405020304" pitchFamily="18" charset="0"/>
                <a:sym typeface="+mn-ea"/>
              </a:rPr>
              <a:t>（</a:t>
            </a:r>
            <a:r>
              <a:rPr lang="en-US" altLang="zh-CN" sz="2500" b="1" dirty="0">
                <a:latin typeface="Times New Roman" panose="02020603050405020304" pitchFamily="18" charset="0"/>
                <a:cs typeface="Times New Roman" panose="02020603050405020304" pitchFamily="18" charset="0"/>
                <a:sym typeface="+mn-ea"/>
              </a:rPr>
              <a:t>5</a:t>
            </a:r>
            <a:r>
              <a:rPr lang="zh-CN" altLang="en-US" sz="2500" b="1" dirty="0">
                <a:latin typeface="Times New Roman" panose="02020603050405020304" pitchFamily="18" charset="0"/>
                <a:cs typeface="Times New Roman" panose="02020603050405020304" pitchFamily="18" charset="0"/>
                <a:sym typeface="+mn-ea"/>
              </a:rPr>
              <a:t>）</a:t>
            </a:r>
            <a:r>
              <a:rPr sz="2500" b="1" dirty="0" err="1">
                <a:latin typeface="Times New Roman" panose="02020603050405020304" pitchFamily="18" charset="0"/>
                <a:cs typeface="Times New Roman" panose="02020603050405020304" pitchFamily="18" charset="0"/>
                <a:sym typeface="+mn-ea"/>
              </a:rPr>
              <a:t>对冲效果比较</a:t>
            </a:r>
            <a:endParaRPr sz="2500" b="1" dirty="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lang="en-US"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latinLnBrk="0">
              <a:lnSpc>
                <a:spcPct val="150000"/>
              </a:lnSpc>
              <a:spcBef>
                <a:spcPts val="0"/>
              </a:spcBef>
              <a:buFont typeface="Arial" panose="020B0604020202020204" pitchFamily="34" charset="0"/>
            </a:pPr>
            <a:endParaRPr lang="en-US" sz="1800" b="1" dirty="0" smtClean="0">
              <a:latin typeface="Times New Roman" panose="02020603050405020304" pitchFamily="18" charset="0"/>
              <a:cs typeface="Times New Roman" panose="02020603050405020304" pitchFamily="18" charset="0"/>
              <a:sym typeface="+mn-ea"/>
            </a:endParaRPr>
          </a:p>
          <a:p>
            <a:pPr latinLnBrk="0">
              <a:lnSpc>
                <a:spcPct val="150000"/>
              </a:lnSpc>
              <a:spcBef>
                <a:spcPts val="0"/>
              </a:spcBef>
              <a:buFont typeface="Arial" panose="020B0604020202020204" pitchFamily="34" charset="0"/>
            </a:pPr>
            <a:endParaRPr sz="1800" b="1" dirty="0" smtClean="0">
              <a:latin typeface="Times New Roman" panose="02020603050405020304" pitchFamily="18" charset="0"/>
              <a:cs typeface="Times New Roman" panose="02020603050405020304" pitchFamily="18" charset="0"/>
              <a:sym typeface="+mn-ea"/>
            </a:endParaRPr>
          </a:p>
          <a:p>
            <a:pPr algn="just">
              <a:lnSpc>
                <a:spcPct val="150000"/>
              </a:lnSpc>
              <a:spcBef>
                <a:spcPts val="0"/>
              </a:spcBef>
            </a:pPr>
            <a:r>
              <a:rPr lang="zh-CN" altLang="en-US" sz="2500" dirty="0">
                <a:latin typeface="Times New Roman" panose="02020603050405020304" pitchFamily="18" charset="0"/>
                <a:cs typeface="Times New Roman" panose="02020603050405020304" pitchFamily="18" charset="0"/>
                <a:sym typeface="+mn-ea"/>
              </a:rPr>
              <a:t>策略总交易成本为</a:t>
            </a:r>
            <a:r>
              <a:rPr lang="en-US" altLang="zh-CN" sz="2500" dirty="0">
                <a:latin typeface="Times New Roman" panose="02020603050405020304" pitchFamily="18" charset="0"/>
                <a:cs typeface="Times New Roman" panose="02020603050405020304" pitchFamily="18" charset="0"/>
              </a:rPr>
              <a:t>436450.33</a:t>
            </a:r>
            <a:r>
              <a:rPr lang="zh-CN" altLang="en-US" sz="2500" dirty="0">
                <a:latin typeface="Times New Roman" panose="02020603050405020304" pitchFamily="18" charset="0"/>
                <a:cs typeface="Times New Roman" panose="02020603050405020304" pitchFamily="18" charset="0"/>
                <a:sym typeface="+mn-ea"/>
              </a:rPr>
              <a:t>，净收益为</a:t>
            </a:r>
            <a:r>
              <a:rPr lang="en-US" altLang="zh-CN" sz="2500" dirty="0">
                <a:latin typeface="Times New Roman" panose="02020603050405020304" pitchFamily="18" charset="0"/>
                <a:cs typeface="Times New Roman" panose="02020603050405020304" pitchFamily="18" charset="0"/>
              </a:rPr>
              <a:t>170107.79</a:t>
            </a:r>
            <a:r>
              <a:rPr lang="zh-CN" altLang="en-US" sz="2500" dirty="0">
                <a:latin typeface="Times New Roman" panose="02020603050405020304" pitchFamily="18" charset="0"/>
                <a:cs typeface="Times New Roman" panose="02020603050405020304" pitchFamily="18" charset="0"/>
                <a:sym typeface="+mn-ea"/>
              </a:rPr>
              <a:t>，年化收益率高达</a:t>
            </a:r>
            <a:r>
              <a:rPr lang="en-US" altLang="zh-CN" sz="2500" dirty="0">
                <a:latin typeface="Times New Roman" panose="02020603050405020304" pitchFamily="18" charset="0"/>
                <a:cs typeface="Times New Roman" panose="02020603050405020304" pitchFamily="18" charset="0"/>
              </a:rPr>
              <a:t>43.54 </a:t>
            </a:r>
            <a:r>
              <a:rPr lang="en-US" altLang="zh-CN" sz="2500" dirty="0">
                <a:latin typeface="Times New Roman" panose="02020603050405020304" pitchFamily="18" charset="0"/>
                <a:cs typeface="Times New Roman" panose="02020603050405020304" pitchFamily="18" charset="0"/>
                <a:sym typeface="+mn-ea"/>
              </a:rPr>
              <a:t>%</a:t>
            </a:r>
            <a:r>
              <a:rPr lang="zh-CN" altLang="en-US" sz="2500" dirty="0">
                <a:latin typeface="Times New Roman" panose="02020603050405020304" pitchFamily="18" charset="0"/>
                <a:cs typeface="Times New Roman" panose="02020603050405020304" pitchFamily="18" charset="0"/>
                <a:sym typeface="+mn-ea"/>
              </a:rPr>
              <a:t>，最大回撤为</a:t>
            </a:r>
            <a:r>
              <a:rPr lang="en-US" altLang="zh-CN" sz="2500" dirty="0">
                <a:latin typeface="Times New Roman" panose="02020603050405020304" pitchFamily="18" charset="0"/>
                <a:cs typeface="Times New Roman" panose="02020603050405020304" pitchFamily="18" charset="0"/>
              </a:rPr>
              <a:t>94.18 </a:t>
            </a:r>
            <a:r>
              <a:rPr lang="en-US" altLang="zh-CN" sz="2500" dirty="0">
                <a:latin typeface="Times New Roman" panose="02020603050405020304" pitchFamily="18" charset="0"/>
                <a:cs typeface="Times New Roman" panose="02020603050405020304" pitchFamily="18" charset="0"/>
                <a:sym typeface="+mn-ea"/>
              </a:rPr>
              <a:t>%</a:t>
            </a:r>
            <a:r>
              <a:rPr lang="zh-CN" altLang="en-US" sz="2500" dirty="0">
                <a:latin typeface="Times New Roman" panose="02020603050405020304" pitchFamily="18" charset="0"/>
                <a:cs typeface="Times New Roman" panose="02020603050405020304" pitchFamily="18" charset="0"/>
                <a:sym typeface="+mn-ea"/>
              </a:rPr>
              <a:t>，发生在</a:t>
            </a:r>
            <a:r>
              <a:rPr lang="en-US" altLang="zh-CN" sz="2500" dirty="0">
                <a:latin typeface="Times New Roman" panose="02020603050405020304" pitchFamily="18" charset="0"/>
                <a:cs typeface="Times New Roman" panose="02020603050405020304" pitchFamily="18" charset="0"/>
                <a:sym typeface="+mn-ea"/>
              </a:rPr>
              <a:t>2022</a:t>
            </a:r>
            <a:r>
              <a:rPr lang="zh-CN" altLang="en-US" sz="2500" dirty="0">
                <a:latin typeface="Times New Roman" panose="02020603050405020304" pitchFamily="18" charset="0"/>
                <a:cs typeface="Times New Roman" panose="02020603050405020304" pitchFamily="18" charset="0"/>
                <a:sym typeface="+mn-ea"/>
              </a:rPr>
              <a:t>年</a:t>
            </a:r>
            <a:r>
              <a:rPr lang="en-US" altLang="zh-CN" sz="2500" dirty="0">
                <a:latin typeface="Times New Roman" panose="02020603050405020304" pitchFamily="18" charset="0"/>
                <a:cs typeface="Times New Roman" panose="02020603050405020304" pitchFamily="18" charset="0"/>
                <a:sym typeface="+mn-ea"/>
              </a:rPr>
              <a:t>5</a:t>
            </a:r>
            <a:r>
              <a:rPr lang="zh-CN" altLang="en-US" sz="2500" dirty="0">
                <a:latin typeface="Times New Roman" panose="02020603050405020304" pitchFamily="18" charset="0"/>
                <a:cs typeface="Times New Roman" panose="02020603050405020304" pitchFamily="18" charset="0"/>
                <a:sym typeface="+mn-ea"/>
              </a:rPr>
              <a:t>月，夏普比例为</a:t>
            </a:r>
            <a:r>
              <a:rPr lang="en-US" altLang="zh-CN" sz="2500" dirty="0">
                <a:latin typeface="Times New Roman" panose="02020603050405020304" pitchFamily="18" charset="0"/>
                <a:cs typeface="Times New Roman" panose="02020603050405020304" pitchFamily="18" charset="0"/>
                <a:sym typeface="+mn-ea"/>
              </a:rPr>
              <a:t>0.16</a:t>
            </a:r>
            <a:r>
              <a:rPr lang="zh-CN" altLang="en-US" sz="2500" dirty="0" smtClean="0">
                <a:latin typeface="Times New Roman" panose="02020603050405020304" pitchFamily="18" charset="0"/>
                <a:cs typeface="Times New Roman" panose="02020603050405020304" pitchFamily="18" charset="0"/>
                <a:sym typeface="+mn-ea"/>
              </a:rPr>
              <a:t>，可见</a:t>
            </a:r>
            <a:r>
              <a:rPr lang="zh-CN" altLang="en-US" sz="2500" dirty="0">
                <a:latin typeface="Times New Roman" panose="02020603050405020304" pitchFamily="18" charset="0"/>
                <a:cs typeface="Times New Roman" panose="02020603050405020304" pitchFamily="18" charset="0"/>
                <a:sym typeface="+mn-ea"/>
              </a:rPr>
              <a:t>，动态对冲策略取得较高收益，但从长时期看，三个希腊字母对冲的策略盈利性波动较大，后期其策略效果居然小于仅进行</a:t>
            </a:r>
            <a:r>
              <a:rPr lang="en-US" altLang="zh-CN" sz="2500" dirty="0">
                <a:latin typeface="Times New Roman" panose="02020603050405020304" pitchFamily="18" charset="0"/>
                <a:cs typeface="Times New Roman" panose="02020603050405020304" pitchFamily="18" charset="0"/>
                <a:sym typeface="+mn-ea"/>
              </a:rPr>
              <a:t>Delta</a:t>
            </a:r>
            <a:r>
              <a:rPr lang="zh-CN" altLang="en-US" sz="2500" dirty="0">
                <a:latin typeface="Times New Roman" panose="02020603050405020304" pitchFamily="18" charset="0"/>
                <a:cs typeface="Times New Roman" panose="02020603050405020304" pitchFamily="18" charset="0"/>
                <a:sym typeface="+mn-ea"/>
              </a:rPr>
              <a:t>对冲，说明需要慎用三个希腊字母的联立风险对冲策略</a:t>
            </a:r>
            <a:r>
              <a:rPr lang="zh-CN" sz="2500" dirty="0" smtClean="0">
                <a:latin typeface="Times New Roman" panose="02020603050405020304" pitchFamily="18" charset="0"/>
                <a:cs typeface="Times New Roman" panose="02020603050405020304" pitchFamily="18" charset="0"/>
                <a:sym typeface="+mn-ea"/>
              </a:rPr>
              <a:t>。</a:t>
            </a: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第四节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7" name="表格 6"/>
          <p:cNvGraphicFramePr/>
          <p:nvPr>
            <p:custDataLst>
              <p:tags r:id="rId1"/>
            </p:custDataLst>
            <p:extLst>
              <p:ext uri="{D42A27DB-BD31-4B8C-83A1-F6EECF244321}">
                <p14:modId xmlns:p14="http://schemas.microsoft.com/office/powerpoint/2010/main" val="2985964820"/>
              </p:ext>
            </p:extLst>
          </p:nvPr>
        </p:nvGraphicFramePr>
        <p:xfrm>
          <a:off x="476885" y="2276872"/>
          <a:ext cx="11017224" cy="1296144"/>
        </p:xfrm>
        <a:graphic>
          <a:graphicData uri="http://schemas.openxmlformats.org/drawingml/2006/table">
            <a:tbl>
              <a:tblPr firstRow="1" bandRow="1">
                <a:tableStyleId>{5C22544A-7EE6-4342-B048-85BDC9FD1C3A}</a:tableStyleId>
              </a:tblPr>
              <a:tblGrid>
                <a:gridCol w="1836204"/>
                <a:gridCol w="1836204"/>
                <a:gridCol w="1836204"/>
                <a:gridCol w="1836204"/>
                <a:gridCol w="1836204"/>
                <a:gridCol w="1836204"/>
              </a:tblGrid>
              <a:tr h="648072">
                <a:tc>
                  <a:txBody>
                    <a:bodyPr/>
                    <a:lstStyle/>
                    <a:p>
                      <a:pPr indent="0" algn="ctr">
                        <a:buNone/>
                      </a:pPr>
                      <a:r>
                        <a:rPr lang="en-US" sz="2400" b="1" dirty="0" err="1">
                          <a:latin typeface="Times" pitchFamily="18" charset="0"/>
                          <a:ea typeface="宋体" panose="02010600030101010101" pitchFamily="2" charset="-122"/>
                          <a:cs typeface="宋体" panose="02010600030101010101" pitchFamily="2" charset="-122"/>
                        </a:rPr>
                        <a:t>总交易成本</a:t>
                      </a:r>
                      <a:endParaRPr lang="en-US" altLang="en-US" sz="2400" b="1" dirty="0">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2400" b="1">
                          <a:latin typeface="Times" pitchFamily="18" charset="0"/>
                          <a:ea typeface="宋体" panose="02010600030101010101" pitchFamily="2" charset="-122"/>
                          <a:cs typeface="宋体" panose="02010600030101010101" pitchFamily="2" charset="-122"/>
                        </a:rPr>
                        <a:t>净收益</a:t>
                      </a:r>
                      <a:endParaRPr lang="en-US" altLang="en-US" sz="2400" b="1">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400" b="1" dirty="0" smtClean="0">
                          <a:latin typeface="Times" pitchFamily="18" charset="0"/>
                          <a:ea typeface="宋体" panose="02010600030101010101" pitchFamily="2" charset="-122"/>
                          <a:cs typeface="宋体" panose="02010600030101010101" pitchFamily="2" charset="-122"/>
                        </a:rPr>
                        <a:t>累积</a:t>
                      </a:r>
                      <a:r>
                        <a:rPr lang="en-US" altLang="zh-CN" sz="2400" b="1" dirty="0" err="1" smtClean="0">
                          <a:latin typeface="Times" pitchFamily="18" charset="0"/>
                          <a:ea typeface="宋体" panose="02010600030101010101" pitchFamily="2" charset="-122"/>
                          <a:cs typeface="宋体" panose="02010600030101010101" pitchFamily="2" charset="-122"/>
                        </a:rPr>
                        <a:t>收益率</a:t>
                      </a:r>
                      <a:endParaRPr lang="en-US" altLang="en-US" sz="2400" b="1" dirty="0" smtClean="0">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2400" b="1" dirty="0" err="1">
                          <a:latin typeface="Times" pitchFamily="18" charset="0"/>
                          <a:ea typeface="宋体" panose="02010600030101010101" pitchFamily="2" charset="-122"/>
                          <a:cs typeface="宋体" panose="02010600030101010101" pitchFamily="2" charset="-122"/>
                        </a:rPr>
                        <a:t>年化收益率</a:t>
                      </a:r>
                      <a:endParaRPr lang="en-US" altLang="en-US" sz="2400" b="1" dirty="0">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2400" b="1">
                          <a:latin typeface="Times" pitchFamily="18" charset="0"/>
                          <a:ea typeface="宋体" panose="02010600030101010101" pitchFamily="2" charset="-122"/>
                          <a:cs typeface="宋体" panose="02010600030101010101" pitchFamily="2" charset="-122"/>
                        </a:rPr>
                        <a:t>最大回撤率</a:t>
                      </a:r>
                      <a:endParaRPr lang="en-US" altLang="en-US" sz="2400" b="1">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2400" b="1">
                          <a:latin typeface="Times" pitchFamily="18" charset="0"/>
                          <a:ea typeface="宋体" panose="02010600030101010101" pitchFamily="2" charset="-122"/>
                          <a:cs typeface="宋体" panose="02010600030101010101" pitchFamily="2" charset="-122"/>
                        </a:rPr>
                        <a:t>夏普比率</a:t>
                      </a:r>
                      <a:endParaRPr lang="en-US" altLang="en-US" sz="2400" b="1">
                        <a:latin typeface="Times" pitchFamily="18" charset="0"/>
                        <a:ea typeface="宋体" panose="02010600030101010101" pitchFamily="2" charset="-122"/>
                        <a:cs typeface="宋体" panose="02010600030101010101" pitchFamily="2" charset="-122"/>
                      </a:endParaRPr>
                    </a:p>
                  </a:txBody>
                  <a:tcPr marL="68580" marR="68580" marT="0" marB="0" anchor="ctr"/>
                </a:tc>
              </a:tr>
              <a:tr h="648072">
                <a:tc>
                  <a:txBody>
                    <a:bodyPr/>
                    <a:lstStyle/>
                    <a:p>
                      <a:pPr indent="0" algn="ctr">
                        <a:buNone/>
                      </a:pPr>
                      <a:r>
                        <a:rPr lang="en-US" sz="2400" b="0" dirty="0" smtClean="0">
                          <a:latin typeface="Times" pitchFamily="18" charset="0"/>
                          <a:ea typeface="宋体" panose="02010600030101010101" pitchFamily="2" charset="-122"/>
                          <a:cs typeface="宋体" panose="02010600030101010101" pitchFamily="2" charset="-122"/>
                        </a:rPr>
                        <a:t>436450.33</a:t>
                      </a:r>
                      <a:endParaRPr lang="en-US" altLang="en-US" sz="2400" b="0" dirty="0">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2400" b="0" dirty="0" smtClean="0">
                          <a:latin typeface="Times" pitchFamily="18" charset="0"/>
                          <a:ea typeface="宋体" panose="02010600030101010101" pitchFamily="2" charset="-122"/>
                          <a:cs typeface="宋体" panose="02010600030101010101" pitchFamily="2" charset="-122"/>
                        </a:rPr>
                        <a:t>170107.79</a:t>
                      </a:r>
                      <a:endParaRPr lang="en-US" altLang="en-US" sz="2400" b="0" dirty="0">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b="0" dirty="0" smtClean="0">
                          <a:latin typeface="Times" pitchFamily="18" charset="0"/>
                          <a:ea typeface="宋体" panose="02010600030101010101" pitchFamily="2" charset="-122"/>
                          <a:cs typeface="宋体" panose="02010600030101010101" pitchFamily="2" charset="-122"/>
                        </a:rPr>
                        <a:t>85.05%</a:t>
                      </a:r>
                      <a:endParaRPr lang="en-US" altLang="en-US" sz="2400" b="0" dirty="0" smtClean="0">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b="0" dirty="0" smtClean="0">
                          <a:latin typeface="Times" pitchFamily="18" charset="0"/>
                          <a:ea typeface="宋体" panose="02010600030101010101" pitchFamily="2" charset="-122"/>
                          <a:cs typeface="宋体" panose="02010600030101010101" pitchFamily="2" charset="-122"/>
                        </a:rPr>
                        <a:t>43.54%</a:t>
                      </a:r>
                      <a:endParaRPr lang="en-US" altLang="en-US" sz="2400" b="0" dirty="0" smtClean="0">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altLang="en-US" sz="2400" b="0" dirty="0" smtClean="0">
                          <a:latin typeface="Times" pitchFamily="18" charset="0"/>
                          <a:ea typeface="宋体" panose="02010600030101010101" pitchFamily="2" charset="-122"/>
                          <a:cs typeface="宋体" panose="02010600030101010101" pitchFamily="2" charset="-122"/>
                        </a:rPr>
                        <a:t>94.18%</a:t>
                      </a:r>
                      <a:endParaRPr lang="en-US" altLang="en-US" sz="2400" b="0" dirty="0">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2400" b="0" dirty="0" smtClean="0">
                          <a:latin typeface="Times" pitchFamily="18" charset="0"/>
                          <a:ea typeface="宋体" panose="02010600030101010101" pitchFamily="2" charset="-122"/>
                          <a:cs typeface="宋体" panose="02010600030101010101" pitchFamily="2" charset="-122"/>
                        </a:rPr>
                        <a:t>0.16</a:t>
                      </a:r>
                      <a:endParaRPr lang="en-US" altLang="en-US" sz="2400" b="0" dirty="0">
                        <a:latin typeface="Times" pitchFamily="18" charset="0"/>
                        <a:ea typeface="宋体" panose="02010600030101010101" pitchFamily="2" charset="-122"/>
                        <a:cs typeface="宋体" panose="02010600030101010101" pitchFamily="2" charset="-122"/>
                      </a:endParaRPr>
                    </a:p>
                  </a:txBody>
                  <a:tcPr marL="68580" marR="68580" marT="0" marB="0" anchor="ctr"/>
                </a:tc>
              </a:tr>
            </a:tbl>
          </a:graphicData>
        </a:graphic>
      </p:graphicFrame>
    </p:spTree>
    <p:extLst>
      <p:ext uri="{BB962C8B-B14F-4D97-AF65-F5344CB8AC3E}">
        <p14:creationId xmlns:p14="http://schemas.microsoft.com/office/powerpoint/2010/main" val="1506658339"/>
      </p:ext>
    </p:extLst>
  </p:cSld>
  <p:clrMapOvr>
    <a:masterClrMapping/>
  </p:clrMapOvr>
  <p:transition>
    <p:wip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90157" y="548680"/>
            <a:ext cx="11880126"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latinLnBrk="0">
              <a:lnSpc>
                <a:spcPct val="150000"/>
              </a:lnSpc>
              <a:spcBef>
                <a:spcPts val="0"/>
              </a:spcBef>
            </a:pPr>
            <a:r>
              <a:rPr lang="en-US" altLang="zh-CN"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3. </a:t>
            </a:r>
            <a:r>
              <a:rPr lang="zh-CN" altLang="en-US"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策略</a:t>
            </a:r>
            <a:r>
              <a:rPr lang="zh-CN"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总结</a:t>
            </a:r>
            <a:r>
              <a:rPr lang="en-US" altLang="zh-CN"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 —— </a:t>
            </a:r>
            <a:r>
              <a:rPr sz="1800" dirty="0" err="1" smtClean="0">
                <a:latin typeface="Times New Roman" panose="02020603050405020304" pitchFamily="18" charset="0"/>
                <a:cs typeface="Times New Roman" panose="02020603050405020304" pitchFamily="18" charset="0"/>
                <a:sym typeface="+mn-ea"/>
              </a:rPr>
              <a:t>建立对冲策略在盈利方面具有明显优势</a:t>
            </a:r>
            <a:r>
              <a:rPr sz="1800" dirty="0" smtClean="0">
                <a:latin typeface="Times New Roman" panose="02020603050405020304" pitchFamily="18" charset="0"/>
                <a:cs typeface="Times New Roman" panose="02020603050405020304" pitchFamily="18" charset="0"/>
                <a:sym typeface="+mn-ea"/>
              </a:rPr>
              <a:t>。</a:t>
            </a:r>
          </a:p>
          <a:p>
            <a:pPr marL="285750" indent="-285750" latinLnBrk="0">
              <a:lnSpc>
                <a:spcPct val="150000"/>
              </a:lnSpc>
              <a:spcBef>
                <a:spcPts val="0"/>
              </a:spcBef>
              <a:buFont typeface="Wingdings" pitchFamily="2" charset="2"/>
              <a:buChar char="Ø"/>
            </a:pPr>
            <a:r>
              <a:rPr lang="zh-CN" altLang="en-US" sz="1800" dirty="0">
                <a:latin typeface="Times New Roman" panose="02020603050405020304" pitchFamily="18" charset="0"/>
                <a:cs typeface="Times New Roman" panose="02020603050405020304" pitchFamily="18" charset="0"/>
                <a:sym typeface="+mn-ea"/>
              </a:rPr>
              <a:t>在期权对冲中应该采用</a:t>
            </a:r>
            <a:r>
              <a:rPr lang="en-US" altLang="zh-CN" sz="1800" i="1" dirty="0">
                <a:latin typeface="Times New Roman" panose="02020603050405020304" pitchFamily="18" charset="0"/>
                <a:cs typeface="Times New Roman" panose="02020603050405020304" pitchFamily="18" charset="0"/>
                <a:sym typeface="+mn-ea"/>
              </a:rPr>
              <a:t>Delta</a:t>
            </a:r>
            <a:r>
              <a:rPr lang="zh-CN" altLang="en-US" sz="1800" dirty="0">
                <a:latin typeface="Times New Roman" panose="02020603050405020304" pitchFamily="18" charset="0"/>
                <a:cs typeface="Times New Roman" panose="02020603050405020304" pitchFamily="18" charset="0"/>
                <a:sym typeface="+mn-ea"/>
              </a:rPr>
              <a:t>为主，</a:t>
            </a:r>
            <a:r>
              <a:rPr lang="en-US" altLang="zh-CN" sz="1800" i="1" dirty="0">
                <a:latin typeface="Times New Roman" panose="02020603050405020304" pitchFamily="18" charset="0"/>
                <a:cs typeface="Times New Roman" panose="02020603050405020304" pitchFamily="18" charset="0"/>
                <a:sym typeface="+mn-ea"/>
              </a:rPr>
              <a:t>Gamma</a:t>
            </a:r>
            <a:r>
              <a:rPr lang="zh-CN" altLang="en-US" sz="1800" dirty="0">
                <a:latin typeface="Times New Roman" panose="02020603050405020304" pitchFamily="18" charset="0"/>
                <a:cs typeface="Times New Roman" panose="02020603050405020304" pitchFamily="18" charset="0"/>
                <a:sym typeface="+mn-ea"/>
              </a:rPr>
              <a:t>和</a:t>
            </a:r>
            <a:r>
              <a:rPr lang="en-US" altLang="zh-CN" sz="1800" i="1" dirty="0">
                <a:latin typeface="Times New Roman" panose="02020603050405020304" pitchFamily="18" charset="0"/>
                <a:cs typeface="Times New Roman" panose="02020603050405020304" pitchFamily="18" charset="0"/>
                <a:sym typeface="+mn-ea"/>
              </a:rPr>
              <a:t>Vega</a:t>
            </a:r>
            <a:r>
              <a:rPr lang="zh-CN" altLang="en-US" sz="1800" dirty="0">
                <a:latin typeface="Times New Roman" panose="02020603050405020304" pitchFamily="18" charset="0"/>
                <a:cs typeface="Times New Roman" panose="02020603050405020304" pitchFamily="18" charset="0"/>
                <a:sym typeface="+mn-ea"/>
              </a:rPr>
              <a:t>为辅的对冲策略，因为</a:t>
            </a:r>
            <a:r>
              <a:rPr lang="en-US" altLang="zh-CN" sz="1800" i="1" dirty="0">
                <a:latin typeface="Times New Roman" panose="02020603050405020304" pitchFamily="18" charset="0"/>
                <a:cs typeface="Times New Roman" panose="02020603050405020304" pitchFamily="18" charset="0"/>
                <a:sym typeface="+mn-ea"/>
              </a:rPr>
              <a:t>Delta</a:t>
            </a:r>
            <a:r>
              <a:rPr lang="zh-CN" altLang="en-US" sz="1800" dirty="0">
                <a:latin typeface="Times New Roman" panose="02020603050405020304" pitchFamily="18" charset="0"/>
                <a:cs typeface="Times New Roman" panose="02020603050405020304" pitchFamily="18" charset="0"/>
                <a:sym typeface="+mn-ea"/>
              </a:rPr>
              <a:t>对冲是期权对冲最核心的部分，直接影响到最大部分的风险暴露情况，而</a:t>
            </a:r>
            <a:r>
              <a:rPr lang="en-US" altLang="zh-CN" sz="1800" i="1" dirty="0">
                <a:latin typeface="Times New Roman" panose="02020603050405020304" pitchFamily="18" charset="0"/>
                <a:cs typeface="Times New Roman" panose="02020603050405020304" pitchFamily="18" charset="0"/>
                <a:sym typeface="+mn-ea"/>
              </a:rPr>
              <a:t>Gamma</a:t>
            </a:r>
            <a:r>
              <a:rPr lang="zh-CN" altLang="en-US" sz="1800" dirty="0">
                <a:latin typeface="Times New Roman" panose="02020603050405020304" pitchFamily="18" charset="0"/>
                <a:cs typeface="Times New Roman" panose="02020603050405020304" pitchFamily="18" charset="0"/>
                <a:sym typeface="+mn-ea"/>
              </a:rPr>
              <a:t>和</a:t>
            </a:r>
            <a:r>
              <a:rPr lang="en-US" altLang="zh-CN" sz="1800" i="1" dirty="0">
                <a:latin typeface="Times New Roman" panose="02020603050405020304" pitchFamily="18" charset="0"/>
                <a:cs typeface="Times New Roman" panose="02020603050405020304" pitchFamily="18" charset="0"/>
                <a:sym typeface="+mn-ea"/>
              </a:rPr>
              <a:t>Vega</a:t>
            </a:r>
            <a:r>
              <a:rPr lang="zh-CN" altLang="en-US" sz="1800" dirty="0">
                <a:latin typeface="Times New Roman" panose="02020603050405020304" pitchFamily="18" charset="0"/>
                <a:cs typeface="Times New Roman" panose="02020603050405020304" pitchFamily="18" charset="0"/>
                <a:sym typeface="+mn-ea"/>
              </a:rPr>
              <a:t>由于其瞬时性较强，过于看重对冲掉这两个希腊值也可能会造成对冲成本较高导致收益下降，譬如在收益率图中的</a:t>
            </a:r>
            <a:r>
              <a:rPr lang="en-US" altLang="zh-CN" sz="1800" dirty="0">
                <a:latin typeface="Times New Roman" panose="02020603050405020304" pitchFamily="18" charset="0"/>
                <a:cs typeface="Times New Roman" panose="02020603050405020304" pitchFamily="18" charset="0"/>
                <a:sym typeface="+mn-ea"/>
              </a:rPr>
              <a:t>2022</a:t>
            </a:r>
            <a:r>
              <a:rPr lang="zh-CN" altLang="en-US" sz="1800" dirty="0">
                <a:latin typeface="Times New Roman" panose="02020603050405020304" pitchFamily="18" charset="0"/>
                <a:cs typeface="Times New Roman" panose="02020603050405020304" pitchFamily="18" charset="0"/>
                <a:sym typeface="+mn-ea"/>
              </a:rPr>
              <a:t>年</a:t>
            </a:r>
            <a:r>
              <a:rPr lang="en-US" altLang="zh-CN" sz="1800" dirty="0">
                <a:latin typeface="Times New Roman" panose="02020603050405020304" pitchFamily="18" charset="0"/>
                <a:cs typeface="Times New Roman" panose="02020603050405020304" pitchFamily="18" charset="0"/>
                <a:sym typeface="+mn-ea"/>
              </a:rPr>
              <a:t>5</a:t>
            </a:r>
            <a:r>
              <a:rPr lang="zh-CN" altLang="en-US" sz="1800" dirty="0">
                <a:latin typeface="Times New Roman" panose="02020603050405020304" pitchFamily="18" charset="0"/>
                <a:cs typeface="Times New Roman" panose="02020603050405020304" pitchFamily="18" charset="0"/>
                <a:sym typeface="+mn-ea"/>
              </a:rPr>
              <a:t>月的某一个时间段，联合对冲模型的收益快速下降，接近于单</a:t>
            </a:r>
            <a:r>
              <a:rPr lang="en-US" altLang="zh-CN" sz="1800" i="1" dirty="0">
                <a:latin typeface="Times New Roman" panose="02020603050405020304" pitchFamily="18" charset="0"/>
                <a:cs typeface="Times New Roman" panose="02020603050405020304" pitchFamily="18" charset="0"/>
                <a:sym typeface="+mn-ea"/>
              </a:rPr>
              <a:t>Delta</a:t>
            </a:r>
            <a:r>
              <a:rPr lang="zh-CN" altLang="en-US" sz="1800" dirty="0">
                <a:latin typeface="Times New Roman" panose="02020603050405020304" pitchFamily="18" charset="0"/>
                <a:cs typeface="Times New Roman" panose="02020603050405020304" pitchFamily="18" charset="0"/>
                <a:sym typeface="+mn-ea"/>
              </a:rPr>
              <a:t>对冲策略，后期</a:t>
            </a:r>
            <a:r>
              <a:rPr lang="en-US" altLang="zh-CN" sz="1800" dirty="0">
                <a:latin typeface="Times New Roman" panose="02020603050405020304" pitchFamily="18" charset="0"/>
                <a:cs typeface="Times New Roman" panose="02020603050405020304" pitchFamily="18" charset="0"/>
                <a:sym typeface="+mn-ea"/>
              </a:rPr>
              <a:t>2022</a:t>
            </a:r>
            <a:r>
              <a:rPr lang="zh-CN" altLang="en-US" sz="1800" dirty="0">
                <a:latin typeface="Times New Roman" panose="02020603050405020304" pitchFamily="18" charset="0"/>
                <a:cs typeface="Times New Roman" panose="02020603050405020304" pitchFamily="18" charset="0"/>
                <a:sym typeface="+mn-ea"/>
              </a:rPr>
              <a:t>年</a:t>
            </a:r>
            <a:r>
              <a:rPr lang="en-US" altLang="zh-CN" sz="1800" dirty="0">
                <a:latin typeface="Times New Roman" panose="02020603050405020304" pitchFamily="18" charset="0"/>
                <a:cs typeface="Times New Roman" panose="02020603050405020304" pitchFamily="18" charset="0"/>
                <a:sym typeface="+mn-ea"/>
              </a:rPr>
              <a:t>10</a:t>
            </a:r>
            <a:r>
              <a:rPr lang="zh-CN" altLang="en-US" sz="1800" dirty="0">
                <a:latin typeface="Times New Roman" panose="02020603050405020304" pitchFamily="18" charset="0"/>
                <a:cs typeface="Times New Roman" panose="02020603050405020304" pitchFamily="18" charset="0"/>
                <a:sym typeface="+mn-ea"/>
              </a:rPr>
              <a:t>月其居然还若雨仅进行</a:t>
            </a:r>
            <a:r>
              <a:rPr lang="en-US" altLang="zh-CN" sz="1800" i="1" dirty="0">
                <a:latin typeface="Times New Roman" panose="02020603050405020304" pitchFamily="18" charset="0"/>
                <a:cs typeface="Times New Roman" panose="02020603050405020304" pitchFamily="18" charset="0"/>
                <a:sym typeface="+mn-ea"/>
              </a:rPr>
              <a:t>Delta</a:t>
            </a:r>
            <a:r>
              <a:rPr lang="zh-CN" altLang="en-US" sz="1800" dirty="0">
                <a:latin typeface="Times New Roman" panose="02020603050405020304" pitchFamily="18" charset="0"/>
                <a:cs typeface="Times New Roman" panose="02020603050405020304" pitchFamily="18" charset="0"/>
                <a:sym typeface="+mn-ea"/>
              </a:rPr>
              <a:t>对冲策略。</a:t>
            </a:r>
          </a:p>
          <a:p>
            <a:pPr marL="285750" indent="-285750" latinLnBrk="0">
              <a:lnSpc>
                <a:spcPct val="150000"/>
              </a:lnSpc>
              <a:spcBef>
                <a:spcPts val="1200"/>
              </a:spcBef>
              <a:buFont typeface="Wingdings" pitchFamily="2" charset="2"/>
              <a:buChar char="Ø"/>
            </a:pPr>
            <a:r>
              <a:rPr lang="zh-CN" altLang="en-US" sz="1800" dirty="0">
                <a:latin typeface="Times New Roman" panose="02020603050405020304" pitchFamily="18" charset="0"/>
                <a:cs typeface="Times New Roman" panose="02020603050405020304" pitchFamily="18" charset="0"/>
                <a:sym typeface="+mn-ea"/>
              </a:rPr>
              <a:t>从实盘检验看，在很长时间内联合对冲显著优于</a:t>
            </a:r>
            <a:r>
              <a:rPr lang="en-US" altLang="zh-CN" sz="1800" i="1" dirty="0">
                <a:latin typeface="Times New Roman" panose="02020603050405020304" pitchFamily="18" charset="0"/>
                <a:cs typeface="Times New Roman" panose="02020603050405020304" pitchFamily="18" charset="0"/>
                <a:sym typeface="+mn-ea"/>
              </a:rPr>
              <a:t>Delta</a:t>
            </a:r>
            <a:r>
              <a:rPr lang="zh-CN" altLang="en-US" sz="1800" dirty="0">
                <a:latin typeface="Times New Roman" panose="02020603050405020304" pitchFamily="18" charset="0"/>
                <a:cs typeface="Times New Roman" panose="02020603050405020304" pitchFamily="18" charset="0"/>
                <a:sym typeface="+mn-ea"/>
              </a:rPr>
              <a:t>动态对冲策略，而</a:t>
            </a:r>
            <a:r>
              <a:rPr lang="en-US" altLang="zh-CN" sz="1800" i="1" dirty="0">
                <a:latin typeface="Times New Roman" panose="02020603050405020304" pitchFamily="18" charset="0"/>
                <a:cs typeface="Times New Roman" panose="02020603050405020304" pitchFamily="18" charset="0"/>
                <a:sym typeface="+mn-ea"/>
              </a:rPr>
              <a:t>Delta</a:t>
            </a:r>
            <a:r>
              <a:rPr lang="zh-CN" altLang="en-US" sz="1800" dirty="0">
                <a:latin typeface="Times New Roman" panose="02020603050405020304" pitchFamily="18" charset="0"/>
                <a:cs typeface="Times New Roman" panose="02020603050405020304" pitchFamily="18" charset="0"/>
                <a:sym typeface="+mn-ea"/>
              </a:rPr>
              <a:t>动态对冲策略的盈利效果又优于不采取对冲而单独持有期权</a:t>
            </a:r>
            <a:r>
              <a:rPr lang="en-US" altLang="zh-CN" sz="1800" dirty="0">
                <a:latin typeface="Times New Roman" panose="02020603050405020304" pitchFamily="18" charset="0"/>
                <a:cs typeface="Times New Roman" panose="02020603050405020304" pitchFamily="18" charset="0"/>
                <a:sym typeface="+mn-ea"/>
              </a:rPr>
              <a:t>0</a:t>
            </a:r>
            <a:r>
              <a:rPr lang="zh-CN" altLang="en-US" sz="1800" dirty="0">
                <a:latin typeface="Times New Roman" panose="02020603050405020304" pitchFamily="18" charset="0"/>
                <a:cs typeface="Times New Roman" panose="02020603050405020304" pitchFamily="18" charset="0"/>
                <a:sym typeface="+mn-ea"/>
              </a:rPr>
              <a:t>的策略。同时，考虑到采取期权对冲还需要支付一定的期权费，因此，在后续的案例检验中，可以考虑对</a:t>
            </a:r>
            <a:r>
              <a:rPr lang="en-US" altLang="zh-CN" sz="1800" i="1" dirty="0">
                <a:latin typeface="Times New Roman" panose="02020603050405020304" pitchFamily="18" charset="0"/>
                <a:cs typeface="Times New Roman" panose="02020603050405020304" pitchFamily="18" charset="0"/>
                <a:sym typeface="+mn-ea"/>
              </a:rPr>
              <a:t>Gamma</a:t>
            </a:r>
            <a:r>
              <a:rPr lang="zh-CN" altLang="en-US" sz="1800" dirty="0">
                <a:latin typeface="Times New Roman" panose="02020603050405020304" pitchFamily="18" charset="0"/>
                <a:cs typeface="Times New Roman" panose="02020603050405020304" pitchFamily="18" charset="0"/>
                <a:sym typeface="+mn-ea"/>
              </a:rPr>
              <a:t>设定一定阀值，当</a:t>
            </a:r>
            <a:r>
              <a:rPr lang="en-US" altLang="zh-CN" sz="1800" i="1" dirty="0">
                <a:latin typeface="Times New Roman" panose="02020603050405020304" pitchFamily="18" charset="0"/>
                <a:cs typeface="Times New Roman" panose="02020603050405020304" pitchFamily="18" charset="0"/>
                <a:sym typeface="+mn-ea"/>
              </a:rPr>
              <a:t>Gamma</a:t>
            </a:r>
            <a:r>
              <a:rPr lang="zh-CN" altLang="en-US" sz="1800" dirty="0">
                <a:latin typeface="Times New Roman" panose="02020603050405020304" pitchFamily="18" charset="0"/>
                <a:cs typeface="Times New Roman" panose="02020603050405020304" pitchFamily="18" charset="0"/>
                <a:sym typeface="+mn-ea"/>
              </a:rPr>
              <a:t>值在这个阀值之内时，可选择仅对投资组合做</a:t>
            </a:r>
            <a:r>
              <a:rPr lang="en-US" altLang="zh-CN" sz="1800" i="1" dirty="0">
                <a:latin typeface="Times New Roman" panose="02020603050405020304" pitchFamily="18" charset="0"/>
                <a:cs typeface="Times New Roman" panose="02020603050405020304" pitchFamily="18" charset="0"/>
                <a:sym typeface="+mn-ea"/>
              </a:rPr>
              <a:t>Delta</a:t>
            </a:r>
            <a:r>
              <a:rPr lang="zh-CN" altLang="en-US" sz="1800" dirty="0">
                <a:latin typeface="Times New Roman" panose="02020603050405020304" pitchFamily="18" charset="0"/>
                <a:cs typeface="Times New Roman" panose="02020603050405020304" pitchFamily="18" charset="0"/>
                <a:sym typeface="+mn-ea"/>
              </a:rPr>
              <a:t>对冲；超过阀值时，则根据</a:t>
            </a:r>
            <a:r>
              <a:rPr lang="en-US" altLang="zh-CN" sz="1800" i="1" dirty="0">
                <a:latin typeface="Times New Roman" panose="02020603050405020304" pitchFamily="18" charset="0"/>
                <a:cs typeface="Times New Roman" panose="02020603050405020304" pitchFamily="18" charset="0"/>
                <a:sym typeface="+mn-ea"/>
              </a:rPr>
              <a:t>Gamma </a:t>
            </a:r>
            <a:r>
              <a:rPr lang="zh-CN" altLang="en-US" sz="1800" dirty="0">
                <a:latin typeface="Times New Roman" panose="02020603050405020304" pitchFamily="18" charset="0"/>
                <a:cs typeface="Times New Roman" panose="02020603050405020304" pitchFamily="18" charset="0"/>
                <a:sym typeface="+mn-ea"/>
              </a:rPr>
              <a:t>绝对值的大小，调整动态对冲</a:t>
            </a:r>
            <a:r>
              <a:rPr lang="en-US" altLang="zh-CN" sz="1800" i="1" dirty="0">
                <a:latin typeface="Times New Roman" panose="02020603050405020304" pitchFamily="18" charset="0"/>
                <a:cs typeface="Times New Roman" panose="02020603050405020304" pitchFamily="18" charset="0"/>
                <a:sym typeface="+mn-ea"/>
              </a:rPr>
              <a:t>Delta</a:t>
            </a:r>
            <a:r>
              <a:rPr lang="zh-CN" altLang="en-US" sz="1800" dirty="0">
                <a:latin typeface="Times New Roman" panose="02020603050405020304" pitchFamily="18" charset="0"/>
                <a:cs typeface="Times New Roman" panose="02020603050405020304" pitchFamily="18" charset="0"/>
                <a:sym typeface="+mn-ea"/>
              </a:rPr>
              <a:t>的频率，以达到共同对冲的效果；而对</a:t>
            </a:r>
            <a:r>
              <a:rPr lang="en-US" altLang="zh-CN" sz="1800" i="1" dirty="0">
                <a:latin typeface="Times New Roman" panose="02020603050405020304" pitchFamily="18" charset="0"/>
                <a:cs typeface="Times New Roman" panose="02020603050405020304" pitchFamily="18" charset="0"/>
                <a:sym typeface="+mn-ea"/>
              </a:rPr>
              <a:t>Vega</a:t>
            </a:r>
            <a:r>
              <a:rPr lang="zh-CN" altLang="en-US" sz="1800" dirty="0">
                <a:latin typeface="Times New Roman" panose="02020603050405020304" pitchFamily="18" charset="0"/>
                <a:cs typeface="Times New Roman" panose="02020603050405020304" pitchFamily="18" charset="0"/>
                <a:sym typeface="+mn-ea"/>
              </a:rPr>
              <a:t>值的对冲，则可以考虑使用历史波动率来对风险暴露程度进行预测，并由此通过不断回撤检验是否有必要对其进行有效对冲。</a:t>
            </a:r>
          </a:p>
          <a:p>
            <a:pPr marL="285750" indent="-285750" latinLnBrk="0">
              <a:lnSpc>
                <a:spcPct val="150000"/>
              </a:lnSpc>
              <a:spcBef>
                <a:spcPts val="1200"/>
              </a:spcBef>
              <a:buFont typeface="Wingdings" pitchFamily="2" charset="2"/>
              <a:buChar char="Ø"/>
            </a:pPr>
            <a:r>
              <a:rPr lang="zh-CN" altLang="en-US" sz="1800" dirty="0">
                <a:latin typeface="Times New Roman" panose="02020603050405020304" pitchFamily="18" charset="0"/>
                <a:cs typeface="Times New Roman" panose="02020603050405020304" pitchFamily="18" charset="0"/>
                <a:sym typeface="+mn-ea"/>
              </a:rPr>
              <a:t>在该策略的实际操作过程中，到底是采取静态波动率还得时变的动态波动率（如基于</a:t>
            </a:r>
            <a:r>
              <a:rPr lang="en-US" altLang="zh-CN" sz="1800" dirty="0">
                <a:latin typeface="Times New Roman" panose="02020603050405020304" pitchFamily="18" charset="0"/>
                <a:cs typeface="Times New Roman" panose="02020603050405020304" pitchFamily="18" charset="0"/>
                <a:sym typeface="+mn-ea"/>
              </a:rPr>
              <a:t>GARCH</a:t>
            </a:r>
            <a:r>
              <a:rPr lang="zh-CN" altLang="en-US" sz="1800" dirty="0">
                <a:latin typeface="Times New Roman" panose="02020603050405020304" pitchFamily="18" charset="0"/>
                <a:cs typeface="Times New Roman" panose="02020603050405020304" pitchFamily="18" charset="0"/>
                <a:sym typeface="+mn-ea"/>
              </a:rPr>
              <a:t>或</a:t>
            </a:r>
            <a:r>
              <a:rPr lang="en-US" altLang="zh-CN" sz="1800" dirty="0">
                <a:latin typeface="Times New Roman" panose="02020603050405020304" pitchFamily="18" charset="0"/>
                <a:cs typeface="Times New Roman" panose="02020603050405020304" pitchFamily="18" charset="0"/>
                <a:sym typeface="+mn-ea"/>
              </a:rPr>
              <a:t>EWMA</a:t>
            </a:r>
            <a:r>
              <a:rPr lang="zh-CN" altLang="en-US" sz="1800" dirty="0">
                <a:latin typeface="Times New Roman" panose="02020603050405020304" pitchFamily="18" charset="0"/>
                <a:cs typeface="Times New Roman" panose="02020603050405020304" pitchFamily="18" charset="0"/>
                <a:sym typeface="+mn-ea"/>
              </a:rPr>
              <a:t>等模型估计获得）实现</a:t>
            </a:r>
            <a:r>
              <a:rPr lang="en-US" altLang="zh-CN" sz="1800" dirty="0">
                <a:latin typeface="Times New Roman" panose="02020603050405020304" pitchFamily="18" charset="0"/>
                <a:cs typeface="Times New Roman" panose="02020603050405020304" pitchFamily="18" charset="0"/>
                <a:sym typeface="+mn-ea"/>
              </a:rPr>
              <a:t>Vega</a:t>
            </a:r>
            <a:r>
              <a:rPr lang="zh-CN" altLang="en-US" sz="1800" dirty="0">
                <a:latin typeface="Times New Roman" panose="02020603050405020304" pitchFamily="18" charset="0"/>
                <a:cs typeface="Times New Roman" panose="02020603050405020304" pitchFamily="18" charset="0"/>
                <a:sym typeface="+mn-ea"/>
              </a:rPr>
              <a:t>风险对冲，均会直接影响策略的实际</a:t>
            </a:r>
            <a:r>
              <a:rPr lang="zh-CN" altLang="en-US" sz="1800" dirty="0" smtClean="0">
                <a:latin typeface="Times New Roman" panose="02020603050405020304" pitchFamily="18" charset="0"/>
                <a:cs typeface="Times New Roman" panose="02020603050405020304" pitchFamily="18" charset="0"/>
                <a:sym typeface="+mn-ea"/>
              </a:rPr>
              <a:t>效果</a:t>
            </a:r>
            <a:r>
              <a:rPr sz="1800" dirty="0" smtClean="0">
                <a:latin typeface="Times New Roman" panose="02020603050405020304" pitchFamily="18" charset="0"/>
                <a:cs typeface="Times New Roman" panose="02020603050405020304" pitchFamily="18" charset="0"/>
                <a:sym typeface="+mn-ea"/>
              </a:rPr>
              <a:t>。</a:t>
            </a: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第四节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spTree>
    <p:extLst>
      <p:ext uri="{BB962C8B-B14F-4D97-AF65-F5344CB8AC3E}">
        <p14:creationId xmlns:p14="http://schemas.microsoft.com/office/powerpoint/2010/main" val="3564130462"/>
      </p:ext>
    </p:extLst>
  </p:cSld>
  <p:clrMapOvr>
    <a:masterClrMapping/>
  </p:clrMapOvr>
  <p:transition>
    <p:wip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285750" indent="-285750" latinLnBrk="0">
              <a:lnSpc>
                <a:spcPct val="150000"/>
              </a:lnSpc>
              <a:spcBef>
                <a:spcPts val="0"/>
              </a:spcBef>
              <a:buFont typeface="Wingdings" panose="05000000000000000000" charset="0"/>
              <a:buChar char="n"/>
            </a:pPr>
            <a:r>
              <a:rPr sz="1600" b="1" dirty="0" smtClean="0">
                <a:latin typeface="Times New Roman" panose="02020603050405020304" pitchFamily="18" charset="0"/>
                <a:cs typeface="Times New Roman" panose="02020603050405020304" pitchFamily="18" charset="0"/>
              </a:rPr>
              <a:t>策略程序</a:t>
            </a:r>
            <a:r>
              <a:rPr lang="en-US" sz="1600" b="1" dirty="0" smtClean="0">
                <a:latin typeface="Times New Roman" panose="02020603050405020304" pitchFamily="18" charset="0"/>
                <a:cs typeface="Times New Roman" panose="02020603050405020304" pitchFamily="18" charset="0"/>
              </a:rPr>
              <a:t>(part1)</a:t>
            </a:r>
            <a:endParaRPr sz="1600" b="1"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318760"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sym typeface="+mn-ea"/>
              </a:rPr>
              <a:t>第四节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2" name="表格 1"/>
          <p:cNvGraphicFramePr/>
          <p:nvPr>
            <p:custDataLst>
              <p:tags r:id="rId1"/>
            </p:custDataLst>
          </p:nvPr>
        </p:nvGraphicFramePr>
        <p:xfrm>
          <a:off x="44450" y="1085850"/>
          <a:ext cx="5728970" cy="5394960"/>
        </p:xfrm>
        <a:graphic>
          <a:graphicData uri="http://schemas.openxmlformats.org/drawingml/2006/table">
            <a:tbl>
              <a:tblPr firstRow="1" bandRow="1">
                <a:tableStyleId>{5C22544A-7EE6-4342-B048-85BDC9FD1C3A}</a:tableStyleId>
              </a:tblPr>
              <a:tblGrid>
                <a:gridCol w="5728970"/>
              </a:tblGrid>
              <a:tr h="5394960">
                <a:tc>
                  <a:txBody>
                    <a:bodyPr/>
                    <a:lstStyle/>
                    <a:p>
                      <a:pPr>
                        <a:buNone/>
                      </a:pPr>
                      <a:r>
                        <a:rPr lang="zh-CN" altLang="en-US" sz="1200" b="0">
                          <a:solidFill>
                            <a:schemeClr val="tx1"/>
                          </a:solidFill>
                        </a:rPr>
                        <a:t>import numpy as np</a:t>
                      </a:r>
                    </a:p>
                    <a:p>
                      <a:pPr>
                        <a:buNone/>
                      </a:pPr>
                      <a:r>
                        <a:rPr lang="zh-CN" altLang="en-US" sz="1200" b="0">
                          <a:solidFill>
                            <a:schemeClr val="tx1"/>
                          </a:solidFill>
                        </a:rPr>
                        <a:t>import  pandas as pd</a:t>
                      </a:r>
                    </a:p>
                    <a:p>
                      <a:pPr>
                        <a:buNone/>
                      </a:pPr>
                      <a:r>
                        <a:rPr lang="zh-CN" altLang="en-US" sz="1200" b="0">
                          <a:solidFill>
                            <a:schemeClr val="tx1"/>
                          </a:solidFill>
                        </a:rPr>
                        <a:t>import scipy.io as scio</a:t>
                      </a:r>
                    </a:p>
                    <a:p>
                      <a:pPr>
                        <a:buNone/>
                      </a:pPr>
                      <a:r>
                        <a:rPr lang="zh-CN" altLang="en-US" sz="1200" b="0">
                          <a:solidFill>
                            <a:schemeClr val="tx1"/>
                          </a:solidFill>
                        </a:rPr>
                        <a:t>import datetime</a:t>
                      </a:r>
                    </a:p>
                    <a:p>
                      <a:pPr>
                        <a:buNone/>
                      </a:pPr>
                      <a:r>
                        <a:rPr lang="zh-CN" altLang="en-US" sz="1200" b="0">
                          <a:solidFill>
                            <a:schemeClr val="tx1"/>
                          </a:solidFill>
                        </a:rPr>
                        <a:t>from scipy import stats</a:t>
                      </a:r>
                    </a:p>
                    <a:p>
                      <a:pPr>
                        <a:buNone/>
                      </a:pPr>
                      <a:r>
                        <a:rPr lang="zh-CN" altLang="en-US" sz="1200" b="0">
                          <a:solidFill>
                            <a:schemeClr val="tx1"/>
                          </a:solidFill>
                        </a:rPr>
                        <a:t>from math import log,exp,sqrt</a:t>
                      </a:r>
                    </a:p>
                    <a:p>
                      <a:pPr>
                        <a:buNone/>
                      </a:pPr>
                      <a:r>
                        <a:rPr lang="zh-CN" altLang="en-US" sz="1200" b="0">
                          <a:solidFill>
                            <a:schemeClr val="tx1"/>
                          </a:solidFill>
                        </a:rPr>
                        <a:t>import matplotlib.pyplot as plt</a:t>
                      </a:r>
                    </a:p>
                    <a:p>
                      <a:pPr>
                        <a:buNone/>
                      </a:pPr>
                      <a:r>
                        <a:rPr lang="zh-CN" altLang="en-US" sz="1200" b="0">
                          <a:solidFill>
                            <a:schemeClr val="tx1"/>
                          </a:solidFill>
                        </a:rPr>
                        <a:t>plt.rcParams["font.sans-serif"]=["SimHei"]</a:t>
                      </a:r>
                    </a:p>
                    <a:p>
                      <a:pPr>
                        <a:buNone/>
                      </a:pPr>
                      <a:r>
                        <a:rPr lang="zh-CN" altLang="en-US" sz="1200" b="0">
                          <a:solidFill>
                            <a:schemeClr val="tx1"/>
                          </a:solidFill>
                        </a:rPr>
                        <a:t>plt.rcParams["axes.unicode_minus"] = False</a:t>
                      </a:r>
                    </a:p>
                    <a:p>
                      <a:pPr>
                        <a:buNone/>
                      </a:pPr>
                      <a:r>
                        <a:rPr lang="zh-CN" altLang="en-US" sz="1200" b="0">
                          <a:solidFill>
                            <a:schemeClr val="tx1"/>
                          </a:solidFill>
                        </a:rPr>
                        <a:t>#正常显示画图时出现的中文和负号</a:t>
                      </a:r>
                    </a:p>
                    <a:p>
                      <a:pPr>
                        <a:buNone/>
                      </a:pPr>
                      <a:r>
                        <a:rPr lang="zh-CN" altLang="en-US" sz="1200" b="0">
                          <a:solidFill>
                            <a:schemeClr val="tx1"/>
                          </a:solidFill>
                        </a:rPr>
                        <a:t>def excel_to_data(path):</a:t>
                      </a:r>
                    </a:p>
                    <a:p>
                      <a:pPr>
                        <a:buNone/>
                      </a:pPr>
                      <a:r>
                        <a:rPr lang="zh-CN" altLang="en-US" sz="1200" b="0">
                          <a:solidFill>
                            <a:schemeClr val="tx1"/>
                          </a:solidFill>
                        </a:rPr>
                        <a:t>    ws=pd.read_excel(path,sheet_name=0,header=None,keep_default_na=False)</a:t>
                      </a:r>
                    </a:p>
                    <a:p>
                      <a:pPr>
                        <a:buNone/>
                      </a:pPr>
                      <a:r>
                        <a:rPr lang="zh-CN" altLang="en-US" sz="1200" b="0">
                          <a:solidFill>
                            <a:schemeClr val="tx1"/>
                          </a:solidFill>
                        </a:rPr>
                        <a:t>    data=ws.iloc[:,[0]]</a:t>
                      </a:r>
                    </a:p>
                    <a:p>
                      <a:pPr>
                        <a:buNone/>
                      </a:pPr>
                      <a:r>
                        <a:rPr lang="zh-CN" altLang="en-US" sz="1200" b="0">
                          <a:solidFill>
                            <a:schemeClr val="tx1"/>
                          </a:solidFill>
                        </a:rPr>
                        <a:t>    return data</a:t>
                      </a:r>
                    </a:p>
                    <a:p>
                      <a:pPr>
                        <a:buNone/>
                      </a:pPr>
                      <a:endParaRPr lang="zh-CN" altLang="en-US" sz="1200" b="0">
                        <a:solidFill>
                          <a:schemeClr val="tx1"/>
                        </a:solidFill>
                      </a:endParaRPr>
                    </a:p>
                    <a:p>
                      <a:pPr>
                        <a:buNone/>
                      </a:pPr>
                      <a:r>
                        <a:rPr lang="zh-CN" altLang="en-US" sz="1200" b="0">
                          <a:solidFill>
                            <a:schemeClr val="tx1"/>
                          </a:solidFill>
                        </a:rPr>
                        <a:t>def blsprice(price, strike, rate, time, volatility):#price标的资产市场价格，strike执行价格，rate无风险利率</a:t>
                      </a:r>
                    </a:p>
                    <a:p>
                      <a:pPr>
                        <a:buNone/>
                      </a:pPr>
                      <a:r>
                        <a:rPr lang="zh-CN" altLang="en-US" sz="1200" b="0">
                          <a:solidFill>
                            <a:schemeClr val="tx1"/>
                          </a:solidFill>
                        </a:rPr>
                        <a:t>    #     time距离到期时间，volatility标的资产价格波动率，call：call option（看涨期权）价格，put：put option（看跌期权）价格</a:t>
                      </a:r>
                    </a:p>
                    <a:p>
                      <a:pPr>
                        <a:buNone/>
                      </a:pPr>
                      <a:r>
                        <a:rPr lang="zh-CN" altLang="en-US" sz="1200" b="0">
                          <a:solidFill>
                            <a:schemeClr val="tx1"/>
                          </a:solidFill>
                        </a:rPr>
                        <a:t>    d1 = (np.log(price / strike) + (rate + 0.5 * volatility ** 2) * time) / (volatility * np.sqrt(time))</a:t>
                      </a:r>
                    </a:p>
                    <a:p>
                      <a:pPr>
                        <a:buNone/>
                      </a:pPr>
                      <a:r>
                        <a:rPr lang="zh-CN" altLang="en-US" sz="1200" b="0">
                          <a:solidFill>
                            <a:schemeClr val="tx1"/>
                          </a:solidFill>
                        </a:rPr>
                        <a:t>    d2 = d1 - volatility * np.sqrt(time)</a:t>
                      </a:r>
                    </a:p>
                    <a:p>
                      <a:pPr>
                        <a:buNone/>
                      </a:pPr>
                      <a:r>
                        <a:rPr lang="zh-CN" altLang="en-US" sz="1200" b="0">
                          <a:solidFill>
                            <a:schemeClr val="tx1"/>
                          </a:solidFill>
                        </a:rPr>
                        <a:t>    call = price * stats.norm.cdf(d1, 0.0, 1.0) - strike * np.exp(-rate * time) * stats.norm.cdf(d2, 0.0, 1.0)</a:t>
                      </a:r>
                    </a:p>
                    <a:p>
                      <a:pPr>
                        <a:buNone/>
                      </a:pPr>
                      <a:r>
                        <a:rPr lang="zh-CN" altLang="en-US" sz="1200" b="0">
                          <a:solidFill>
                            <a:schemeClr val="tx1"/>
                          </a:solidFill>
                        </a:rPr>
                        <a:t>    put = strike * np.exp(-rate * time) * stats.norm.cdf(-d2, 0.0, 1.0) - price * stats.norm.cdf(-d1, 0.0, 1.0)</a:t>
                      </a:r>
                    </a:p>
                    <a:p>
                      <a:pPr>
                        <a:buNone/>
                      </a:pPr>
                      <a:r>
                        <a:rPr lang="zh-CN" altLang="en-US" sz="1200" b="0">
                          <a:solidFill>
                            <a:schemeClr val="tx1"/>
                          </a:solidFill>
                        </a:rPr>
                        <a:t>    return call, put</a:t>
                      </a:r>
                    </a:p>
                    <a:p>
                      <a:pPr>
                        <a:buNone/>
                      </a:pPr>
                      <a:r>
                        <a:rPr lang="zh-CN" altLang="en-US" sz="1200" b="0">
                          <a:solidFill>
                            <a:schemeClr val="tx1"/>
                          </a:solidFill>
                        </a:rPr>
                        <a:t>def blsdelta(st,k,r,T,sigma,n=1):</a:t>
                      </a:r>
                    </a:p>
                    <a:p>
                      <a:pPr>
                        <a:buNone/>
                      </a:pPr>
                      <a:r>
                        <a:rPr lang="zh-CN" altLang="en-US" sz="1200" b="0">
                          <a:solidFill>
                            <a:schemeClr val="tx1"/>
                          </a:solidFill>
                        </a:rPr>
                        <a:t>    '''</a:t>
                      </a:r>
                    </a:p>
                  </a:txBody>
                  <a:tcPr>
                    <a:solidFill>
                      <a:schemeClr val="bg2">
                        <a:lumMod val="90000"/>
                      </a:schemeClr>
                    </a:solidFill>
                  </a:tcPr>
                </a:tc>
              </a:tr>
            </a:tbl>
          </a:graphicData>
        </a:graphic>
      </p:graphicFrame>
      <p:graphicFrame>
        <p:nvGraphicFramePr>
          <p:cNvPr id="3" name="表格 2"/>
          <p:cNvGraphicFramePr/>
          <p:nvPr>
            <p:custDataLst>
              <p:tags r:id="rId2"/>
            </p:custDataLst>
          </p:nvPr>
        </p:nvGraphicFramePr>
        <p:xfrm>
          <a:off x="5876925" y="1085850"/>
          <a:ext cx="5728970" cy="5394960"/>
        </p:xfrm>
        <a:graphic>
          <a:graphicData uri="http://schemas.openxmlformats.org/drawingml/2006/table">
            <a:tbl>
              <a:tblPr firstRow="1" bandRow="1">
                <a:tableStyleId>{5C22544A-7EE6-4342-B048-85BDC9FD1C3A}</a:tableStyleId>
              </a:tblPr>
              <a:tblGrid>
                <a:gridCol w="5728970"/>
              </a:tblGrid>
              <a:tr h="5394960">
                <a:tc>
                  <a:txBody>
                    <a:bodyPr/>
                    <a:lstStyle/>
                    <a:p>
                      <a:pPr>
                        <a:buNone/>
                      </a:pPr>
                      <a:r>
                        <a:rPr lang="zh-CN" altLang="en-US" sz="1200" b="0">
                          <a:solidFill>
                            <a:schemeClr val="tx1"/>
                          </a:solidFill>
                        </a:rPr>
                        <a:t>n默认为1看涨期权的delta</a:t>
                      </a:r>
                    </a:p>
                    <a:p>
                      <a:pPr>
                        <a:buNone/>
                      </a:pPr>
                      <a:r>
                        <a:rPr lang="zh-CN" altLang="en-US" sz="1200" b="0">
                          <a:solidFill>
                            <a:schemeClr val="tx1"/>
                          </a:solidFill>
                        </a:rPr>
                        <a:t>    n为-1为看跌期权的delta</a:t>
                      </a:r>
                    </a:p>
                    <a:p>
                      <a:pPr>
                        <a:buNone/>
                      </a:pPr>
                      <a:r>
                        <a:rPr lang="zh-CN" altLang="en-US" sz="1200" b="0">
                          <a:solidFill>
                            <a:schemeClr val="tx1"/>
                          </a:solidFill>
                        </a:rPr>
                        <a:t>    '''</a:t>
                      </a:r>
                    </a:p>
                    <a:p>
                      <a:pPr>
                        <a:buNone/>
                      </a:pPr>
                      <a:r>
                        <a:rPr lang="zh-CN" altLang="en-US" sz="1200" b="0">
                          <a:solidFill>
                            <a:schemeClr val="tx1"/>
                          </a:solidFill>
                        </a:rPr>
                        <a:t>    d1 = (np.log(st/k)+(r+0.5*sigma**2)*T)/(sigma*np.sqrt(T))</a:t>
                      </a:r>
                    </a:p>
                    <a:p>
                      <a:pPr>
                        <a:buNone/>
                      </a:pPr>
                      <a:r>
                        <a:rPr lang="zh-CN" altLang="en-US" sz="1200" b="0">
                          <a:solidFill>
                            <a:schemeClr val="tx1"/>
                          </a:solidFill>
                        </a:rPr>
                        <a:t>    delta = n*stats.norm.cdf(n*d1,0.0, 1.0)</a:t>
                      </a:r>
                    </a:p>
                    <a:p>
                      <a:pPr>
                        <a:buNone/>
                      </a:pPr>
                      <a:r>
                        <a:rPr lang="zh-CN" altLang="en-US" sz="1200" b="0">
                          <a:solidFill>
                            <a:schemeClr val="tx1"/>
                          </a:solidFill>
                        </a:rPr>
                        <a:t>    return delta</a:t>
                      </a:r>
                    </a:p>
                    <a:p>
                      <a:pPr>
                        <a:buNone/>
                      </a:pPr>
                      <a:r>
                        <a:rPr lang="zh-CN" altLang="en-US" sz="1200" b="0">
                          <a:solidFill>
                            <a:schemeClr val="tx1"/>
                          </a:solidFill>
                        </a:rPr>
                        <a:t>def blsgamma(st,k,r,T,sigma):</a:t>
                      </a:r>
                    </a:p>
                    <a:p>
                      <a:pPr>
                        <a:buNone/>
                      </a:pPr>
                      <a:r>
                        <a:rPr lang="zh-CN" altLang="en-US" sz="1200" b="0">
                          <a:solidFill>
                            <a:schemeClr val="tx1"/>
                          </a:solidFill>
                        </a:rPr>
                        <a:t>    d1 = (np.log(st/k)+(r+1/2*sigma**2)*T)/(sigma*np.sqrt(T))</a:t>
                      </a:r>
                    </a:p>
                    <a:p>
                      <a:pPr>
                        <a:buNone/>
                      </a:pPr>
                      <a:r>
                        <a:rPr lang="zh-CN" altLang="en-US" sz="1200" b="0">
                          <a:solidFill>
                            <a:schemeClr val="tx1"/>
                          </a:solidFill>
                        </a:rPr>
                        <a:t>    gamma = stats.norm.pdf(d1)/(st*sigma*np.sqrt(T))</a:t>
                      </a:r>
                    </a:p>
                    <a:p>
                      <a:pPr>
                        <a:buNone/>
                      </a:pPr>
                      <a:r>
                        <a:rPr lang="zh-CN" altLang="en-US" sz="1200" b="0">
                          <a:solidFill>
                            <a:schemeClr val="tx1"/>
                          </a:solidFill>
                        </a:rPr>
                        <a:t>    return gamma</a:t>
                      </a:r>
                    </a:p>
                    <a:p>
                      <a:pPr>
                        <a:buNone/>
                      </a:pPr>
                      <a:r>
                        <a:rPr lang="zh-CN" altLang="en-US" sz="1200" b="0">
                          <a:solidFill>
                            <a:schemeClr val="tx1"/>
                          </a:solidFill>
                        </a:rPr>
                        <a:t>def blsvega(st,k,r,T,sigma):</a:t>
                      </a:r>
                    </a:p>
                    <a:p>
                      <a:pPr>
                        <a:buNone/>
                      </a:pPr>
                      <a:r>
                        <a:rPr lang="zh-CN" altLang="en-US" sz="1200" b="0">
                          <a:solidFill>
                            <a:schemeClr val="tx1"/>
                          </a:solidFill>
                        </a:rPr>
                        <a:t>    d1 = (np.log(st/k)+(r+1/2*sigma**2)*T)/(sigma*np.sqrt(T))</a:t>
                      </a:r>
                    </a:p>
                    <a:p>
                      <a:pPr>
                        <a:buNone/>
                      </a:pPr>
                      <a:r>
                        <a:rPr lang="zh-CN" altLang="en-US" sz="1200" b="0">
                          <a:solidFill>
                            <a:schemeClr val="tx1"/>
                          </a:solidFill>
                        </a:rPr>
                        <a:t>    vega = st*np.sqrt(T)*stats.norm.pdf(d1)</a:t>
                      </a:r>
                    </a:p>
                    <a:p>
                      <a:pPr>
                        <a:buNone/>
                      </a:pPr>
                      <a:r>
                        <a:rPr lang="zh-CN" altLang="en-US" sz="1200" b="0">
                          <a:solidFill>
                            <a:schemeClr val="tx1"/>
                          </a:solidFill>
                        </a:rPr>
                        <a:t>    return vega</a:t>
                      </a:r>
                    </a:p>
                    <a:p>
                      <a:pPr>
                        <a:buNone/>
                      </a:pPr>
                      <a:endParaRPr lang="zh-CN" altLang="en-US" sz="1200" b="0">
                        <a:solidFill>
                          <a:schemeClr val="tx1"/>
                        </a:solidFill>
                      </a:endParaRPr>
                    </a:p>
                    <a:p>
                      <a:pPr>
                        <a:buNone/>
                      </a:pPr>
                      <a:r>
                        <a:rPr lang="zh-CN" altLang="en-US" sz="1200" b="0">
                          <a:solidFill>
                            <a:schemeClr val="tx1"/>
                          </a:solidFill>
                        </a:rPr>
                        <a:t>St=np.array(excel_to_data('data.xls'))    </a:t>
                      </a:r>
                    </a:p>
                  </a:txBody>
                  <a:tcPr>
                    <a:solidFill>
                      <a:schemeClr val="bg2">
                        <a:lumMod val="90000"/>
                      </a:schemeClr>
                    </a:solidFill>
                  </a:tcPr>
                </a:tc>
              </a:tr>
            </a:tbl>
          </a:graphicData>
        </a:graphic>
      </p:graphicFrame>
    </p:spTree>
  </p:cSld>
  <p:clrMapOvr>
    <a:masterClrMapping/>
  </p:clrMapOvr>
  <p:transition>
    <p:wip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285750" indent="-285750" latinLnBrk="0">
              <a:lnSpc>
                <a:spcPct val="150000"/>
              </a:lnSpc>
              <a:spcBef>
                <a:spcPts val="0"/>
              </a:spcBef>
              <a:buFont typeface="Wingdings" panose="05000000000000000000" charset="0"/>
              <a:buChar char="n"/>
            </a:pPr>
            <a:r>
              <a:rPr sz="1600" b="1" dirty="0" smtClean="0">
                <a:latin typeface="Times New Roman" panose="02020603050405020304" pitchFamily="18" charset="0"/>
                <a:cs typeface="Times New Roman" panose="02020603050405020304" pitchFamily="18" charset="0"/>
              </a:rPr>
              <a:t>策略程序</a:t>
            </a:r>
            <a:r>
              <a:rPr lang="en-US" sz="1600" b="1" dirty="0" smtClean="0">
                <a:latin typeface="Times New Roman" panose="02020603050405020304" pitchFamily="18" charset="0"/>
                <a:cs typeface="Times New Roman" panose="02020603050405020304" pitchFamily="18" charset="0"/>
              </a:rPr>
              <a:t>(part2)</a:t>
            </a:r>
            <a:endParaRPr sz="1600" b="1"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318760"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sym typeface="+mn-ea"/>
              </a:rPr>
              <a:t>第四节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2" name="表格 1"/>
          <p:cNvGraphicFramePr/>
          <p:nvPr>
            <p:custDataLst>
              <p:tags r:id="rId1"/>
            </p:custDataLst>
          </p:nvPr>
        </p:nvGraphicFramePr>
        <p:xfrm>
          <a:off x="44450" y="1085850"/>
          <a:ext cx="5399405" cy="5760720"/>
        </p:xfrm>
        <a:graphic>
          <a:graphicData uri="http://schemas.openxmlformats.org/drawingml/2006/table">
            <a:tbl>
              <a:tblPr firstRow="1" bandRow="1">
                <a:tableStyleId>{5C22544A-7EE6-4342-B048-85BDC9FD1C3A}</a:tableStyleId>
              </a:tblPr>
              <a:tblGrid>
                <a:gridCol w="5399405"/>
              </a:tblGrid>
              <a:tr h="5760720">
                <a:tc>
                  <a:txBody>
                    <a:bodyPr/>
                    <a:lstStyle/>
                    <a:p>
                      <a:pPr>
                        <a:buNone/>
                      </a:pPr>
                      <a:r>
                        <a:rPr lang="zh-CN" altLang="en-US" sz="1200" b="0">
                          <a:solidFill>
                            <a:schemeClr val="tx1"/>
                          </a:solidFill>
                        </a:rPr>
                        <a:t>#-------------------------期权部分---------------------------------</a:t>
                      </a:r>
                    </a:p>
                    <a:p>
                      <a:pPr>
                        <a:buNone/>
                      </a:pPr>
                      <a:r>
                        <a:rPr lang="zh-CN" altLang="en-US" sz="1200" b="0">
                          <a:solidFill>
                            <a:schemeClr val="tx1"/>
                          </a:solidFill>
                        </a:rPr>
                        <a:t>#需要测算隐含波动率</a:t>
                      </a:r>
                    </a:p>
                    <a:p>
                      <a:pPr>
                        <a:buNone/>
                      </a:pPr>
                      <a:r>
                        <a:rPr lang="zh-CN" altLang="en-US" sz="1200" b="0">
                          <a:solidFill>
                            <a:schemeClr val="tx1"/>
                          </a:solidFill>
                        </a:rPr>
                        <a:t>#--------------------用BS模型定价无套利期权价格------------------</a:t>
                      </a:r>
                    </a:p>
                    <a:p>
                      <a:pPr>
                        <a:buNone/>
                      </a:pPr>
                      <a:r>
                        <a:rPr lang="zh-CN" altLang="en-US" sz="1200" b="0">
                          <a:solidFill>
                            <a:schemeClr val="tx1"/>
                          </a:solidFill>
                        </a:rPr>
                        <a:t>s0=2700</a:t>
                      </a:r>
                    </a:p>
                    <a:p>
                      <a:pPr>
                        <a:buNone/>
                      </a:pPr>
                      <a:r>
                        <a:rPr lang="zh-CN" altLang="en-US" sz="1200" b="0">
                          <a:solidFill>
                            <a:schemeClr val="tx1"/>
                          </a:solidFill>
                        </a:rPr>
                        <a:t>data_len=len(St)</a:t>
                      </a:r>
                    </a:p>
                    <a:p>
                      <a:pPr>
                        <a:buNone/>
                      </a:pPr>
                      <a:r>
                        <a:rPr lang="zh-CN" altLang="en-US" sz="1200" b="0">
                          <a:solidFill>
                            <a:schemeClr val="tx1"/>
                          </a:solidFill>
                        </a:rPr>
                        <a:t>price=St.T[0]*1000</a:t>
                      </a:r>
                    </a:p>
                    <a:p>
                      <a:pPr>
                        <a:buNone/>
                      </a:pPr>
                      <a:r>
                        <a:rPr lang="zh-CN" altLang="en-US" sz="1200" b="0">
                          <a:solidFill>
                            <a:schemeClr val="tx1"/>
                          </a:solidFill>
                        </a:rPr>
                        <a:t>strike0=s0</a:t>
                      </a:r>
                    </a:p>
                    <a:p>
                      <a:pPr>
                        <a:buNone/>
                      </a:pPr>
                      <a:r>
                        <a:rPr lang="zh-CN" altLang="en-US" sz="1200" b="0">
                          <a:solidFill>
                            <a:schemeClr val="tx1"/>
                          </a:solidFill>
                        </a:rPr>
                        <a:t>strike1=s0+5</a:t>
                      </a:r>
                    </a:p>
                    <a:p>
                      <a:pPr>
                        <a:buNone/>
                      </a:pPr>
                      <a:r>
                        <a:rPr lang="zh-CN" altLang="en-US" sz="1200" b="0">
                          <a:solidFill>
                            <a:schemeClr val="tx1"/>
                          </a:solidFill>
                        </a:rPr>
                        <a:t>strike2=s0+10</a:t>
                      </a:r>
                    </a:p>
                    <a:p>
                      <a:pPr>
                        <a:buNone/>
                      </a:pPr>
                      <a:r>
                        <a:rPr lang="zh-CN" altLang="en-US" sz="1200" b="0">
                          <a:solidFill>
                            <a:schemeClr val="tx1"/>
                          </a:solidFill>
                        </a:rPr>
                        <a:t>rate0=0.015</a:t>
                      </a:r>
                    </a:p>
                    <a:p>
                      <a:pPr>
                        <a:buNone/>
                      </a:pPr>
                      <a:r>
                        <a:rPr lang="zh-CN" altLang="en-US" sz="1200" b="0">
                          <a:solidFill>
                            <a:schemeClr val="tx1"/>
                          </a:solidFill>
                        </a:rPr>
                        <a:t>rate1=0.02</a:t>
                      </a:r>
                    </a:p>
                    <a:p>
                      <a:pPr>
                        <a:buNone/>
                      </a:pPr>
                      <a:r>
                        <a:rPr lang="zh-CN" altLang="en-US" sz="1200" b="0">
                          <a:solidFill>
                            <a:schemeClr val="tx1"/>
                          </a:solidFill>
                        </a:rPr>
                        <a:t>rate2=0.025</a:t>
                      </a:r>
                    </a:p>
                    <a:p>
                      <a:pPr>
                        <a:buNone/>
                      </a:pPr>
                      <a:r>
                        <a:rPr lang="zh-CN" altLang="en-US" sz="1200" b="0">
                          <a:solidFill>
                            <a:schemeClr val="tx1"/>
                          </a:solidFill>
                        </a:rPr>
                        <a:t>volatility0=0.2</a:t>
                      </a:r>
                    </a:p>
                    <a:p>
                      <a:pPr>
                        <a:buNone/>
                      </a:pPr>
                      <a:r>
                        <a:rPr lang="zh-CN" altLang="en-US" sz="1200" b="0">
                          <a:solidFill>
                            <a:schemeClr val="tx1"/>
                          </a:solidFill>
                        </a:rPr>
                        <a:t>volatility1=0.3</a:t>
                      </a:r>
                    </a:p>
                    <a:p>
                      <a:pPr>
                        <a:buNone/>
                      </a:pPr>
                      <a:r>
                        <a:rPr lang="zh-CN" altLang="en-US" sz="1200" b="0">
                          <a:solidFill>
                            <a:schemeClr val="tx1"/>
                          </a:solidFill>
                        </a:rPr>
                        <a:t>volatility2=0.4</a:t>
                      </a:r>
                    </a:p>
                    <a:p>
                      <a:pPr>
                        <a:buNone/>
                      </a:pPr>
                      <a:r>
                        <a:rPr lang="zh-CN" altLang="en-US" sz="1200" b="0">
                          <a:solidFill>
                            <a:schemeClr val="tx1"/>
                          </a:solidFill>
                        </a:rPr>
                        <a:t>strike0=strike0*np.ones((data_len,1)).T[0]</a:t>
                      </a:r>
                    </a:p>
                    <a:p>
                      <a:pPr>
                        <a:buNone/>
                      </a:pPr>
                      <a:r>
                        <a:rPr lang="zh-CN" altLang="en-US" sz="1200" b="0">
                          <a:solidFill>
                            <a:schemeClr val="tx1"/>
                          </a:solidFill>
                        </a:rPr>
                        <a:t>strike1=strike1*np.ones((data_len,1)).T[0]</a:t>
                      </a:r>
                    </a:p>
                    <a:p>
                      <a:pPr>
                        <a:buNone/>
                      </a:pPr>
                      <a:r>
                        <a:rPr lang="zh-CN" altLang="en-US" sz="1200" b="0">
                          <a:solidFill>
                            <a:schemeClr val="tx1"/>
                          </a:solidFill>
                        </a:rPr>
                        <a:t>strike2=strike2*np.ones((data_len,1)).T[0]</a:t>
                      </a:r>
                    </a:p>
                    <a:p>
                      <a:pPr>
                        <a:buNone/>
                      </a:pPr>
                      <a:r>
                        <a:rPr lang="zh-CN" altLang="en-US" sz="1200" b="0">
                          <a:solidFill>
                            <a:schemeClr val="tx1"/>
                          </a:solidFill>
                        </a:rPr>
                        <a:t>rate0=rate0*np.ones(((data_len,1))).T[0]</a:t>
                      </a:r>
                    </a:p>
                    <a:p>
                      <a:pPr>
                        <a:buNone/>
                      </a:pPr>
                      <a:r>
                        <a:rPr lang="zh-CN" altLang="en-US" sz="1200" b="0">
                          <a:solidFill>
                            <a:schemeClr val="tx1"/>
                          </a:solidFill>
                        </a:rPr>
                        <a:t>rate1=rate1*np.ones(((data_len,1))).T[0]</a:t>
                      </a:r>
                    </a:p>
                    <a:p>
                      <a:pPr>
                        <a:buNone/>
                      </a:pPr>
                      <a:r>
                        <a:rPr lang="zh-CN" altLang="en-US" sz="1200" b="0">
                          <a:solidFill>
                            <a:schemeClr val="tx1"/>
                          </a:solidFill>
                        </a:rPr>
                        <a:t>rate2=rate2*np.ones(((data_len,1))).T[0]</a:t>
                      </a:r>
                    </a:p>
                    <a:p>
                      <a:pPr>
                        <a:buNone/>
                      </a:pPr>
                      <a:r>
                        <a:rPr lang="zh-CN" altLang="en-US" sz="1200" b="0">
                          <a:solidFill>
                            <a:schemeClr val="tx1"/>
                          </a:solidFill>
                        </a:rPr>
                        <a:t>Time=ws.iloc[:,[3]]</a:t>
                      </a:r>
                    </a:p>
                    <a:p>
                      <a:pPr>
                        <a:buNone/>
                      </a:pPr>
                      <a:r>
                        <a:rPr lang="zh-CN" altLang="en-US" sz="1200" b="0">
                          <a:solidFill>
                            <a:schemeClr val="tx1"/>
                          </a:solidFill>
                        </a:rPr>
                        <a:t>volatility0=volatility0*np.ones((data_len,1)).T[0]</a:t>
                      </a:r>
                    </a:p>
                    <a:p>
                      <a:pPr>
                        <a:buNone/>
                      </a:pPr>
                      <a:r>
                        <a:rPr lang="zh-CN" altLang="en-US" sz="1200" b="0">
                          <a:solidFill>
                            <a:schemeClr val="tx1"/>
                          </a:solidFill>
                        </a:rPr>
                        <a:t>volatility1=volatility1*np.ones((data_len,1)).T[0]</a:t>
                      </a:r>
                    </a:p>
                    <a:p>
                      <a:pPr>
                        <a:buNone/>
                      </a:pPr>
                      <a:r>
                        <a:rPr lang="zh-CN" altLang="en-US" sz="1200" b="0">
                          <a:solidFill>
                            <a:schemeClr val="tx1"/>
                          </a:solidFill>
                        </a:rPr>
                        <a:t>volatility2=volatility2*np.ones((data_len,1)).T[0]</a:t>
                      </a:r>
                    </a:p>
                    <a:p>
                      <a:pPr>
                        <a:buNone/>
                      </a:pPr>
                      <a:r>
                        <a:rPr lang="zh-CN" altLang="en-US" sz="1200" b="0">
                          <a:solidFill>
                            <a:schemeClr val="tx1"/>
                          </a:solidFill>
                          <a:sym typeface="+mn-ea"/>
                        </a:rPr>
                        <a:t>#-------------------计算期权的希腊值----------------------------------</a:t>
                      </a:r>
                      <a:endParaRPr lang="zh-CN" altLang="en-US" sz="1200" b="0">
                        <a:solidFill>
                          <a:schemeClr val="tx1"/>
                        </a:solidFill>
                      </a:endParaRPr>
                    </a:p>
                    <a:p>
                      <a:pPr>
                        <a:buNone/>
                      </a:pPr>
                      <a:r>
                        <a:rPr lang="zh-CN" altLang="en-US" sz="1200" b="0">
                          <a:solidFill>
                            <a:schemeClr val="tx1"/>
                          </a:solidFill>
                          <a:sym typeface="+mn-ea"/>
                        </a:rPr>
                        <a:t>Call0,Put0=blsprice(price,strike0,rate0,Time,volatility0)</a:t>
                      </a:r>
                      <a:endParaRPr lang="zh-CN" altLang="en-US" sz="1200" b="0">
                        <a:solidFill>
                          <a:schemeClr val="tx1"/>
                        </a:solidFill>
                      </a:endParaRPr>
                    </a:p>
                    <a:p>
                      <a:pPr>
                        <a:buNone/>
                      </a:pPr>
                      <a:r>
                        <a:rPr lang="zh-CN" altLang="en-US" sz="1200" b="0">
                          <a:solidFill>
                            <a:schemeClr val="tx1"/>
                          </a:solidFill>
                          <a:sym typeface="+mn-ea"/>
                        </a:rPr>
                        <a:t>delta0=blsdelta(price,strike0,rate0,Time,volatility0)</a:t>
                      </a:r>
                      <a:endParaRPr lang="zh-CN" altLang="en-US" sz="1200" b="0">
                        <a:solidFill>
                          <a:schemeClr val="tx1"/>
                        </a:solidFill>
                      </a:endParaRPr>
                    </a:p>
                    <a:p>
                      <a:pPr>
                        <a:buNone/>
                      </a:pPr>
                      <a:r>
                        <a:rPr lang="zh-CN" altLang="en-US" sz="1200" b="0">
                          <a:solidFill>
                            <a:schemeClr val="tx1"/>
                          </a:solidFill>
                          <a:sym typeface="+mn-ea"/>
                        </a:rPr>
                        <a:t>gamma0=blsgamma(price,strike0,rate0,Time,volatility0)</a:t>
                      </a:r>
                      <a:endParaRPr lang="zh-CN" altLang="en-US" sz="1200" b="0">
                        <a:solidFill>
                          <a:schemeClr val="tx1"/>
                        </a:solidFill>
                      </a:endParaRPr>
                    </a:p>
                    <a:p>
                      <a:pPr>
                        <a:buNone/>
                      </a:pPr>
                      <a:r>
                        <a:rPr lang="zh-CN" altLang="en-US" sz="1200" b="0">
                          <a:solidFill>
                            <a:schemeClr val="tx1"/>
                          </a:solidFill>
                          <a:sym typeface="+mn-ea"/>
                        </a:rPr>
                        <a:t>vega0=blsvega(price,strike0,rate0,Time,volatility0)</a:t>
                      </a:r>
                      <a:endParaRPr lang="zh-CN" altLang="en-US" sz="1200" b="0">
                        <a:solidFill>
                          <a:schemeClr val="tx1"/>
                        </a:solidFill>
                      </a:endParaRPr>
                    </a:p>
                    <a:p>
                      <a:pPr>
                        <a:buNone/>
                      </a:pPr>
                      <a:endParaRPr lang="zh-CN" altLang="en-US" sz="1200" b="0">
                        <a:solidFill>
                          <a:schemeClr val="tx1"/>
                        </a:solidFill>
                      </a:endParaRPr>
                    </a:p>
                  </a:txBody>
                  <a:tcPr>
                    <a:solidFill>
                      <a:schemeClr val="bg2">
                        <a:lumMod val="90000"/>
                      </a:schemeClr>
                    </a:solidFill>
                  </a:tcPr>
                </a:tc>
              </a:tr>
            </a:tbl>
          </a:graphicData>
        </a:graphic>
      </p:graphicFrame>
      <p:graphicFrame>
        <p:nvGraphicFramePr>
          <p:cNvPr id="3" name="表格 2"/>
          <p:cNvGraphicFramePr/>
          <p:nvPr>
            <p:custDataLst>
              <p:tags r:id="rId2"/>
            </p:custDataLst>
          </p:nvPr>
        </p:nvGraphicFramePr>
        <p:xfrm>
          <a:off x="5517515" y="621030"/>
          <a:ext cx="6676390" cy="6309360"/>
        </p:xfrm>
        <a:graphic>
          <a:graphicData uri="http://schemas.openxmlformats.org/drawingml/2006/table">
            <a:tbl>
              <a:tblPr firstRow="1" bandRow="1">
                <a:tableStyleId>{5C22544A-7EE6-4342-B048-85BDC9FD1C3A}</a:tableStyleId>
              </a:tblPr>
              <a:tblGrid>
                <a:gridCol w="6676390"/>
              </a:tblGrid>
              <a:tr h="6309360">
                <a:tc>
                  <a:txBody>
                    <a:bodyPr/>
                    <a:lstStyle/>
                    <a:p>
                      <a:pPr>
                        <a:buNone/>
                      </a:pPr>
                      <a:r>
                        <a:rPr lang="zh-CN" altLang="en-US" sz="1200" b="0">
                          <a:solidFill>
                            <a:schemeClr val="tx1"/>
                          </a:solidFill>
                        </a:rPr>
                        <a:t>Call1,Put1=blsprice(price,strike1,rate1,Time,volatility1)</a:t>
                      </a:r>
                    </a:p>
                    <a:p>
                      <a:pPr>
                        <a:buNone/>
                      </a:pPr>
                      <a:r>
                        <a:rPr lang="zh-CN" altLang="en-US" sz="1200" b="0">
                          <a:solidFill>
                            <a:schemeClr val="tx1"/>
                          </a:solidFill>
                        </a:rPr>
                        <a:t>delta1=blsdelta(price,strike1,rate1,Time,volatility1)</a:t>
                      </a:r>
                    </a:p>
                    <a:p>
                      <a:pPr>
                        <a:buNone/>
                      </a:pPr>
                      <a:r>
                        <a:rPr lang="zh-CN" altLang="en-US" sz="1200" b="0">
                          <a:solidFill>
                            <a:schemeClr val="tx1"/>
                          </a:solidFill>
                        </a:rPr>
                        <a:t>gamma1=blsgamma(price,strike1,rate1,Time,volatility1)</a:t>
                      </a:r>
                    </a:p>
                    <a:p>
                      <a:pPr>
                        <a:buNone/>
                      </a:pPr>
                      <a:r>
                        <a:rPr lang="zh-CN" altLang="en-US" sz="1200" b="0">
                          <a:solidFill>
                            <a:schemeClr val="tx1"/>
                          </a:solidFill>
                        </a:rPr>
                        <a:t>vega1=blsvega(price,strike1,rate1,Time,volatility1)</a:t>
                      </a:r>
                    </a:p>
                    <a:p>
                      <a:pPr>
                        <a:buNone/>
                      </a:pPr>
                      <a:endParaRPr lang="zh-CN" altLang="en-US" sz="1200" b="0">
                        <a:solidFill>
                          <a:schemeClr val="tx1"/>
                        </a:solidFill>
                      </a:endParaRPr>
                    </a:p>
                    <a:p>
                      <a:pPr>
                        <a:buNone/>
                      </a:pPr>
                      <a:r>
                        <a:rPr lang="zh-CN" altLang="en-US" sz="1200" b="0">
                          <a:solidFill>
                            <a:schemeClr val="tx1"/>
                          </a:solidFill>
                        </a:rPr>
                        <a:t>Call2,Put2=blsprice(price,strike2,rate2,Time,volatility2)</a:t>
                      </a:r>
                    </a:p>
                    <a:p>
                      <a:pPr>
                        <a:buNone/>
                      </a:pPr>
                      <a:r>
                        <a:rPr lang="zh-CN" altLang="en-US" sz="1200" b="0">
                          <a:solidFill>
                            <a:schemeClr val="tx1"/>
                          </a:solidFill>
                        </a:rPr>
                        <a:t>delta2=blsdelta(price,strike2,rate2,Time,volatility2)</a:t>
                      </a:r>
                    </a:p>
                    <a:p>
                      <a:pPr>
                        <a:buNone/>
                      </a:pPr>
                      <a:r>
                        <a:rPr lang="zh-CN" altLang="en-US" sz="1200" b="0">
                          <a:solidFill>
                            <a:schemeClr val="tx1"/>
                          </a:solidFill>
                        </a:rPr>
                        <a:t>gamma2=blsgamma(price,strike2,rate2,Time,volatility2)</a:t>
                      </a:r>
                    </a:p>
                    <a:p>
                      <a:pPr>
                        <a:buNone/>
                      </a:pPr>
                      <a:r>
                        <a:rPr lang="zh-CN" altLang="en-US" sz="1200" b="0">
                          <a:solidFill>
                            <a:schemeClr val="tx1"/>
                          </a:solidFill>
                        </a:rPr>
                        <a:t>vega2=blsvega(price,strike2,rate2,Time,volatility2)</a:t>
                      </a:r>
                    </a:p>
                    <a:p>
                      <a:pPr>
                        <a:buNone/>
                      </a:pPr>
                      <a:r>
                        <a:rPr lang="zh-CN" altLang="en-US" sz="1200" b="0">
                          <a:solidFill>
                            <a:schemeClr val="tx1"/>
                          </a:solidFill>
                        </a:rPr>
                        <a:t>#----------------------------对冲策略部分--------------------</a:t>
                      </a:r>
                    </a:p>
                    <a:p>
                      <a:pPr>
                        <a:buNone/>
                      </a:pPr>
                      <a:r>
                        <a:rPr lang="zh-CN" altLang="en-US" sz="1200" b="0">
                          <a:solidFill>
                            <a:schemeClr val="tx1"/>
                          </a:solidFill>
                        </a:rPr>
                        <a:t>w1=np.zeros((data_len,1))#期权1的持有量</a:t>
                      </a:r>
                    </a:p>
                    <a:p>
                      <a:pPr>
                        <a:buNone/>
                      </a:pPr>
                      <a:r>
                        <a:rPr lang="zh-CN" altLang="en-US" sz="1200" b="0">
                          <a:solidFill>
                            <a:schemeClr val="tx1"/>
                          </a:solidFill>
                        </a:rPr>
                        <a:t>w2=np.zeros((data_len,1))#期权2的持有量</a:t>
                      </a:r>
                    </a:p>
                    <a:p>
                      <a:pPr>
                        <a:buNone/>
                      </a:pPr>
                      <a:r>
                        <a:rPr lang="zh-CN" altLang="en-US" sz="1200" b="0">
                          <a:solidFill>
                            <a:schemeClr val="tx1"/>
                          </a:solidFill>
                        </a:rPr>
                        <a:t>wS=np.zeros((data_len,1))#现货的持有增加量</a:t>
                      </a:r>
                    </a:p>
                    <a:p>
                      <a:pPr>
                        <a:buNone/>
                      </a:pPr>
                      <a:r>
                        <a:rPr lang="zh-CN" altLang="en-US" sz="1200" b="0">
                          <a:solidFill>
                            <a:schemeClr val="tx1"/>
                          </a:solidFill>
                        </a:rPr>
                        <a:t>wSa=np.zeros((data_len,1))#表示持有期权0的持股量</a:t>
                      </a:r>
                    </a:p>
                    <a:p>
                      <a:pPr>
                        <a:buNone/>
                      </a:pPr>
                      <a:r>
                        <a:rPr lang="zh-CN" altLang="en-US" sz="1200" b="0">
                          <a:solidFill>
                            <a:schemeClr val="tx1"/>
                          </a:solidFill>
                        </a:rPr>
                        <a:t>stockholding=np.zeros((data_len,1))</a:t>
                      </a:r>
                    </a:p>
                    <a:p>
                      <a:pPr>
                        <a:buNone/>
                      </a:pPr>
                      <a:r>
                        <a:rPr lang="zh-CN" altLang="en-US" sz="1200" b="0">
                          <a:solidFill>
                            <a:schemeClr val="tx1"/>
                          </a:solidFill>
                        </a:rPr>
                        <a:t>stockholdinga=np.zeros((data_len,1))</a:t>
                      </a:r>
                    </a:p>
                    <a:p>
                      <a:pPr>
                        <a:buNone/>
                      </a:pPr>
                      <a:r>
                        <a:rPr lang="zh-CN" altLang="en-US" sz="1200" b="0">
                          <a:solidFill>
                            <a:schemeClr val="tx1"/>
                          </a:solidFill>
                        </a:rPr>
                        <a:t>option0holding=1000</a:t>
                      </a:r>
                    </a:p>
                    <a:p>
                      <a:pPr>
                        <a:buNone/>
                      </a:pPr>
                      <a:r>
                        <a:rPr lang="zh-CN" altLang="en-US" sz="1200" b="0">
                          <a:solidFill>
                            <a:schemeClr val="tx1"/>
                          </a:solidFill>
                        </a:rPr>
                        <a:t>for i in range(1,data_len):</a:t>
                      </a:r>
                    </a:p>
                    <a:p>
                      <a:pPr>
                        <a:buNone/>
                      </a:pPr>
                      <a:r>
                        <a:rPr lang="zh-CN" altLang="en-US" sz="1200" b="0">
                          <a:solidFill>
                            <a:schemeClr val="tx1"/>
                          </a:solidFill>
                        </a:rPr>
                        <a:t>    A=np.array([[gamma1[i],gamma2[i],0],[vega1[i],vega2[i],0],[delta1[i],delta2[i],1]])</a:t>
                      </a:r>
                    </a:p>
                    <a:p>
                      <a:pPr>
                        <a:buNone/>
                      </a:pPr>
                      <a:r>
                        <a:rPr lang="zh-CN" altLang="en-US" sz="1200" b="0">
                          <a:solidFill>
                            <a:schemeClr val="tx1"/>
                          </a:solidFill>
                        </a:rPr>
                        <a:t>    b=np.array([[-option0holding*gamma0[i]],[-option0holding*vega0[i]],np.array([-option0holding*delta0[i]-stockholding[i-1]])])</a:t>
                      </a:r>
                    </a:p>
                    <a:p>
                      <a:pPr>
                        <a:buNone/>
                      </a:pPr>
                      <a:r>
                        <a:rPr lang="zh-CN" altLang="en-US" sz="1200" b="0">
                          <a:solidFill>
                            <a:schemeClr val="tx1"/>
                          </a:solidFill>
                        </a:rPr>
                        <a:t>    X=np.linalg.pinv(A)@b</a:t>
                      </a:r>
                    </a:p>
                    <a:p>
                      <a:pPr>
                        <a:buNone/>
                      </a:pPr>
                      <a:r>
                        <a:rPr lang="zh-CN" altLang="en-US" sz="1200" b="0">
                          <a:solidFill>
                            <a:schemeClr val="tx1"/>
                          </a:solidFill>
                        </a:rPr>
                        <a:t>    w1[i]=X[0]</a:t>
                      </a:r>
                    </a:p>
                    <a:p>
                      <a:pPr>
                        <a:buNone/>
                      </a:pPr>
                      <a:r>
                        <a:rPr lang="zh-CN" altLang="en-US" sz="1200" b="0">
                          <a:solidFill>
                            <a:schemeClr val="tx1"/>
                          </a:solidFill>
                        </a:rPr>
                        <a:t>    w2[i]=X[1]</a:t>
                      </a:r>
                    </a:p>
                    <a:p>
                      <a:pPr>
                        <a:buNone/>
                      </a:pPr>
                      <a:r>
                        <a:rPr lang="zh-CN" altLang="en-US" sz="1200" b="0">
                          <a:solidFill>
                            <a:schemeClr val="tx1"/>
                          </a:solidFill>
                        </a:rPr>
                        <a:t>    wS[i]=X[2]</a:t>
                      </a:r>
                    </a:p>
                    <a:p>
                      <a:pPr>
                        <a:buNone/>
                      </a:pPr>
                      <a:r>
                        <a:rPr lang="zh-CN" altLang="en-US" sz="1200" b="0">
                          <a:solidFill>
                            <a:schemeClr val="tx1"/>
                          </a:solidFill>
                        </a:rPr>
                        <a:t>    if np.abs(w1[i])&lt;0.0001 or np.isnan(w1[i]) or w1[i]=='inf' or w1[i]=='-inf':</a:t>
                      </a:r>
                    </a:p>
                    <a:p>
                      <a:pPr>
                        <a:buNone/>
                      </a:pPr>
                      <a:r>
                        <a:rPr lang="zh-CN" altLang="en-US" sz="1200" b="0">
                          <a:solidFill>
                            <a:schemeClr val="tx1"/>
                          </a:solidFill>
                        </a:rPr>
                        <a:t>        w1[i]=0</a:t>
                      </a:r>
                    </a:p>
                    <a:p>
                      <a:pPr>
                        <a:buNone/>
                      </a:pPr>
                      <a:r>
                        <a:rPr lang="zh-CN" altLang="en-US" sz="1200" b="0">
                          <a:solidFill>
                            <a:schemeClr val="tx1"/>
                          </a:solidFill>
                        </a:rPr>
                        <a:t>    if np.abs(w2[i])&lt;0.0001 or np.isnan(w2[i]) or w2[i]=='inf' or w2[i]=='-inf':</a:t>
                      </a:r>
                    </a:p>
                    <a:p>
                      <a:pPr>
                        <a:buNone/>
                      </a:pPr>
                      <a:r>
                        <a:rPr lang="zh-CN" altLang="en-US" sz="1200" b="0">
                          <a:solidFill>
                            <a:schemeClr val="tx1"/>
                          </a:solidFill>
                        </a:rPr>
                        <a:t>        w2[i]=0</a:t>
                      </a:r>
                    </a:p>
                    <a:p>
                      <a:pPr>
                        <a:buNone/>
                      </a:pPr>
                      <a:r>
                        <a:rPr lang="zh-CN" altLang="en-US" sz="1200" b="0">
                          <a:solidFill>
                            <a:schemeClr val="tx1"/>
                          </a:solidFill>
                        </a:rPr>
                        <a:t>    if np.abs(wS[i])&lt;0.0001 or np.isnan(wS[i]) or wS[i]=='inf' or wS[i]=='-inf':</a:t>
                      </a:r>
                    </a:p>
                    <a:p>
                      <a:pPr>
                        <a:buNone/>
                      </a:pPr>
                      <a:r>
                        <a:rPr lang="zh-CN" altLang="en-US" sz="1200" b="0">
                          <a:solidFill>
                            <a:schemeClr val="tx1"/>
                          </a:solidFill>
                        </a:rPr>
                        <a:t>        wS[i]=0</a:t>
                      </a:r>
                    </a:p>
                    <a:p>
                      <a:pPr>
                        <a:buNone/>
                      </a:pPr>
                      <a:r>
                        <a:rPr lang="zh-CN" altLang="en-US" sz="1200" b="0">
                          <a:solidFill>
                            <a:schemeClr val="tx1"/>
                          </a:solidFill>
                        </a:rPr>
                        <a:t>    wSa[i]=(-option0holding*delta0[i]-stockholding[i-1])#表示持有期权0的持股量</a:t>
                      </a:r>
                    </a:p>
                    <a:p>
                      <a:pPr>
                        <a:buNone/>
                      </a:pPr>
                      <a:r>
                        <a:rPr lang="zh-CN" altLang="en-US" sz="1200" b="0">
                          <a:solidFill>
                            <a:schemeClr val="tx1"/>
                          </a:solidFill>
                        </a:rPr>
                        <a:t>    stockholding[i]=stockholding[i-1]+wS[i]</a:t>
                      </a:r>
                    </a:p>
                    <a:p>
                      <a:pPr>
                        <a:buNone/>
                      </a:pPr>
                      <a:r>
                        <a:rPr lang="zh-CN" altLang="en-US" sz="1200" b="0">
                          <a:solidFill>
                            <a:schemeClr val="tx1"/>
                          </a:solidFill>
                        </a:rPr>
                        <a:t>    stockholdinga[i]=stockholdinga[i-1]+wSa[i]</a:t>
                      </a:r>
                    </a:p>
                  </a:txBody>
                  <a:tcPr>
                    <a:solidFill>
                      <a:schemeClr val="bg2">
                        <a:lumMod val="90000"/>
                      </a:schemeClr>
                    </a:solidFill>
                  </a:tcPr>
                </a:tc>
              </a:tr>
            </a:tbl>
          </a:graphicData>
        </a:graphic>
      </p:graphicFrame>
    </p:spTree>
  </p:cSld>
  <p:clrMapOvr>
    <a:masterClrMapping/>
  </p:clrMapOvr>
  <p:transition>
    <p:wip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285750" indent="-285750" latinLnBrk="0">
              <a:lnSpc>
                <a:spcPct val="150000"/>
              </a:lnSpc>
              <a:spcBef>
                <a:spcPts val="0"/>
              </a:spcBef>
              <a:buFont typeface="Wingdings" panose="05000000000000000000" charset="0"/>
              <a:buChar char="n"/>
            </a:pPr>
            <a:r>
              <a:rPr sz="1600" b="1" dirty="0" smtClean="0">
                <a:latin typeface="Times New Roman" panose="02020603050405020304" pitchFamily="18" charset="0"/>
                <a:cs typeface="Times New Roman" panose="02020603050405020304" pitchFamily="18" charset="0"/>
              </a:rPr>
              <a:t>策略程序</a:t>
            </a:r>
            <a:r>
              <a:rPr lang="en-US" sz="1600" b="1" dirty="0" smtClean="0">
                <a:latin typeface="Times New Roman" panose="02020603050405020304" pitchFamily="18" charset="0"/>
                <a:cs typeface="Times New Roman" panose="02020603050405020304" pitchFamily="18" charset="0"/>
              </a:rPr>
              <a:t>(part3)</a:t>
            </a:r>
            <a:endParaRPr sz="1600" b="1"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318760"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sym typeface="+mn-ea"/>
              </a:rPr>
              <a:t>第四节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2" name="表格 1"/>
          <p:cNvGraphicFramePr/>
          <p:nvPr>
            <p:custDataLst>
              <p:tags r:id="rId1"/>
            </p:custDataLst>
          </p:nvPr>
        </p:nvGraphicFramePr>
        <p:xfrm>
          <a:off x="44450" y="1085850"/>
          <a:ext cx="5399405" cy="5760720"/>
        </p:xfrm>
        <a:graphic>
          <a:graphicData uri="http://schemas.openxmlformats.org/drawingml/2006/table">
            <a:tbl>
              <a:tblPr firstRow="1" bandRow="1">
                <a:tableStyleId>{5C22544A-7EE6-4342-B048-85BDC9FD1C3A}</a:tableStyleId>
              </a:tblPr>
              <a:tblGrid>
                <a:gridCol w="5399405"/>
              </a:tblGrid>
              <a:tr h="5760720">
                <a:tc>
                  <a:txBody>
                    <a:bodyPr/>
                    <a:lstStyle/>
                    <a:p>
                      <a:pPr>
                        <a:buNone/>
                      </a:pPr>
                      <a:r>
                        <a:rPr lang="zh-CN" altLang="en-US" sz="1200" b="0">
                          <a:solidFill>
                            <a:schemeClr val="tx1"/>
                          </a:solidFill>
                        </a:rPr>
                        <a:t>#---------------------------风险暴露情况 -------------------</a:t>
                      </a:r>
                    </a:p>
                    <a:p>
                      <a:pPr>
                        <a:buNone/>
                      </a:pPr>
                      <a:r>
                        <a:rPr lang="zh-CN" altLang="en-US" sz="1200" b="0">
                          <a:solidFill>
                            <a:schemeClr val="tx1"/>
                          </a:solidFill>
                        </a:rPr>
                        <a:t>deltarisk=np.zeros((data_len,1))</a:t>
                      </a:r>
                    </a:p>
                    <a:p>
                      <a:pPr>
                        <a:buNone/>
                      </a:pPr>
                      <a:r>
                        <a:rPr lang="zh-CN" altLang="en-US" sz="1200" b="0">
                          <a:solidFill>
                            <a:schemeClr val="tx1"/>
                          </a:solidFill>
                        </a:rPr>
                        <a:t>gammarisk=np.zeros((data_len,1))</a:t>
                      </a:r>
                    </a:p>
                    <a:p>
                      <a:pPr>
                        <a:buNone/>
                      </a:pPr>
                      <a:r>
                        <a:rPr lang="zh-CN" altLang="en-US" sz="1200" b="0">
                          <a:solidFill>
                            <a:schemeClr val="tx1"/>
                          </a:solidFill>
                        </a:rPr>
                        <a:t>vegarisk=np.zeros((data_len,1))</a:t>
                      </a:r>
                    </a:p>
                    <a:p>
                      <a:pPr>
                        <a:buNone/>
                      </a:pPr>
                      <a:r>
                        <a:rPr lang="zh-CN" altLang="en-US" sz="1200" b="0">
                          <a:solidFill>
                            <a:schemeClr val="tx1"/>
                          </a:solidFill>
                        </a:rPr>
                        <a:t>for i in range(1,data_len):</a:t>
                      </a:r>
                    </a:p>
                    <a:p>
                      <a:pPr>
                        <a:buNone/>
                      </a:pPr>
                      <a:r>
                        <a:rPr lang="zh-CN" altLang="en-US" sz="1200" b="0">
                          <a:solidFill>
                            <a:schemeClr val="tx1"/>
                          </a:solidFill>
                        </a:rPr>
                        <a:t>    deltarisk[i]=option0holding*delta0[i]*stockholding[i-1]</a:t>
                      </a:r>
                    </a:p>
                    <a:p>
                      <a:pPr>
                        <a:buNone/>
                      </a:pPr>
                      <a:r>
                        <a:rPr lang="zh-CN" altLang="en-US" sz="1200" b="0">
                          <a:solidFill>
                            <a:schemeClr val="tx1"/>
                          </a:solidFill>
                        </a:rPr>
                        <a:t>    gammarisk[i]=option0holding*gamma0[i]</a:t>
                      </a:r>
                    </a:p>
                    <a:p>
                      <a:pPr>
                        <a:buNone/>
                      </a:pPr>
                      <a:r>
                        <a:rPr lang="zh-CN" altLang="en-US" sz="1200" b="0">
                          <a:solidFill>
                            <a:schemeClr val="tx1"/>
                          </a:solidFill>
                        </a:rPr>
                        <a:t>    vegarisk[i]=option0holding*vega0[i]</a:t>
                      </a:r>
                    </a:p>
                    <a:p>
                      <a:pPr>
                        <a:buNone/>
                      </a:pPr>
                      <a:endParaRPr lang="zh-CN" altLang="en-US" sz="1200" b="0">
                        <a:solidFill>
                          <a:schemeClr val="tx1"/>
                        </a:solidFill>
                      </a:endParaRPr>
                    </a:p>
                    <a:p>
                      <a:pPr>
                        <a:buNone/>
                      </a:pPr>
                      <a:r>
                        <a:rPr lang="zh-CN" altLang="en-US" sz="1200" b="0">
                          <a:solidFill>
                            <a:schemeClr val="tx1"/>
                          </a:solidFill>
                        </a:rPr>
                        <a:t>#------------------------------损益变化情况-----------------</a:t>
                      </a:r>
                    </a:p>
                    <a:p>
                      <a:pPr>
                        <a:buNone/>
                      </a:pPr>
                      <a:r>
                        <a:rPr lang="zh-CN" altLang="en-US" sz="1200" b="0">
                          <a:solidFill>
                            <a:schemeClr val="tx1"/>
                          </a:solidFill>
                        </a:rPr>
                        <a:t>profit=np.zeros((data_len,1))</a:t>
                      </a:r>
                    </a:p>
                    <a:p>
                      <a:pPr>
                        <a:buNone/>
                      </a:pPr>
                      <a:r>
                        <a:rPr lang="zh-CN" altLang="en-US" sz="1200" b="0">
                          <a:solidFill>
                            <a:schemeClr val="tx1"/>
                          </a:solidFill>
                        </a:rPr>
                        <a:t>profita=np.zeros((data_len,1))</a:t>
                      </a:r>
                    </a:p>
                    <a:p>
                      <a:pPr>
                        <a:buNone/>
                      </a:pPr>
                      <a:r>
                        <a:rPr lang="zh-CN" altLang="en-US" sz="1200" b="0">
                          <a:solidFill>
                            <a:schemeClr val="tx1"/>
                          </a:solidFill>
                        </a:rPr>
                        <a:t>optioncost=np.zeros((data_len,1))</a:t>
                      </a:r>
                    </a:p>
                    <a:p>
                      <a:pPr>
                        <a:buNone/>
                      </a:pPr>
                      <a:r>
                        <a:rPr lang="zh-CN" altLang="en-US" sz="1200" b="0">
                          <a:solidFill>
                            <a:schemeClr val="tx1"/>
                          </a:solidFill>
                        </a:rPr>
                        <a:t>optionclear=np.zeros((data_len,1))</a:t>
                      </a:r>
                    </a:p>
                    <a:p>
                      <a:pPr>
                        <a:buNone/>
                      </a:pPr>
                      <a:r>
                        <a:rPr lang="zh-CN" altLang="en-US" sz="1200" b="0">
                          <a:solidFill>
                            <a:schemeClr val="tx1"/>
                          </a:solidFill>
                        </a:rPr>
                        <a:t>stockcost=np.zeros((data_len,1))</a:t>
                      </a:r>
                    </a:p>
                    <a:p>
                      <a:pPr>
                        <a:buNone/>
                      </a:pPr>
                      <a:r>
                        <a:rPr lang="zh-CN" altLang="en-US" sz="1200" b="0">
                          <a:solidFill>
                            <a:schemeClr val="tx1"/>
                          </a:solidFill>
                        </a:rPr>
                        <a:t>stockcosta=np.zeros((data_len,1))</a:t>
                      </a:r>
                    </a:p>
                    <a:p>
                      <a:pPr>
                        <a:buNone/>
                      </a:pPr>
                      <a:r>
                        <a:rPr lang="zh-CN" altLang="en-US" sz="1200" b="0">
                          <a:solidFill>
                            <a:schemeClr val="tx1"/>
                          </a:solidFill>
                        </a:rPr>
                        <a:t>optionvalue=np.zeros((data_len,1))</a:t>
                      </a:r>
                    </a:p>
                    <a:p>
                      <a:pPr>
                        <a:buNone/>
                      </a:pPr>
                      <a:r>
                        <a:rPr lang="zh-CN" altLang="en-US" sz="1200" b="0">
                          <a:solidFill>
                            <a:schemeClr val="tx1"/>
                          </a:solidFill>
                        </a:rPr>
                        <a:t>stockvalue=np.zeros((data_len,1))</a:t>
                      </a:r>
                    </a:p>
                    <a:p>
                      <a:pPr>
                        <a:buNone/>
                      </a:pPr>
                      <a:r>
                        <a:rPr lang="zh-CN" altLang="en-US" sz="1200" b="0">
                          <a:solidFill>
                            <a:schemeClr val="tx1"/>
                          </a:solidFill>
                        </a:rPr>
                        <a:t>stockvaluea=np.zeros((data_len,1))</a:t>
                      </a:r>
                    </a:p>
                    <a:p>
                      <a:pPr>
                        <a:buNone/>
                      </a:pPr>
                      <a:endParaRPr lang="zh-CN" altLang="en-US" sz="1200" b="0">
                        <a:solidFill>
                          <a:schemeClr val="tx1"/>
                        </a:solidFill>
                      </a:endParaRPr>
                    </a:p>
                    <a:p>
                      <a:pPr>
                        <a:buNone/>
                      </a:pPr>
                      <a:r>
                        <a:rPr lang="zh-CN" altLang="en-US" sz="1200" b="0">
                          <a:solidFill>
                            <a:schemeClr val="tx1"/>
                          </a:solidFill>
                        </a:rPr>
                        <a:t>optioncost[0]=option0holding*Call0[0]</a:t>
                      </a:r>
                    </a:p>
                    <a:p>
                      <a:pPr>
                        <a:buNone/>
                      </a:pPr>
                      <a:r>
                        <a:rPr lang="zh-CN" altLang="en-US" sz="1200" b="0">
                          <a:solidFill>
                            <a:schemeClr val="tx1"/>
                          </a:solidFill>
                        </a:rPr>
                        <a:t>optionclear[0]=0</a:t>
                      </a:r>
                    </a:p>
                    <a:p>
                      <a:pPr>
                        <a:buNone/>
                      </a:pPr>
                      <a:r>
                        <a:rPr lang="zh-CN" altLang="en-US" sz="1200" b="0">
                          <a:solidFill>
                            <a:schemeClr val="tx1"/>
                          </a:solidFill>
                        </a:rPr>
                        <a:t>stockcost[0]=stockholding[0]*s0</a:t>
                      </a:r>
                    </a:p>
                    <a:p>
                      <a:pPr>
                        <a:buNone/>
                      </a:pPr>
                      <a:r>
                        <a:rPr lang="zh-CN" altLang="en-US" sz="1200" b="0">
                          <a:solidFill>
                            <a:schemeClr val="tx1"/>
                          </a:solidFill>
                        </a:rPr>
                        <a:t>stockcosta[0]=0</a:t>
                      </a:r>
                    </a:p>
                    <a:p>
                      <a:pPr>
                        <a:buNone/>
                      </a:pPr>
                      <a:r>
                        <a:rPr lang="zh-CN" altLang="en-US" sz="1200" b="0">
                          <a:solidFill>
                            <a:schemeClr val="tx1"/>
                          </a:solidFill>
                        </a:rPr>
                        <a:t>optionvalue[0]=option0holding*np.max([0,price[0]-strike0[0]])</a:t>
                      </a:r>
                    </a:p>
                    <a:p>
                      <a:pPr>
                        <a:buNone/>
                      </a:pPr>
                      <a:r>
                        <a:rPr lang="zh-CN" altLang="en-US" sz="1200" b="0">
                          <a:solidFill>
                            <a:schemeClr val="tx1"/>
                          </a:solidFill>
                        </a:rPr>
                        <a:t>stockvalue[0]=stockholding[0]*price[0]</a:t>
                      </a:r>
                    </a:p>
                    <a:p>
                      <a:pPr>
                        <a:buNone/>
                      </a:pPr>
                      <a:r>
                        <a:rPr lang="zh-CN" altLang="en-US" sz="1200" b="0">
                          <a:solidFill>
                            <a:schemeClr val="tx1"/>
                          </a:solidFill>
                        </a:rPr>
                        <a:t>for i in range(1,data_len):</a:t>
                      </a:r>
                    </a:p>
                    <a:p>
                      <a:pPr>
                        <a:buNone/>
                      </a:pPr>
                      <a:r>
                        <a:rPr lang="zh-CN" altLang="en-US" sz="1200" b="0">
                          <a:solidFill>
                            <a:schemeClr val="tx1"/>
                          </a:solidFill>
                        </a:rPr>
                        <a:t>    optioncost[i]=optioncost[i-1]+w1[i]*Call1[i]*Call2[i]#期权建仓费用</a:t>
                      </a:r>
                    </a:p>
                    <a:p>
                      <a:pPr>
                        <a:buNone/>
                      </a:pPr>
                      <a:r>
                        <a:rPr lang="zh-CN" altLang="en-US" sz="1200" b="0">
                          <a:solidFill>
                            <a:schemeClr val="tx1"/>
                          </a:solidFill>
                        </a:rPr>
                        <a:t>    optionclear[i]=optionclear[i-1]+w1[i-1]*Call1[i]+w2[i-1]*Call2[i]#平仓期权费用</a:t>
                      </a:r>
                    </a:p>
                    <a:p>
                      <a:pPr>
                        <a:buNone/>
                      </a:pPr>
                      <a:r>
                        <a:rPr lang="zh-CN" altLang="en-US" sz="1200" b="0">
                          <a:solidFill>
                            <a:schemeClr val="tx1"/>
                          </a:solidFill>
                        </a:rPr>
                        <a:t>    stockcost[i]=stockcost[i-1]+wS[i]*price[i]#当前对冲标的资产所耗费资金</a:t>
                      </a:r>
                    </a:p>
                    <a:p>
                      <a:pPr>
                        <a:buNone/>
                      </a:pPr>
                      <a:r>
                        <a:rPr lang="zh-CN" altLang="en-US" sz="1200" b="0">
                          <a:solidFill>
                            <a:schemeClr val="tx1"/>
                          </a:solidFill>
                        </a:rPr>
                        <a:t>    stockcosta[i]=stockcosta[i-1]+wSa[i]*price[i]</a:t>
                      </a:r>
                    </a:p>
                  </a:txBody>
                  <a:tcPr>
                    <a:solidFill>
                      <a:schemeClr val="bg2">
                        <a:lumMod val="90000"/>
                      </a:schemeClr>
                    </a:solidFill>
                  </a:tcPr>
                </a:tc>
              </a:tr>
            </a:tbl>
          </a:graphicData>
        </a:graphic>
      </p:graphicFrame>
      <p:graphicFrame>
        <p:nvGraphicFramePr>
          <p:cNvPr id="3" name="表格 2"/>
          <p:cNvGraphicFramePr/>
          <p:nvPr>
            <p:custDataLst>
              <p:tags r:id="rId2"/>
            </p:custDataLst>
          </p:nvPr>
        </p:nvGraphicFramePr>
        <p:xfrm>
          <a:off x="5517515" y="621030"/>
          <a:ext cx="6676390" cy="6309360"/>
        </p:xfrm>
        <a:graphic>
          <a:graphicData uri="http://schemas.openxmlformats.org/drawingml/2006/table">
            <a:tbl>
              <a:tblPr firstRow="1" bandRow="1">
                <a:tableStyleId>{5C22544A-7EE6-4342-B048-85BDC9FD1C3A}</a:tableStyleId>
              </a:tblPr>
              <a:tblGrid>
                <a:gridCol w="6676390"/>
              </a:tblGrid>
              <a:tr h="6309360">
                <a:tc>
                  <a:txBody>
                    <a:bodyPr/>
                    <a:lstStyle/>
                    <a:p>
                      <a:pPr>
                        <a:buNone/>
                      </a:pPr>
                      <a:r>
                        <a:rPr lang="zh-CN" altLang="en-US" sz="1200" b="0">
                          <a:solidFill>
                            <a:schemeClr val="tx1"/>
                          </a:solidFill>
                        </a:rPr>
                        <a:t>    optionvalue[i]=option0holding*Call0[i]#当前所持有期权到期价值</a:t>
                      </a:r>
                    </a:p>
                    <a:p>
                      <a:pPr>
                        <a:buNone/>
                      </a:pPr>
                      <a:r>
                        <a:rPr lang="zh-CN" altLang="en-US" sz="1200" b="0">
                          <a:solidFill>
                            <a:schemeClr val="tx1"/>
                          </a:solidFill>
                        </a:rPr>
                        <a:t>    stockvalue[i]=stockholdinga[i]*price[i]#当前所持有标的资产到期价值</a:t>
                      </a:r>
                    </a:p>
                    <a:p>
                      <a:pPr>
                        <a:buNone/>
                      </a:pPr>
                      <a:r>
                        <a:rPr lang="zh-CN" altLang="en-US" sz="1200" b="0">
                          <a:solidFill>
                            <a:schemeClr val="tx1"/>
                          </a:solidFill>
                        </a:rPr>
                        <a:t>    profit[i]=stockvalue[i]+optionvalue[i]-optioncost[i]+optionclear[i]#股票价值变化和期权费</a:t>
                      </a:r>
                    </a:p>
                    <a:p>
                      <a:pPr>
                        <a:buNone/>
                      </a:pPr>
                      <a:r>
                        <a:rPr lang="zh-CN" altLang="en-US" sz="1200" b="0">
                          <a:solidFill>
                            <a:schemeClr val="tx1"/>
                          </a:solidFill>
                        </a:rPr>
                        <a:t>    profita[i]=-stockcosta[i]+stockvaluea[i]+optionvalue[i]-optioncost[0]</a:t>
                      </a:r>
                    </a:p>
                    <a:p>
                      <a:pPr>
                        <a:buNone/>
                      </a:pPr>
                      <a:endParaRPr lang="zh-CN" altLang="en-US" sz="1200" b="0">
                        <a:solidFill>
                          <a:schemeClr val="tx1"/>
                        </a:solidFill>
                      </a:endParaRPr>
                    </a:p>
                    <a:p>
                      <a:pPr>
                        <a:buNone/>
                      </a:pPr>
                      <a:r>
                        <a:rPr lang="zh-CN" altLang="en-US" sz="1200" b="0">
                          <a:solidFill>
                            <a:schemeClr val="tx1"/>
                          </a:solidFill>
                        </a:rPr>
                        <a:t>plt.figure()</a:t>
                      </a:r>
                    </a:p>
                    <a:p>
                      <a:pPr>
                        <a:buNone/>
                      </a:pPr>
                      <a:r>
                        <a:rPr lang="zh-CN" altLang="en-US" sz="1200" b="0">
                          <a:solidFill>
                            <a:schemeClr val="tx1"/>
                          </a:solidFill>
                        </a:rPr>
                        <a:t>plt.subplot(2,1,1)</a:t>
                      </a:r>
                    </a:p>
                    <a:p>
                      <a:pPr>
                        <a:buNone/>
                      </a:pPr>
                      <a:r>
                        <a:rPr lang="zh-CN" altLang="en-US" sz="1200" b="0">
                          <a:solidFill>
                            <a:schemeClr val="tx1"/>
                          </a:solidFill>
                        </a:rPr>
                        <a:t>plt.plot(w1.T[0],'r--')</a:t>
                      </a:r>
                    </a:p>
                    <a:p>
                      <a:pPr>
                        <a:buNone/>
                      </a:pPr>
                      <a:r>
                        <a:rPr lang="zh-CN" altLang="en-US" sz="1200" b="0">
                          <a:solidFill>
                            <a:schemeClr val="tx1"/>
                          </a:solidFill>
                        </a:rPr>
                        <a:t>plt.plot(w2.T[0],'g--')</a:t>
                      </a:r>
                    </a:p>
                    <a:p>
                      <a:pPr>
                        <a:buNone/>
                      </a:pPr>
                      <a:r>
                        <a:rPr lang="zh-CN" altLang="en-US" sz="1200" b="0">
                          <a:solidFill>
                            <a:schemeClr val="tx1"/>
                          </a:solidFill>
                        </a:rPr>
                        <a:t>plt.ylabel("期权一和期权二对冲量")</a:t>
                      </a:r>
                    </a:p>
                    <a:p>
                      <a:pPr>
                        <a:buNone/>
                      </a:pPr>
                      <a:r>
                        <a:rPr lang="zh-CN" altLang="en-US" sz="1200" b="0">
                          <a:solidFill>
                            <a:schemeClr val="tx1"/>
                          </a:solidFill>
                        </a:rPr>
                        <a:t>plt.legend(["w1","w2"])</a:t>
                      </a:r>
                    </a:p>
                    <a:p>
                      <a:pPr>
                        <a:buNone/>
                      </a:pPr>
                      <a:endParaRPr lang="zh-CN" altLang="en-US" sz="1200" b="0">
                        <a:solidFill>
                          <a:schemeClr val="tx1"/>
                        </a:solidFill>
                      </a:endParaRPr>
                    </a:p>
                    <a:p>
                      <a:pPr>
                        <a:buNone/>
                      </a:pPr>
                      <a:r>
                        <a:rPr lang="zh-CN" altLang="en-US" sz="1200" b="0">
                          <a:solidFill>
                            <a:schemeClr val="tx1"/>
                          </a:solidFill>
                        </a:rPr>
                        <a:t>plt.subplot(2,1,2)</a:t>
                      </a:r>
                    </a:p>
                    <a:p>
                      <a:pPr>
                        <a:buNone/>
                      </a:pPr>
                      <a:r>
                        <a:rPr lang="zh-CN" altLang="en-US" sz="1200" b="0">
                          <a:solidFill>
                            <a:schemeClr val="tx1"/>
                          </a:solidFill>
                        </a:rPr>
                        <a:t>plt.plot(wS.T[0],'b--')</a:t>
                      </a:r>
                    </a:p>
                    <a:p>
                      <a:pPr>
                        <a:buNone/>
                      </a:pPr>
                      <a:r>
                        <a:rPr lang="zh-CN" altLang="en-US" sz="1200" b="0">
                          <a:solidFill>
                            <a:schemeClr val="tx1"/>
                          </a:solidFill>
                        </a:rPr>
                        <a:t>plt.legend(["wS"])</a:t>
                      </a:r>
                    </a:p>
                    <a:p>
                      <a:pPr>
                        <a:buNone/>
                      </a:pPr>
                      <a:r>
                        <a:rPr lang="zh-CN" altLang="en-US" sz="1200" b="0">
                          <a:solidFill>
                            <a:schemeClr val="tx1"/>
                          </a:solidFill>
                        </a:rPr>
                        <a:t>plt.ylabel("标的资产对冲量")</a:t>
                      </a:r>
                    </a:p>
                    <a:p>
                      <a:pPr>
                        <a:buNone/>
                      </a:pPr>
                      <a:r>
                        <a:rPr lang="zh-CN" altLang="en-US" sz="1200" b="0">
                          <a:solidFill>
                            <a:schemeClr val="tx1"/>
                          </a:solidFill>
                        </a:rPr>
                        <a:t>plt.show()</a:t>
                      </a:r>
                    </a:p>
                    <a:p>
                      <a:pPr>
                        <a:buNone/>
                      </a:pPr>
                      <a:endParaRPr lang="zh-CN" altLang="en-US" sz="1200" b="0">
                        <a:solidFill>
                          <a:schemeClr val="tx1"/>
                        </a:solidFill>
                      </a:endParaRPr>
                    </a:p>
                    <a:p>
                      <a:pPr>
                        <a:buNone/>
                      </a:pPr>
                      <a:r>
                        <a:rPr lang="zh-CN" altLang="en-US" sz="1200" b="0">
                          <a:solidFill>
                            <a:schemeClr val="tx1"/>
                          </a:solidFill>
                        </a:rPr>
                        <a:t>plt.figure()</a:t>
                      </a:r>
                    </a:p>
                    <a:p>
                      <a:pPr>
                        <a:buNone/>
                      </a:pPr>
                      <a:r>
                        <a:rPr lang="zh-CN" altLang="en-US" sz="1200" b="0">
                          <a:solidFill>
                            <a:schemeClr val="tx1"/>
                          </a:solidFill>
                        </a:rPr>
                        <a:t>plt.plot(St.T[0])</a:t>
                      </a:r>
                    </a:p>
                    <a:p>
                      <a:pPr>
                        <a:buNone/>
                      </a:pPr>
                      <a:r>
                        <a:rPr lang="zh-CN" altLang="en-US" sz="1200" b="0">
                          <a:solidFill>
                            <a:schemeClr val="tx1"/>
                          </a:solidFill>
                        </a:rPr>
                        <a:t>plt.ylabel("标的资产价格变化情况")</a:t>
                      </a:r>
                    </a:p>
                    <a:p>
                      <a:pPr>
                        <a:buNone/>
                      </a:pPr>
                      <a:r>
                        <a:rPr lang="zh-CN" altLang="en-US" sz="1200" b="0">
                          <a:solidFill>
                            <a:schemeClr val="tx1"/>
                          </a:solidFill>
                        </a:rPr>
                        <a:t>plt.show()</a:t>
                      </a:r>
                    </a:p>
                    <a:p>
                      <a:pPr>
                        <a:buNone/>
                      </a:pPr>
                      <a:endParaRPr lang="zh-CN" altLang="en-US" sz="1200" b="0">
                        <a:solidFill>
                          <a:schemeClr val="tx1"/>
                        </a:solidFill>
                      </a:endParaRPr>
                    </a:p>
                    <a:p>
                      <a:pPr>
                        <a:buNone/>
                      </a:pPr>
                      <a:r>
                        <a:rPr lang="zh-CN" altLang="en-US" sz="1200" b="0">
                          <a:solidFill>
                            <a:schemeClr val="tx1"/>
                          </a:solidFill>
                        </a:rPr>
                        <a:t>plt.figure()</a:t>
                      </a:r>
                    </a:p>
                    <a:p>
                      <a:pPr>
                        <a:buNone/>
                      </a:pPr>
                      <a:r>
                        <a:rPr lang="zh-CN" altLang="en-US" sz="1200" b="0">
                          <a:solidFill>
                            <a:schemeClr val="tx1"/>
                          </a:solidFill>
                        </a:rPr>
                        <a:t>plt.subplot(3,1,1)</a:t>
                      </a:r>
                    </a:p>
                    <a:p>
                      <a:pPr>
                        <a:buNone/>
                      </a:pPr>
                      <a:r>
                        <a:rPr lang="zh-CN" altLang="en-US" sz="1200" b="0">
                          <a:solidFill>
                            <a:schemeClr val="tx1"/>
                          </a:solidFill>
                        </a:rPr>
                        <a:t>plt.plot(delta0,'r')</a:t>
                      </a:r>
                    </a:p>
                    <a:p>
                      <a:pPr>
                        <a:buNone/>
                      </a:pPr>
                      <a:r>
                        <a:rPr lang="zh-CN" altLang="en-US" sz="1200" b="0">
                          <a:solidFill>
                            <a:schemeClr val="tx1"/>
                          </a:solidFill>
                        </a:rPr>
                        <a:t>plt.plot(delta1,'g')</a:t>
                      </a:r>
                    </a:p>
                    <a:p>
                      <a:pPr>
                        <a:buNone/>
                      </a:pPr>
                      <a:r>
                        <a:rPr lang="zh-CN" altLang="en-US" sz="1200" b="0">
                          <a:solidFill>
                            <a:schemeClr val="tx1"/>
                          </a:solidFill>
                        </a:rPr>
                        <a:t>plt.plot(delta0,'b')</a:t>
                      </a:r>
                    </a:p>
                    <a:p>
                      <a:pPr>
                        <a:buNone/>
                      </a:pPr>
                      <a:r>
                        <a:rPr lang="zh-CN" altLang="en-US" sz="1200" b="0">
                          <a:solidFill>
                            <a:schemeClr val="tx1"/>
                          </a:solidFill>
                        </a:rPr>
                        <a:t>plt.ylabel("希腊值变化情况")</a:t>
                      </a:r>
                    </a:p>
                    <a:p>
                      <a:pPr>
                        <a:buNone/>
                      </a:pPr>
                      <a:r>
                        <a:rPr lang="zh-CN" altLang="en-US" sz="1200" b="0">
                          <a:solidFill>
                            <a:schemeClr val="tx1"/>
                          </a:solidFill>
                        </a:rPr>
                        <a:t>plt.legend(["Delta0","Delta1","Delta2"])</a:t>
                      </a:r>
                    </a:p>
                    <a:p>
                      <a:pPr>
                        <a:buNone/>
                      </a:pPr>
                      <a:r>
                        <a:rPr lang="zh-CN" altLang="en-US" sz="1200" b="0">
                          <a:solidFill>
                            <a:schemeClr val="tx1"/>
                          </a:solidFill>
                        </a:rPr>
                        <a:t>plt.subplot(3,1,2)</a:t>
                      </a:r>
                    </a:p>
                    <a:p>
                      <a:pPr>
                        <a:buNone/>
                      </a:pPr>
                      <a:r>
                        <a:rPr lang="zh-CN" altLang="en-US" sz="1200" b="0">
                          <a:solidFill>
                            <a:schemeClr val="tx1"/>
                          </a:solidFill>
                        </a:rPr>
                        <a:t>plt.plot(gamma0,'r')</a:t>
                      </a:r>
                    </a:p>
                  </a:txBody>
                  <a:tcPr>
                    <a:solidFill>
                      <a:schemeClr val="bg2">
                        <a:lumMod val="90000"/>
                      </a:schemeClr>
                    </a:solidFill>
                  </a:tcPr>
                </a:tc>
              </a:tr>
            </a:tbl>
          </a:graphicData>
        </a:graphic>
      </p:graphicFrame>
    </p:spTree>
  </p:cSld>
  <p:clrMapOvr>
    <a:masterClrMapping/>
  </p:clrMapOvr>
  <p:transition>
    <p:wip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285750" indent="-285750" latinLnBrk="0">
              <a:lnSpc>
                <a:spcPct val="150000"/>
              </a:lnSpc>
              <a:spcBef>
                <a:spcPts val="0"/>
              </a:spcBef>
              <a:buFont typeface="Wingdings" panose="05000000000000000000" charset="0"/>
              <a:buChar char="n"/>
            </a:pPr>
            <a:r>
              <a:rPr sz="1600" b="1" dirty="0" smtClean="0">
                <a:latin typeface="Times New Roman" panose="02020603050405020304" pitchFamily="18" charset="0"/>
                <a:cs typeface="Times New Roman" panose="02020603050405020304" pitchFamily="18" charset="0"/>
              </a:rPr>
              <a:t>策略程序</a:t>
            </a:r>
            <a:r>
              <a:rPr lang="en-US" sz="1600" b="1" dirty="0" smtClean="0">
                <a:latin typeface="Times New Roman" panose="02020603050405020304" pitchFamily="18" charset="0"/>
                <a:cs typeface="Times New Roman" panose="02020603050405020304" pitchFamily="18" charset="0"/>
              </a:rPr>
              <a:t>(part4)</a:t>
            </a:r>
            <a:endParaRPr sz="1600" b="1"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318760"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sym typeface="+mn-ea"/>
              </a:rPr>
              <a:t>第四节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2" name="表格 1"/>
          <p:cNvGraphicFramePr/>
          <p:nvPr>
            <p:custDataLst>
              <p:tags r:id="rId1"/>
            </p:custDataLst>
          </p:nvPr>
        </p:nvGraphicFramePr>
        <p:xfrm>
          <a:off x="44450" y="1085850"/>
          <a:ext cx="5399405" cy="5577840"/>
        </p:xfrm>
        <a:graphic>
          <a:graphicData uri="http://schemas.openxmlformats.org/drawingml/2006/table">
            <a:tbl>
              <a:tblPr firstRow="1" bandRow="1">
                <a:tableStyleId>{5C22544A-7EE6-4342-B048-85BDC9FD1C3A}</a:tableStyleId>
              </a:tblPr>
              <a:tblGrid>
                <a:gridCol w="5399405"/>
              </a:tblGrid>
              <a:tr h="5577840">
                <a:tc>
                  <a:txBody>
                    <a:bodyPr/>
                    <a:lstStyle/>
                    <a:p>
                      <a:pPr>
                        <a:buNone/>
                      </a:pPr>
                      <a:r>
                        <a:rPr lang="zh-CN" altLang="en-US" sz="1200" b="0">
                          <a:solidFill>
                            <a:schemeClr val="tx1"/>
                          </a:solidFill>
                        </a:rPr>
                        <a:t>plt.plot(gamma1,'g')</a:t>
                      </a:r>
                    </a:p>
                    <a:p>
                      <a:pPr>
                        <a:buNone/>
                      </a:pPr>
                      <a:r>
                        <a:rPr lang="zh-CN" altLang="en-US" sz="1200" b="0">
                          <a:solidFill>
                            <a:schemeClr val="tx1"/>
                          </a:solidFill>
                        </a:rPr>
                        <a:t>plt.plot(gamma2,'b')</a:t>
                      </a:r>
                    </a:p>
                    <a:p>
                      <a:pPr>
                        <a:buNone/>
                      </a:pPr>
                      <a:r>
                        <a:rPr lang="zh-CN" altLang="en-US" sz="1200" b="0">
                          <a:solidFill>
                            <a:schemeClr val="tx1"/>
                          </a:solidFill>
                        </a:rPr>
                        <a:t>plt.legend(["Gamma0","Gamma1","Gamma2"])</a:t>
                      </a:r>
                    </a:p>
                    <a:p>
                      <a:pPr>
                        <a:buNone/>
                      </a:pPr>
                      <a:r>
                        <a:rPr lang="zh-CN" altLang="en-US" sz="1200" b="0">
                          <a:solidFill>
                            <a:schemeClr val="tx1"/>
                          </a:solidFill>
                        </a:rPr>
                        <a:t>plt.subplot(3,1,3)</a:t>
                      </a:r>
                    </a:p>
                    <a:p>
                      <a:pPr>
                        <a:buNone/>
                      </a:pPr>
                      <a:r>
                        <a:rPr lang="zh-CN" altLang="en-US" sz="1200" b="0">
                          <a:solidFill>
                            <a:schemeClr val="tx1"/>
                          </a:solidFill>
                        </a:rPr>
                        <a:t>plt.plot(vega0,'r')</a:t>
                      </a:r>
                    </a:p>
                    <a:p>
                      <a:pPr>
                        <a:buNone/>
                      </a:pPr>
                      <a:r>
                        <a:rPr lang="zh-CN" altLang="en-US" sz="1200" b="0">
                          <a:solidFill>
                            <a:schemeClr val="tx1"/>
                          </a:solidFill>
                        </a:rPr>
                        <a:t>plt.plot(vega1,'g')</a:t>
                      </a:r>
                    </a:p>
                    <a:p>
                      <a:pPr>
                        <a:buNone/>
                      </a:pPr>
                      <a:r>
                        <a:rPr lang="zh-CN" altLang="en-US" sz="1200" b="0">
                          <a:solidFill>
                            <a:schemeClr val="tx1"/>
                          </a:solidFill>
                        </a:rPr>
                        <a:t>plt.plot(vega2,'b')</a:t>
                      </a:r>
                    </a:p>
                    <a:p>
                      <a:pPr>
                        <a:buNone/>
                      </a:pPr>
                      <a:r>
                        <a:rPr lang="zh-CN" altLang="en-US" sz="1200" b="0">
                          <a:solidFill>
                            <a:schemeClr val="tx1"/>
                          </a:solidFill>
                        </a:rPr>
                        <a:t>plt.legend(["Vega0","Vega1","Vega2"])</a:t>
                      </a:r>
                    </a:p>
                    <a:p>
                      <a:pPr>
                        <a:buNone/>
                      </a:pPr>
                      <a:r>
                        <a:rPr lang="zh-CN" altLang="en-US" sz="1200" b="0">
                          <a:solidFill>
                            <a:schemeClr val="tx1"/>
                          </a:solidFill>
                        </a:rPr>
                        <a:t>plt.show()</a:t>
                      </a:r>
                    </a:p>
                    <a:p>
                      <a:pPr>
                        <a:buNone/>
                      </a:pPr>
                      <a:endParaRPr lang="zh-CN" altLang="en-US" sz="1200" b="0">
                        <a:solidFill>
                          <a:schemeClr val="tx1"/>
                        </a:solidFill>
                      </a:endParaRPr>
                    </a:p>
                    <a:p>
                      <a:pPr>
                        <a:buNone/>
                      </a:pPr>
                      <a:r>
                        <a:rPr lang="zh-CN" altLang="en-US" sz="1200" b="0">
                          <a:solidFill>
                            <a:schemeClr val="tx1"/>
                          </a:solidFill>
                        </a:rPr>
                        <a:t>plt.figure()</a:t>
                      </a:r>
                    </a:p>
                    <a:p>
                      <a:pPr>
                        <a:buNone/>
                      </a:pPr>
                      <a:r>
                        <a:rPr lang="zh-CN" altLang="en-US" sz="1200" b="0">
                          <a:solidFill>
                            <a:schemeClr val="tx1"/>
                          </a:solidFill>
                        </a:rPr>
                        <a:t>plt.plot(deltarisk,'r')</a:t>
                      </a:r>
                    </a:p>
                    <a:p>
                      <a:pPr>
                        <a:buNone/>
                      </a:pPr>
                      <a:r>
                        <a:rPr lang="zh-CN" altLang="en-US" sz="1200" b="0">
                          <a:solidFill>
                            <a:schemeClr val="tx1"/>
                          </a:solidFill>
                        </a:rPr>
                        <a:t>plt.plot(gammarisk,'g')</a:t>
                      </a:r>
                    </a:p>
                    <a:p>
                      <a:pPr>
                        <a:buNone/>
                      </a:pPr>
                      <a:r>
                        <a:rPr lang="zh-CN" altLang="en-US" sz="1200" b="0">
                          <a:solidFill>
                            <a:schemeClr val="tx1"/>
                          </a:solidFill>
                        </a:rPr>
                        <a:t>plt.plot(vegarisk,'b')</a:t>
                      </a:r>
                    </a:p>
                    <a:p>
                      <a:pPr>
                        <a:buNone/>
                      </a:pPr>
                      <a:r>
                        <a:rPr lang="zh-CN" altLang="en-US" sz="1200" b="0">
                          <a:solidFill>
                            <a:schemeClr val="tx1"/>
                          </a:solidFill>
                        </a:rPr>
                        <a:t>plt.legend(["Deltarisk","Gammarisk","Vegarisk"])</a:t>
                      </a:r>
                    </a:p>
                    <a:p>
                      <a:pPr>
                        <a:buNone/>
                      </a:pPr>
                      <a:r>
                        <a:rPr lang="zh-CN" altLang="en-US" sz="1200" b="0">
                          <a:solidFill>
                            <a:schemeClr val="tx1"/>
                          </a:solidFill>
                        </a:rPr>
                        <a:t>plt.ylabel("暴露的风险变化情况")</a:t>
                      </a:r>
                    </a:p>
                    <a:p>
                      <a:pPr>
                        <a:buNone/>
                      </a:pPr>
                      <a:r>
                        <a:rPr lang="zh-CN" altLang="en-US" sz="1200" b="0">
                          <a:solidFill>
                            <a:schemeClr val="tx1"/>
                          </a:solidFill>
                        </a:rPr>
                        <a:t>plt.show()</a:t>
                      </a:r>
                    </a:p>
                    <a:p>
                      <a:pPr>
                        <a:buNone/>
                      </a:pPr>
                      <a:endParaRPr lang="zh-CN" altLang="en-US" sz="1200" b="0">
                        <a:solidFill>
                          <a:schemeClr val="tx1"/>
                        </a:solidFill>
                      </a:endParaRPr>
                    </a:p>
                    <a:p>
                      <a:pPr>
                        <a:buNone/>
                      </a:pPr>
                      <a:r>
                        <a:rPr lang="zh-CN" altLang="en-US" sz="1200" b="0">
                          <a:solidFill>
                            <a:schemeClr val="tx1"/>
                          </a:solidFill>
                        </a:rPr>
                        <a:t>plt.figure()</a:t>
                      </a:r>
                    </a:p>
                    <a:p>
                      <a:pPr>
                        <a:buNone/>
                      </a:pPr>
                      <a:r>
                        <a:rPr lang="zh-CN" altLang="en-US" sz="1200" b="0">
                          <a:solidFill>
                            <a:schemeClr val="tx1"/>
                          </a:solidFill>
                        </a:rPr>
                        <a:t>plt.plot(stockholding,'r')</a:t>
                      </a:r>
                    </a:p>
                    <a:p>
                      <a:pPr>
                        <a:buNone/>
                      </a:pPr>
                      <a:r>
                        <a:rPr lang="zh-CN" altLang="en-US" sz="1200" b="0">
                          <a:solidFill>
                            <a:schemeClr val="tx1"/>
                          </a:solidFill>
                        </a:rPr>
                        <a:t>plt.plot(stockholdinga,'b')</a:t>
                      </a:r>
                    </a:p>
                    <a:p>
                      <a:pPr>
                        <a:buNone/>
                      </a:pPr>
                      <a:r>
                        <a:rPr lang="zh-CN" altLang="en-US" sz="1200" b="0">
                          <a:solidFill>
                            <a:schemeClr val="tx1"/>
                          </a:solidFill>
                        </a:rPr>
                        <a:t>plt.legend(["stockholding for three Greek hedging","stockholding for Delta hedging"])</a:t>
                      </a:r>
                    </a:p>
                    <a:p>
                      <a:pPr>
                        <a:buNone/>
                      </a:pPr>
                      <a:r>
                        <a:rPr lang="zh-CN" altLang="en-US" sz="1200" b="0">
                          <a:solidFill>
                            <a:schemeClr val="tx1"/>
                          </a:solidFill>
                        </a:rPr>
                        <a:t>plt.ylabel("三希腊值对冲的现货持仓")</a:t>
                      </a:r>
                    </a:p>
                    <a:p>
                      <a:pPr>
                        <a:buNone/>
                      </a:pPr>
                      <a:r>
                        <a:rPr lang="zh-CN" altLang="en-US" sz="1200" b="0">
                          <a:solidFill>
                            <a:schemeClr val="tx1"/>
                          </a:solidFill>
                        </a:rPr>
                        <a:t>plt.show()</a:t>
                      </a:r>
                    </a:p>
                    <a:p>
                      <a:pPr>
                        <a:buNone/>
                      </a:pPr>
                      <a:r>
                        <a:rPr lang="zh-CN" altLang="en-US" sz="1200" b="0">
                          <a:solidFill>
                            <a:schemeClr val="tx1"/>
                          </a:solidFill>
                        </a:rPr>
                        <a:t>plt.figure()</a:t>
                      </a:r>
                    </a:p>
                    <a:p>
                      <a:pPr>
                        <a:buNone/>
                      </a:pPr>
                      <a:r>
                        <a:rPr lang="zh-CN" altLang="en-US" sz="1200" b="0">
                          <a:solidFill>
                            <a:schemeClr val="tx1"/>
                          </a:solidFill>
                        </a:rPr>
                        <a:t>plt.subplot(3,2,1)</a:t>
                      </a:r>
                    </a:p>
                    <a:p>
                      <a:pPr>
                        <a:buNone/>
                      </a:pPr>
                      <a:r>
                        <a:rPr lang="zh-CN" altLang="en-US" sz="1200" b="0">
                          <a:solidFill>
                            <a:schemeClr val="tx1"/>
                          </a:solidFill>
                        </a:rPr>
                        <a:t>plt.plot(-optioncost+optionclear)</a:t>
                      </a:r>
                    </a:p>
                    <a:p>
                      <a:pPr>
                        <a:buNone/>
                      </a:pPr>
                      <a:r>
                        <a:rPr lang="zh-CN" altLang="en-US" sz="1200" b="0">
                          <a:solidFill>
                            <a:schemeClr val="tx1"/>
                          </a:solidFill>
                        </a:rPr>
                        <a:t>plt.legend(["optioncost和 optionclear"])</a:t>
                      </a:r>
                    </a:p>
                    <a:p>
                      <a:pPr>
                        <a:buNone/>
                      </a:pPr>
                      <a:r>
                        <a:rPr lang="zh-CN" altLang="en-US" sz="1200" b="0">
                          <a:solidFill>
                            <a:schemeClr val="tx1"/>
                          </a:solidFill>
                        </a:rPr>
                        <a:t>plt.ylabel("-建仓期权费用+平仓期权费用")</a:t>
                      </a:r>
                    </a:p>
                    <a:p>
                      <a:pPr>
                        <a:buNone/>
                      </a:pPr>
                      <a:endParaRPr lang="zh-CN" altLang="en-US" sz="1200" b="0">
                        <a:solidFill>
                          <a:schemeClr val="tx1"/>
                        </a:solidFill>
                      </a:endParaRPr>
                    </a:p>
                  </a:txBody>
                  <a:tcPr>
                    <a:solidFill>
                      <a:schemeClr val="bg2">
                        <a:lumMod val="90000"/>
                      </a:schemeClr>
                    </a:solidFill>
                  </a:tcPr>
                </a:tc>
              </a:tr>
            </a:tbl>
          </a:graphicData>
        </a:graphic>
      </p:graphicFrame>
      <p:graphicFrame>
        <p:nvGraphicFramePr>
          <p:cNvPr id="3" name="表格 2"/>
          <p:cNvGraphicFramePr/>
          <p:nvPr>
            <p:custDataLst>
              <p:tags r:id="rId2"/>
            </p:custDataLst>
          </p:nvPr>
        </p:nvGraphicFramePr>
        <p:xfrm>
          <a:off x="5589905" y="1085850"/>
          <a:ext cx="6676390" cy="5394960"/>
        </p:xfrm>
        <a:graphic>
          <a:graphicData uri="http://schemas.openxmlformats.org/drawingml/2006/table">
            <a:tbl>
              <a:tblPr firstRow="1" bandRow="1">
                <a:tableStyleId>{5C22544A-7EE6-4342-B048-85BDC9FD1C3A}</a:tableStyleId>
              </a:tblPr>
              <a:tblGrid>
                <a:gridCol w="6676390"/>
              </a:tblGrid>
              <a:tr h="5277485">
                <a:tc>
                  <a:txBody>
                    <a:bodyPr/>
                    <a:lstStyle/>
                    <a:p>
                      <a:pPr>
                        <a:buNone/>
                      </a:pPr>
                      <a:r>
                        <a:rPr lang="zh-CN" altLang="en-US" sz="1200" b="0">
                          <a:solidFill>
                            <a:schemeClr val="tx1"/>
                          </a:solidFill>
                          <a:sym typeface="+mn-ea"/>
                        </a:rPr>
                        <a:t>plt.subplot(3,2,2)</a:t>
                      </a:r>
                      <a:endParaRPr lang="zh-CN" altLang="en-US" sz="1200" b="0">
                        <a:solidFill>
                          <a:schemeClr val="tx1"/>
                        </a:solidFill>
                      </a:endParaRPr>
                    </a:p>
                    <a:p>
                      <a:pPr>
                        <a:buNone/>
                      </a:pPr>
                      <a:r>
                        <a:rPr lang="zh-CN" altLang="en-US" sz="1200" b="0">
                          <a:solidFill>
                            <a:schemeClr val="tx1"/>
                          </a:solidFill>
                          <a:sym typeface="+mn-ea"/>
                        </a:rPr>
                        <a:t>plt.plot(optionclear)</a:t>
                      </a:r>
                      <a:endParaRPr lang="zh-CN" altLang="en-US" sz="1200" b="0">
                        <a:solidFill>
                          <a:schemeClr val="tx1"/>
                        </a:solidFill>
                      </a:endParaRPr>
                    </a:p>
                    <a:p>
                      <a:pPr>
                        <a:buNone/>
                      </a:pPr>
                      <a:r>
                        <a:rPr lang="zh-CN" altLang="en-US" sz="1200" b="0">
                          <a:solidFill>
                            <a:schemeClr val="tx1"/>
                          </a:solidFill>
                        </a:rPr>
                        <a:t>plt.legend(["optionclear"])</a:t>
                      </a:r>
                    </a:p>
                    <a:p>
                      <a:pPr>
                        <a:buNone/>
                      </a:pPr>
                      <a:r>
                        <a:rPr lang="zh-CN" altLang="en-US" sz="1200" b="0">
                          <a:solidFill>
                            <a:schemeClr val="tx1"/>
                          </a:solidFill>
                        </a:rPr>
                        <a:t>plt.ylabel("平仓期权费用")</a:t>
                      </a:r>
                    </a:p>
                    <a:p>
                      <a:pPr>
                        <a:buNone/>
                      </a:pPr>
                      <a:r>
                        <a:rPr lang="zh-CN" altLang="en-US" sz="1200" b="0">
                          <a:solidFill>
                            <a:schemeClr val="tx1"/>
                          </a:solidFill>
                        </a:rPr>
                        <a:t>plt.subplot(3,2,3)</a:t>
                      </a:r>
                    </a:p>
                    <a:p>
                      <a:pPr>
                        <a:buNone/>
                      </a:pPr>
                      <a:r>
                        <a:rPr lang="zh-CN" altLang="en-US" sz="1200" b="0">
                          <a:solidFill>
                            <a:schemeClr val="tx1"/>
                          </a:solidFill>
                        </a:rPr>
                        <a:t>plt.plot(stockcost)</a:t>
                      </a:r>
                    </a:p>
                    <a:p>
                      <a:pPr>
                        <a:buNone/>
                      </a:pPr>
                      <a:r>
                        <a:rPr lang="zh-CN" altLang="en-US" sz="1200" b="0">
                          <a:solidFill>
                            <a:schemeClr val="tx1"/>
                          </a:solidFill>
                        </a:rPr>
                        <a:t>plt.legend(["stockcost"])</a:t>
                      </a:r>
                    </a:p>
                    <a:p>
                      <a:pPr>
                        <a:buNone/>
                      </a:pPr>
                      <a:r>
                        <a:rPr lang="zh-CN" altLang="en-US" sz="1200" b="0">
                          <a:solidFill>
                            <a:schemeClr val="tx1"/>
                          </a:solidFill>
                        </a:rPr>
                        <a:t>plt.ylabel("当前对冲标的资产所耗费资金")</a:t>
                      </a:r>
                    </a:p>
                    <a:p>
                      <a:pPr>
                        <a:buNone/>
                      </a:pPr>
                      <a:r>
                        <a:rPr lang="zh-CN" altLang="en-US" sz="1200" b="0">
                          <a:solidFill>
                            <a:schemeClr val="tx1"/>
                          </a:solidFill>
                        </a:rPr>
                        <a:t>plt.subplot(3,2,4)</a:t>
                      </a:r>
                    </a:p>
                    <a:p>
                      <a:pPr>
                        <a:buNone/>
                      </a:pPr>
                      <a:r>
                        <a:rPr lang="zh-CN" altLang="en-US" sz="1200" b="0">
                          <a:solidFill>
                            <a:schemeClr val="tx1"/>
                          </a:solidFill>
                        </a:rPr>
                        <a:t>plt.plot(optionvalue)</a:t>
                      </a:r>
                    </a:p>
                    <a:p>
                      <a:pPr>
                        <a:buNone/>
                      </a:pPr>
                      <a:r>
                        <a:rPr lang="zh-CN" altLang="en-US" sz="1200" b="0">
                          <a:solidFill>
                            <a:schemeClr val="tx1"/>
                          </a:solidFill>
                        </a:rPr>
                        <a:t>plt.legend(["optionvalue"])</a:t>
                      </a:r>
                    </a:p>
                    <a:p>
                      <a:pPr>
                        <a:buNone/>
                      </a:pPr>
                      <a:r>
                        <a:rPr lang="zh-CN" altLang="en-US" sz="1200" b="0">
                          <a:solidFill>
                            <a:schemeClr val="tx1"/>
                          </a:solidFill>
                        </a:rPr>
                        <a:t>plt.ylabel("当前所持有期权到期价值")</a:t>
                      </a:r>
                    </a:p>
                    <a:p>
                      <a:pPr>
                        <a:buNone/>
                      </a:pPr>
                      <a:r>
                        <a:rPr lang="zh-CN" altLang="en-US" sz="1200" b="0">
                          <a:solidFill>
                            <a:schemeClr val="tx1"/>
                          </a:solidFill>
                        </a:rPr>
                        <a:t>plt.subplot(3,2,5)</a:t>
                      </a:r>
                    </a:p>
                    <a:p>
                      <a:pPr>
                        <a:buNone/>
                      </a:pPr>
                      <a:r>
                        <a:rPr lang="zh-CN" altLang="en-US" sz="1200" b="0">
                          <a:solidFill>
                            <a:schemeClr val="tx1"/>
                          </a:solidFill>
                        </a:rPr>
                        <a:t>plt.plot(stockvalue-stockcost)</a:t>
                      </a:r>
                    </a:p>
                    <a:p>
                      <a:pPr>
                        <a:buNone/>
                      </a:pPr>
                      <a:r>
                        <a:rPr lang="zh-CN" altLang="en-US" sz="1200" b="0">
                          <a:solidFill>
                            <a:schemeClr val="tx1"/>
                          </a:solidFill>
                        </a:rPr>
                        <a:t>plt.legend("stockvalue和optionvalue")</a:t>
                      </a:r>
                    </a:p>
                    <a:p>
                      <a:pPr>
                        <a:buNone/>
                      </a:pPr>
                      <a:r>
                        <a:rPr lang="zh-CN" altLang="en-US" sz="1200" b="0">
                          <a:solidFill>
                            <a:schemeClr val="tx1"/>
                          </a:solidFill>
                        </a:rPr>
                        <a:t>plt.ylabel(["当前所持有期权到期价值-当前对冲标的资产所耗费资金"])</a:t>
                      </a:r>
                    </a:p>
                    <a:p>
                      <a:pPr>
                        <a:buNone/>
                      </a:pPr>
                      <a:r>
                        <a:rPr lang="zh-CN" altLang="en-US" sz="1200" b="0">
                          <a:solidFill>
                            <a:schemeClr val="tx1"/>
                          </a:solidFill>
                        </a:rPr>
                        <a:t>plt.show()</a:t>
                      </a:r>
                    </a:p>
                    <a:p>
                      <a:pPr>
                        <a:buNone/>
                      </a:pPr>
                      <a:endParaRPr lang="zh-CN" altLang="en-US" sz="1200" b="0">
                        <a:solidFill>
                          <a:schemeClr val="tx1"/>
                        </a:solidFill>
                      </a:endParaRPr>
                    </a:p>
                    <a:p>
                      <a:pPr>
                        <a:buNone/>
                      </a:pPr>
                      <a:r>
                        <a:rPr lang="zh-CN" altLang="en-US" sz="1200" b="0">
                          <a:solidFill>
                            <a:schemeClr val="tx1"/>
                          </a:solidFill>
                        </a:rPr>
                        <a:t>plt.figure()</a:t>
                      </a:r>
                    </a:p>
                    <a:p>
                      <a:pPr>
                        <a:buNone/>
                      </a:pPr>
                      <a:r>
                        <a:rPr lang="zh-CN" altLang="en-US" sz="1200" b="0">
                          <a:solidFill>
                            <a:schemeClr val="tx1"/>
                          </a:solidFill>
                        </a:rPr>
                        <a:t>plt.plot(profit,'b')</a:t>
                      </a:r>
                    </a:p>
                    <a:p>
                      <a:pPr>
                        <a:buNone/>
                      </a:pPr>
                      <a:r>
                        <a:rPr lang="zh-CN" altLang="en-US" sz="1200" b="0">
                          <a:solidFill>
                            <a:schemeClr val="tx1"/>
                          </a:solidFill>
                        </a:rPr>
                        <a:t>p_s=price-strike0</a:t>
                      </a:r>
                    </a:p>
                    <a:p>
                      <a:pPr>
                        <a:buNone/>
                      </a:pPr>
                      <a:r>
                        <a:rPr lang="zh-CN" altLang="en-US" sz="1200" b="0">
                          <a:solidFill>
                            <a:schemeClr val="tx1"/>
                          </a:solidFill>
                        </a:rPr>
                        <a:t>for i in range(0,len(p_s)):</a:t>
                      </a:r>
                    </a:p>
                    <a:p>
                      <a:pPr>
                        <a:buNone/>
                      </a:pPr>
                      <a:r>
                        <a:rPr lang="zh-CN" altLang="en-US" sz="1200" b="0">
                          <a:solidFill>
                            <a:schemeClr val="tx1"/>
                          </a:solidFill>
                        </a:rPr>
                        <a:t>    if p_s[i]&lt;0:</a:t>
                      </a:r>
                    </a:p>
                    <a:p>
                      <a:pPr>
                        <a:buNone/>
                      </a:pPr>
                      <a:r>
                        <a:rPr lang="zh-CN" altLang="en-US" sz="1200" b="0">
                          <a:solidFill>
                            <a:schemeClr val="tx1"/>
                          </a:solidFill>
                        </a:rPr>
                        <a:t>        p_s[i]=0</a:t>
                      </a:r>
                    </a:p>
                    <a:p>
                      <a:pPr>
                        <a:buNone/>
                      </a:pPr>
                      <a:r>
                        <a:rPr lang="zh-CN" altLang="en-US" sz="1200" b="0">
                          <a:solidFill>
                            <a:schemeClr val="tx1"/>
                          </a:solidFill>
                        </a:rPr>
                        <a:t>plt.plot(p_s,'r')</a:t>
                      </a:r>
                    </a:p>
                    <a:p>
                      <a:pPr>
                        <a:buNone/>
                      </a:pPr>
                      <a:r>
                        <a:rPr lang="zh-CN" altLang="en-US" sz="1200" b="0">
                          <a:solidFill>
                            <a:schemeClr val="tx1"/>
                          </a:solidFill>
                        </a:rPr>
                        <a:t>plt.plot(profita,'g')</a:t>
                      </a:r>
                    </a:p>
                    <a:p>
                      <a:pPr>
                        <a:buNone/>
                      </a:pPr>
                      <a:r>
                        <a:rPr lang="zh-CN" altLang="en-US" sz="1200" b="0">
                          <a:solidFill>
                            <a:schemeClr val="tx1"/>
                          </a:solidFill>
                        </a:rPr>
                        <a:t>plt.legend(["after（两个期权1和2对冲）","before（单独持有期权0）","deltahedge（仅delta对冲）"])</a:t>
                      </a:r>
                    </a:p>
                    <a:p>
                      <a:pPr>
                        <a:buNone/>
                      </a:pPr>
                      <a:r>
                        <a:rPr lang="zh-CN" altLang="en-US" sz="1200" b="0">
                          <a:solidFill>
                            <a:schemeClr val="tx1"/>
                          </a:solidFill>
                        </a:rPr>
                        <a:t>plt.ylabel("盈利情况")</a:t>
                      </a:r>
                    </a:p>
                    <a:p>
                      <a:pPr>
                        <a:buNone/>
                      </a:pPr>
                      <a:r>
                        <a:rPr lang="zh-CN" altLang="en-US" sz="1200" b="0">
                          <a:solidFill>
                            <a:schemeClr val="tx1"/>
                          </a:solidFill>
                        </a:rPr>
                        <a:t>plt.show()</a:t>
                      </a:r>
                    </a:p>
                  </a:txBody>
                  <a:tcPr>
                    <a:solidFill>
                      <a:schemeClr val="bg2">
                        <a:lumMod val="90000"/>
                      </a:schemeClr>
                    </a:solidFill>
                  </a:tcPr>
                </a:tc>
              </a:tr>
            </a:tbl>
          </a:graphicData>
        </a:graphic>
      </p:graphicFrame>
    </p:spTree>
  </p:cSld>
  <p:clrMapOvr>
    <a:masterClrMapping/>
  </p:clrMapOvr>
  <p:transition>
    <p:wipe/>
  </p:transition>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10.xml><?xml version="1.0" encoding="utf-8"?>
<p:tagLst xmlns:a="http://schemas.openxmlformats.org/drawingml/2006/main" xmlns:r="http://schemas.openxmlformats.org/officeDocument/2006/relationships" xmlns:p="http://schemas.openxmlformats.org/presentationml/2006/main">
  <p:tag name="KSO_WM_UNIT_TABLE_BEAUTIFY" val="smartTable{4c02d76b-a2d9-4372-90bb-606e1187c4d1}"/>
  <p:tag name="TABLE_ENDDRAG_ORIGIN_RECT" val="710*280"/>
  <p:tag name="TABLE_ENDDRAG_RECT" val="143*180*710*280"/>
</p:tagLst>
</file>

<file path=ppt/tags/tag11.xml><?xml version="1.0" encoding="utf-8"?>
<p:tagLst xmlns:a="http://schemas.openxmlformats.org/drawingml/2006/main" xmlns:r="http://schemas.openxmlformats.org/officeDocument/2006/relationships" xmlns:p="http://schemas.openxmlformats.org/presentationml/2006/main">
  <p:tag name="KSO_WM_UNIT_TABLE_BEAUTIFY" val="smartTable{7d769fa4-44f6-4962-9c2a-8cf517db64a9}"/>
</p:tagLst>
</file>

<file path=ppt/tags/tag12.xml><?xml version="1.0" encoding="utf-8"?>
<p:tagLst xmlns:a="http://schemas.openxmlformats.org/drawingml/2006/main" xmlns:r="http://schemas.openxmlformats.org/officeDocument/2006/relationships" xmlns:p="http://schemas.openxmlformats.org/presentationml/2006/main">
  <p:tag name="KSO_WM_UNIT_TABLE_BEAUTIFY" val="smartTable{4c02d76b-a2d9-4372-90bb-606e1187c4d1}"/>
  <p:tag name="TABLE_ENDDRAG_ORIGIN_RECT" val="710*280"/>
  <p:tag name="TABLE_ENDDRAG_RECT" val="143*180*710*280"/>
</p:tagLst>
</file>

<file path=ppt/tags/tag13.xml><?xml version="1.0" encoding="utf-8"?>
<p:tagLst xmlns:a="http://schemas.openxmlformats.org/drawingml/2006/main" xmlns:r="http://schemas.openxmlformats.org/officeDocument/2006/relationships" xmlns:p="http://schemas.openxmlformats.org/presentationml/2006/main">
  <p:tag name="KSO_WM_UNIT_TABLE_BEAUTIFY" val="smartTable{f33652b7-e84f-4153-956a-83f05414d724}"/>
</p:tagLst>
</file>

<file path=ppt/tags/tag14.xml><?xml version="1.0" encoding="utf-8"?>
<p:tagLst xmlns:a="http://schemas.openxmlformats.org/drawingml/2006/main" xmlns:r="http://schemas.openxmlformats.org/officeDocument/2006/relationships" xmlns:p="http://schemas.openxmlformats.org/presentationml/2006/main">
  <p:tag name="KSO_WM_UNIT_TABLE_BEAUTIFY" val="smartTable{4c43af84-1fa8-4946-8cc3-2823da2f7a82}"/>
</p:tagLst>
</file>

<file path=ppt/tags/tag15.xml><?xml version="1.0" encoding="utf-8"?>
<p:tagLst xmlns:a="http://schemas.openxmlformats.org/drawingml/2006/main" xmlns:r="http://schemas.openxmlformats.org/officeDocument/2006/relationships" xmlns:p="http://schemas.openxmlformats.org/presentationml/2006/main">
  <p:tag name="TABLE_ENDDRAG_ORIGIN_RECT" val="640*393"/>
  <p:tag name="TABLE_ENDDRAG_RECT" val="31*122*640*393"/>
</p:tagLst>
</file>

<file path=ppt/tags/tag16.xml><?xml version="1.0" encoding="utf-8"?>
<p:tagLst xmlns:a="http://schemas.openxmlformats.org/drawingml/2006/main" xmlns:r="http://schemas.openxmlformats.org/officeDocument/2006/relationships" xmlns:p="http://schemas.openxmlformats.org/presentationml/2006/main">
  <p:tag name="TABLE_ENDDRAG_ORIGIN_RECT" val="462*472"/>
  <p:tag name="TABLE_ENDDRAG_RECT" val="468*60*462*472"/>
</p:tagLst>
</file>

<file path=ppt/tags/tag17.xml><?xml version="1.0" encoding="utf-8"?>
<p:tagLst xmlns:a="http://schemas.openxmlformats.org/drawingml/2006/main" xmlns:r="http://schemas.openxmlformats.org/officeDocument/2006/relationships" xmlns:p="http://schemas.openxmlformats.org/presentationml/2006/main">
  <p:tag name="TABLE_ENDDRAG_ORIGIN_RECT" val="640*393"/>
  <p:tag name="TABLE_ENDDRAG_RECT" val="31*122*640*393"/>
</p:tagLst>
</file>

<file path=ppt/tags/tag18.xml><?xml version="1.0" encoding="utf-8"?>
<p:tagLst xmlns:a="http://schemas.openxmlformats.org/drawingml/2006/main" xmlns:r="http://schemas.openxmlformats.org/officeDocument/2006/relationships" xmlns:p="http://schemas.openxmlformats.org/presentationml/2006/main">
  <p:tag name="TABLE_ENDDRAG_ORIGIN_RECT" val="640*393"/>
  <p:tag name="TABLE_ENDDRAG_RECT" val="31*122*640*393"/>
</p:tagLst>
</file>

<file path=ppt/tags/tag19.xml><?xml version="1.0" encoding="utf-8"?>
<p:tagLst xmlns:a="http://schemas.openxmlformats.org/drawingml/2006/main" xmlns:r="http://schemas.openxmlformats.org/officeDocument/2006/relationships" xmlns:p="http://schemas.openxmlformats.org/presentationml/2006/main">
  <p:tag name="KSO_WM_UNIT_TABLE_BEAUTIFY" val="smartTable{e4e0cd6b-427e-4bd7-9217-53489591e042}"/>
</p:tagLst>
</file>

<file path=ppt/tags/tag2.xml><?xml version="1.0" encoding="utf-8"?>
<p:tagLst xmlns:a="http://schemas.openxmlformats.org/drawingml/2006/main" xmlns:r="http://schemas.openxmlformats.org/officeDocument/2006/relationships" xmlns:p="http://schemas.openxmlformats.org/presentationml/2006/main">
  <p:tag name="SLIDEELEMTYPE" val="28"/>
</p:tagLst>
</file>

<file path=ppt/tags/tag20.xml><?xml version="1.0" encoding="utf-8"?>
<p:tagLst xmlns:a="http://schemas.openxmlformats.org/drawingml/2006/main" xmlns:r="http://schemas.openxmlformats.org/officeDocument/2006/relationships" xmlns:p="http://schemas.openxmlformats.org/presentationml/2006/main">
  <p:tag name="TABLE_ENDDRAG_ORIGIN_RECT" val="451*419"/>
  <p:tag name="TABLE_ENDDRAG_RECT" val="3*91*451*419"/>
</p:tagLst>
</file>

<file path=ppt/tags/tag21.xml><?xml version="1.0" encoding="utf-8"?>
<p:tagLst xmlns:a="http://schemas.openxmlformats.org/drawingml/2006/main" xmlns:r="http://schemas.openxmlformats.org/officeDocument/2006/relationships" xmlns:p="http://schemas.openxmlformats.org/presentationml/2006/main">
  <p:tag name="TABLE_ENDDRAG_ORIGIN_RECT" val="451*419"/>
  <p:tag name="TABLE_ENDDRAG_RECT" val="3*91*451*419"/>
</p:tagLst>
</file>

<file path=ppt/tags/tag22.xml><?xml version="1.0" encoding="utf-8"?>
<p:tagLst xmlns:a="http://schemas.openxmlformats.org/drawingml/2006/main" xmlns:r="http://schemas.openxmlformats.org/officeDocument/2006/relationships" xmlns:p="http://schemas.openxmlformats.org/presentationml/2006/main">
  <p:tag name="TABLE_ENDDRAG_ORIGIN_RECT" val="525*491"/>
  <p:tag name="TABLE_ENDDRAG_RECT" val="434*48*525*491"/>
</p:tagLst>
</file>

<file path=ppt/tags/tag23.xml><?xml version="1.0" encoding="utf-8"?>
<p:tagLst xmlns:a="http://schemas.openxmlformats.org/drawingml/2006/main" xmlns:r="http://schemas.openxmlformats.org/officeDocument/2006/relationships" xmlns:p="http://schemas.openxmlformats.org/presentationml/2006/main">
  <p:tag name="TABLE_ENDDRAG_ORIGIN_RECT" val="451*419"/>
  <p:tag name="TABLE_ENDDRAG_RECT" val="3*91*451*419"/>
</p:tagLst>
</file>

<file path=ppt/tags/tag24.xml><?xml version="1.0" encoding="utf-8"?>
<p:tagLst xmlns:a="http://schemas.openxmlformats.org/drawingml/2006/main" xmlns:r="http://schemas.openxmlformats.org/officeDocument/2006/relationships" xmlns:p="http://schemas.openxmlformats.org/presentationml/2006/main">
  <p:tag name="TABLE_ENDDRAG_ORIGIN_RECT" val="525*491"/>
  <p:tag name="TABLE_ENDDRAG_RECT" val="434*48*525*491"/>
</p:tagLst>
</file>

<file path=ppt/tags/tag25.xml><?xml version="1.0" encoding="utf-8"?>
<p:tagLst xmlns:a="http://schemas.openxmlformats.org/drawingml/2006/main" xmlns:r="http://schemas.openxmlformats.org/officeDocument/2006/relationships" xmlns:p="http://schemas.openxmlformats.org/presentationml/2006/main">
  <p:tag name="TABLE_ENDDRAG_ORIGIN_RECT" val="451*419"/>
  <p:tag name="TABLE_ENDDRAG_RECT" val="3*91*451*419"/>
</p:tagLst>
</file>

<file path=ppt/tags/tag26.xml><?xml version="1.0" encoding="utf-8"?>
<p:tagLst xmlns:a="http://schemas.openxmlformats.org/drawingml/2006/main" xmlns:r="http://schemas.openxmlformats.org/officeDocument/2006/relationships" xmlns:p="http://schemas.openxmlformats.org/presentationml/2006/main">
  <p:tag name="TABLE_ENDDRAG_ORIGIN_RECT" val="425*429"/>
  <p:tag name="TABLE_ENDDRAG_RECT" val="3*85*425*429"/>
</p:tagLst>
</file>

<file path=ppt/tags/tag27.xml><?xml version="1.0" encoding="utf-8"?>
<p:tagLst xmlns:a="http://schemas.openxmlformats.org/drawingml/2006/main" xmlns:r="http://schemas.openxmlformats.org/officeDocument/2006/relationships" xmlns:p="http://schemas.openxmlformats.org/presentationml/2006/main">
  <p:tag name="TABLE_ENDDRAG_ORIGIN_RECT" val="451*419"/>
  <p:tag name="TABLE_ENDDRAG_RECT" val="3*91*451*419"/>
</p:tagLst>
</file>

<file path=ppt/tags/tag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4c02d76b-a2d9-4372-90bb-606e1187c4d1}"/>
  <p:tag name="TABLE_ENDDRAG_ORIGIN_RECT" val="710*280"/>
  <p:tag name="TABLE_ENDDRAG_RECT" val="143*180*710*280"/>
</p:tagLst>
</file>

<file path=ppt/tags/tag7.xml><?xml version="1.0" encoding="utf-8"?>
<p:tagLst xmlns:a="http://schemas.openxmlformats.org/drawingml/2006/main" xmlns:r="http://schemas.openxmlformats.org/officeDocument/2006/relationships" xmlns:p="http://schemas.openxmlformats.org/presentationml/2006/main">
  <p:tag name="KSO_WM_UNIT_TABLE_BEAUTIFY" val="smartTable{5bfa6c5d-a4ae-45ab-bc76-f2727202cdbe}"/>
</p:tagLst>
</file>

<file path=ppt/tags/tag8.xml><?xml version="1.0" encoding="utf-8"?>
<p:tagLst xmlns:a="http://schemas.openxmlformats.org/drawingml/2006/main" xmlns:r="http://schemas.openxmlformats.org/officeDocument/2006/relationships" xmlns:p="http://schemas.openxmlformats.org/presentationml/2006/main">
  <p:tag name="KSO_WM_UNIT_TABLE_BEAUTIFY" val="smartTable{f9a4e942-877b-44a7-90e5-0d0ebe690c24}"/>
</p:tagLst>
</file>

<file path=ppt/tags/tag9.xml><?xml version="1.0" encoding="utf-8"?>
<p:tagLst xmlns:a="http://schemas.openxmlformats.org/drawingml/2006/main" xmlns:r="http://schemas.openxmlformats.org/officeDocument/2006/relationships" xmlns:p="http://schemas.openxmlformats.org/presentationml/2006/main">
  <p:tag name="KSO_WM_UNIT_TABLE_BEAUTIFY" val="smartTable{5af16d98-c1d6-4b29-a6eb-1111a5484c95}"/>
  <p:tag name="TABLE_ENDDRAG_ORIGIN_RECT" val="814*309"/>
  <p:tag name="TABLE_ENDDRAG_RECT" val="69*196*814*30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1188</TotalTime>
  <Words>11622</Words>
  <Application>Microsoft Office PowerPoint</Application>
  <PresentationFormat>自定义</PresentationFormat>
  <Paragraphs>1314</Paragraphs>
  <Slides>100</Slides>
  <Notes>6</Notes>
  <HiddenSlides>0</HiddenSlides>
  <MMClips>0</MMClips>
  <ScaleCrop>false</ScaleCrop>
  <HeadingPairs>
    <vt:vector size="6" baseType="variant">
      <vt:variant>
        <vt:lpstr>主题</vt:lpstr>
      </vt:variant>
      <vt:variant>
        <vt:i4>1</vt:i4>
      </vt:variant>
      <vt:variant>
        <vt:lpstr>嵌入 OLE 服务器</vt:lpstr>
      </vt:variant>
      <vt:variant>
        <vt:i4>4</vt:i4>
      </vt:variant>
      <vt:variant>
        <vt:lpstr>幻灯片标题</vt:lpstr>
      </vt:variant>
      <vt:variant>
        <vt:i4>100</vt:i4>
      </vt:variant>
    </vt:vector>
  </HeadingPairs>
  <TitlesOfParts>
    <vt:vector size="105" baseType="lpstr">
      <vt:lpstr>Office 主题​​</vt:lpstr>
      <vt:lpstr>MathType 6.0 Equation</vt:lpstr>
      <vt:lpstr>Equation</vt:lpstr>
      <vt:lpstr>剪辑</vt:lpstr>
      <vt:lpstr>Microsoft 公式 3.0</vt:lpstr>
      <vt:lpstr>PowerPoint 演示文稿</vt:lpstr>
      <vt:lpstr>PowerPoint 演示文稿</vt:lpstr>
      <vt:lpstr>PowerPoint 演示文稿</vt:lpstr>
      <vt:lpstr>PowerPoint 演示文稿</vt:lpstr>
      <vt:lpstr>2.期权的分类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apple</cp:lastModifiedBy>
  <cp:revision>1458</cp:revision>
  <dcterms:created xsi:type="dcterms:W3CDTF">2014-05-22T15:27:00Z</dcterms:created>
  <dcterms:modified xsi:type="dcterms:W3CDTF">2024-08-06T05:32:17Z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99C4254A4B4247909AF6D14882024B39</vt:lpwstr>
  </property>
  <property fmtid="{D5CDD505-2E9C-101B-9397-08002B2CF9AE}" pid="3" name="KSOProductBuildVer">
    <vt:lpwstr>2052-11.1.0.11294</vt:lpwstr>
  </property>
</Properties>
</file>