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484" r:id="rId3"/>
    <p:sldId id="495" r:id="rId4"/>
    <p:sldId id="494" r:id="rId5"/>
    <p:sldId id="497" r:id="rId6"/>
    <p:sldId id="334" r:id="rId7"/>
    <p:sldId id="338" r:id="rId8"/>
    <p:sldId id="554" r:id="rId9"/>
    <p:sldId id="555" r:id="rId10"/>
    <p:sldId id="557" r:id="rId11"/>
    <p:sldId id="558" r:id="rId12"/>
    <p:sldId id="559" r:id="rId13"/>
    <p:sldId id="553" r:id="rId14"/>
    <p:sldId id="486" r:id="rId15"/>
    <p:sldId id="487" r:id="rId16"/>
    <p:sldId id="488" r:id="rId17"/>
    <p:sldId id="489" r:id="rId18"/>
    <p:sldId id="507" r:id="rId19"/>
    <p:sldId id="508" r:id="rId20"/>
    <p:sldId id="509" r:id="rId21"/>
    <p:sldId id="510" r:id="rId22"/>
    <p:sldId id="511" r:id="rId23"/>
    <p:sldId id="512" r:id="rId24"/>
    <p:sldId id="513" r:id="rId25"/>
    <p:sldId id="514" r:id="rId26"/>
    <p:sldId id="515" r:id="rId27"/>
    <p:sldId id="498" r:id="rId28"/>
    <p:sldId id="550" r:id="rId29"/>
    <p:sldId id="500" r:id="rId30"/>
    <p:sldId id="501" r:id="rId31"/>
    <p:sldId id="502" r:id="rId32"/>
    <p:sldId id="504" r:id="rId33"/>
    <p:sldId id="505" r:id="rId34"/>
    <p:sldId id="532" r:id="rId35"/>
    <p:sldId id="533" r:id="rId36"/>
    <p:sldId id="534" r:id="rId37"/>
    <p:sldId id="535" r:id="rId38"/>
    <p:sldId id="536" r:id="rId39"/>
    <p:sldId id="537" r:id="rId40"/>
    <p:sldId id="552" r:id="rId41"/>
    <p:sldId id="435" r:id="rId42"/>
    <p:sldId id="491" r:id="rId43"/>
    <p:sldId id="454" r:id="rId44"/>
    <p:sldId id="455" r:id="rId45"/>
    <p:sldId id="458" r:id="rId46"/>
    <p:sldId id="538" r:id="rId47"/>
    <p:sldId id="539" r:id="rId48"/>
    <p:sldId id="556" r:id="rId49"/>
    <p:sldId id="493" r:id="rId50"/>
    <p:sldId id="496" r:id="rId51"/>
    <p:sldId id="434" r:id="rId5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varScale="1">
        <p:scale>
          <a:sx n="150" d="100"/>
          <a:sy n="150" d="100"/>
        </p:scale>
        <p:origin x="708" y="69"/>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2025/8/31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2025/8/31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17</a:t>
            </a:fld>
            <a:endParaRPr lang="en-US" altLang="zh-CN" sz="180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18</a:t>
            </a:fld>
            <a:endParaRPr lang="en-US" altLang="zh-CN" sz="180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19</a:t>
            </a:fld>
            <a:endParaRPr lang="en-US" altLang="zh-CN" sz="180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20</a:t>
            </a:fld>
            <a:endParaRPr lang="en-US" altLang="zh-CN" sz="180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21</a:t>
            </a:fld>
            <a:endParaRPr lang="en-US" altLang="zh-CN">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22</a:t>
            </a:fld>
            <a:endParaRPr lang="en-US" altLang="zh-CN">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23</a:t>
            </a:fld>
            <a:endParaRPr lang="en-US" altLang="zh-CN">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24</a:t>
            </a:fld>
            <a:endParaRPr lang="en-US" altLang="zh-CN">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25</a:t>
            </a:fld>
            <a:endParaRPr lang="en-US" altLang="zh-CN">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26</a:t>
            </a:fld>
            <a:endParaRPr lang="en-US" altLang="zh-CN">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8</a:t>
            </a:fld>
            <a:endParaRPr lang="en-US" altLang="zh-CN" sz="180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28</a:t>
            </a:fld>
            <a:endParaRPr lang="en-US" altLang="zh-CN">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47490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a:t>风险管理是整个量化投资最核心和最根本的内容。摩根集团于</a:t>
            </a:r>
            <a:r>
              <a:rPr lang="en-US" altLang="zh-CN" sz="1200" dirty="0"/>
              <a:t>20</a:t>
            </a:r>
            <a:r>
              <a:rPr lang="zh-CN" altLang="en-US" sz="1200" dirty="0"/>
              <a:t>世纪</a:t>
            </a:r>
            <a:r>
              <a:rPr lang="en-US" altLang="zh-CN" sz="1200" dirty="0"/>
              <a:t>90</a:t>
            </a:r>
            <a:r>
              <a:rPr lang="zh-CN" altLang="en-US" sz="1200" dirty="0"/>
              <a:t>年代开发了在现值（</a:t>
            </a:r>
            <a:r>
              <a:rPr lang="en-US" altLang="zh-CN" sz="1200" dirty="0"/>
              <a:t>Value at </a:t>
            </a:r>
            <a:r>
              <a:rPr lang="en-US" altLang="zh-CN" sz="1200" dirty="0" err="1"/>
              <a:t>Riks,VaR</a:t>
            </a:r>
            <a:r>
              <a:rPr lang="zh-CN" altLang="en-US" sz="1200" dirty="0"/>
              <a:t>）方法，它能够给投资者描绘出一个投资组合未来损益的蓝图，即在</a:t>
            </a:r>
            <a:r>
              <a:rPr lang="en-US" altLang="zh-CN" sz="1200" dirty="0"/>
              <a:t>X%</a:t>
            </a:r>
            <a:r>
              <a:rPr lang="zh-CN" altLang="en-US" sz="1200" dirty="0"/>
              <a:t>的置信水平下，投资组合的风险不会超过多少价值。据此标准，投资者就能够判断这个投资项目是否值得投资。</a:t>
            </a:r>
            <a:endParaRPr lang="en-US" altLang="zh-CN" sz="1200" dirty="0"/>
          </a:p>
          <a:p>
            <a:pPr marL="342900" indent="-342900">
              <a:lnSpc>
                <a:spcPct val="150000"/>
              </a:lnSpc>
              <a:spcBef>
                <a:spcPct val="20000"/>
              </a:spcBef>
              <a:buFont typeface="Arial" panose="020B0604020202020204" pitchFamily="34" charset="0"/>
              <a:buChar char="•"/>
            </a:pPr>
            <a:r>
              <a:rPr lang="zh-CN" altLang="en-US" sz="1200" dirty="0"/>
              <a:t>当投资组合的收益率不满足椭圆分布性质时，</a:t>
            </a:r>
            <a:r>
              <a:rPr lang="en-US" altLang="zh-CN" sz="1200" dirty="0" err="1"/>
              <a:t>VaR</a:t>
            </a:r>
            <a:r>
              <a:rPr lang="zh-CN" altLang="en-US" sz="1200" dirty="0"/>
              <a:t>方法不满足次可加性，因此也不是一个衡量风险的满意指标。故此，后续学者在</a:t>
            </a:r>
            <a:r>
              <a:rPr lang="en-US" altLang="zh-CN" sz="1200" dirty="0" err="1"/>
              <a:t>VaR</a:t>
            </a:r>
            <a:r>
              <a:rPr lang="zh-CN" altLang="en-US" sz="1200" dirty="0"/>
              <a:t>基础上，拓展提出了预期损失缺口和</a:t>
            </a:r>
            <a:r>
              <a:rPr lang="en-US" altLang="zh-CN" sz="1200" dirty="0"/>
              <a:t>SRISK</a:t>
            </a:r>
            <a:r>
              <a:rPr lang="zh-CN" altLang="en-US" sz="1200" dirty="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43</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t>20</a:t>
            </a:r>
            <a:r>
              <a:rPr lang="zh-CN" altLang="en-US" sz="1200" dirty="0"/>
              <a:t>世纪</a:t>
            </a:r>
            <a:r>
              <a:rPr lang="en-US" altLang="zh-CN" sz="1200" dirty="0"/>
              <a:t>60</a:t>
            </a:r>
            <a:r>
              <a:rPr lang="zh-CN" altLang="en-US" sz="1200" dirty="0"/>
              <a:t>年代，美国学者威廉</a:t>
            </a:r>
            <a:r>
              <a:rPr lang="en-US" altLang="zh-CN" sz="1200" dirty="0"/>
              <a:t>·</a:t>
            </a:r>
            <a:r>
              <a:rPr lang="zh-CN" altLang="en-US" sz="1200" dirty="0"/>
              <a:t>夏普（</a:t>
            </a:r>
            <a:r>
              <a:rPr lang="en-US" altLang="zh-CN" sz="1200" dirty="0"/>
              <a:t>William Sharpe</a:t>
            </a:r>
            <a:r>
              <a:rPr lang="zh-CN" altLang="en-US" sz="1200" dirty="0"/>
              <a:t>）、林特尔（</a:t>
            </a:r>
            <a:r>
              <a:rPr lang="en-US" altLang="zh-CN" sz="1200" dirty="0"/>
              <a:t>John </a:t>
            </a:r>
            <a:r>
              <a:rPr lang="en-US" altLang="zh-CN" sz="1200" dirty="0" err="1"/>
              <a:t>Lintner</a:t>
            </a:r>
            <a:r>
              <a:rPr lang="zh-CN" altLang="en-US" sz="1200" dirty="0"/>
              <a:t>）、特里诺（</a:t>
            </a:r>
            <a:r>
              <a:rPr lang="en-US" altLang="zh-CN" sz="1200" dirty="0"/>
              <a:t>Jack </a:t>
            </a:r>
            <a:r>
              <a:rPr lang="en-US" altLang="zh-CN" sz="1200" dirty="0" err="1"/>
              <a:t>Treynor</a:t>
            </a:r>
            <a:r>
              <a:rPr lang="zh-CN" altLang="en-US" sz="1200" dirty="0"/>
              <a:t>）和莫辛（</a:t>
            </a:r>
            <a:r>
              <a:rPr lang="en-US" altLang="zh-CN" sz="1200" dirty="0"/>
              <a:t>Jan </a:t>
            </a:r>
            <a:r>
              <a:rPr lang="en-US" altLang="zh-CN" sz="1200" dirty="0" err="1"/>
              <a:t>Mossin</a:t>
            </a:r>
            <a:r>
              <a:rPr lang="zh-CN" altLang="en-US" sz="1200" dirty="0"/>
              <a:t>）于</a:t>
            </a:r>
            <a:r>
              <a:rPr lang="en-US" altLang="zh-CN" sz="1200" dirty="0"/>
              <a:t>1964</a:t>
            </a:r>
            <a:r>
              <a:rPr lang="zh-CN" altLang="en-US" sz="1200" dirty="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44</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a:latin typeface="+mn-lt"/>
                <a:ea typeface="+mn-ea"/>
              </a:rPr>
              <a:t>当我们将投资标的放宽至期权时，必将拓展了量化投资的边界和范畴。</a:t>
            </a:r>
            <a:endParaRPr kumimoji="1" lang="en-US" altLang="zh-CN" sz="1200" dirty="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45</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50</a:t>
            </a:fld>
            <a:endParaRPr lang="zh-CN" altLang="en-US"/>
          </a:p>
        </p:txBody>
      </p:sp>
    </p:spTree>
    <p:extLst>
      <p:ext uri="{BB962C8B-B14F-4D97-AF65-F5344CB8AC3E}">
        <p14:creationId xmlns:p14="http://schemas.microsoft.com/office/powerpoint/2010/main" val="4119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12</a:t>
            </a:fld>
            <a:endParaRPr lang="en-US" altLang="zh-CN" sz="180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14</a:t>
            </a:fld>
            <a:endParaRPr lang="en-US" altLang="zh-CN" sz="180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15</a:t>
            </a:fld>
            <a:endParaRPr lang="en-US" altLang="zh-CN" sz="180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16</a:t>
            </a:fld>
            <a:endParaRPr lang="en-US" altLang="zh-CN" sz="180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2025/8/31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2025/8/31</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2025/8/31</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2025/8/31</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2025/8/31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2025/8/31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2025/8/31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2025/8/31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2025/8/31</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2025/8/31</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2025/8/31</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2025/8/31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2025/8/31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2025/8/31</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www.xuetangx.com/course/jnu02031007495/26288990"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金融风险管理概论：量化投资视角</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4. </a:t>
            </a:r>
            <a:r>
              <a:rPr lang="zh-CN" altLang="zh-CN" sz="2800" dirty="0">
                <a:latin typeface="华文宋体" pitchFamily="2" charset="-122"/>
                <a:ea typeface="华文宋体" pitchFamily="2" charset="-122"/>
              </a:rPr>
              <a:t>到了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提供理论支持</a:t>
            </a:r>
            <a:r>
              <a:rPr lang="zh-CN" altLang="en-US" sz="2800" dirty="0">
                <a:latin typeface="华文宋体" pitchFamily="2" charset="-122"/>
                <a:ea typeface="华文宋体" pitchFamily="2" charset="-122"/>
              </a:rPr>
              <a:t>。</a:t>
            </a:r>
            <a:endParaRPr lang="en-US" altLang="zh-CN"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endParaRPr lang="en-US" altLang="zh-CN"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endParaRPr lang="en-US" altLang="zh-CN"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endParaRPr lang="en-US" altLang="zh-CN"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年代，摩根集团于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年代初提出在险价值（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a:latin typeface="华文宋体" pitchFamily="2" charset="-122"/>
                <a:ea typeface="华文宋体" pitchFamily="2" charset="-122"/>
              </a:rPr>
              <a:t>）</a:t>
            </a:r>
            <a:r>
              <a:rPr lang="zh-CN" altLang="en-US" sz="2800" dirty="0">
                <a:latin typeface="华文宋体" pitchFamily="2" charset="-122"/>
                <a:ea typeface="华文宋体" pitchFamily="2" charset="-122"/>
              </a:rPr>
              <a:t>。</a:t>
            </a:r>
            <a:endParaRPr lang="zh-CN" altLang="en-US" sz="2800" b="1"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第一节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p>
        </p:txBody>
      </p:sp>
    </p:spTree>
    <p:extLst>
      <p:ext uri="{BB962C8B-B14F-4D97-AF65-F5344CB8AC3E}">
        <p14:creationId xmlns:p14="http://schemas.microsoft.com/office/powerpoint/2010/main" val="259119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9. </a:t>
            </a:r>
            <a:r>
              <a:rPr lang="zh-CN" altLang="zh-CN" sz="2800" dirty="0">
                <a:latin typeface="华文宋体" pitchFamily="2" charset="-122"/>
                <a:ea typeface="华文宋体" pitchFamily="2" charset="-122"/>
              </a:rPr>
              <a:t>时间跨入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世纪，金融风险管理开始渗透金融各个领域，随着金融全球化提速和金融创新产品不断涌现，金融风险管理面临着更大的新挑战。</a:t>
            </a:r>
            <a:endParaRPr lang="en-US" altLang="zh-CN"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a:latin typeface="华文宋体" pitchFamily="2" charset="-122"/>
                <a:ea typeface="华文宋体" pitchFamily="2" charset="-122"/>
              </a:rPr>
              <a:t>10.</a:t>
            </a:r>
            <a:r>
              <a:rPr lang="zh-CN" altLang="zh-CN" sz="2800" dirty="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次贷危机；② 欧债危机；③ 新冠危机。</a:t>
            </a:r>
            <a:endParaRPr lang="en-US" altLang="zh-CN" sz="2800" dirty="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第一节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p>
        </p:txBody>
      </p:sp>
    </p:spTree>
    <p:extLst>
      <p:ext uri="{BB962C8B-B14F-4D97-AF65-F5344CB8AC3E}">
        <p14:creationId xmlns:p14="http://schemas.microsoft.com/office/powerpoint/2010/main" val="24955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endParaRPr lang="en-US" altLang="zh-CN" sz="2800" dirty="0"/>
          </a:p>
          <a:p>
            <a:pPr>
              <a:spcBef>
                <a:spcPts val="2400"/>
              </a:spcBef>
            </a:pPr>
            <a:r>
              <a:rPr lang="zh-CN" altLang="zh-CN" sz="2800" dirty="0"/>
              <a:t>一是，金融风险管理是市场需求催生的时代产物，其出现是为了规避或者消除投资存在的不确定性。</a:t>
            </a:r>
          </a:p>
          <a:p>
            <a:pPr>
              <a:spcBef>
                <a:spcPts val="2400"/>
              </a:spcBef>
            </a:pPr>
            <a:r>
              <a:rPr lang="zh-CN" altLang="zh-CN" sz="2800" dirty="0"/>
              <a:t>二是，现代金融学的产生为金融风险管理的发展奠定坚实的理论基础，特别是，投资组合理论、资本资产定价模型、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endParaRPr lang="en-US" altLang="zh-CN" sz="2800" dirty="0"/>
          </a:p>
          <a:p>
            <a:pPr>
              <a:spcBef>
                <a:spcPts val="2400"/>
              </a:spcBef>
            </a:pPr>
            <a:r>
              <a:rPr lang="zh-CN" altLang="zh-CN" sz="2800" dirty="0"/>
              <a:t>三是，计算机软件和硬件技术的快速发展，为金融风险管理提供了重要的技术保障。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第一节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p>
        </p:txBody>
      </p:sp>
    </p:spTree>
    <p:extLst>
      <p:ext uri="{BB962C8B-B14F-4D97-AF65-F5344CB8AC3E}">
        <p14:creationId xmlns:p14="http://schemas.microsoft.com/office/powerpoint/2010/main" val="13649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a:latin typeface="华文宋体" pitchFamily="2" charset="-122"/>
                <a:ea typeface="华文宋体" pitchFamily="2" charset="-122"/>
              </a:rPr>
              <a:t>1.  </a:t>
            </a:r>
            <a:r>
              <a:rPr lang="en-US" altLang="zh-CN" b="1" dirty="0">
                <a:latin typeface="华文宋体" pitchFamily="2" charset="-122"/>
                <a:ea typeface="华文宋体" pitchFamily="2" charset="-122"/>
              </a:rPr>
              <a:t> </a:t>
            </a:r>
            <a:r>
              <a:rPr lang="zh-CN" altLang="en-US" b="1" dirty="0">
                <a:solidFill>
                  <a:schemeClr val="tx2"/>
                </a:solidFill>
                <a:latin typeface="华文宋体" pitchFamily="2" charset="-122"/>
                <a:ea typeface="华文宋体" pitchFamily="2" charset="-122"/>
              </a:rPr>
              <a:t>风险</a:t>
            </a:r>
            <a:r>
              <a:rPr lang="en-US" altLang="zh-CN" b="1" dirty="0">
                <a:latin typeface="华文宋体" pitchFamily="2" charset="-122"/>
                <a:ea typeface="华文宋体" pitchFamily="2" charset="-122"/>
              </a:rPr>
              <a:t>(Risk)</a:t>
            </a:r>
            <a:r>
              <a:rPr lang="zh-CN" altLang="en-US" dirty="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a:solidFill>
                  <a:schemeClr val="tx2"/>
                </a:solidFill>
                <a:latin typeface="华文宋体" pitchFamily="2" charset="-122"/>
                <a:ea typeface="华文宋体" pitchFamily="2" charset="-122"/>
              </a:rPr>
              <a:t>金融风险</a:t>
            </a:r>
            <a:r>
              <a:rPr lang="en-US" altLang="zh-CN" b="1" dirty="0">
                <a:latin typeface="华文宋体" pitchFamily="2" charset="-122"/>
                <a:ea typeface="华文宋体" pitchFamily="2" charset="-122"/>
              </a:rPr>
              <a:t>(Financial Risk)</a:t>
            </a:r>
            <a:r>
              <a:rPr lang="zh-CN" altLang="en-US" dirty="0">
                <a:latin typeface="华文宋体" pitchFamily="2" charset="-122"/>
                <a:ea typeface="华文宋体" pitchFamily="2" charset="-122"/>
              </a:rPr>
              <a:t>是指金融变量的变动所引起的资产组合未来收益的不确定性。</a:t>
            </a:r>
            <a:endParaRPr lang="en-US" altLang="zh-CN" dirty="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基本特征：① 不确定性</a:t>
            </a:r>
            <a:r>
              <a:rPr lang="zh-CN" altLang="en-US" dirty="0"/>
              <a:t>。</a:t>
            </a:r>
            <a:r>
              <a:rPr lang="zh-CN" altLang="zh-CN" dirty="0"/>
              <a:t>② 普遍性。③ 隐蔽性。④ 传染性。⑤ 不可消除性。⑥周期性。⑦ 可测性。⑧ 可控性。</a:t>
            </a:r>
          </a:p>
          <a:p>
            <a:pPr eaLnBrk="1" hangingPunct="1">
              <a:lnSpc>
                <a:spcPct val="150000"/>
              </a:lnSpc>
              <a:buFont typeface="Wingdings" pitchFamily="2" charset="2"/>
              <a:buNone/>
            </a:pPr>
            <a:endParaRPr lang="zh-CN" altLang="en-US" dirty="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第二节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定义及</a:t>
            </a:r>
            <a:r>
              <a:rPr lang="zh-CN" altLang="zh-CN" sz="2600" b="1" dirty="0">
                <a:latin typeface="微软雅黑" pitchFamily="34" charset="-122"/>
                <a:ea typeface="微软雅黑" pitchFamily="34" charset="-122"/>
                <a:sym typeface="等线" pitchFamily="2" charset="-122"/>
              </a:rPr>
              <a:t>分类</a:t>
            </a:r>
          </a:p>
        </p:txBody>
      </p:sp>
    </p:spTree>
    <p:extLst>
      <p:ext uri="{BB962C8B-B14F-4D97-AF65-F5344CB8AC3E}">
        <p14:creationId xmlns:p14="http://schemas.microsoft.com/office/powerpoint/2010/main" val="370145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a:latin typeface="华文宋体" pitchFamily="2" charset="-122"/>
                <a:ea typeface="华文宋体" pitchFamily="2" charset="-122"/>
              </a:rPr>
              <a:t>1. </a:t>
            </a:r>
            <a:r>
              <a:rPr lang="zh-CN" altLang="en-US" dirty="0">
                <a:latin typeface="华文宋体" pitchFamily="2" charset="-122"/>
                <a:ea typeface="华文宋体" pitchFamily="2" charset="-122"/>
              </a:rPr>
              <a:t>未来收益有可能受金融变量变动影响的那部分资产组合的资金头寸称为</a:t>
            </a:r>
            <a:r>
              <a:rPr lang="zh-CN" altLang="en-US" b="1" dirty="0">
                <a:solidFill>
                  <a:schemeClr val="tx2"/>
                </a:solidFill>
                <a:latin typeface="华文宋体" pitchFamily="2" charset="-122"/>
                <a:ea typeface="华文宋体" pitchFamily="2" charset="-122"/>
              </a:rPr>
              <a:t>风险暴露</a:t>
            </a:r>
            <a:r>
              <a:rPr lang="en-US" altLang="zh-CN" b="1" dirty="0">
                <a:latin typeface="华文宋体" pitchFamily="2" charset="-122"/>
                <a:ea typeface="华文宋体" pitchFamily="2" charset="-122"/>
              </a:rPr>
              <a:t>(Risk Exposure)</a:t>
            </a:r>
            <a:r>
              <a:rPr lang="zh-CN" altLang="en-US" dirty="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a:latin typeface="华文宋体" pitchFamily="2" charset="-122"/>
                <a:ea typeface="华文宋体" pitchFamily="2" charset="-122"/>
              </a:rPr>
              <a:t>2. </a:t>
            </a:r>
            <a:r>
              <a:rPr lang="zh-CN" altLang="en-US" dirty="0">
                <a:latin typeface="华文宋体" pitchFamily="2" charset="-122"/>
                <a:ea typeface="华文宋体" pitchFamily="2" charset="-122"/>
              </a:rPr>
              <a:t>金融风险来源于风险暴露以及影响资产组合未来收益的金融变量变动的不确定性。</a:t>
            </a:r>
            <a:endParaRPr lang="en-US" altLang="zh-CN" dirty="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a:latin typeface="华文宋体" pitchFamily="2" charset="-122"/>
                <a:ea typeface="华文宋体" pitchFamily="2" charset="-122"/>
              </a:rPr>
              <a:t>3. </a:t>
            </a:r>
            <a:r>
              <a:rPr lang="zh-CN" altLang="en-US" dirty="0">
                <a:latin typeface="华文宋体" pitchFamily="2" charset="-122"/>
                <a:ea typeface="华文宋体" pitchFamily="2" charset="-122"/>
              </a:rPr>
              <a:t>不确定性是金融风险的根源，不确定性越大，风险也就越大。</a:t>
            </a:r>
            <a:endParaRPr lang="en-US" altLang="zh-CN" dirty="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a:latin typeface="华文宋体" pitchFamily="2" charset="-122"/>
                <a:ea typeface="华文宋体" pitchFamily="2" charset="-122"/>
              </a:rPr>
              <a:t>    外在风险</a:t>
            </a:r>
            <a:r>
              <a:rPr lang="en-US" altLang="zh-CN" b="1" dirty="0">
                <a:latin typeface="华文宋体" pitchFamily="2" charset="-122"/>
                <a:ea typeface="华文宋体" pitchFamily="2" charset="-122"/>
              </a:rPr>
              <a:t>——</a:t>
            </a:r>
            <a:r>
              <a:rPr lang="zh-CN" altLang="en-US" b="1" dirty="0">
                <a:latin typeface="华文宋体" pitchFamily="2" charset="-122"/>
                <a:ea typeface="华文宋体" pitchFamily="2" charset="-122"/>
              </a:rPr>
              <a:t>系统性风险    （不可对冲）</a:t>
            </a:r>
            <a:endParaRPr lang="en-US" altLang="zh-CN" b="1" dirty="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a:latin typeface="华文宋体" pitchFamily="2" charset="-122"/>
                <a:ea typeface="华文宋体" pitchFamily="2" charset="-122"/>
              </a:rPr>
              <a:t>    内在风险</a:t>
            </a:r>
            <a:r>
              <a:rPr lang="en-US" altLang="zh-CN" b="1" dirty="0">
                <a:latin typeface="华文宋体" pitchFamily="2" charset="-122"/>
                <a:ea typeface="华文宋体" pitchFamily="2" charset="-122"/>
              </a:rPr>
              <a:t>——</a:t>
            </a:r>
            <a:r>
              <a:rPr lang="zh-CN" altLang="en-US" b="1" dirty="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第二节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定义及</a:t>
            </a:r>
            <a:r>
              <a:rPr lang="zh-CN" altLang="zh-CN" sz="2600" b="1" dirty="0">
                <a:latin typeface="微软雅黑" pitchFamily="34" charset="-122"/>
                <a:ea typeface="微软雅黑" pitchFamily="34" charset="-122"/>
                <a:sym typeface="等线" pitchFamily="2" charset="-122"/>
              </a:rPr>
              <a:t>分类</a:t>
            </a:r>
          </a:p>
        </p:txBody>
      </p:sp>
    </p:spTree>
    <p:extLst>
      <p:ext uri="{BB962C8B-B14F-4D97-AF65-F5344CB8AC3E}">
        <p14:creationId xmlns:p14="http://schemas.microsoft.com/office/powerpoint/2010/main" val="257769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第二节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定义及</a:t>
            </a:r>
            <a:r>
              <a:rPr lang="zh-CN" altLang="zh-CN" sz="2600" b="1" dirty="0">
                <a:latin typeface="微软雅黑" pitchFamily="34" charset="-122"/>
                <a:ea typeface="微软雅黑" pitchFamily="34" charset="-122"/>
                <a:sym typeface="等线" pitchFamily="2" charset="-122"/>
              </a:rPr>
              <a:t>分类</a:t>
            </a: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a:solidFill>
                  <a:srgbClr val="FF0000"/>
                </a:solidFill>
                <a:latin typeface="华文宋体" pitchFamily="2" charset="-122"/>
                <a:ea typeface="华文宋体" pitchFamily="2" charset="-122"/>
              </a:rPr>
              <a:t>1.	市场风险</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是指由于金融市场变量的变化或波动而引起的资产组合未来收益的不确定性</a:t>
            </a:r>
            <a:r>
              <a:rPr lang="zh-CN" altLang="en-US" sz="2700" b="1" dirty="0">
                <a:solidFill>
                  <a:srgbClr val="FF0000"/>
                </a:solidFill>
                <a:latin typeface="华文宋体" pitchFamily="2" charset="-122"/>
                <a:ea typeface="华文宋体" pitchFamily="2" charset="-122"/>
              </a:rPr>
              <a:t> （风险对冲）</a:t>
            </a:r>
            <a:r>
              <a:rPr lang="zh-CN" altLang="zh-CN" sz="2700" dirty="0">
                <a:latin typeface="华文宋体" pitchFamily="2" charset="-122"/>
                <a:ea typeface="华文宋体" pitchFamily="2" charset="-122"/>
                <a:sym typeface="等线" pitchFamily="2" charset="-122"/>
              </a:rPr>
              <a:t>。</a:t>
            </a:r>
            <a:endParaRPr lang="en-US" altLang="zh-CN" sz="2700" b="1" dirty="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a:solidFill>
                  <a:srgbClr val="FF0000"/>
                </a:solidFill>
                <a:latin typeface="华文宋体" pitchFamily="2" charset="-122"/>
                <a:ea typeface="华文宋体" pitchFamily="2" charset="-122"/>
              </a:rPr>
              <a:t>2.</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信用风险</a:t>
            </a:r>
            <a:endParaRPr lang="en-US" altLang="zh-CN" sz="2700" b="1" dirty="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a:solidFill>
                  <a:srgbClr val="FF0000"/>
                </a:solidFill>
                <a:latin typeface="华文宋体" pitchFamily="2" charset="-122"/>
                <a:ea typeface="华文宋体" pitchFamily="2" charset="-122"/>
              </a:rPr>
              <a:t>3.</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操作风险</a:t>
            </a:r>
            <a:r>
              <a:rPr lang="en-US" altLang="zh-CN" sz="2700" b="1" dirty="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a:solidFill>
                  <a:srgbClr val="FF0000"/>
                </a:solidFill>
                <a:latin typeface="华文宋体" pitchFamily="2" charset="-122"/>
                <a:ea typeface="华文宋体" pitchFamily="2" charset="-122"/>
              </a:rPr>
              <a:t>4.	</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流动性风险</a:t>
            </a:r>
            <a:endParaRPr lang="en-US" altLang="zh-CN" sz="2700" b="1" dirty="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a:latin typeface="华文宋体" pitchFamily="2" charset="-122"/>
                <a:ea typeface="华文宋体" pitchFamily="2" charset="-122"/>
              </a:rPr>
              <a:t>5.</a:t>
            </a:r>
            <a:r>
              <a:rPr lang="en-US" altLang="zh-CN" sz="2700" dirty="0">
                <a:latin typeface="华文宋体" pitchFamily="2" charset="-122"/>
                <a:ea typeface="华文宋体" pitchFamily="2" charset="-122"/>
              </a:rPr>
              <a:t> </a:t>
            </a:r>
            <a:r>
              <a:rPr lang="zh-CN" altLang="zh-CN" sz="2700" dirty="0">
                <a:latin typeface="华文宋体" pitchFamily="2" charset="-122"/>
                <a:ea typeface="华文宋体" pitchFamily="2" charset="-122"/>
              </a:rPr>
              <a:t>经营风险</a:t>
            </a:r>
            <a:endParaRPr lang="en-US" altLang="zh-CN" sz="2700" dirty="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a:latin typeface="华文宋体" pitchFamily="2" charset="-122"/>
                <a:ea typeface="华文宋体" pitchFamily="2" charset="-122"/>
              </a:rPr>
              <a:t>6.</a:t>
            </a:r>
            <a:r>
              <a:rPr lang="en-US" altLang="zh-CN" sz="2700" dirty="0">
                <a:latin typeface="华文宋体" pitchFamily="2" charset="-122"/>
                <a:ea typeface="华文宋体" pitchFamily="2" charset="-122"/>
              </a:rPr>
              <a:t> </a:t>
            </a:r>
            <a:r>
              <a:rPr lang="zh-CN" altLang="zh-CN" sz="2700" dirty="0">
                <a:latin typeface="华文宋体" pitchFamily="2" charset="-122"/>
                <a:ea typeface="华文宋体" pitchFamily="2" charset="-122"/>
              </a:rPr>
              <a:t>国家风险</a:t>
            </a:r>
            <a:endParaRPr lang="en-US" altLang="zh-CN" sz="2700" dirty="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a:latin typeface="华文宋体" pitchFamily="2" charset="-122"/>
                <a:ea typeface="华文宋体" pitchFamily="2" charset="-122"/>
              </a:rPr>
              <a:t>7.</a:t>
            </a:r>
            <a:r>
              <a:rPr lang="en-US" altLang="zh-CN" sz="2700" dirty="0">
                <a:latin typeface="华文宋体" pitchFamily="2" charset="-122"/>
                <a:ea typeface="华文宋体" pitchFamily="2" charset="-122"/>
              </a:rPr>
              <a:t> </a:t>
            </a:r>
            <a:r>
              <a:rPr lang="zh-CN" altLang="zh-CN" sz="2700" dirty="0">
                <a:latin typeface="华文宋体" pitchFamily="2" charset="-122"/>
                <a:ea typeface="华文宋体" pitchFamily="2" charset="-122"/>
              </a:rPr>
              <a:t>关联风险</a:t>
            </a: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a:solidFill>
                  <a:schemeClr val="tx1"/>
                </a:solidFill>
                <a:latin typeface="Times" pitchFamily="18" charset="0"/>
              </a:rPr>
              <a:t>本课程重点讲解内容</a:t>
            </a:r>
            <a:endParaRPr lang="en-US" altLang="zh-CN" sz="4400" dirty="0">
              <a:solidFill>
                <a:schemeClr val="tx1"/>
              </a:solidFill>
              <a:latin typeface="Times" pitchFamily="18" charset="0"/>
            </a:endParaRPr>
          </a:p>
          <a:p>
            <a:pPr algn="ctr">
              <a:spcBef>
                <a:spcPts val="0"/>
              </a:spcBef>
            </a:pPr>
            <a:r>
              <a:rPr lang="en-US" altLang="zh-CN" sz="4400" dirty="0">
                <a:solidFill>
                  <a:schemeClr val="tx1"/>
                </a:solidFill>
                <a:latin typeface="Times" pitchFamily="18" charset="0"/>
              </a:rPr>
              <a:t>(</a:t>
            </a:r>
            <a:r>
              <a:rPr lang="zh-CN" altLang="en-US" sz="4400" dirty="0">
                <a:solidFill>
                  <a:schemeClr val="tx1"/>
                </a:solidFill>
                <a:latin typeface="Times" pitchFamily="18" charset="0"/>
              </a:rPr>
              <a:t>包括债券、股票、期货、期权风险对冲</a:t>
            </a:r>
            <a:r>
              <a:rPr lang="en-US" altLang="zh-CN" sz="4400" dirty="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a16="http://schemas.microsoft.com/office/drawing/2014/main"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a:t>量化投资视角</a:t>
            </a:r>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第二节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定义及</a:t>
            </a:r>
            <a:r>
              <a:rPr lang="zh-CN" altLang="zh-CN" sz="2600" b="1" dirty="0">
                <a:latin typeface="微软雅黑" pitchFamily="34" charset="-122"/>
                <a:ea typeface="微软雅黑" pitchFamily="34" charset="-122"/>
                <a:sym typeface="等线" pitchFamily="2" charset="-122"/>
              </a:rPr>
              <a:t>分类</a:t>
            </a: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a:latin typeface="华文宋体" pitchFamily="2" charset="-122"/>
                <a:ea typeface="华文宋体" pitchFamily="2" charset="-122"/>
              </a:rPr>
              <a:t>金融市场变量(也称市场风险因子，Market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1-1</a:t>
            </a:r>
            <a:r>
              <a:rPr lang="zh-CN" altLang="zh-CN" sz="2700" dirty="0">
                <a:latin typeface="Times New Roman" pitchFamily="18" charset="0"/>
                <a:ea typeface="等线" pitchFamily="2" charset="-122"/>
              </a:rPr>
              <a:t>】市场风险之巴林银行破产事件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亿美元，这笔损失耗尽了巴林银行所有的股权资本。事情经过是，巴林银行首席交易员尼克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a:effectLst/>
                <a:latin typeface="华文中宋" panose="02010600040101010101" pitchFamily="2" charset="-122"/>
                <a:ea typeface="华文中宋" panose="02010600040101010101" pitchFamily="2" charset="-122"/>
              </a:rPr>
              <a:t>信用风险(Credit Risk) </a:t>
            </a:r>
            <a:r>
              <a:rPr lang="zh-CN" altLang="en-US" noProof="1">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44947" y="4842778"/>
            <a:ext cx="12142291" cy="1440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zh-CN" sz="2500" dirty="0"/>
              <a:t>陈创练，《</a:t>
            </a:r>
            <a:r>
              <a:rPr lang="zh-CN" altLang="en-US" sz="2500" dirty="0"/>
              <a:t>金融风险管理</a:t>
            </a:r>
            <a:r>
              <a:rPr lang="zh-CN" altLang="zh-CN" sz="2500" dirty="0"/>
              <a:t>》，</a:t>
            </a:r>
            <a:r>
              <a:rPr lang="zh-CN" altLang="en-US" sz="2500" dirty="0"/>
              <a:t>中国人民</a:t>
            </a:r>
            <a:r>
              <a:rPr lang="zh-CN" altLang="zh-CN" sz="2500" dirty="0"/>
              <a:t>大学出版社，</a:t>
            </a:r>
            <a:r>
              <a:rPr lang="en-US" altLang="zh-CN" sz="2500" dirty="0"/>
              <a:t>2024</a:t>
            </a:r>
            <a:r>
              <a:rPr lang="zh-CN" altLang="zh-CN" sz="2500" dirty="0"/>
              <a:t>年。</a:t>
            </a:r>
          </a:p>
          <a:p>
            <a:pPr>
              <a:spcBef>
                <a:spcPts val="1200"/>
              </a:spcBef>
              <a:buFont typeface="Wingdings" pitchFamily="2" charset="2"/>
              <a:buChar char="Ø"/>
            </a:pPr>
            <a:r>
              <a:rPr lang="zh-CN" altLang="zh-CN" sz="2500" dirty="0"/>
              <a:t>约翰</a:t>
            </a:r>
            <a:r>
              <a:rPr lang="en-US" altLang="zh-CN" sz="2500" dirty="0"/>
              <a:t>·</a:t>
            </a:r>
            <a:r>
              <a:rPr lang="zh-CN" altLang="zh-CN" sz="2500" dirty="0"/>
              <a:t>赫尔，王勇译，《风险管理与金融机构》（第四版，或英文版本第五版），机械工业出版社，</a:t>
            </a:r>
            <a:r>
              <a:rPr lang="en-US" altLang="zh-CN" sz="2500" dirty="0"/>
              <a:t>2018</a:t>
            </a:r>
            <a:r>
              <a:rPr lang="zh-CN" altLang="zh-CN" sz="2500" dirty="0"/>
              <a:t>年。</a:t>
            </a:r>
            <a:endParaRPr lang="en-US" altLang="zh-CN" sz="2500" dirty="0"/>
          </a:p>
        </p:txBody>
      </p:sp>
      <p:sp>
        <p:nvSpPr>
          <p:cNvPr id="9" name="矩形 8"/>
          <p:cNvSpPr/>
          <p:nvPr/>
        </p:nvSpPr>
        <p:spPr>
          <a:xfrm>
            <a:off x="530613" y="46315"/>
            <a:ext cx="5479385" cy="523220"/>
          </a:xfrm>
          <a:prstGeom prst="rect">
            <a:avLst/>
          </a:prstGeom>
        </p:spPr>
        <p:txBody>
          <a:bodyPr wrap="none">
            <a:spAutoFit/>
          </a:bodyPr>
          <a:lstStyle/>
          <a:p>
            <a:pPr eaLnBrk="1" hangingPunct="1"/>
            <a:r>
              <a:rPr kumimoji="1" lang="zh-CN" altLang="en-US" sz="2800" b="1" dirty="0">
                <a:latin typeface="微软雅黑" pitchFamily="34" charset="-122"/>
                <a:ea typeface="微软雅黑" pitchFamily="34" charset="-122"/>
                <a:sym typeface="等线" pitchFamily="2" charset="-122"/>
              </a:rPr>
              <a:t>教材选择</a:t>
            </a:r>
            <a:r>
              <a:rPr kumimoji="1" lang="en-US" altLang="zh-CN" sz="2800" b="1" dirty="0">
                <a:latin typeface="微软雅黑" pitchFamily="34" charset="-122"/>
                <a:ea typeface="微软雅黑" pitchFamily="34" charset="-122"/>
                <a:sym typeface="等线" pitchFamily="2" charset="-122"/>
              </a:rPr>
              <a:t>——</a:t>
            </a:r>
            <a:r>
              <a:rPr lang="zh-CN" altLang="en-US" sz="2800" dirty="0"/>
              <a:t>国外教材</a:t>
            </a:r>
            <a:r>
              <a:rPr lang="en-US" altLang="zh-CN" sz="2800" dirty="0"/>
              <a:t>+</a:t>
            </a:r>
            <a:r>
              <a:rPr lang="zh-CN" altLang="en-US" sz="2800" dirty="0"/>
              <a:t>自编教材</a:t>
            </a: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851" y="666314"/>
            <a:ext cx="29401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10">
            <a:extLst>
              <a:ext uri="{FF2B5EF4-FFF2-40B4-BE49-F238E27FC236}">
                <a16:creationId xmlns:a16="http://schemas.microsoft.com/office/drawing/2014/main" id="{1EA68EED-6196-4260-9DB9-E683C8317764}"/>
              </a:ext>
            </a:extLst>
          </p:cNvPr>
          <p:cNvSpPr txBox="1"/>
          <p:nvPr/>
        </p:nvSpPr>
        <p:spPr>
          <a:xfrm>
            <a:off x="3789363" y="6093296"/>
            <a:ext cx="7198939" cy="584775"/>
          </a:xfrm>
          <a:prstGeom prst="rect">
            <a:avLst/>
          </a:prstGeom>
          <a:noFill/>
        </p:spPr>
        <p:txBody>
          <a:bodyPr wrap="square">
            <a:spAutoFit/>
          </a:bodyPr>
          <a:lstStyle/>
          <a:p>
            <a:pPr algn="ctr"/>
            <a:r>
              <a:rPr lang="zh-CN" altLang="en-US" sz="3200" b="1" dirty="0">
                <a:solidFill>
                  <a:srgbClr val="215968"/>
                </a:solidFill>
                <a:latin typeface="黑体" pitchFamily="49" charset="-122"/>
                <a:ea typeface="黑体" pitchFamily="49" charset="-122"/>
                <a:cs typeface="Times New Roman" panose="02020603050405020304" pitchFamily="18" charset="0"/>
              </a:rPr>
              <a:t>网站</a:t>
            </a:r>
            <a:r>
              <a:rPr lang="zh-CN" altLang="en-US" sz="3200" b="1" dirty="0">
                <a:solidFill>
                  <a:srgbClr val="215968"/>
                </a:solidFill>
                <a:latin typeface="+mj-lt"/>
                <a:ea typeface="楷体" panose="02010609060101010101" pitchFamily="49" charset="-122"/>
                <a:cs typeface="Times New Roman" panose="02020603050405020304" pitchFamily="18" charset="0"/>
              </a:rPr>
              <a:t>：</a:t>
            </a:r>
            <a:r>
              <a:rPr lang="en-US" altLang="zh-CN" sz="3200" b="1" dirty="0">
                <a:solidFill>
                  <a:srgbClr val="215968"/>
                </a:solidFill>
                <a:latin typeface="+mj-lt"/>
                <a:ea typeface="楷体" panose="02010609060101010101" pitchFamily="49" charset="-122"/>
                <a:cs typeface="Times New Roman" panose="02020603050405020304" pitchFamily="18" charset="0"/>
              </a:rPr>
              <a:t>www.chenchuanglian.cn</a:t>
            </a:r>
          </a:p>
        </p:txBody>
      </p:sp>
      <p:pic>
        <p:nvPicPr>
          <p:cNvPr id="3" name="图片 2">
            <a:extLst>
              <a:ext uri="{FF2B5EF4-FFF2-40B4-BE49-F238E27FC236}">
                <a16:creationId xmlns:a16="http://schemas.microsoft.com/office/drawing/2014/main" id="{D9D74010-608B-0FA5-961D-2618687367ED}"/>
              </a:ext>
            </a:extLst>
          </p:cNvPr>
          <p:cNvPicPr>
            <a:picLocks noChangeAspect="1"/>
          </p:cNvPicPr>
          <p:nvPr/>
        </p:nvPicPr>
        <p:blipFill>
          <a:blip r:embed="rId3"/>
          <a:stretch>
            <a:fillRect/>
          </a:stretch>
        </p:blipFill>
        <p:spPr>
          <a:xfrm>
            <a:off x="513126" y="702318"/>
            <a:ext cx="6048672" cy="4104456"/>
          </a:xfrm>
          <a:prstGeom prst="rect">
            <a:avLst/>
          </a:prstGeom>
        </p:spPr>
      </p:pic>
    </p:spTree>
    <p:extLst>
      <p:ext uri="{BB962C8B-B14F-4D97-AF65-F5344CB8AC3E}">
        <p14:creationId xmlns:p14="http://schemas.microsoft.com/office/powerpoint/2010/main" val="11648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a:latin typeface="楷体" pitchFamily="49" charset="-122"/>
                <a:ea typeface="楷体" pitchFamily="49" charset="-122"/>
              </a:rPr>
              <a:t>    </a:t>
            </a:r>
            <a:r>
              <a:rPr lang="zh-CN" altLang="zh-CN" sz="1900" dirty="0">
                <a:latin typeface="楷体" pitchFamily="49" charset="-122"/>
                <a:ea typeface="楷体" pitchFamily="49" charset="-122"/>
              </a:rPr>
              <a:t>美国次贷危机（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endParaRPr lang="en-US" altLang="zh-CN" sz="1900" dirty="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a:latin typeface="楷体" pitchFamily="49" charset="-122"/>
                <a:ea typeface="楷体" pitchFamily="49" charset="-122"/>
              </a:rPr>
              <a:t>    </a:t>
            </a:r>
            <a:r>
              <a:rPr lang="zh-CN" altLang="zh-CN" sz="1900" dirty="0">
                <a:latin typeface="楷体" pitchFamily="49" charset="-122"/>
                <a:ea typeface="楷体" pitchFamily="49" charset="-122"/>
              </a:rPr>
              <a:t>时间来到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贷款信用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a:t>
            </a:r>
            <a:r>
              <a:rPr lang="zh-CN" altLang="zh-CN" sz="1900">
                <a:latin typeface="楷体" pitchFamily="49" charset="-122"/>
                <a:ea typeface="楷体" pitchFamily="49" charset="-122"/>
              </a:rPr>
              <a:t>大众银行</a:t>
            </a:r>
            <a:r>
              <a:rPr lang="zh-CN" altLang="en-US" sz="1900">
                <a:latin typeface="楷体" pitchFamily="49" charset="-122"/>
                <a:ea typeface="楷体" pitchFamily="49" charset="-122"/>
              </a:rPr>
              <a:t>持有</a:t>
            </a:r>
            <a:r>
              <a:rPr lang="zh-CN" altLang="zh-CN" sz="190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而导致财富缩水，金融机构更是因为资产价格暴跌存在破产风险，出现链锁</a:t>
            </a:r>
            <a:r>
              <a:rPr lang="zh-CN" altLang="en-US" sz="1900" dirty="0">
                <a:latin typeface="楷体" pitchFamily="49" charset="-122"/>
                <a:ea typeface="楷体" pitchFamily="49" charset="-122"/>
              </a:rPr>
              <a:t>反应</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endParaRPr lang="en-US" altLang="zh-CN" sz="2400" dirty="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5</a:t>
            </a:r>
            <a:r>
              <a:rPr lang="zh-CN" altLang="en-US" sz="2400" dirty="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6</a:t>
            </a:r>
            <a:r>
              <a:rPr lang="zh-CN" altLang="en-US" sz="2400" dirty="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a:effectLst/>
                <a:latin typeface="华文中宋" panose="02010600040101010101" pitchFamily="2" charset="-122"/>
                <a:ea typeface="华文中宋" panose="02010600040101010101" pitchFamily="2" charset="-122"/>
              </a:rPr>
              <a:t> 操作风险</a:t>
            </a:r>
            <a:r>
              <a:rPr lang="zh-CN" altLang="en-US" noProof="1">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zh-CN" altLang="zh-CN" sz="2400" dirty="0">
                <a:latin typeface="楷体" pitchFamily="49" charset="-122"/>
                <a:ea typeface="楷体" pitchFamily="49" charset="-122"/>
                <a:cs typeface="+mn-cs"/>
              </a:rPr>
              <a:t>中国航油成立于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a:latin typeface="楷体" pitchFamily="49" charset="-122"/>
                <a:ea typeface="楷体" pitchFamily="49" charset="-122"/>
                <a:cs typeface="+mn-cs"/>
              </a:rPr>
              <a:t>1.8</a:t>
            </a:r>
            <a:r>
              <a:rPr lang="zh-CN" altLang="zh-CN" sz="2400">
                <a:latin typeface="楷体" pitchFamily="49" charset="-122"/>
                <a:ea typeface="楷体" pitchFamily="49" charset="-122"/>
                <a:cs typeface="+mn-cs"/>
              </a:rPr>
              <a:t>亿</a:t>
            </a:r>
            <a:r>
              <a:rPr lang="zh-CN" altLang="zh-CN" sz="2400" dirty="0">
                <a:latin typeface="楷体" pitchFamily="49" charset="-122"/>
                <a:ea typeface="楷体" pitchFamily="49" charset="-122"/>
                <a:cs typeface="+mn-cs"/>
              </a:rPr>
              <a:t>美元的巨额账面亏损。</a:t>
            </a:r>
            <a:endParaRPr lang="en-US" altLang="zh-CN" sz="2400" dirty="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zh-CN" altLang="zh-CN" sz="2400" dirty="0">
                <a:latin typeface="楷体" pitchFamily="49" charset="-122"/>
                <a:ea typeface="楷体" pitchFamily="49" charset="-122"/>
                <a:cs typeface="+mn-cs"/>
              </a:rPr>
              <a:t>虽然此后公司进行了补仓或者采取相应的补救措施，但是，在巨额亏损面前均无补于事。到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a:effectLst/>
                <a:latin typeface="华文中宋" panose="02010600040101010101" pitchFamily="2" charset="-122"/>
                <a:ea typeface="华文中宋" panose="02010600040101010101" pitchFamily="2" charset="-122"/>
              </a:rPr>
              <a:t> 流动性风险</a:t>
            </a:r>
            <a:r>
              <a:rPr lang="zh-CN" altLang="en-US" noProof="1">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a:effectLst/>
                <a:latin typeface="华文中宋" panose="02010600040101010101" pitchFamily="2" charset="-122"/>
                <a:ea typeface="华文中宋" panose="02010600040101010101" pitchFamily="2" charset="-122"/>
              </a:rPr>
              <a:t> 流动性风险</a:t>
            </a:r>
            <a:r>
              <a:rPr lang="zh-CN" altLang="en-US" noProof="1">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endParaRPr lang="en-US" altLang="zh-CN" sz="2400" dirty="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zh-CN" altLang="zh-CN" sz="2400" dirty="0">
                <a:latin typeface="楷体" pitchFamily="49" charset="-122"/>
                <a:ea typeface="楷体" pitchFamily="49" charset="-122"/>
                <a:cs typeface="+mn-cs"/>
              </a:rPr>
              <a:t>此时，硅谷银行资金的成本是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a:effectLst/>
                <a:latin typeface="华文中宋" panose="02010600040101010101" pitchFamily="2" charset="-122"/>
                <a:ea typeface="华文中宋" panose="02010600040101010101" pitchFamily="2" charset="-122"/>
              </a:rPr>
              <a:t> 其他风险</a:t>
            </a:r>
            <a:r>
              <a:rPr lang="zh-CN" altLang="en-US" noProof="1">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6D8194D-9B73-4AB7-9061-B28F0D01671F}"/>
              </a:ext>
            </a:extLst>
          </p:cNvPr>
          <p:cNvSpPr txBox="1"/>
          <p:nvPr/>
        </p:nvSpPr>
        <p:spPr>
          <a:xfrm>
            <a:off x="3501331" y="2515543"/>
            <a:ext cx="7992888" cy="769441"/>
          </a:xfrm>
          <a:prstGeom prst="rect">
            <a:avLst/>
          </a:prstGeom>
          <a:noFill/>
        </p:spPr>
        <p:txBody>
          <a:bodyPr wrap="square">
            <a:spAutoFit/>
          </a:bodyPr>
          <a:lstStyle/>
          <a:p>
            <a:r>
              <a:rPr lang="zh-CN" altLang="en-US" sz="4400" b="1" dirty="0">
                <a:solidFill>
                  <a:schemeClr val="bg1"/>
                </a:solidFill>
                <a:ea typeface="微软雅黑" pitchFamily="34" charset="-122"/>
              </a:rPr>
              <a:t>三、量化投资界定与未来</a:t>
            </a:r>
            <a:endParaRPr kumimoji="0" lang="en-US" altLang="zh-CN" sz="4400" b="1" dirty="0">
              <a:solidFill>
                <a:schemeClr val="bg1"/>
              </a:solidFill>
              <a:latin typeface="+mj-lt"/>
              <a:ea typeface="微软雅黑" pitchFamily="34" charset="-122"/>
            </a:endParaRPr>
          </a:p>
        </p:txBody>
      </p:sp>
    </p:spTree>
    <p:extLst>
      <p:ext uri="{BB962C8B-B14F-4D97-AF65-F5344CB8AC3E}">
        <p14:creationId xmlns:p14="http://schemas.microsoft.com/office/powerpoint/2010/main" val="631288651"/>
      </p:ext>
    </p:extLst>
  </p:cSld>
  <p:clrMapOvr>
    <a:masterClrMapping/>
  </p:clrMapOvr>
  <p:transition spd="slow" advClick="0" advTm="3340">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
        <p:nvSpPr>
          <p:cNvPr id="5" name="内容占位符 2"/>
          <p:cNvSpPr txBox="1">
            <a:spLocks/>
          </p:cNvSpPr>
          <p:nvPr/>
        </p:nvSpPr>
        <p:spPr>
          <a:xfrm>
            <a:off x="116955" y="960112"/>
            <a:ext cx="8568952" cy="5493224"/>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2400"/>
              <a:t>     </a:t>
            </a:r>
            <a:r>
              <a:rPr lang="zh-CN" altLang="en-US" sz="2400"/>
              <a:t>量化投资的奠基石人物</a:t>
            </a:r>
            <a:r>
              <a:rPr lang="en-US" altLang="zh-CN" sz="2400"/>
              <a:t>——</a:t>
            </a:r>
            <a:r>
              <a:rPr lang="zh-CN" altLang="en-US" sz="2400"/>
              <a:t>詹姆斯</a:t>
            </a:r>
            <a:r>
              <a:rPr lang="en-US" altLang="zh-CN" sz="2400"/>
              <a:t>•</a:t>
            </a:r>
            <a:r>
              <a:rPr lang="zh-CN" altLang="en-US" sz="2400"/>
              <a:t>西蒙斯（</a:t>
            </a:r>
            <a:r>
              <a:rPr lang="en-US" altLang="zh-CN" sz="2400"/>
              <a:t>James Simons</a:t>
            </a:r>
            <a:r>
              <a:rPr lang="zh-CN" altLang="en-US" sz="2400"/>
              <a:t>）</a:t>
            </a:r>
            <a:endParaRPr lang="en-US" altLang="zh-CN" sz="2400"/>
          </a:p>
          <a:p>
            <a:pPr marL="0" indent="0">
              <a:buFont typeface="Arial" pitchFamily="34" charset="0"/>
              <a:buNone/>
            </a:pPr>
            <a:endParaRPr lang="en-US" altLang="zh-CN" sz="2400"/>
          </a:p>
          <a:p>
            <a:r>
              <a:rPr lang="zh-CN" altLang="en-US" sz="2400"/>
              <a:t>詹姆斯</a:t>
            </a:r>
            <a:r>
              <a:rPr lang="en-US" altLang="zh-CN" sz="2400"/>
              <a:t>•</a:t>
            </a:r>
            <a:r>
              <a:rPr lang="zh-CN" altLang="en-US" sz="2400"/>
              <a:t>西蒙斯是世界级著名数学家，曾因陈氏</a:t>
            </a:r>
            <a:r>
              <a:rPr lang="en-US" altLang="zh-CN" sz="2400"/>
              <a:t>-</a:t>
            </a:r>
            <a:r>
              <a:rPr lang="zh-CN" altLang="en-US" sz="2400"/>
              <a:t>西蒙斯定理（</a:t>
            </a:r>
            <a:r>
              <a:rPr lang="en-US" altLang="zh-CN" sz="2400"/>
              <a:t>Chen-Simons</a:t>
            </a:r>
            <a:r>
              <a:rPr lang="zh-CN" altLang="en-US" sz="2400"/>
              <a:t>）获得全美数学最高奖</a:t>
            </a:r>
            <a:r>
              <a:rPr lang="en-US" altLang="zh-CN" sz="2400"/>
              <a:t>——</a:t>
            </a:r>
            <a:r>
              <a:rPr lang="zh-CN" altLang="en-US" sz="2400"/>
              <a:t>维布伦奖，同时他还是全球收入最高的对冲基金经理之一，年净赚</a:t>
            </a:r>
            <a:r>
              <a:rPr lang="en-US" altLang="zh-CN" sz="2400"/>
              <a:t>15</a:t>
            </a:r>
            <a:r>
              <a:rPr lang="zh-CN" altLang="en-US" sz="2400"/>
              <a:t>亿美元，这主要得益于他</a:t>
            </a:r>
            <a:r>
              <a:rPr lang="en-US" altLang="zh-CN" sz="2400"/>
              <a:t>1982</a:t>
            </a:r>
            <a:r>
              <a:rPr lang="zh-CN" altLang="en-US" sz="2400"/>
              <a:t>年创立的文艺复兴科技公司。</a:t>
            </a:r>
            <a:endParaRPr lang="en-US" altLang="zh-CN" sz="2400"/>
          </a:p>
          <a:p>
            <a:endParaRPr lang="en-US" altLang="zh-CN" sz="2400"/>
          </a:p>
          <a:p>
            <a:r>
              <a:rPr lang="zh-CN" altLang="en-US" sz="2400"/>
              <a:t>西蒙斯发行的大奖章基金是华尔街最成功的对冲基金之一，</a:t>
            </a:r>
            <a:r>
              <a:rPr lang="en-US" altLang="zh-CN" sz="2400">
                <a:solidFill>
                  <a:srgbClr val="FF0000"/>
                </a:solidFill>
              </a:rPr>
              <a:t>1988-2009</a:t>
            </a:r>
            <a:r>
              <a:rPr lang="zh-CN" altLang="en-US" sz="2400">
                <a:solidFill>
                  <a:srgbClr val="FF0000"/>
                </a:solidFill>
              </a:rPr>
              <a:t>年（</a:t>
            </a:r>
            <a:r>
              <a:rPr lang="en-US" altLang="zh-CN" sz="2400">
                <a:solidFill>
                  <a:srgbClr val="FF0000"/>
                </a:solidFill>
              </a:rPr>
              <a:t>2010</a:t>
            </a:r>
            <a:r>
              <a:rPr lang="zh-CN" altLang="en-US" sz="2400">
                <a:solidFill>
                  <a:srgbClr val="FF0000"/>
                </a:solidFill>
              </a:rPr>
              <a:t>年西蒙斯已退休）平均收益率高达</a:t>
            </a:r>
            <a:r>
              <a:rPr lang="en-US" altLang="zh-CN" sz="2400">
                <a:solidFill>
                  <a:srgbClr val="FF0000"/>
                </a:solidFill>
              </a:rPr>
              <a:t>35%</a:t>
            </a:r>
            <a:r>
              <a:rPr lang="zh-CN" altLang="en-US" sz="2400">
                <a:solidFill>
                  <a:srgbClr val="FF0000"/>
                </a:solidFill>
              </a:rPr>
              <a:t>，比同期标普</a:t>
            </a:r>
            <a:r>
              <a:rPr lang="en-US" altLang="zh-CN" sz="2400">
                <a:solidFill>
                  <a:srgbClr val="FF0000"/>
                </a:solidFill>
              </a:rPr>
              <a:t>500</a:t>
            </a:r>
            <a:r>
              <a:rPr lang="zh-CN" altLang="en-US" sz="2400">
                <a:solidFill>
                  <a:srgbClr val="FF0000"/>
                </a:solidFill>
              </a:rPr>
              <a:t>指数平均回报率高出</a:t>
            </a:r>
            <a:r>
              <a:rPr lang="en-US" altLang="zh-CN" sz="2400">
                <a:solidFill>
                  <a:srgbClr val="FF0000"/>
                </a:solidFill>
              </a:rPr>
              <a:t>20</a:t>
            </a:r>
            <a:r>
              <a:rPr lang="zh-CN" altLang="en-US" sz="2400">
                <a:solidFill>
                  <a:srgbClr val="FF0000"/>
                </a:solidFill>
              </a:rPr>
              <a:t>多个百分点，也远超同时期巴菲特的</a:t>
            </a:r>
            <a:r>
              <a:rPr lang="en-US" altLang="zh-CN" sz="2400">
                <a:solidFill>
                  <a:srgbClr val="FF0000"/>
                </a:solidFill>
              </a:rPr>
              <a:t>20%</a:t>
            </a:r>
            <a:r>
              <a:rPr lang="zh-CN" altLang="en-US" sz="2400">
                <a:solidFill>
                  <a:srgbClr val="FF0000"/>
                </a:solidFill>
              </a:rPr>
              <a:t>，即使在</a:t>
            </a:r>
            <a:r>
              <a:rPr lang="en-US" altLang="zh-CN" sz="2400">
                <a:solidFill>
                  <a:srgbClr val="FF0000"/>
                </a:solidFill>
              </a:rPr>
              <a:t>2007</a:t>
            </a:r>
            <a:r>
              <a:rPr lang="zh-CN" altLang="en-US" sz="2400">
                <a:solidFill>
                  <a:srgbClr val="FF0000"/>
                </a:solidFill>
              </a:rPr>
              <a:t>年国际金融危机期间，大奖章基金的回报率也高达</a:t>
            </a:r>
            <a:r>
              <a:rPr lang="en-US" altLang="zh-CN" sz="2400">
                <a:solidFill>
                  <a:srgbClr val="FF0000"/>
                </a:solidFill>
              </a:rPr>
              <a:t>85%</a:t>
            </a:r>
            <a:r>
              <a:rPr lang="zh-CN" altLang="en-US" sz="2400">
                <a:solidFill>
                  <a:srgbClr val="FF0000"/>
                </a:solidFill>
              </a:rPr>
              <a:t>。</a:t>
            </a:r>
            <a:endParaRPr lang="zh-CN" altLang="en-US" sz="2400" dirty="0">
              <a:solidFill>
                <a:srgbClr val="FF0000"/>
              </a:solidFill>
            </a:endParaRPr>
          </a:p>
        </p:txBody>
      </p:sp>
      <p:pic>
        <p:nvPicPr>
          <p:cNvPr id="6" name="图片 5">
            <a:extLst>
              <a:ext uri="{FF2B5EF4-FFF2-40B4-BE49-F238E27FC236}">
                <a16:creationId xmlns:a16="http://schemas.microsoft.com/office/drawing/2014/main" id="{AE86D35D-6AF3-43FD-8E08-087C5050EC6E}"/>
              </a:ext>
            </a:extLst>
          </p:cNvPr>
          <p:cNvPicPr>
            <a:picLocks noChangeAspect="1"/>
          </p:cNvPicPr>
          <p:nvPr/>
        </p:nvPicPr>
        <p:blipFill>
          <a:blip r:embed="rId3"/>
          <a:stretch>
            <a:fillRect/>
          </a:stretch>
        </p:blipFill>
        <p:spPr>
          <a:xfrm>
            <a:off x="9261971" y="1700808"/>
            <a:ext cx="2213040" cy="2304488"/>
          </a:xfrm>
          <a:prstGeom prst="rect">
            <a:avLst/>
          </a:prstGeom>
        </p:spPr>
      </p:pic>
    </p:spTree>
    <p:extLst>
      <p:ext uri="{BB962C8B-B14F-4D97-AF65-F5344CB8AC3E}">
        <p14:creationId xmlns:p14="http://schemas.microsoft.com/office/powerpoint/2010/main" val="34868588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lgn="just"/>
            <a:r>
              <a:rPr lang="en-US" altLang="zh-CN" sz="2400" dirty="0"/>
              <a:t>20</a:t>
            </a:r>
            <a:r>
              <a:rPr lang="zh-CN" altLang="en-US" sz="2400" dirty="0"/>
              <a:t>世纪</a:t>
            </a:r>
            <a:r>
              <a:rPr lang="en-US" altLang="zh-CN" sz="2400" dirty="0"/>
              <a:t>90</a:t>
            </a:r>
            <a:r>
              <a:rPr lang="zh-CN" altLang="en-US" sz="2400" dirty="0"/>
              <a:t>年代，“点石成金”的华尔街债券套利之父，会同期权定价</a:t>
            </a:r>
            <a:r>
              <a:rPr lang="en-US" altLang="zh-CN" sz="2400" dirty="0"/>
              <a:t>Black-Scholes</a:t>
            </a:r>
            <a:r>
              <a:rPr lang="zh-CN" altLang="en-US" sz="2400" dirty="0"/>
              <a:t>公式创始人、诺贝尔经济学奖得主罗伯特</a:t>
            </a:r>
            <a:r>
              <a:rPr lang="en-US" altLang="zh-CN" sz="2400" dirty="0"/>
              <a:t>•</a:t>
            </a:r>
            <a:r>
              <a:rPr lang="zh-CN" altLang="en-US" sz="2400" dirty="0"/>
              <a:t>默顿（</a:t>
            </a:r>
            <a:r>
              <a:rPr lang="en-US" altLang="zh-CN" sz="2400" dirty="0"/>
              <a:t>Robert Merton</a:t>
            </a:r>
            <a:r>
              <a:rPr lang="zh-CN" altLang="en-US" sz="2400" dirty="0"/>
              <a:t>）和迈伦</a:t>
            </a:r>
            <a:r>
              <a:rPr lang="en-US" altLang="zh-CN" sz="2400" dirty="0"/>
              <a:t>•</a:t>
            </a:r>
            <a:r>
              <a:rPr lang="zh-CN" altLang="en-US" sz="2400" dirty="0"/>
              <a:t>斯科尔斯       （</a:t>
            </a:r>
            <a:r>
              <a:rPr lang="en-US" altLang="zh-CN" sz="2400" dirty="0"/>
              <a:t>Myron Scholes</a:t>
            </a:r>
            <a:r>
              <a:rPr lang="zh-CN" altLang="en-US" sz="2400" dirty="0"/>
              <a:t>）等创立了美国长期资本管理公司（</a:t>
            </a:r>
            <a:r>
              <a:rPr lang="en-US" altLang="zh-CN" sz="2400" dirty="0"/>
              <a:t>Long-Term Capital Management</a:t>
            </a:r>
            <a:r>
              <a:rPr lang="zh-CN" altLang="en-US" sz="2400" dirty="0"/>
              <a:t>，简称</a:t>
            </a:r>
            <a:r>
              <a:rPr lang="en-US" altLang="zh-CN" sz="2400" dirty="0"/>
              <a:t>LTCM</a:t>
            </a:r>
            <a:r>
              <a:rPr lang="zh-CN" altLang="en-US" sz="2400" dirty="0"/>
              <a:t>）。</a:t>
            </a:r>
            <a:endParaRPr lang="en-US" altLang="zh-CN" sz="2400" dirty="0"/>
          </a:p>
          <a:p>
            <a:pPr algn="just"/>
            <a:endParaRPr lang="en-US" altLang="zh-CN" sz="800" dirty="0"/>
          </a:p>
          <a:p>
            <a:pPr algn="just"/>
            <a:r>
              <a:rPr lang="zh-CN" altLang="en-US" sz="2400" dirty="0"/>
              <a:t>公司坚守“市场中性策略”，即买入被低估的有价证券卖出被高估的有价证券，并通过计算机进行大量数据处理，形成一套完整的电脑数学自动化投资系统模型，构建了债券和衍生产品投资组合进行套利，获得巨大收益。</a:t>
            </a:r>
            <a:endParaRPr lang="en-US" altLang="zh-CN" sz="2400" dirty="0"/>
          </a:p>
        </p:txBody>
      </p:sp>
      <p:sp>
        <p:nvSpPr>
          <p:cNvPr id="4" name="矩形: 圆角 3">
            <a:extLst>
              <a:ext uri="{FF2B5EF4-FFF2-40B4-BE49-F238E27FC236}">
                <a16:creationId xmlns:a16="http://schemas.microsoft.com/office/drawing/2014/main" id="{25D073A0-6389-443C-8DCE-205B26C18685}"/>
              </a:ext>
            </a:extLst>
          </p:cNvPr>
          <p:cNvSpPr/>
          <p:nvPr/>
        </p:nvSpPr>
        <p:spPr>
          <a:xfrm>
            <a:off x="404987" y="4671933"/>
            <a:ext cx="259228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量化投资的缺陷</a:t>
            </a:r>
          </a:p>
        </p:txBody>
      </p:sp>
      <p:sp>
        <p:nvSpPr>
          <p:cNvPr id="5" name="左大括号 4">
            <a:extLst>
              <a:ext uri="{FF2B5EF4-FFF2-40B4-BE49-F238E27FC236}">
                <a16:creationId xmlns:a16="http://schemas.microsoft.com/office/drawing/2014/main" id="{97836BA4-9CA7-45AC-8509-14B6F8A3E7F7}"/>
              </a:ext>
            </a:extLst>
          </p:cNvPr>
          <p:cNvSpPr/>
          <p:nvPr/>
        </p:nvSpPr>
        <p:spPr>
          <a:xfrm>
            <a:off x="2997275" y="4310182"/>
            <a:ext cx="504056" cy="1484593"/>
          </a:xfrm>
          <a:prstGeom prst="leftBrace">
            <a:avLst>
              <a:gd name="adj1" fmla="val 8333"/>
              <a:gd name="adj2" fmla="val 505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8DEC9B42-CC77-4560-A120-BA172A6AAB8B}"/>
              </a:ext>
            </a:extLst>
          </p:cNvPr>
          <p:cNvSpPr/>
          <p:nvPr/>
        </p:nvSpPr>
        <p:spPr>
          <a:xfrm>
            <a:off x="3501331" y="3933056"/>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a:t>
            </a:r>
            <a:r>
              <a:rPr lang="zh-CN" altLang="en-US" sz="2400" dirty="0"/>
              <a:t>公式的前提假定是收益率服从正态分布</a:t>
            </a:r>
          </a:p>
        </p:txBody>
      </p:sp>
      <p:sp>
        <p:nvSpPr>
          <p:cNvPr id="7" name="矩形: 圆角 6">
            <a:extLst>
              <a:ext uri="{FF2B5EF4-FFF2-40B4-BE49-F238E27FC236}">
                <a16:creationId xmlns:a16="http://schemas.microsoft.com/office/drawing/2014/main" id="{5D951FAB-71D8-47E9-A2D6-67FA43859A22}"/>
              </a:ext>
            </a:extLst>
          </p:cNvPr>
          <p:cNvSpPr/>
          <p:nvPr/>
        </p:nvSpPr>
        <p:spPr>
          <a:xfrm>
            <a:off x="3501331" y="5301208"/>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a:t>自动化交易系统</a:t>
            </a:r>
            <a:r>
              <a:rPr lang="en-US" altLang="zh-CN" sz="2400" dirty="0"/>
              <a:t>——</a:t>
            </a:r>
            <a:r>
              <a:rPr lang="zh-CN" altLang="en-US" sz="2400" dirty="0"/>
              <a:t>美国骑士资本因遗漏升级一台服务器一个小时亏损</a:t>
            </a:r>
            <a:r>
              <a:rPr lang="en-US" altLang="zh-CN" sz="2400" dirty="0"/>
              <a:t>4.6</a:t>
            </a:r>
            <a:r>
              <a:rPr lang="zh-CN" altLang="en-US" sz="2400" dirty="0"/>
              <a:t>亿</a:t>
            </a:r>
          </a:p>
        </p:txBody>
      </p:sp>
      <p:sp>
        <p:nvSpPr>
          <p:cNvPr id="8" name="矩形: 圆角 6">
            <a:extLst>
              <a:ext uri="{FF2B5EF4-FFF2-40B4-BE49-F238E27FC236}">
                <a16:creationId xmlns:a16="http://schemas.microsoft.com/office/drawing/2014/main" id="{5D951FAB-71D8-47E9-A2D6-67FA43859A22}"/>
              </a:ext>
            </a:extLst>
          </p:cNvPr>
          <p:cNvSpPr/>
          <p:nvPr/>
        </p:nvSpPr>
        <p:spPr>
          <a:xfrm>
            <a:off x="9982051" y="4509120"/>
            <a:ext cx="18085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量化投资未必长期有效</a:t>
            </a:r>
          </a:p>
        </p:txBody>
      </p:sp>
      <p:sp>
        <p:nvSpPr>
          <p:cNvPr id="9" name="右箭头 8"/>
          <p:cNvSpPr/>
          <p:nvPr/>
        </p:nvSpPr>
        <p:spPr>
          <a:xfrm>
            <a:off x="9333979" y="4836454"/>
            <a:ext cx="648072" cy="432048"/>
          </a:xfrm>
          <a:prstGeom prst="rightArrow">
            <a:avLst/>
          </a:prstGeom>
          <a:solidFill>
            <a:schemeClr val="accent5">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52055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投资风险控制”的有关内容，从量化投资视角，讲解</a:t>
            </a:r>
            <a:r>
              <a:rPr lang="zh-CN" altLang="en-US" b="1" dirty="0">
                <a:solidFill>
                  <a:srgbClr val="FF0000"/>
                </a:solidFill>
              </a:rPr>
              <a:t>债券、股票、期货、期权的风险对冲</a:t>
            </a:r>
            <a:r>
              <a:rPr lang="zh-CN" altLang="en-US" dirty="0"/>
              <a:t>与风险管理理念与技术。</a:t>
            </a:r>
            <a:endParaRPr lang="en-US" altLang="zh-CN" dirty="0"/>
          </a:p>
          <a:p>
            <a:pPr>
              <a:lnSpc>
                <a:spcPct val="110000"/>
              </a:lnSpc>
            </a:pPr>
            <a:r>
              <a:rPr lang="zh-CN" altLang="en-US" dirty="0"/>
              <a:t>侧重</a:t>
            </a:r>
            <a:r>
              <a:rPr lang="zh-CN" altLang="zh-CN" dirty="0"/>
              <a:t>讲授金融</a:t>
            </a:r>
            <a:r>
              <a:rPr lang="zh-CN" altLang="en-US" dirty="0"/>
              <a:t>市场</a:t>
            </a:r>
            <a:r>
              <a:rPr lang="zh-CN" altLang="zh-CN" dirty="0"/>
              <a:t>风险测度和</a:t>
            </a:r>
            <a:r>
              <a:rPr lang="zh-CN" altLang="en-US" dirty="0"/>
              <a:t>投资中的风险</a:t>
            </a:r>
            <a:r>
              <a:rPr lang="zh-CN" altLang="zh-CN" dirty="0"/>
              <a:t>对冲技术，</a:t>
            </a:r>
            <a:r>
              <a:rPr lang="zh-CN" altLang="en-US" dirty="0"/>
              <a:t>上述有关内容均采用软件实现风险估计、风险对冲和交易套利，</a:t>
            </a:r>
            <a:r>
              <a:rPr lang="zh-CN" altLang="zh-CN" dirty="0"/>
              <a:t>让学生掌握</a:t>
            </a:r>
            <a:r>
              <a:rPr lang="zh-CN" altLang="en-US" dirty="0"/>
              <a:t>投资中的各种金融风险管理方法</a:t>
            </a:r>
            <a:r>
              <a:rPr lang="zh-CN" altLang="zh-CN" dirty="0"/>
              <a:t>及其</a:t>
            </a:r>
            <a:r>
              <a:rPr lang="en-US" altLang="zh-CN" dirty="0"/>
              <a:t>Python</a:t>
            </a:r>
            <a:r>
              <a:rPr lang="zh-CN" altLang="zh-CN" dirty="0"/>
              <a:t>运用。</a:t>
            </a:r>
            <a:endParaRPr lang="en-US" altLang="zh-CN" dirty="0"/>
          </a:p>
          <a:p>
            <a:pPr>
              <a:lnSpc>
                <a:spcPct val="110000"/>
              </a:lnSpc>
            </a:pPr>
            <a:r>
              <a:rPr lang="zh-CN" altLang="en-US" dirty="0"/>
              <a:t>讲解市场风险、信用风险、操作风险、流动性风险、模型风险等有关金融风险管理的理论、技术与方法。</a:t>
            </a:r>
            <a:endParaRPr lang="en-US" altLang="zh-CN"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buFont typeface="Wingdings" pitchFamily="2" charset="2"/>
              <a:buChar char="Ø"/>
            </a:pPr>
            <a:r>
              <a:rPr lang="zh-CN" altLang="en-US" sz="2800" dirty="0"/>
              <a:t>量化投资存在的实质意义是什么？</a:t>
            </a:r>
            <a:endParaRPr lang="en-US" altLang="zh-CN" sz="900" dirty="0"/>
          </a:p>
          <a:p>
            <a:r>
              <a:rPr lang="zh-CN" altLang="en-US" sz="2400" dirty="0"/>
              <a:t>量化投资就是基于投资者对市场的理解和认识，并应用自然科学技术方法构建数理模型去挖掘市场运行遵循的某种规律，通过不断地验证、修改、完善、优化，从而形成合乎投资逻辑的投资理念和投资方法</a:t>
            </a:r>
            <a:r>
              <a:rPr lang="zh-CN" altLang="en-US" sz="2800" dirty="0"/>
              <a:t>。</a:t>
            </a:r>
          </a:p>
        </p:txBody>
      </p:sp>
      <p:sp>
        <p:nvSpPr>
          <p:cNvPr id="4" name="内容占位符 2"/>
          <p:cNvSpPr txBox="1">
            <a:spLocks/>
          </p:cNvSpPr>
          <p:nvPr/>
        </p:nvSpPr>
        <p:spPr bwMode="auto">
          <a:xfrm>
            <a:off x="116955" y="2636912"/>
            <a:ext cx="12033720" cy="35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zh-CN" altLang="en-US" sz="2800" dirty="0"/>
              <a:t>量化投资与传统证券投资的区别？</a:t>
            </a:r>
          </a:p>
          <a:p>
            <a:r>
              <a:rPr lang="zh-CN" altLang="en-US" sz="2400" dirty="0"/>
              <a:t>量化投资借用了自然科学技术方法实现投资理念与数理建模的大统一，并采用计算机科学技术建立自动化交易系统实现投资策略的自动下单、自动交易。但这由此也不能说明量化投资偏好于技术分析而排斥关注投资标的的基本面信息。</a:t>
            </a:r>
          </a:p>
        </p:txBody>
      </p:sp>
      <p:sp>
        <p:nvSpPr>
          <p:cNvPr id="5" name="椭圆 4"/>
          <p:cNvSpPr/>
          <p:nvPr/>
        </p:nvSpPr>
        <p:spPr>
          <a:xfrm>
            <a:off x="3083553"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基本面分析</a:t>
            </a:r>
          </a:p>
        </p:txBody>
      </p:sp>
      <p:sp>
        <p:nvSpPr>
          <p:cNvPr id="7" name="椭圆 6"/>
          <p:cNvSpPr/>
          <p:nvPr/>
        </p:nvSpPr>
        <p:spPr>
          <a:xfrm>
            <a:off x="7317755"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技术</a:t>
            </a:r>
            <a:endParaRPr lang="en-US" altLang="zh-CN" sz="2000" b="1" dirty="0">
              <a:solidFill>
                <a:schemeClr val="tx1"/>
              </a:solidFill>
            </a:endParaRPr>
          </a:p>
          <a:p>
            <a:pPr algn="ctr"/>
            <a:r>
              <a:rPr lang="zh-CN" altLang="en-US" sz="2000" b="1" dirty="0">
                <a:solidFill>
                  <a:schemeClr val="tx1"/>
                </a:solidFill>
              </a:rPr>
              <a:t>分析</a:t>
            </a:r>
          </a:p>
        </p:txBody>
      </p:sp>
      <p:sp>
        <p:nvSpPr>
          <p:cNvPr id="8" name="椭圆 7"/>
          <p:cNvSpPr/>
          <p:nvPr/>
        </p:nvSpPr>
        <p:spPr>
          <a:xfrm>
            <a:off x="5229523" y="4316170"/>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量化</a:t>
            </a:r>
            <a:endParaRPr lang="en-US" altLang="zh-CN" sz="2000" b="1" dirty="0">
              <a:solidFill>
                <a:schemeClr val="tx1"/>
              </a:solidFill>
            </a:endParaRPr>
          </a:p>
          <a:p>
            <a:pPr algn="ctr"/>
            <a:r>
              <a:rPr lang="zh-CN" altLang="en-US" sz="2000" b="1" dirty="0">
                <a:solidFill>
                  <a:schemeClr val="tx1"/>
                </a:solidFill>
              </a:rPr>
              <a:t>投资</a:t>
            </a:r>
          </a:p>
        </p:txBody>
      </p:sp>
      <p:sp>
        <p:nvSpPr>
          <p:cNvPr id="9" name="不等于号 8"/>
          <p:cNvSpPr/>
          <p:nvPr/>
        </p:nvSpPr>
        <p:spPr>
          <a:xfrm>
            <a:off x="4365427"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不等于号 9"/>
          <p:cNvSpPr/>
          <p:nvPr/>
        </p:nvSpPr>
        <p:spPr>
          <a:xfrm>
            <a:off x="6813699"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十字形 11"/>
          <p:cNvSpPr/>
          <p:nvPr/>
        </p:nvSpPr>
        <p:spPr>
          <a:xfrm>
            <a:off x="5713174" y="5842061"/>
            <a:ext cx="745232" cy="682050"/>
          </a:xfrm>
          <a:prstGeom prst="plus">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flipV="1">
            <a:off x="5713175" y="5373211"/>
            <a:ext cx="745232" cy="468845"/>
          </a:xfrm>
          <a:prstGeom prst="downArrow">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863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r>
              <a:rPr lang="zh-CN" altLang="en-US" sz="2800" dirty="0"/>
              <a:t>量化投资是应用计算机软件和自然科学技术方法（如数学、物理学、统计学等）去挖掘金融市场运行的基本规律，同时，应用哲学社会科学知识（如金融学、投资学、社会学、历史学等）尝试去解释规律的形成原因和未来可持续，从而形成合乎逻辑的投资理念和投资方法。</a:t>
            </a:r>
            <a:endParaRPr lang="en-US" altLang="zh-CN" sz="2800" dirty="0"/>
          </a:p>
          <a:p>
            <a:endParaRPr lang="en-US" altLang="zh-CN" sz="2800" dirty="0"/>
          </a:p>
          <a:p>
            <a:r>
              <a:rPr lang="zh-CN" altLang="en-US" sz="2800" dirty="0"/>
              <a:t>量化投资与传统投资策略的不同之处，在于它是基于计算机软件大数据的估计，在海量数据中做挖掘，并糅合自然科学技术方法和量化策略做出相应的交易。因此，它是不依赖于人工操作，而更多是依赖于计算机软件的自动下单，如买入和卖出</a:t>
            </a: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98577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764704"/>
            <a:ext cx="11737304" cy="5493224"/>
          </a:xfrm>
        </p:spPr>
        <p:txBody>
          <a:bodyPr>
            <a:normAutofit/>
          </a:bodyPr>
          <a:lstStyle/>
          <a:p>
            <a:r>
              <a:rPr lang="zh-CN" altLang="en-US" sz="2400" dirty="0"/>
              <a:t>量化投资被冠名“黑箱”主要原因是量化投资策略一般是基金经理赚钱的命根子，因此一般不轻易对外公开，而且，许多量化策略背后是复杂的数理模型，不容易读懂和掌握，这些难度对于一般投资者来说也是一个不可触及的高度。对于一个普通的量化投资系统，其主要构成如下图</a:t>
            </a:r>
            <a:r>
              <a:rPr lang="en-US" altLang="zh-CN" sz="2400" dirty="0"/>
              <a:t>1-1</a:t>
            </a:r>
            <a:r>
              <a:rPr lang="zh-CN" altLang="en-US" sz="2400" dirty="0"/>
              <a:t>：</a:t>
            </a:r>
            <a:endParaRPr lang="en-US" altLang="zh-CN" sz="2400" dirty="0"/>
          </a:p>
          <a:p>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2497209"/>
            <a:ext cx="7443142" cy="385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9097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CD97E0DA-5B4E-4921-BA98-188C74EB28EB}"/>
              </a:ext>
            </a:extLst>
          </p:cNvPr>
          <p:cNvSpPr/>
          <p:nvPr/>
        </p:nvSpPr>
        <p:spPr>
          <a:xfrm>
            <a:off x="693019" y="3990887"/>
            <a:ext cx="259228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量化投资系统</a:t>
            </a:r>
          </a:p>
        </p:txBody>
      </p:sp>
      <p:sp>
        <p:nvSpPr>
          <p:cNvPr id="5" name="左大括号 4">
            <a:extLst>
              <a:ext uri="{FF2B5EF4-FFF2-40B4-BE49-F238E27FC236}">
                <a16:creationId xmlns:a16="http://schemas.microsoft.com/office/drawing/2014/main" id="{8E174C3B-17B0-4501-B827-294BFDFC0868}"/>
              </a:ext>
            </a:extLst>
          </p:cNvPr>
          <p:cNvSpPr/>
          <p:nvPr/>
        </p:nvSpPr>
        <p:spPr>
          <a:xfrm>
            <a:off x="3432222" y="3001092"/>
            <a:ext cx="691276" cy="3006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143B39F0-568D-46E7-AD8D-7F405856C7DE}"/>
              </a:ext>
            </a:extLst>
          </p:cNvPr>
          <p:cNvSpPr/>
          <p:nvPr/>
        </p:nvSpPr>
        <p:spPr>
          <a:xfrm>
            <a:off x="4304884" y="2833430"/>
            <a:ext cx="2577566"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量化投资模型</a:t>
            </a:r>
          </a:p>
        </p:txBody>
      </p:sp>
      <p:sp>
        <p:nvSpPr>
          <p:cNvPr id="8" name="矩形: 圆角 7">
            <a:extLst>
              <a:ext uri="{FF2B5EF4-FFF2-40B4-BE49-F238E27FC236}">
                <a16:creationId xmlns:a16="http://schemas.microsoft.com/office/drawing/2014/main" id="{52DDA460-260A-43D9-BE71-C588358F825E}"/>
              </a:ext>
            </a:extLst>
          </p:cNvPr>
          <p:cNvSpPr/>
          <p:nvPr/>
        </p:nvSpPr>
        <p:spPr>
          <a:xfrm>
            <a:off x="4274903" y="4323684"/>
            <a:ext cx="2607547"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风险控制模型</a:t>
            </a:r>
          </a:p>
        </p:txBody>
      </p:sp>
      <p:sp>
        <p:nvSpPr>
          <p:cNvPr id="9" name="矩形: 圆角 8">
            <a:extLst>
              <a:ext uri="{FF2B5EF4-FFF2-40B4-BE49-F238E27FC236}">
                <a16:creationId xmlns:a16="http://schemas.microsoft.com/office/drawing/2014/main" id="{125B967A-3C7B-4486-82D9-A0DCD017DB05}"/>
              </a:ext>
            </a:extLst>
          </p:cNvPr>
          <p:cNvSpPr/>
          <p:nvPr/>
        </p:nvSpPr>
        <p:spPr>
          <a:xfrm>
            <a:off x="4304884" y="5354016"/>
            <a:ext cx="2577566" cy="837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交易成本模型</a:t>
            </a:r>
          </a:p>
        </p:txBody>
      </p:sp>
      <p:sp>
        <p:nvSpPr>
          <p:cNvPr id="11" name="文本框 10">
            <a:extLst>
              <a:ext uri="{FF2B5EF4-FFF2-40B4-BE49-F238E27FC236}">
                <a16:creationId xmlns:a16="http://schemas.microsoft.com/office/drawing/2014/main" id="{B4D7EB0C-BF28-4A4C-97A4-DA2E83F3CCE6}"/>
              </a:ext>
            </a:extLst>
          </p:cNvPr>
          <p:cNvSpPr txBox="1"/>
          <p:nvPr/>
        </p:nvSpPr>
        <p:spPr>
          <a:xfrm>
            <a:off x="260971" y="750466"/>
            <a:ext cx="11298633"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dirty="0"/>
              <a:t>量化投资模型系统是采用模型去践行投资理念，并基于计算机技术去进行投资决策和交易。其中，投资理念是量化投资系统的灵魂，只有建立在正确的投资理念基础上，同时需要根据市场状况变化和投资理念变化对模型进行不断修正、改进和优化，才能够不断发挥量化投资模型的优势。</a:t>
            </a:r>
          </a:p>
        </p:txBody>
      </p:sp>
      <p:sp>
        <p:nvSpPr>
          <p:cNvPr id="3" name="左大括号 2"/>
          <p:cNvSpPr/>
          <p:nvPr/>
        </p:nvSpPr>
        <p:spPr>
          <a:xfrm>
            <a:off x="6899987" y="278092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圆角 5">
            <a:extLst>
              <a:ext uri="{FF2B5EF4-FFF2-40B4-BE49-F238E27FC236}">
                <a16:creationId xmlns:a16="http://schemas.microsoft.com/office/drawing/2014/main" id="{143B39F0-568D-46E7-AD8D-7F405856C7DE}"/>
              </a:ext>
            </a:extLst>
          </p:cNvPr>
          <p:cNvSpPr/>
          <p:nvPr/>
        </p:nvSpPr>
        <p:spPr>
          <a:xfrm>
            <a:off x="7420555" y="2636912"/>
            <a:ext cx="3456384"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a:latin typeface="黑体" pitchFamily="49" charset="-122"/>
                <a:ea typeface="黑体" pitchFamily="49" charset="-122"/>
              </a:rPr>
              <a:t>格里芬</a:t>
            </a:r>
            <a:r>
              <a:rPr lang="en-US" altLang="zh-CN" b="1" dirty="0">
                <a:latin typeface="黑体" pitchFamily="49" charset="-122"/>
                <a:ea typeface="黑体" pitchFamily="49" charset="-122"/>
              </a:rPr>
              <a:t>—</a:t>
            </a:r>
            <a:r>
              <a:rPr lang="zh-CN" altLang="en-US" b="1" dirty="0">
                <a:latin typeface="黑体" pitchFamily="49" charset="-122"/>
                <a:ea typeface="黑体" pitchFamily="49" charset="-122"/>
              </a:rPr>
              <a:t>技术分析追随者</a:t>
            </a:r>
          </a:p>
        </p:txBody>
      </p:sp>
      <p:sp>
        <p:nvSpPr>
          <p:cNvPr id="12" name="矩形: 圆角 5">
            <a:extLst>
              <a:ext uri="{FF2B5EF4-FFF2-40B4-BE49-F238E27FC236}">
                <a16:creationId xmlns:a16="http://schemas.microsoft.com/office/drawing/2014/main" id="{143B39F0-568D-46E7-AD8D-7F405856C7DE}"/>
              </a:ext>
            </a:extLst>
          </p:cNvPr>
          <p:cNvSpPr/>
          <p:nvPr/>
        </p:nvSpPr>
        <p:spPr>
          <a:xfrm>
            <a:off x="7420555" y="3356993"/>
            <a:ext cx="3422335"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a:latin typeface="黑体" pitchFamily="49" charset="-122"/>
                <a:ea typeface="黑体" pitchFamily="49" charset="-122"/>
              </a:rPr>
              <a:t>阿斯内斯</a:t>
            </a:r>
            <a:r>
              <a:rPr lang="en-US" altLang="zh-CN" b="1" dirty="0">
                <a:latin typeface="黑体" pitchFamily="49" charset="-122"/>
                <a:ea typeface="黑体" pitchFamily="49" charset="-122"/>
              </a:rPr>
              <a:t>—</a:t>
            </a:r>
            <a:r>
              <a:rPr lang="zh-CN" altLang="en-US" b="1" dirty="0">
                <a:latin typeface="黑体" pitchFamily="49" charset="-122"/>
                <a:ea typeface="黑体" pitchFamily="49" charset="-122"/>
              </a:rPr>
              <a:t>价值投资</a:t>
            </a:r>
            <a:r>
              <a:rPr lang="en-US" altLang="zh-CN" b="1" dirty="0">
                <a:latin typeface="黑体" pitchFamily="49" charset="-122"/>
                <a:ea typeface="黑体" pitchFamily="49" charset="-122"/>
              </a:rPr>
              <a:t>+</a:t>
            </a:r>
            <a:r>
              <a:rPr lang="zh-CN" altLang="en-US" b="1" dirty="0">
                <a:latin typeface="黑体" pitchFamily="49" charset="-122"/>
                <a:ea typeface="黑体" pitchFamily="49" charset="-122"/>
              </a:rPr>
              <a:t>趋势投资</a:t>
            </a:r>
          </a:p>
        </p:txBody>
      </p:sp>
      <p:sp>
        <p:nvSpPr>
          <p:cNvPr id="13" name="左大括号 12"/>
          <p:cNvSpPr/>
          <p:nvPr/>
        </p:nvSpPr>
        <p:spPr>
          <a:xfrm>
            <a:off x="6882450" y="422108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圆角 5">
            <a:extLst>
              <a:ext uri="{FF2B5EF4-FFF2-40B4-BE49-F238E27FC236}">
                <a16:creationId xmlns:a16="http://schemas.microsoft.com/office/drawing/2014/main" id="{143B39F0-568D-46E7-AD8D-7F405856C7DE}"/>
              </a:ext>
            </a:extLst>
          </p:cNvPr>
          <p:cNvSpPr/>
          <p:nvPr/>
        </p:nvSpPr>
        <p:spPr>
          <a:xfrm>
            <a:off x="7403018" y="4077072"/>
            <a:ext cx="3456384"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b="1" dirty="0" err="1">
                <a:latin typeface="Times" pitchFamily="18" charset="0"/>
                <a:ea typeface="黑体" pitchFamily="49" charset="-122"/>
              </a:rPr>
              <a:t>VaR</a:t>
            </a:r>
            <a:r>
              <a:rPr lang="zh-CN" altLang="en-US" b="1" dirty="0">
                <a:latin typeface="Times" pitchFamily="18" charset="0"/>
                <a:ea typeface="黑体" pitchFamily="49" charset="-122"/>
              </a:rPr>
              <a:t>、</a:t>
            </a:r>
            <a:r>
              <a:rPr lang="en-US" altLang="zh-CN" b="1" dirty="0">
                <a:latin typeface="Times" pitchFamily="18" charset="0"/>
                <a:ea typeface="黑体" pitchFamily="49" charset="-122"/>
              </a:rPr>
              <a:t>ES</a:t>
            </a:r>
            <a:r>
              <a:rPr lang="zh-CN" altLang="en-US" b="1" dirty="0">
                <a:latin typeface="Times" pitchFamily="18" charset="0"/>
                <a:ea typeface="黑体" pitchFamily="49" charset="-122"/>
              </a:rPr>
              <a:t>、</a:t>
            </a:r>
            <a:r>
              <a:rPr lang="en-US" altLang="zh-CN" b="1" dirty="0">
                <a:latin typeface="Times" pitchFamily="18" charset="0"/>
                <a:ea typeface="黑体" pitchFamily="49" charset="-122"/>
              </a:rPr>
              <a:t>SRISK</a:t>
            </a:r>
            <a:r>
              <a:rPr lang="zh-CN" altLang="en-US" b="1" dirty="0">
                <a:latin typeface="黑体" pitchFamily="49" charset="-122"/>
                <a:ea typeface="黑体" pitchFamily="49" charset="-122"/>
              </a:rPr>
              <a:t>风控方法</a:t>
            </a:r>
          </a:p>
        </p:txBody>
      </p:sp>
      <p:sp>
        <p:nvSpPr>
          <p:cNvPr id="15" name="矩形: 圆角 5">
            <a:extLst>
              <a:ext uri="{FF2B5EF4-FFF2-40B4-BE49-F238E27FC236}">
                <a16:creationId xmlns:a16="http://schemas.microsoft.com/office/drawing/2014/main" id="{143B39F0-568D-46E7-AD8D-7F405856C7DE}"/>
              </a:ext>
            </a:extLst>
          </p:cNvPr>
          <p:cNvSpPr/>
          <p:nvPr/>
        </p:nvSpPr>
        <p:spPr>
          <a:xfrm>
            <a:off x="7403018" y="4797153"/>
            <a:ext cx="3422335"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t>二八原则</a:t>
            </a:r>
          </a:p>
        </p:txBody>
      </p:sp>
      <p:sp>
        <p:nvSpPr>
          <p:cNvPr id="16" name="矩形: 圆角 5">
            <a:extLst>
              <a:ext uri="{FF2B5EF4-FFF2-40B4-BE49-F238E27FC236}">
                <a16:creationId xmlns:a16="http://schemas.microsoft.com/office/drawing/2014/main" id="{143B39F0-568D-46E7-AD8D-7F405856C7DE}"/>
              </a:ext>
            </a:extLst>
          </p:cNvPr>
          <p:cNvSpPr/>
          <p:nvPr/>
        </p:nvSpPr>
        <p:spPr>
          <a:xfrm>
            <a:off x="7403017" y="5498032"/>
            <a:ext cx="3422335" cy="556863"/>
          </a:xfrm>
          <a:prstGeom prst="roundRect">
            <a:avLst/>
          </a:prstGeom>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t>盈利高于交易成本</a:t>
            </a:r>
          </a:p>
        </p:txBody>
      </p:sp>
      <p:cxnSp>
        <p:nvCxnSpPr>
          <p:cNvPr id="17" name="直接连接符 16"/>
          <p:cNvCxnSpPr>
            <a:stCxn id="9" idx="3"/>
            <a:endCxn id="16" idx="1"/>
          </p:cNvCxnSpPr>
          <p:nvPr/>
        </p:nvCxnSpPr>
        <p:spPr>
          <a:xfrm>
            <a:off x="6882450" y="5772785"/>
            <a:ext cx="520567" cy="36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右弧形箭头 17"/>
          <p:cNvSpPr/>
          <p:nvPr/>
        </p:nvSpPr>
        <p:spPr>
          <a:xfrm flipV="1">
            <a:off x="10973428" y="3098923"/>
            <a:ext cx="504056" cy="1363587"/>
          </a:xfrm>
          <a:prstGeom prst="curvedLeftArrow">
            <a:avLst/>
          </a:prstGeom>
          <a:solidFill>
            <a:schemeClr val="accent3">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955467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1</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、量化私募近五年发行产品变化</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457200" indent="-457200" latinLnBrk="0">
              <a:lnSpc>
                <a:spcPct val="150000"/>
              </a:lnSpc>
              <a:spcBef>
                <a:spcPts val="0"/>
              </a:spcBef>
              <a:buFont typeface="Wingdings" pitchFamily="2" charset="2"/>
              <a:buChar char="Ø"/>
            </a:pPr>
            <a:r>
              <a:rPr lang="zh-CN" altLang="en-US" sz="2400" dirty="0"/>
              <a:t>私募基金发行产品创历史新高，</a:t>
            </a:r>
            <a:r>
              <a:rPr lang="en-US" altLang="zh-CN" sz="2400" dirty="0"/>
              <a:t>2021</a:t>
            </a:r>
            <a:r>
              <a:rPr lang="zh-CN" altLang="en-US" sz="2400" dirty="0"/>
              <a:t>年突破万只大关。</a:t>
            </a:r>
            <a:endParaRPr lang="en-US" altLang="zh-CN" sz="2400" dirty="0"/>
          </a:p>
          <a:p>
            <a:pPr marL="457200" indent="-457200" latinLnBrk="0">
              <a:lnSpc>
                <a:spcPct val="150000"/>
              </a:lnSpc>
              <a:spcBef>
                <a:spcPts val="0"/>
              </a:spcBef>
              <a:buFont typeface="Wingdings" pitchFamily="2" charset="2"/>
              <a:buChar char="Ø"/>
            </a:pPr>
            <a:r>
              <a:rPr lang="zh-CN" altLang="en-US" sz="2400" dirty="0"/>
              <a:t>截止</a:t>
            </a:r>
            <a:r>
              <a:rPr lang="en-US" altLang="zh-CN" sz="2400" dirty="0"/>
              <a:t>2022</a:t>
            </a:r>
            <a:r>
              <a:rPr lang="zh-CN" altLang="en-US" sz="2400" dirty="0"/>
              <a:t>年</a:t>
            </a:r>
            <a:r>
              <a:rPr lang="en-US" altLang="zh-CN" sz="2400" dirty="0"/>
              <a:t>3</a:t>
            </a:r>
            <a:r>
              <a:rPr lang="zh-CN" altLang="en-US" sz="2400" dirty="0"/>
              <a:t>月，百亿级量化私募达到</a:t>
            </a:r>
            <a:r>
              <a:rPr lang="en-US" altLang="zh-CN" sz="2400" dirty="0"/>
              <a:t>30</a:t>
            </a:r>
            <a:r>
              <a:rPr lang="zh-CN" altLang="en-US" sz="2400" dirty="0"/>
              <a:t>家，而百亿级私募为</a:t>
            </a:r>
            <a:r>
              <a:rPr lang="en-US" altLang="zh-CN" sz="2400" dirty="0"/>
              <a:t>118</a:t>
            </a:r>
            <a:r>
              <a:rPr lang="zh-CN" altLang="en-US" sz="2400" dirty="0"/>
              <a:t>家，占比超过</a:t>
            </a:r>
            <a:r>
              <a:rPr lang="en-US" altLang="zh-CN" sz="2400" dirty="0"/>
              <a:t>25%</a:t>
            </a:r>
            <a:r>
              <a:rPr lang="zh-CN" altLang="en-US" sz="2400" dirty="0"/>
              <a:t>。从发行总量看，过去五年总共</a:t>
            </a:r>
            <a:r>
              <a:rPr lang="en-US" altLang="zh-CN" sz="2400" dirty="0"/>
              <a:t>7674</a:t>
            </a:r>
            <a:r>
              <a:rPr lang="zh-CN" altLang="en-US" sz="2400" dirty="0"/>
              <a:t>只，在同期量化私募产品中的占比为</a:t>
            </a:r>
            <a:r>
              <a:rPr lang="en-US" altLang="zh-CN" sz="2400" dirty="0"/>
              <a:t>28%</a:t>
            </a:r>
            <a:r>
              <a:rPr lang="zh-CN" altLang="en-US" sz="2400" dirty="0"/>
              <a:t>。</a:t>
            </a:r>
            <a:endParaRPr lang="en-US" altLang="zh-CN" sz="2400" dirty="0"/>
          </a:p>
          <a:p>
            <a:pPr marL="457200" indent="-457200" latinLnBrk="0">
              <a:lnSpc>
                <a:spcPct val="150000"/>
              </a:lnSpc>
              <a:spcBef>
                <a:spcPts val="0"/>
              </a:spcBef>
              <a:buFont typeface="Wingdings" pitchFamily="2" charset="2"/>
              <a:buChar char="Ø"/>
            </a:pPr>
            <a:endParaRPr lang="en-US" altLang="zh-CN" sz="2400" dirty="0"/>
          </a:p>
          <a:p>
            <a:pPr latinLnBrk="0">
              <a:lnSpc>
                <a:spcPct val="150000"/>
              </a:lnSpc>
              <a:spcBef>
                <a:spcPts val="0"/>
              </a:spcBef>
            </a:pP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p:txBody>
      </p:sp>
      <p:pic>
        <p:nvPicPr>
          <p:cNvPr id="19462" name="Picture 6" descr="C:\Users\chen\Desktop\微信图片_202204270952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75" y="3284984"/>
            <a:ext cx="48450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chen\Desktop\微信图片_202204270952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13" y="3265512"/>
            <a:ext cx="484505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324353540"/>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spcBef>
                <a:spcPts val="0"/>
              </a:spcBef>
            </a:pP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2</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、量化私募发展历程</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latinLnBrk="0">
              <a:lnSpc>
                <a:spcPct val="150000"/>
              </a:lnSpc>
              <a:spcBef>
                <a:spcPts val="0"/>
              </a:spcBef>
            </a:pPr>
            <a:r>
              <a:rPr lang="zh-CN" altLang="en-US" sz="2800" b="1" dirty="0">
                <a:latin typeface="黑体" pitchFamily="49" charset="-122"/>
                <a:ea typeface="黑体" pitchFamily="49" charset="-122"/>
                <a:cs typeface="Times New Roman" panose="02020603050405020304" pitchFamily="18" charset="0"/>
                <a:sym typeface="+mn-ea"/>
              </a:rPr>
              <a:t>第一阶段：</a:t>
            </a:r>
            <a:r>
              <a:rPr lang="en-US" altLang="zh-CN" sz="2800" dirty="0">
                <a:latin typeface="Times New Roman" panose="02020603050405020304" pitchFamily="18" charset="0"/>
                <a:cs typeface="Times New Roman" panose="02020603050405020304" pitchFamily="18" charset="0"/>
                <a:sym typeface="+mn-ea"/>
              </a:rPr>
              <a:t>2010-2015</a:t>
            </a:r>
            <a:r>
              <a:rPr lang="zh-CN" altLang="en-US" sz="2800" dirty="0">
                <a:latin typeface="Times New Roman" panose="02020603050405020304" pitchFamily="18" charset="0"/>
                <a:cs typeface="Times New Roman" panose="02020603050405020304" pitchFamily="18" charset="0"/>
                <a:sym typeface="+mn-ea"/>
              </a:rPr>
              <a:t>。</a:t>
            </a:r>
            <a:r>
              <a:rPr lang="en-US" altLang="zh-CN" sz="2800" dirty="0">
                <a:latin typeface="Times New Roman" panose="02020603050405020304" pitchFamily="18" charset="0"/>
                <a:cs typeface="Times New Roman" panose="02020603050405020304" pitchFamily="18" charset="0"/>
                <a:sym typeface="+mn-ea"/>
              </a:rPr>
              <a:t>2010</a:t>
            </a:r>
            <a:r>
              <a:rPr lang="zh-CN" altLang="en-US" sz="2800" dirty="0">
                <a:latin typeface="Times New Roman" panose="02020603050405020304" pitchFamily="18" charset="0"/>
                <a:cs typeface="Times New Roman" panose="02020603050405020304" pitchFamily="18" charset="0"/>
                <a:sym typeface="+mn-ea"/>
              </a:rPr>
              <a:t>年</a:t>
            </a:r>
            <a:r>
              <a:rPr lang="en-US" altLang="zh-CN" sz="2800" dirty="0">
                <a:latin typeface="Times New Roman" panose="02020603050405020304" pitchFamily="18" charset="0"/>
                <a:cs typeface="Times New Roman" panose="02020603050405020304" pitchFamily="18" charset="0"/>
                <a:sym typeface="+mn-ea"/>
              </a:rPr>
              <a:t>4</a:t>
            </a:r>
            <a:r>
              <a:rPr lang="zh-CN" altLang="en-US" sz="2800" dirty="0">
                <a:latin typeface="Times New Roman" panose="02020603050405020304" pitchFamily="18" charset="0"/>
                <a:cs typeface="Times New Roman" panose="02020603050405020304" pitchFamily="18" charset="0"/>
                <a:sym typeface="+mn-ea"/>
              </a:rPr>
              <a:t>月份股指期货发行，为对冲提供了品种。小盘股涨幅</a:t>
            </a:r>
            <a:r>
              <a:rPr lang="en-US" altLang="zh-CN" sz="2800" dirty="0">
                <a:latin typeface="Times New Roman" panose="02020603050405020304" pitchFamily="18" charset="0"/>
                <a:cs typeface="Times New Roman" panose="02020603050405020304" pitchFamily="18" charset="0"/>
                <a:sym typeface="+mn-ea"/>
              </a:rPr>
              <a:t>&gt;</a:t>
            </a:r>
            <a:r>
              <a:rPr lang="zh-CN" altLang="en-US" sz="2800" dirty="0">
                <a:latin typeface="Times New Roman" panose="02020603050405020304" pitchFamily="18" charset="0"/>
                <a:cs typeface="Times New Roman" panose="02020603050405020304" pitchFamily="18" charset="0"/>
                <a:sym typeface="+mn-ea"/>
              </a:rPr>
              <a:t>大盘，主要是多头小盘股</a:t>
            </a:r>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股指期货对冲。</a:t>
            </a:r>
            <a:endParaRPr sz="2800" dirty="0">
              <a:latin typeface="Times New Roman" panose="02020603050405020304" pitchFamily="18" charset="0"/>
              <a:cs typeface="Times New Roman" panose="02020603050405020304" pitchFamily="18" charset="0"/>
              <a:sym typeface="+mn-ea"/>
            </a:endParaRPr>
          </a:p>
        </p:txBody>
      </p:sp>
      <p:pic>
        <p:nvPicPr>
          <p:cNvPr id="16386" name="Picture 2" descr="C:\Users\chen\Desktop\QQ图片202204270925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35" y="2579228"/>
            <a:ext cx="7323554" cy="38741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54029753"/>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2</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、量化私募发展历程</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latinLnBrk="0">
              <a:lnSpc>
                <a:spcPct val="150000"/>
              </a:lnSpc>
              <a:spcBef>
                <a:spcPts val="0"/>
              </a:spcBef>
            </a:pPr>
            <a:r>
              <a:rPr lang="zh-CN" altLang="en-US" sz="2800" b="1" dirty="0">
                <a:latin typeface="黑体" pitchFamily="49" charset="-122"/>
                <a:ea typeface="黑体" pitchFamily="49" charset="-122"/>
                <a:cs typeface="Times New Roman" panose="02020603050405020304" pitchFamily="18" charset="0"/>
                <a:sym typeface="+mn-ea"/>
              </a:rPr>
              <a:t>第二阶段：</a:t>
            </a:r>
            <a:r>
              <a:rPr lang="en-US" altLang="zh-CN" sz="2800" dirty="0">
                <a:latin typeface="Times New Roman" panose="02020603050405020304" pitchFamily="18" charset="0"/>
                <a:cs typeface="Times New Roman" panose="02020603050405020304" pitchFamily="18" charset="0"/>
                <a:sym typeface="+mn-ea"/>
              </a:rPr>
              <a:t>2015</a:t>
            </a:r>
            <a:r>
              <a:rPr lang="zh-CN" altLang="en-US" sz="2800" dirty="0">
                <a:latin typeface="Times New Roman" panose="02020603050405020304" pitchFamily="18" charset="0"/>
                <a:cs typeface="Times New Roman" panose="02020603050405020304" pitchFamily="18" charset="0"/>
                <a:sym typeface="+mn-ea"/>
              </a:rPr>
              <a:t>以来。</a:t>
            </a:r>
            <a:r>
              <a:rPr lang="en-US" altLang="zh-CN" sz="2800" dirty="0"/>
              <a:t>2015</a:t>
            </a:r>
            <a:r>
              <a:rPr lang="zh-CN" altLang="en-US" sz="2800" dirty="0"/>
              <a:t>年</a:t>
            </a:r>
            <a:r>
              <a:rPr lang="en-US" altLang="zh-CN" sz="2800" dirty="0"/>
              <a:t>4</a:t>
            </a:r>
            <a:r>
              <a:rPr lang="zh-CN" altLang="en-US" sz="2800" dirty="0"/>
              <a:t>月中国金融期货交易所推出上证</a:t>
            </a:r>
            <a:r>
              <a:rPr lang="en-US" altLang="zh-CN" sz="2800" dirty="0"/>
              <a:t>50 </a:t>
            </a:r>
            <a:r>
              <a:rPr lang="zh-CN" altLang="en-US" sz="2800" dirty="0"/>
              <a:t>股指期货</a:t>
            </a:r>
            <a:r>
              <a:rPr lang="en-US" altLang="zh-CN" sz="2800" dirty="0"/>
              <a:t>(IH)</a:t>
            </a:r>
            <a:r>
              <a:rPr lang="zh-CN" altLang="en-US" sz="2800" dirty="0"/>
              <a:t>、中证</a:t>
            </a:r>
            <a:r>
              <a:rPr lang="en-US" altLang="zh-CN" sz="2800" dirty="0"/>
              <a:t>500 </a:t>
            </a:r>
            <a:r>
              <a:rPr lang="zh-CN" altLang="en-US" sz="2800" dirty="0"/>
              <a:t>股指期货</a:t>
            </a:r>
            <a:r>
              <a:rPr lang="en-US" altLang="zh-CN" sz="2800" dirty="0"/>
              <a:t>(IC)</a:t>
            </a:r>
            <a:r>
              <a:rPr lang="zh-CN" altLang="en-US" sz="2800" dirty="0"/>
              <a:t>，丰富了风险对冲工具，市场以后者对冲为主。</a:t>
            </a:r>
            <a:endParaRPr sz="2800" dirty="0">
              <a:latin typeface="Times New Roman" panose="02020603050405020304" pitchFamily="18" charset="0"/>
              <a:cs typeface="Times New Roman" panose="02020603050405020304" pitchFamily="18" charset="0"/>
              <a:sym typeface="+mn-ea"/>
            </a:endParaRPr>
          </a:p>
        </p:txBody>
      </p:sp>
      <p:pic>
        <p:nvPicPr>
          <p:cNvPr id="17410" name="Picture 2" descr="C:\Users\chen\Desktop\QQ图片202204270933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 y="2708920"/>
            <a:ext cx="6033961" cy="379486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chen\Desktop\QQ图片202204270934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2780928"/>
            <a:ext cx="5833843" cy="36702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817799969"/>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、量化私募品种占比格局</a:t>
            </a:r>
          </a:p>
          <a:p>
            <a:pPr latinLnBrk="0">
              <a:lnSpc>
                <a:spcPct val="150000"/>
              </a:lnSpc>
              <a:spcBef>
                <a:spcPts val="0"/>
              </a:spcBef>
            </a:pPr>
            <a:r>
              <a:rPr lang="zh-CN" altLang="en-US" sz="2800" dirty="0">
                <a:sym typeface="+mn-ea"/>
              </a:rPr>
              <a:t>股票多投占比超过一半，相对稳定；管理期货（</a:t>
            </a:r>
            <a:r>
              <a:rPr lang="en-US" altLang="zh-CN" sz="2800" dirty="0">
                <a:sym typeface="+mn-ea"/>
              </a:rPr>
              <a:t>CTA</a:t>
            </a:r>
            <a:r>
              <a:rPr lang="zh-CN" altLang="en-US" sz="2800" dirty="0">
                <a:sym typeface="+mn-ea"/>
              </a:rPr>
              <a:t>）和市场中性策略发行呈增加趋势；其他组合基金、宏观对冲产品发行数量也小幅增加</a:t>
            </a:r>
            <a:r>
              <a:rPr lang="zh-CN" altLang="en-US" sz="2800" dirty="0">
                <a:latin typeface="Times New Roman" panose="02020603050405020304" pitchFamily="18" charset="0"/>
                <a:cs typeface="Times New Roman" panose="02020603050405020304" pitchFamily="18" charset="0"/>
                <a:sym typeface="+mn-ea"/>
              </a:rPr>
              <a:t>。</a:t>
            </a:r>
            <a:endParaRPr sz="2800" dirty="0">
              <a:latin typeface="Times New Roman" panose="02020603050405020304" pitchFamily="18" charset="0"/>
              <a:cs typeface="Times New Roman" panose="02020603050405020304" pitchFamily="18" charset="0"/>
              <a:sym typeface="+mn-ea"/>
            </a:endParaRPr>
          </a:p>
        </p:txBody>
      </p:sp>
      <p:pic>
        <p:nvPicPr>
          <p:cNvPr id="20482" name="Picture 2" descr="C:\Users\chen\Desktop\QQ图片202204271007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55" y="2708920"/>
            <a:ext cx="8649269"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776400544"/>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、量化私募品种占比格局</a:t>
            </a:r>
          </a:p>
          <a:p>
            <a:pPr latinLnBrk="0">
              <a:lnSpc>
                <a:spcPct val="120000"/>
              </a:lnSpc>
              <a:spcBef>
                <a:spcPts val="0"/>
              </a:spcBef>
            </a:pPr>
            <a:r>
              <a:rPr lang="zh-CN" altLang="en-US" sz="2800" dirty="0">
                <a:latin typeface="Times New Roman" panose="02020603050405020304" pitchFamily="18" charset="0"/>
                <a:cs typeface="Times New Roman" panose="02020603050405020304" pitchFamily="18" charset="0"/>
                <a:sym typeface="+mn-ea"/>
              </a:rPr>
              <a:t>从全球看，股票多头（</a:t>
            </a:r>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偏多头）占比仅为</a:t>
            </a:r>
            <a:r>
              <a:rPr lang="en-US" altLang="zh-CN" sz="2800" dirty="0">
                <a:latin typeface="Times New Roman" panose="02020603050405020304" pitchFamily="18" charset="0"/>
                <a:cs typeface="Times New Roman" panose="02020603050405020304" pitchFamily="18" charset="0"/>
                <a:sym typeface="+mn-ea"/>
              </a:rPr>
              <a:t>16%</a:t>
            </a:r>
            <a:r>
              <a:rPr lang="zh-CN" altLang="en-US" sz="2800" dirty="0">
                <a:latin typeface="Times New Roman" panose="02020603050405020304" pitchFamily="18" charset="0"/>
                <a:cs typeface="Times New Roman" panose="02020603050405020304" pitchFamily="18" charset="0"/>
                <a:sym typeface="+mn-ea"/>
              </a:rPr>
              <a:t>，股票多空</a:t>
            </a:r>
            <a:r>
              <a:rPr lang="en-US" altLang="zh-CN" sz="2800" dirty="0">
                <a:latin typeface="Times New Roman" panose="02020603050405020304" pitchFamily="18" charset="0"/>
                <a:cs typeface="Times New Roman" panose="02020603050405020304" pitchFamily="18" charset="0"/>
                <a:sym typeface="+mn-ea"/>
              </a:rPr>
              <a:t>5%</a:t>
            </a:r>
            <a:r>
              <a:rPr lang="zh-CN" altLang="en-US" sz="2800" dirty="0">
                <a:latin typeface="Times New Roman" panose="02020603050405020304" pitchFamily="18" charset="0"/>
                <a:cs typeface="Times New Roman" panose="02020603050405020304" pitchFamily="18" charset="0"/>
                <a:sym typeface="+mn-ea"/>
              </a:rPr>
              <a:t>，其他量化策略，更多是采取固定收益、复合策略，</a:t>
            </a:r>
            <a:r>
              <a:rPr lang="en-US" altLang="zh-CN" sz="2800" dirty="0">
                <a:latin typeface="Times New Roman" panose="02020603050405020304" pitchFamily="18" charset="0"/>
                <a:cs typeface="Times New Roman" panose="02020603050405020304" pitchFamily="18" charset="0"/>
                <a:sym typeface="+mn-ea"/>
              </a:rPr>
              <a:t>CTA</a:t>
            </a:r>
            <a:r>
              <a:rPr lang="zh-CN" altLang="en-US" sz="2800" dirty="0">
                <a:latin typeface="Times New Roman" panose="02020603050405020304" pitchFamily="18" charset="0"/>
                <a:cs typeface="Times New Roman" panose="02020603050405020304" pitchFamily="18" charset="0"/>
                <a:sym typeface="+mn-ea"/>
              </a:rPr>
              <a:t>策略、事件驱动策略等。排名第一</a:t>
            </a:r>
            <a:r>
              <a:rPr lang="en-US" altLang="zh-CN" sz="2800" dirty="0">
                <a:latin typeface="Times New Roman" panose="02020603050405020304" pitchFamily="18" charset="0"/>
                <a:cs typeface="Times New Roman" panose="02020603050405020304" pitchFamily="18" charset="0"/>
                <a:sym typeface="+mn-ea"/>
              </a:rPr>
              <a:t>Bridgewater Associates(</a:t>
            </a:r>
            <a:r>
              <a:rPr lang="zh-CN" altLang="en-US" sz="2800" dirty="0">
                <a:latin typeface="Times New Roman" panose="02020603050405020304" pitchFamily="18" charset="0"/>
                <a:cs typeface="Times New Roman" panose="02020603050405020304" pitchFamily="18" charset="0"/>
                <a:sym typeface="+mn-ea"/>
              </a:rPr>
              <a:t>桥水联合</a:t>
            </a:r>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管理资产规模</a:t>
            </a:r>
            <a:r>
              <a:rPr lang="en-US" altLang="zh-CN" sz="2800" dirty="0">
                <a:latin typeface="Times New Roman" panose="02020603050405020304" pitchFamily="18" charset="0"/>
                <a:cs typeface="Times New Roman" panose="02020603050405020304" pitchFamily="18" charset="0"/>
                <a:sym typeface="+mn-ea"/>
              </a:rPr>
              <a:t>2020</a:t>
            </a:r>
            <a:r>
              <a:rPr lang="zh-CN" altLang="en-US" sz="2800" dirty="0">
                <a:latin typeface="Times New Roman" panose="02020603050405020304" pitchFamily="18" charset="0"/>
                <a:cs typeface="Times New Roman" panose="02020603050405020304" pitchFamily="18" charset="0"/>
                <a:sym typeface="+mn-ea"/>
              </a:rPr>
              <a:t>年为</a:t>
            </a:r>
            <a:r>
              <a:rPr lang="en-US" altLang="zh-CN" sz="2800" dirty="0">
                <a:latin typeface="Times New Roman" panose="02020603050405020304" pitchFamily="18" charset="0"/>
                <a:cs typeface="Times New Roman" panose="02020603050405020304" pitchFamily="18" charset="0"/>
                <a:sym typeface="+mn-ea"/>
              </a:rPr>
              <a:t>1401</a:t>
            </a:r>
            <a:r>
              <a:rPr lang="zh-CN" altLang="en-US" sz="2800" dirty="0">
                <a:latin typeface="Times New Roman" panose="02020603050405020304" pitchFamily="18" charset="0"/>
                <a:cs typeface="Times New Roman" panose="02020603050405020304" pitchFamily="18" charset="0"/>
                <a:sym typeface="+mn-ea"/>
              </a:rPr>
              <a:t>亿美元。</a:t>
            </a:r>
            <a:endParaRPr sz="2800" dirty="0">
              <a:latin typeface="Times New Roman" panose="02020603050405020304" pitchFamily="18" charset="0"/>
              <a:cs typeface="Times New Roman" panose="02020603050405020304" pitchFamily="18" charset="0"/>
              <a:sym typeface="+mn-ea"/>
            </a:endParaRPr>
          </a:p>
        </p:txBody>
      </p:sp>
      <p:pic>
        <p:nvPicPr>
          <p:cNvPr id="21506" name="Picture 2" descr="C:\Users\chen\Desktop\QQ图片202204271012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55" y="2924944"/>
            <a:ext cx="8652544"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940048188"/>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4</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、量化私募是否是市场扰动的始作俑者？</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457200" indent="-457200" latinLnBrk="0">
              <a:lnSpc>
                <a:spcPct val="150000"/>
              </a:lnSpc>
              <a:spcBef>
                <a:spcPts val="0"/>
              </a:spcBef>
              <a:buFont typeface="Wingdings" pitchFamily="2" charset="2"/>
              <a:buChar char="Ø"/>
            </a:pPr>
            <a:r>
              <a:rPr lang="en-US" sz="2800" dirty="0">
                <a:latin typeface="Times New Roman" panose="02020603050405020304" pitchFamily="18" charset="0"/>
                <a:cs typeface="Times New Roman" panose="02020603050405020304" pitchFamily="18" charset="0"/>
                <a:sym typeface="+mn-ea"/>
              </a:rPr>
              <a:t>2022</a:t>
            </a:r>
            <a:r>
              <a:rPr lang="zh-CN" altLang="en-US" sz="2800" dirty="0">
                <a:latin typeface="Times New Roman" panose="02020603050405020304" pitchFamily="18" charset="0"/>
                <a:cs typeface="Times New Roman" panose="02020603050405020304" pitchFamily="18" charset="0"/>
                <a:sym typeface="+mn-ea"/>
              </a:rPr>
              <a:t>年</a:t>
            </a:r>
            <a:r>
              <a:rPr lang="en-US" altLang="zh-CN" sz="2800" dirty="0">
                <a:latin typeface="Times New Roman" panose="02020603050405020304" pitchFamily="18" charset="0"/>
                <a:cs typeface="Times New Roman" panose="02020603050405020304" pitchFamily="18" charset="0"/>
                <a:sym typeface="+mn-ea"/>
              </a:rPr>
              <a:t>4</a:t>
            </a:r>
            <a:r>
              <a:rPr lang="zh-CN" altLang="en-US" sz="2800" dirty="0">
                <a:latin typeface="Times New Roman" panose="02020603050405020304" pitchFamily="18" charset="0"/>
                <a:cs typeface="Times New Roman" panose="02020603050405020304" pitchFamily="18" charset="0"/>
                <a:sym typeface="+mn-ea"/>
              </a:rPr>
              <a:t>月</a:t>
            </a:r>
            <a:r>
              <a:rPr lang="en-US" altLang="zh-CN" sz="2800" dirty="0">
                <a:latin typeface="Times New Roman" panose="02020603050405020304" pitchFamily="18" charset="0"/>
                <a:cs typeface="Times New Roman" panose="02020603050405020304" pitchFamily="18" charset="0"/>
                <a:sym typeface="+mn-ea"/>
              </a:rPr>
              <a:t>26</a:t>
            </a:r>
            <a:r>
              <a:rPr lang="zh-CN" altLang="en-US" sz="2800" dirty="0">
                <a:latin typeface="Times New Roman" panose="02020603050405020304" pitchFamily="18" charset="0"/>
                <a:cs typeface="Times New Roman" panose="02020603050405020304" pitchFamily="18" charset="0"/>
                <a:sym typeface="+mn-ea"/>
              </a:rPr>
              <a:t>日中国沪市日成交额</a:t>
            </a:r>
            <a:r>
              <a:rPr lang="en-US" altLang="zh-CN" sz="2800" dirty="0">
                <a:latin typeface="Times New Roman" panose="02020603050405020304" pitchFamily="18" charset="0"/>
                <a:cs typeface="Times New Roman" panose="02020603050405020304" pitchFamily="18" charset="0"/>
                <a:sym typeface="+mn-ea"/>
              </a:rPr>
              <a:t>3959.86</a:t>
            </a:r>
            <a:r>
              <a:rPr lang="zh-CN" altLang="en-US" sz="2800" dirty="0">
                <a:latin typeface="Times New Roman" panose="02020603050405020304" pitchFamily="18" charset="0"/>
                <a:cs typeface="Times New Roman" panose="02020603050405020304" pitchFamily="18" charset="0"/>
                <a:sym typeface="+mn-ea"/>
              </a:rPr>
              <a:t>亿元，深市日成交额</a:t>
            </a:r>
            <a:r>
              <a:rPr lang="en-US" altLang="zh-CN" sz="2800" dirty="0">
                <a:latin typeface="Times New Roman" panose="02020603050405020304" pitchFamily="18" charset="0"/>
                <a:cs typeface="Times New Roman" panose="02020603050405020304" pitchFamily="18" charset="0"/>
                <a:sym typeface="+mn-ea"/>
              </a:rPr>
              <a:t>4428.21</a:t>
            </a:r>
            <a:r>
              <a:rPr lang="zh-CN" altLang="en-US" sz="2800" dirty="0">
                <a:latin typeface="Times New Roman" panose="02020603050405020304" pitchFamily="18" charset="0"/>
                <a:cs typeface="Times New Roman" panose="02020603050405020304" pitchFamily="18" charset="0"/>
                <a:sym typeface="+mn-ea"/>
              </a:rPr>
              <a:t>亿元，两市日总成交额达到</a:t>
            </a:r>
            <a:r>
              <a:rPr lang="en-US" altLang="zh-CN" sz="2800" dirty="0">
                <a:latin typeface="Times New Roman" panose="02020603050405020304" pitchFamily="18" charset="0"/>
                <a:cs typeface="Times New Roman" panose="02020603050405020304" pitchFamily="18" charset="0"/>
                <a:sym typeface="+mn-ea"/>
              </a:rPr>
              <a:t>8388.07</a:t>
            </a:r>
            <a:r>
              <a:rPr lang="zh-CN" altLang="en-US" sz="2800" dirty="0">
                <a:latin typeface="Times New Roman" panose="02020603050405020304" pitchFamily="18" charset="0"/>
                <a:cs typeface="Times New Roman" panose="02020603050405020304" pitchFamily="18" charset="0"/>
                <a:sym typeface="+mn-ea"/>
              </a:rPr>
              <a:t>亿元。</a:t>
            </a:r>
            <a:endParaRPr lang="en-US" altLang="zh-CN" sz="2800" dirty="0">
              <a:latin typeface="Times New Roman" panose="02020603050405020304" pitchFamily="18" charset="0"/>
              <a:cs typeface="Times New Roman" panose="02020603050405020304" pitchFamily="18" charset="0"/>
              <a:sym typeface="+mn-ea"/>
            </a:endParaRPr>
          </a:p>
          <a:p>
            <a:pPr marL="457200" indent="-457200" latinLnBrk="0">
              <a:lnSpc>
                <a:spcPct val="150000"/>
              </a:lnSpc>
              <a:spcBef>
                <a:spcPts val="0"/>
              </a:spcBef>
              <a:buFont typeface="Wingdings" pitchFamily="2" charset="2"/>
              <a:buChar char="Ø"/>
            </a:pPr>
            <a:r>
              <a:rPr lang="zh-CN" altLang="en-US" sz="2800" dirty="0">
                <a:latin typeface="Times New Roman" panose="02020603050405020304" pitchFamily="18" charset="0"/>
                <a:cs typeface="Times New Roman" panose="02020603050405020304" pitchFamily="18" charset="0"/>
                <a:sym typeface="+mn-ea"/>
              </a:rPr>
              <a:t>百亿量化私募交易多以中低频量化交易为主，换手率低于</a:t>
            </a:r>
            <a:r>
              <a:rPr lang="en-US" altLang="zh-CN" sz="2800" dirty="0">
                <a:latin typeface="Times New Roman" panose="02020603050405020304" pitchFamily="18" charset="0"/>
                <a:cs typeface="Times New Roman" panose="02020603050405020304" pitchFamily="18" charset="0"/>
                <a:sym typeface="+mn-ea"/>
              </a:rPr>
              <a:t>20%</a:t>
            </a:r>
            <a:r>
              <a:rPr lang="zh-CN" altLang="en-US" sz="2800" dirty="0">
                <a:latin typeface="Times New Roman" panose="02020603050405020304" pitchFamily="18" charset="0"/>
                <a:cs typeface="Times New Roman" panose="02020603050405020304" pitchFamily="18" charset="0"/>
                <a:sym typeface="+mn-ea"/>
              </a:rPr>
              <a:t>。据私募排排网，</a:t>
            </a:r>
            <a:r>
              <a:rPr lang="en-US" altLang="zh-CN" sz="2800" dirty="0">
                <a:latin typeface="Times New Roman" panose="02020603050405020304" pitchFamily="18" charset="0"/>
                <a:cs typeface="Times New Roman" panose="02020603050405020304" pitchFamily="18" charset="0"/>
                <a:sym typeface="+mn-ea"/>
              </a:rPr>
              <a:t>2021</a:t>
            </a:r>
            <a:r>
              <a:rPr lang="zh-CN" altLang="en-US" sz="2800" dirty="0">
                <a:latin typeface="Times New Roman" panose="02020603050405020304" pitchFamily="18" charset="0"/>
                <a:cs typeface="Times New Roman" panose="02020603050405020304" pitchFamily="18" charset="0"/>
                <a:sym typeface="+mn-ea"/>
              </a:rPr>
              <a:t>年量化私募产品总规模超过万亿元，乘以</a:t>
            </a:r>
            <a:r>
              <a:rPr lang="en-US" altLang="zh-CN" sz="2800" dirty="0">
                <a:latin typeface="Times New Roman" panose="02020603050405020304" pitchFamily="18" charset="0"/>
                <a:cs typeface="Times New Roman" panose="02020603050405020304" pitchFamily="18" charset="0"/>
                <a:sym typeface="+mn-ea"/>
              </a:rPr>
              <a:t>20%</a:t>
            </a:r>
            <a:r>
              <a:rPr lang="zh-CN" altLang="en-US" sz="2800" dirty="0">
                <a:latin typeface="Times New Roman" panose="02020603050405020304" pitchFamily="18" charset="0"/>
                <a:cs typeface="Times New Roman" panose="02020603050405020304" pitchFamily="18" charset="0"/>
                <a:sym typeface="+mn-ea"/>
              </a:rPr>
              <a:t>换手率，日交易量大约为</a:t>
            </a:r>
            <a:r>
              <a:rPr lang="en-US" altLang="zh-CN" sz="2800" dirty="0">
                <a:latin typeface="Times New Roman" panose="02020603050405020304" pitchFamily="18" charset="0"/>
                <a:cs typeface="Times New Roman" panose="02020603050405020304" pitchFamily="18" charset="0"/>
                <a:sym typeface="+mn-ea"/>
              </a:rPr>
              <a:t>2000</a:t>
            </a:r>
            <a:r>
              <a:rPr lang="zh-CN" altLang="en-US" sz="2800" dirty="0">
                <a:latin typeface="Times New Roman" panose="02020603050405020304" pitchFamily="18" charset="0"/>
                <a:cs typeface="Times New Roman" panose="02020603050405020304" pitchFamily="18" charset="0"/>
                <a:sym typeface="+mn-ea"/>
              </a:rPr>
              <a:t>亿元；北向资金</a:t>
            </a:r>
            <a:r>
              <a:rPr lang="en-US" altLang="zh-CN" sz="2800" dirty="0">
                <a:latin typeface="Times New Roman" panose="02020603050405020304" pitchFamily="18" charset="0"/>
                <a:cs typeface="Times New Roman" panose="02020603050405020304" pitchFamily="18" charset="0"/>
                <a:sym typeface="+mn-ea"/>
              </a:rPr>
              <a:t>2022-4-26</a:t>
            </a:r>
            <a:r>
              <a:rPr lang="zh-CN" altLang="en-US" sz="2800" dirty="0">
                <a:latin typeface="Times New Roman" panose="02020603050405020304" pitchFamily="18" charset="0"/>
                <a:cs typeface="Times New Roman" panose="02020603050405020304" pitchFamily="18" charset="0"/>
                <a:sym typeface="+mn-ea"/>
              </a:rPr>
              <a:t>日成交额为</a:t>
            </a:r>
            <a:r>
              <a:rPr lang="en-US" altLang="zh-CN" sz="2800" dirty="0">
                <a:latin typeface="Times New Roman" panose="02020603050405020304" pitchFamily="18" charset="0"/>
                <a:cs typeface="Times New Roman" panose="02020603050405020304" pitchFamily="18" charset="0"/>
              </a:rPr>
              <a:t>1132.39</a:t>
            </a:r>
            <a:r>
              <a:rPr lang="zh-CN" altLang="en-US" sz="2800" dirty="0">
                <a:latin typeface="Times New Roman" panose="02020603050405020304" pitchFamily="18" charset="0"/>
                <a:cs typeface="Times New Roman" panose="02020603050405020304" pitchFamily="18" charset="0"/>
              </a:rPr>
              <a:t>亿元</a:t>
            </a:r>
            <a:r>
              <a:rPr lang="zh-CN" altLang="en-US" sz="2800" dirty="0">
                <a:latin typeface="Times New Roman" panose="02020603050405020304" pitchFamily="18" charset="0"/>
                <a:cs typeface="Times New Roman" panose="02020603050405020304" pitchFamily="18" charset="0"/>
                <a:sym typeface="+mn-ea"/>
              </a:rPr>
              <a:t>。</a:t>
            </a:r>
            <a:endParaRPr lang="en-US" altLang="zh-CN" sz="2800" dirty="0">
              <a:latin typeface="Times New Roman" panose="02020603050405020304" pitchFamily="18" charset="0"/>
              <a:cs typeface="Times New Roman" panose="02020603050405020304" pitchFamily="18" charset="0"/>
              <a:sym typeface="+mn-ea"/>
            </a:endParaRPr>
          </a:p>
          <a:p>
            <a:pPr marL="457200" indent="-457200" latinLnBrk="0">
              <a:lnSpc>
                <a:spcPct val="150000"/>
              </a:lnSpc>
              <a:spcBef>
                <a:spcPts val="0"/>
              </a:spcBef>
              <a:buFont typeface="Wingdings" pitchFamily="2" charset="2"/>
              <a:buChar char="Ø"/>
            </a:pPr>
            <a:r>
              <a:rPr lang="zh-CN" altLang="en-US" sz="2800" dirty="0">
                <a:latin typeface="Times New Roman" panose="02020603050405020304" pitchFamily="18" charset="0"/>
                <a:cs typeface="Times New Roman" panose="02020603050405020304" pitchFamily="18" charset="0"/>
                <a:sym typeface="+mn-ea"/>
              </a:rPr>
              <a:t>经计算，量化私募日交易量在两市日成交额占比大约为</a:t>
            </a:r>
            <a:r>
              <a:rPr lang="en-US" altLang="zh-CN" sz="2800" dirty="0">
                <a:latin typeface="Times New Roman" panose="02020603050405020304" pitchFamily="18" charset="0"/>
                <a:cs typeface="Times New Roman" panose="02020603050405020304" pitchFamily="18" charset="0"/>
                <a:sym typeface="+mn-ea"/>
              </a:rPr>
              <a:t>23.8%</a:t>
            </a:r>
            <a:r>
              <a:rPr lang="zh-CN" altLang="en-US" sz="2800" dirty="0">
                <a:latin typeface="Times New Roman" panose="02020603050405020304" pitchFamily="18" charset="0"/>
                <a:cs typeface="Times New Roman" panose="02020603050405020304" pitchFamily="18" charset="0"/>
                <a:sym typeface="+mn-ea"/>
              </a:rPr>
              <a:t>（北向资金占比大约为</a:t>
            </a:r>
            <a:r>
              <a:rPr lang="en-US" altLang="zh-CN" sz="2800" dirty="0">
                <a:latin typeface="Times New Roman" panose="02020603050405020304" pitchFamily="18" charset="0"/>
                <a:cs typeface="Times New Roman" panose="02020603050405020304" pitchFamily="18" charset="0"/>
                <a:sym typeface="+mn-ea"/>
              </a:rPr>
              <a:t>13%</a:t>
            </a:r>
            <a:r>
              <a:rPr lang="zh-CN" altLang="en-US" sz="2800" dirty="0">
                <a:latin typeface="Times New Roman" panose="02020603050405020304" pitchFamily="18" charset="0"/>
                <a:cs typeface="Times New Roman" panose="02020603050405020304" pitchFamily="18" charset="0"/>
                <a:sym typeface="+mn-ea"/>
              </a:rPr>
              <a:t>），故此，市场交易量活跃并非量化交易所致，也可能是金融机构大额调仓；</a:t>
            </a:r>
            <a:r>
              <a:rPr lang="zh-CN" altLang="en-US" sz="2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股票多头行为还是主导未来中国金融市场格局</a:t>
            </a:r>
            <a:r>
              <a:rPr lang="zh-CN" altLang="en-US" sz="2800" dirty="0">
                <a:latin typeface="Times New Roman" panose="02020603050405020304" pitchFamily="18" charset="0"/>
                <a:cs typeface="Times New Roman" panose="02020603050405020304" pitchFamily="18" charset="0"/>
                <a:sym typeface="+mn-ea"/>
              </a:rPr>
              <a:t>。</a:t>
            </a:r>
            <a:endParaRPr lang="en-US" altLang="zh-CN" sz="2800" dirty="0">
              <a:latin typeface="Times New Roman" panose="02020603050405020304" pitchFamily="18" charset="0"/>
              <a:cs typeface="Times New Roman" panose="02020603050405020304" pitchFamily="18" charset="0"/>
              <a:sym typeface="+mn-ea"/>
            </a:endParaRP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06705008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a:t>金融与数学基础</a:t>
            </a:r>
            <a:r>
              <a:rPr lang="zh-CN" altLang="zh-CN" dirty="0"/>
              <a:t>：</a:t>
            </a:r>
          </a:p>
          <a:p>
            <a:pPr marL="0" indent="0">
              <a:lnSpc>
                <a:spcPct val="150000"/>
              </a:lnSpc>
              <a:buNone/>
            </a:pPr>
            <a:r>
              <a:rPr lang="zh-CN" altLang="en-US" dirty="0"/>
              <a:t>（</a:t>
            </a:r>
            <a:r>
              <a:rPr lang="en-US" altLang="zh-CN" dirty="0"/>
              <a:t>1</a:t>
            </a:r>
            <a:r>
              <a:rPr lang="zh-CN" altLang="en-US" dirty="0"/>
              <a:t>）</a:t>
            </a:r>
            <a:r>
              <a:rPr lang="zh-CN" altLang="zh-CN" dirty="0"/>
              <a:t>微积分、线性代数、概率论与数理统计</a:t>
            </a:r>
          </a:p>
          <a:p>
            <a:pPr marL="0" indent="0">
              <a:lnSpc>
                <a:spcPct val="150000"/>
              </a:lnSpc>
              <a:buNone/>
            </a:pPr>
            <a:r>
              <a:rPr lang="zh-CN" altLang="en-US" dirty="0"/>
              <a:t>（</a:t>
            </a:r>
            <a:r>
              <a:rPr lang="en-US" altLang="zh-CN" dirty="0"/>
              <a:t>2</a:t>
            </a:r>
            <a:r>
              <a:rPr lang="zh-CN" altLang="en-US" dirty="0"/>
              <a:t>）</a:t>
            </a:r>
            <a:r>
              <a:rPr lang="zh-CN" altLang="zh-CN" dirty="0"/>
              <a:t>金融经济学</a:t>
            </a:r>
          </a:p>
          <a:p>
            <a:pPr marL="0" indent="0">
              <a:lnSpc>
                <a:spcPct val="150000"/>
              </a:lnSpc>
              <a:buNone/>
            </a:pPr>
            <a:r>
              <a:rPr lang="zh-CN" altLang="en-US" dirty="0"/>
              <a:t>（</a:t>
            </a:r>
            <a:r>
              <a:rPr lang="en-US" altLang="zh-CN" dirty="0"/>
              <a:t>3</a:t>
            </a:r>
            <a:r>
              <a:rPr lang="zh-CN" altLang="en-US" dirty="0"/>
              <a:t>）</a:t>
            </a:r>
            <a:r>
              <a:rPr lang="zh-CN" altLang="zh-CN" dirty="0"/>
              <a:t>金融工程学</a:t>
            </a:r>
            <a:endParaRPr lang="en-US" altLang="zh-CN" dirty="0"/>
          </a:p>
          <a:p>
            <a:pPr>
              <a:lnSpc>
                <a:spcPct val="150000"/>
              </a:lnSpc>
            </a:pPr>
            <a:r>
              <a:rPr lang="zh-CN" altLang="zh-CN" dirty="0"/>
              <a:t>基本技能： 掌握</a:t>
            </a:r>
            <a:r>
              <a:rPr lang="en-US" altLang="zh-CN" dirty="0"/>
              <a:t>Python</a:t>
            </a:r>
            <a:r>
              <a:rPr lang="zh-CN" altLang="zh-CN" dirty="0"/>
              <a:t>软件的使用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4603531" cy="4873752"/>
          </a:xfrm>
        </p:spPr>
        <p:txBody>
          <a:bodyPr/>
          <a:lstStyle/>
          <a:p>
            <a:r>
              <a:rPr lang="zh-CN" altLang="zh-CN" sz="2800" dirty="0"/>
              <a:t>整个对冲基金指数在这段时间的回报率是</a:t>
            </a:r>
            <a:r>
              <a:rPr lang="en-US" altLang="zh-CN" sz="2800" dirty="0"/>
              <a:t>9.3%</a:t>
            </a:r>
            <a:r>
              <a:rPr lang="zh-CN" altLang="zh-CN" sz="2800" dirty="0"/>
              <a:t>，而标准普尔</a:t>
            </a:r>
            <a:r>
              <a:rPr lang="en-US" altLang="zh-CN" sz="2800" dirty="0"/>
              <a:t>500</a:t>
            </a:r>
            <a:r>
              <a:rPr lang="zh-CN" altLang="zh-CN" sz="2800" dirty="0"/>
              <a:t>指数的回报率仅为</a:t>
            </a:r>
            <a:r>
              <a:rPr lang="en-US" altLang="zh-CN" sz="2800" dirty="0"/>
              <a:t>7.6%</a:t>
            </a:r>
            <a:r>
              <a:rPr lang="zh-CN" altLang="en-US" sz="2800" dirty="0"/>
              <a:t>。</a:t>
            </a:r>
            <a:endParaRPr lang="en-US" altLang="zh-CN" sz="2800" dirty="0"/>
          </a:p>
          <a:p>
            <a:r>
              <a:rPr lang="zh-CN" altLang="zh-CN" sz="2800" dirty="0"/>
              <a:t>对冲基金指数的波动率也比标准普尔</a:t>
            </a:r>
            <a:r>
              <a:rPr lang="en-US" altLang="zh-CN" sz="2800" dirty="0"/>
              <a:t>500</a:t>
            </a:r>
            <a:r>
              <a:rPr lang="zh-CN" altLang="zh-CN" sz="2800" dirty="0"/>
              <a:t>指数低。</a:t>
            </a:r>
            <a:endParaRPr lang="en-US" altLang="zh-CN" sz="2800" dirty="0"/>
          </a:p>
          <a:p>
            <a:r>
              <a:rPr lang="zh-CN" altLang="zh-CN" sz="2800" dirty="0"/>
              <a:t>对冲基金的</a:t>
            </a:r>
            <a:r>
              <a:rPr lang="en-US" altLang="zh-CN" sz="2800" dirty="0"/>
              <a:t>beta</a:t>
            </a:r>
            <a:r>
              <a:rPr lang="zh-CN" altLang="zh-CN" sz="2800" dirty="0"/>
              <a:t>系数仅为</a:t>
            </a:r>
            <a:r>
              <a:rPr lang="en-US" altLang="zh-CN" sz="2800" dirty="0"/>
              <a:t>0.27</a:t>
            </a:r>
            <a:r>
              <a:rPr lang="zh-CN" altLang="zh-CN" sz="2800" dirty="0"/>
              <a:t>，反映出它的风险溢价相对较低</a:t>
            </a:r>
            <a:r>
              <a:rPr lang="zh-CN" altLang="en-US" sz="2800" dirty="0"/>
              <a:t>。</a:t>
            </a:r>
            <a:endParaRPr lang="en-US" altLang="zh-CN" sz="2800" dirty="0"/>
          </a:p>
          <a:p>
            <a:r>
              <a:rPr lang="zh-CN" altLang="zh-CN" sz="2800" dirty="0"/>
              <a:t>最后一列显示的对冲基金指数的阿尔法值为</a:t>
            </a:r>
            <a:r>
              <a:rPr lang="en-US" altLang="zh-CN" sz="2800" dirty="0"/>
              <a:t>4.2%</a:t>
            </a:r>
            <a:r>
              <a:rPr lang="zh-CN" altLang="zh-CN" sz="2800" dirty="0"/>
              <a:t>，是非常显著的。</a:t>
            </a:r>
          </a:p>
          <a:p>
            <a:endParaRPr lang="zh-CN" altLang="en-US" sz="2800" dirty="0"/>
          </a:p>
        </p:txBody>
      </p:sp>
      <p:sp>
        <p:nvSpPr>
          <p:cNvPr id="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329" y="548680"/>
            <a:ext cx="710391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958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四、量化投资：</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资产配置与风险管理</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a16="http://schemas.microsoft.com/office/drawing/2014/main"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a16="http://schemas.microsoft.com/office/drawing/2014/main"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a16="http://schemas.microsoft.com/office/drawing/2014/main"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a16="http://schemas.microsoft.com/office/drawing/2014/main"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a16="http://schemas.microsoft.com/office/drawing/2014/main"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期权风险对冲策略</a:t>
            </a:r>
            <a:endParaRPr kumimoji="1" lang="zh-CN" altLang="en-US" sz="2400" b="1" dirty="0"/>
          </a:p>
        </p:txBody>
      </p:sp>
      <p:sp>
        <p:nvSpPr>
          <p:cNvPr id="14" name="矩形 13">
            <a:extLst>
              <a:ext uri="{FF2B5EF4-FFF2-40B4-BE49-F238E27FC236}">
                <a16:creationId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量化投资：资产配置与风险管理</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a16="http://schemas.microsoft.com/office/drawing/2014/main"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风险管理科学与技术</a:t>
            </a:r>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a16="http://schemas.microsoft.com/office/drawing/2014/main"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投资组合风险对冲</a:t>
            </a:r>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a16="http://schemas.microsoft.com/office/drawing/2014/main"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策略执行</a:t>
            </a:r>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回测、优化</a:t>
            </a: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a:t>风险管理是整个量化投资最核心和最根本内容。摩根集团于</a:t>
            </a:r>
            <a:r>
              <a:rPr lang="en-US" altLang="zh-CN" sz="2700" dirty="0"/>
              <a:t>20</a:t>
            </a:r>
            <a:r>
              <a:rPr lang="zh-CN" altLang="en-US" sz="2700" dirty="0"/>
              <a:t>世纪</a:t>
            </a:r>
            <a:r>
              <a:rPr lang="en-US" altLang="zh-CN" sz="2700" dirty="0"/>
              <a:t>90</a:t>
            </a:r>
            <a:r>
              <a:rPr lang="zh-CN" altLang="en-US" sz="2700" dirty="0"/>
              <a:t>年代开发了在现值（</a:t>
            </a:r>
            <a:r>
              <a:rPr lang="en-US" altLang="zh-CN" sz="2700" dirty="0"/>
              <a:t>Value at </a:t>
            </a:r>
            <a:r>
              <a:rPr lang="en-US" altLang="zh-CN" sz="2700"/>
              <a:t>Risk,VaR</a:t>
            </a:r>
            <a:r>
              <a:rPr lang="zh-CN" altLang="en-US" sz="2700" dirty="0"/>
              <a:t>）方法，后续学者拓展提出了预期损失缺口（</a:t>
            </a:r>
            <a:r>
              <a:rPr lang="en-US" altLang="zh-CN" sz="2700" dirty="0"/>
              <a:t>ES</a:t>
            </a:r>
            <a:r>
              <a:rPr lang="zh-CN" altLang="en-US" sz="2700" dirty="0"/>
              <a:t>）和</a:t>
            </a:r>
            <a:r>
              <a:rPr lang="en-US" altLang="zh-CN" sz="2700" dirty="0"/>
              <a:t>SRISK</a:t>
            </a:r>
            <a:r>
              <a:rPr lang="zh-CN" altLang="en-US" sz="2700" dirty="0"/>
              <a:t>方法，由于其满足次可加性等一系列理想风险指标的标准，因此，他们是现在被广泛应用于测度金融机构风险的两个重要指标。</a:t>
            </a: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风险管理科学与技术</a:t>
            </a:r>
          </a:p>
        </p:txBody>
      </p:sp>
      <p:sp>
        <p:nvSpPr>
          <p:cNvPr id="9" name="圆角矩形 7">
            <a:extLst>
              <a:ext uri="{FF2B5EF4-FFF2-40B4-BE49-F238E27FC236}">
                <a16:creationId xmlns:a16="http://schemas.microsoft.com/office/drawing/2014/main"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a:t>SRISK</a:t>
            </a:r>
            <a:endParaRPr kumimoji="1" lang="zh-CN" altLang="en-US" sz="2400" b="1" dirty="0"/>
          </a:p>
        </p:txBody>
      </p:sp>
      <p:sp>
        <p:nvSpPr>
          <p:cNvPr id="10" name="圆角矩形 7">
            <a:extLst>
              <a:ext uri="{FF2B5EF4-FFF2-40B4-BE49-F238E27FC236}">
                <a16:creationId xmlns:a16="http://schemas.microsoft.com/office/drawing/2014/main"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a:t>ES</a:t>
            </a:r>
            <a:endParaRPr kumimoji="1" lang="zh-CN" altLang="en-US" sz="2400" b="1" dirty="0"/>
          </a:p>
        </p:txBody>
      </p:sp>
      <p:sp>
        <p:nvSpPr>
          <p:cNvPr id="11" name="圆角矩形 7">
            <a:extLst>
              <a:ext uri="{FF2B5EF4-FFF2-40B4-BE49-F238E27FC236}">
                <a16:creationId xmlns:a16="http://schemas.microsoft.com/office/drawing/2014/main"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满足次可加性</a:t>
            </a: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考虑资产、负债规模</a:t>
            </a: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黑体" pitchFamily="49" charset="-122"/>
                <a:ea typeface="黑体" pitchFamily="49" charset="-122"/>
              </a:rPr>
              <a:t>金融风险管理技术方法的演进</a:t>
            </a:r>
          </a:p>
        </p:txBody>
      </p:sp>
      <p:sp>
        <p:nvSpPr>
          <p:cNvPr id="16" name="矩形 15">
            <a:extLst>
              <a:ext uri="{FF2B5EF4-FFF2-40B4-BE49-F238E27FC236}">
                <a16:creationId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a:t>马科维茨（</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a:t>发表</a:t>
            </a:r>
            <a:r>
              <a:rPr lang="en-US" altLang="zh-CN" sz="2700" dirty="0"/>
              <a:t>《</a:t>
            </a:r>
            <a:r>
              <a:rPr lang="zh-CN" altLang="en-US" sz="2700" dirty="0"/>
              <a:t>资产选择：有效的多样化</a:t>
            </a:r>
            <a:r>
              <a:rPr lang="en-US" altLang="zh-CN" sz="2700" dirty="0"/>
              <a:t>》</a:t>
            </a:r>
            <a:r>
              <a:rPr lang="zh-CN" altLang="en-US" sz="2700" dirty="0"/>
              <a:t>中，首次构建了“均值</a:t>
            </a:r>
            <a:r>
              <a:rPr lang="en-US" altLang="zh-CN" sz="2700" dirty="0"/>
              <a:t>-</a:t>
            </a:r>
            <a:r>
              <a:rPr lang="zh-CN" altLang="en-US" sz="2700" dirty="0"/>
              <a:t>方差”模型框架。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（三）债券</a:t>
            </a:r>
            <a:r>
              <a:rPr kumimoji="1" lang="en-US" altLang="zh-CN" sz="3200" noProof="1">
                <a:solidFill>
                  <a:schemeClr val="folHlink"/>
                </a:solidFill>
                <a:latin typeface="华文中宋" pitchFamily="2" charset="-122"/>
                <a:ea typeface="华文中宋" pitchFamily="2" charset="-122"/>
                <a:cs typeface="宋体" charset="0"/>
              </a:rPr>
              <a:t>-</a:t>
            </a:r>
            <a:r>
              <a:rPr kumimoji="1" lang="zh-CN" altLang="en-US" sz="3200" noProof="1">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8" name="矩形 7">
            <a:extLst>
              <a:ext uri="{FF2B5EF4-FFF2-40B4-BE49-F238E27FC236}">
                <a16:creationId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a:latin typeface="+mn-lt"/>
                <a:ea typeface="+mn-ea"/>
              </a:rPr>
              <a:t>股票的中性策略显示，一旦投资者持有资产投资组合则相当于其将风险敞口暴露，因此，为了达到有效套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a:latin typeface="+mn-lt"/>
                <a:ea typeface="+mn-ea"/>
              </a:rPr>
              <a:t>-ES</a:t>
            </a:r>
            <a:r>
              <a:rPr kumimoji="1" lang="zh-CN" altLang="en-US" sz="2400" dirty="0">
                <a:latin typeface="+mn-lt"/>
                <a:ea typeface="+mn-ea"/>
              </a:rPr>
              <a:t>模型的最优套期保值理论与策略。</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（四）股票</a:t>
            </a:r>
            <a:r>
              <a:rPr kumimoji="1" lang="en-US" altLang="zh-CN" sz="3200" noProof="1">
                <a:solidFill>
                  <a:schemeClr val="folHlink"/>
                </a:solidFill>
                <a:latin typeface="华文中宋" pitchFamily="2" charset="-122"/>
                <a:ea typeface="华文中宋" pitchFamily="2" charset="-122"/>
                <a:cs typeface="宋体" charset="0"/>
              </a:rPr>
              <a:t>-</a:t>
            </a:r>
            <a:r>
              <a:rPr kumimoji="1" lang="zh-CN" altLang="en-US" sz="3200" noProof="1">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（五）股票</a:t>
            </a:r>
            <a:r>
              <a:rPr kumimoji="1" lang="en-US" altLang="zh-CN" sz="3200" noProof="1">
                <a:solidFill>
                  <a:schemeClr val="folHlink"/>
                </a:solidFill>
                <a:latin typeface="华文中宋" pitchFamily="2" charset="-122"/>
                <a:ea typeface="华文中宋" pitchFamily="2" charset="-122"/>
                <a:cs typeface="宋体" charset="0"/>
              </a:rPr>
              <a:t>-</a:t>
            </a:r>
            <a:r>
              <a:rPr kumimoji="1" lang="zh-CN" altLang="en-US" sz="3200" noProof="1">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a:latin typeface="+mn-lt"/>
                <a:ea typeface="+mn-ea"/>
              </a:rPr>
              <a:t>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甚至还有多期权之间的风险对冲和套利策略。</a:t>
            </a:r>
            <a:endParaRPr kumimoji="1" lang="en-US" altLang="zh-CN" sz="2400" dirty="0">
              <a:latin typeface="+mn-lt"/>
              <a:ea typeface="+mn-ea"/>
            </a:endParaRPr>
          </a:p>
        </p:txBody>
      </p:sp>
      <p:sp>
        <p:nvSpPr>
          <p:cNvPr id="8" name="矩形 7">
            <a:extLst>
              <a:ext uri="{FF2B5EF4-FFF2-40B4-BE49-F238E27FC236}">
                <a16:creationId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5227" y="2505670"/>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五、金融风险管理的</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基本流程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65598550"/>
      </p:ext>
    </p:extLst>
  </p:cSld>
  <p:clrMapOvr>
    <a:masterClrMapping/>
  </p:clrMapOvr>
  <p:transition spd="slow" advClick="0" advTm="3340">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zh-CN" altLang="en-US" sz="2800" b="1" dirty="0">
                <a:latin typeface="微软雅黑" pitchFamily="34" charset="-122"/>
                <a:ea typeface="微软雅黑" pitchFamily="34" charset="-122"/>
                <a:cs typeface="+mn-cs"/>
              </a:rPr>
              <a:t>第五节 金融风险管理的基本流程</a:t>
            </a:r>
          </a:p>
        </p:txBody>
      </p:sp>
      <p:sp>
        <p:nvSpPr>
          <p:cNvPr id="3" name="内容占位符 2"/>
          <p:cNvSpPr>
            <a:spLocks noGrp="1"/>
          </p:cNvSpPr>
          <p:nvPr>
            <p:ph sz="quarter" idx="1"/>
          </p:nvPr>
        </p:nvSpPr>
        <p:spPr>
          <a:xfrm>
            <a:off x="44948" y="980728"/>
            <a:ext cx="12142290" cy="5061176"/>
          </a:xfrm>
        </p:spPr>
        <p:txBody>
          <a:bodyPr>
            <a:normAutofit/>
          </a:bodyPr>
          <a:lstStyle/>
          <a:p>
            <a:pPr algn="just">
              <a:lnSpc>
                <a:spcPct val="150000"/>
              </a:lnSpc>
            </a:pPr>
            <a:r>
              <a:rPr lang="zh-CN" altLang="zh-CN" sz="2400" dirty="0">
                <a:latin typeface="华文宋体" pitchFamily="2" charset="-122"/>
                <a:ea typeface="华文宋体" pitchFamily="2" charset="-122"/>
              </a:rPr>
              <a:t>金融风险管理基本流程包括第一步风险识别、第二步风险评估、第三步风险控制、第四步风险监测，这些步骤有助于帮助个人或者金融机构有效管理风险，减少潜在损失。</a:t>
            </a:r>
            <a:endParaRPr lang="zh-CN" altLang="en-US" sz="2400" dirty="0">
              <a:latin typeface="华文宋体" pitchFamily="2" charset="-122"/>
              <a:ea typeface="华文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67" y="2276872"/>
            <a:ext cx="9991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377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620688"/>
            <a:ext cx="11737304" cy="4873752"/>
          </a:xfrm>
        </p:spPr>
        <p:txBody>
          <a:bodyPr/>
          <a:lstStyle/>
          <a:p>
            <a:r>
              <a:rPr lang="zh-CN" altLang="zh-CN" b="1" dirty="0">
                <a:latin typeface="华文宋体" pitchFamily="2" charset="-122"/>
                <a:ea typeface="华文宋体" pitchFamily="2" charset="-122"/>
              </a:rPr>
              <a:t>一、风险识别</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zh-CN" altLang="zh-CN" sz="2000" dirty="0">
                <a:latin typeface="华文宋体" pitchFamily="2" charset="-122"/>
                <a:ea typeface="华文宋体" pitchFamily="2" charset="-122"/>
              </a:rPr>
              <a:t>风险识别是金融风险管理的第一步，是指在风险事件爆发前，运用各种方法系统地、持续地对面临的各种风险进行识别以及对风险事件爆发的潜在原因进行详细分析。</a:t>
            </a:r>
          </a:p>
          <a:p>
            <a:r>
              <a:rPr lang="zh-CN" altLang="zh-CN" b="1" dirty="0">
                <a:latin typeface="华文宋体" pitchFamily="2" charset="-122"/>
                <a:ea typeface="华文宋体" pitchFamily="2" charset="-122"/>
              </a:rPr>
              <a:t>二、风险评估</a:t>
            </a:r>
            <a:endParaRPr lang="en-US"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zh-CN" altLang="zh-CN" sz="2000" dirty="0">
                <a:latin typeface="华文宋体" pitchFamily="2" charset="-122"/>
                <a:ea typeface="华文宋体" pitchFamily="2" charset="-122"/>
              </a:rPr>
              <a:t>风险评估是指在风险事件爆发之前或者之后，但还未完全结束，该事件给个人或者金融机构的财产造成的影响或者损失的可能性进行量化评估的具体工作，其测度的是一旦风险事件爆发时给损失可能性的规模大小，这些定量或者定性分析可以为投资者做出相应的应对策略提供依据。</a:t>
            </a:r>
            <a:endParaRPr lang="en-US" altLang="zh-CN" sz="2000" dirty="0">
              <a:latin typeface="华文宋体" pitchFamily="2" charset="-122"/>
              <a:ea typeface="华文宋体" pitchFamily="2" charset="-122"/>
            </a:endParaRPr>
          </a:p>
          <a:p>
            <a:r>
              <a:rPr lang="zh-CN" altLang="zh-CN" b="1" dirty="0">
                <a:latin typeface="华文宋体" pitchFamily="2" charset="-122"/>
                <a:ea typeface="华文宋体" pitchFamily="2" charset="-122"/>
              </a:rPr>
              <a:t>三、风险控制</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zh-CN" altLang="zh-CN" sz="2000" dirty="0">
                <a:latin typeface="华文宋体" pitchFamily="2" charset="-122"/>
                <a:ea typeface="华文宋体" pitchFamily="2" charset="-122"/>
              </a:rPr>
              <a:t>风险控制是指风险管理者采取各种措施或者方法来消除或者减少风险事件爆发的各种可能性，或是降低风险事件爆发时所造成的损失程度，可以说风险控制的减少或消除金融风险的关键步骤。</a:t>
            </a:r>
          </a:p>
          <a:p>
            <a:r>
              <a:rPr lang="zh-CN" altLang="zh-CN" b="1" dirty="0">
                <a:latin typeface="华文宋体" pitchFamily="2" charset="-122"/>
                <a:ea typeface="华文宋体" pitchFamily="2" charset="-122"/>
              </a:rPr>
              <a:t>四、风险监控</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zh-CN" altLang="zh-CN" sz="2000" dirty="0">
                <a:latin typeface="华文宋体" pitchFamily="2" charset="-122"/>
                <a:ea typeface="华文宋体" pitchFamily="2" charset="-122"/>
              </a:rPr>
              <a:t>风险监控是指决策行为主体对风险的发展情况及其变化进行全程监测，并根据监测情况调整有关的应对策略。</a:t>
            </a:r>
            <a:endParaRPr lang="en-US" altLang="zh-CN" sz="2000"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zh-CN" altLang="zh-CN" sz="2000" dirty="0">
                <a:latin typeface="华文宋体" pitchFamily="2" charset="-122"/>
                <a:ea typeface="华文宋体" pitchFamily="2" charset="-122"/>
              </a:rPr>
              <a:t>事实上，金融风险管理的基本流程是一个连续的循环过程。通过不断的风险识别、风险评估、风险控制和风险监测，个人或者金融机构可以更好地管理风险，确保经营能够可持续发展。</a:t>
            </a:r>
            <a:endParaRPr lang="zh-CN" altLang="en-US" sz="2000" dirty="0">
              <a:latin typeface="华文宋体" pitchFamily="2" charset="-122"/>
              <a:ea typeface="华文宋体" pitchFamily="2" charset="-122"/>
            </a:endParaRPr>
          </a:p>
        </p:txBody>
      </p:sp>
      <p:sp>
        <p:nvSpPr>
          <p:cNvPr id="4" name="标题 1"/>
          <p:cNvSpPr>
            <a:spLocks noGrp="1"/>
          </p:cNvSpPr>
          <p:nvPr>
            <p:ph type="title"/>
          </p:nvPr>
        </p:nvSpPr>
        <p:spPr>
          <a:xfrm>
            <a:off x="116955" y="-1480"/>
            <a:ext cx="9952911" cy="706090"/>
          </a:xfrm>
        </p:spPr>
        <p:txBody>
          <a:bodyPr/>
          <a:lstStyle/>
          <a:p>
            <a:pPr algn="l"/>
            <a:r>
              <a:rPr lang="zh-CN" altLang="en-US" sz="2800" b="1" dirty="0">
                <a:latin typeface="微软雅黑" pitchFamily="34" charset="-122"/>
                <a:ea typeface="微软雅黑" pitchFamily="34" charset="-122"/>
                <a:cs typeface="+mn-cs"/>
              </a:rPr>
              <a:t>第五节 金融风险管理的基本流程</a:t>
            </a:r>
          </a:p>
        </p:txBody>
      </p:sp>
    </p:spTree>
    <p:extLst>
      <p:ext uri="{BB962C8B-B14F-4D97-AF65-F5344CB8AC3E}">
        <p14:creationId xmlns:p14="http://schemas.microsoft.com/office/powerpoint/2010/main" val="221280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六、本课程授课体系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2623090"/>
      </p:ext>
    </p:extLst>
  </p:cSld>
  <p:clrMapOvr>
    <a:masterClrMapping/>
  </p:clrMapOvr>
  <p:transition spd="slow" advClick="0" advTm="334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836712"/>
            <a:ext cx="11521280" cy="4680520"/>
          </a:xfrm>
        </p:spPr>
        <p:txBody>
          <a:body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一、授课方式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spcBef>
                <a:spcPts val="1800"/>
              </a:spcBef>
              <a:buNone/>
            </a:pPr>
            <a:r>
              <a:rPr lang="zh-CN" altLang="en-US" dirty="0"/>
              <a:t>    采取“线上</a:t>
            </a:r>
            <a:r>
              <a:rPr lang="en-US" altLang="zh-CN" dirty="0"/>
              <a:t>+</a:t>
            </a:r>
            <a:r>
              <a:rPr lang="zh-CN" altLang="en-US" dirty="0"/>
              <a:t>线下”混合式授课模式，慕课网站：</a:t>
            </a:r>
            <a:endParaRPr lang="en-US" altLang="zh-CN" dirty="0"/>
          </a:p>
          <a:p>
            <a:pPr marL="0" indent="0">
              <a:buNone/>
            </a:pPr>
            <a:r>
              <a:rPr lang="en-US" altLang="zh-CN" dirty="0">
                <a:hlinkClick r:id="rId2"/>
              </a:rPr>
              <a:t>https://www.xuetangx.com/course/jnu02031007495/26288990</a:t>
            </a:r>
            <a:endParaRPr lang="en-US" altLang="zh-CN" dirty="0"/>
          </a:p>
          <a:p>
            <a:pPr marL="0" indent="0">
              <a:buNone/>
            </a:pPr>
            <a:endParaRPr lang="en-US" altLang="zh-CN" dirty="0"/>
          </a:p>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二、考核形式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lnSpc>
                <a:spcPct val="120000"/>
              </a:lnSpc>
              <a:spcBef>
                <a:spcPts val="1800"/>
              </a:spcBef>
              <a:buNone/>
            </a:pPr>
            <a:r>
              <a:rPr lang="en-US" altLang="zh-CN" dirty="0"/>
              <a:t>    </a:t>
            </a:r>
            <a:r>
              <a:rPr lang="zh-CN" altLang="en-US" dirty="0"/>
              <a:t>期末考试（</a:t>
            </a:r>
            <a:r>
              <a:rPr lang="en-US" altLang="zh-CN" dirty="0"/>
              <a:t>60%</a:t>
            </a:r>
            <a:r>
              <a:rPr lang="zh-CN" altLang="en-US" dirty="0"/>
              <a:t>）</a:t>
            </a:r>
            <a:r>
              <a:rPr lang="en-US" altLang="zh-CN" dirty="0"/>
              <a:t>+</a:t>
            </a:r>
            <a:r>
              <a:rPr lang="zh-CN" altLang="en-US" dirty="0"/>
              <a:t>平时作业（</a:t>
            </a:r>
            <a:r>
              <a:rPr lang="en-US" altLang="zh-CN" dirty="0"/>
              <a:t>20%</a:t>
            </a:r>
            <a:r>
              <a:rPr lang="zh-CN" altLang="en-US" dirty="0"/>
              <a:t>）</a:t>
            </a:r>
            <a:r>
              <a:rPr lang="en-US" altLang="zh-CN" dirty="0"/>
              <a:t>+</a:t>
            </a:r>
            <a:r>
              <a:rPr lang="zh-CN" altLang="en-US" dirty="0"/>
              <a:t>慕课课后题（</a:t>
            </a:r>
            <a:r>
              <a:rPr lang="en-US" altLang="zh-CN" dirty="0"/>
              <a:t>10%</a:t>
            </a:r>
            <a:r>
              <a:rPr lang="zh-CN" altLang="en-US" dirty="0"/>
              <a:t>），看视频（</a:t>
            </a:r>
            <a:r>
              <a:rPr lang="en-US" altLang="zh-CN" dirty="0"/>
              <a:t>10%</a:t>
            </a:r>
            <a:r>
              <a:rPr lang="zh-CN" altLang="en-US" dirty="0"/>
              <a:t>）。</a:t>
            </a:r>
            <a:endParaRPr lang="en-US" altLang="zh-CN" dirty="0"/>
          </a:p>
          <a:p>
            <a:pPr marL="0" indent="0">
              <a:lnSpc>
                <a:spcPts val="3840"/>
              </a:lnSpc>
              <a:spcBef>
                <a:spcPts val="0"/>
              </a:spcBef>
              <a:buNone/>
            </a:pPr>
            <a:endParaRPr lang="en-US" altLang="zh-CN" sz="800" dirty="0"/>
          </a:p>
          <a:p>
            <a:pPr marL="0" indent="0">
              <a:lnSpc>
                <a:spcPct val="120000"/>
              </a:lnSpc>
              <a:spcBef>
                <a:spcPts val="600"/>
              </a:spcBef>
              <a:buNone/>
            </a:pPr>
            <a:r>
              <a:rPr lang="zh-CN" altLang="en-US" dirty="0"/>
              <a:t>作业邮箱：</a:t>
            </a:r>
            <a:r>
              <a:rPr lang="en-US" altLang="zh-CN" dirty="0"/>
              <a:t>chenchuanglian@qq.com</a:t>
            </a:r>
            <a:endParaRPr lang="zh-CN" altLang="en-US" u="sng" dirty="0">
              <a:solidFill>
                <a:srgbClr val="0000FF"/>
              </a:solidFill>
            </a:endParaRPr>
          </a:p>
        </p:txBody>
      </p:sp>
      <p:sp>
        <p:nvSpPr>
          <p:cNvPr id="4" name="矩形 3"/>
          <p:cNvSpPr/>
          <p:nvPr/>
        </p:nvSpPr>
        <p:spPr>
          <a:xfrm>
            <a:off x="530613" y="46315"/>
            <a:ext cx="3416320" cy="523220"/>
          </a:xfrm>
          <a:prstGeom prst="rect">
            <a:avLst/>
          </a:prstGeom>
        </p:spPr>
        <p:txBody>
          <a:bodyPr wrap="none">
            <a:spAutoFit/>
          </a:bodyPr>
          <a:lstStyle/>
          <a:p>
            <a:pPr eaLnBrk="1" hangingPunct="1"/>
            <a:r>
              <a:rPr kumimoji="1" lang="zh-CN" altLang="en-US" sz="2800" b="1" dirty="0">
                <a:latin typeface="微软雅黑" pitchFamily="34" charset="-122"/>
                <a:ea typeface="微软雅黑" pitchFamily="34" charset="-122"/>
                <a:sym typeface="等线" pitchFamily="2" charset="-122"/>
              </a:rPr>
              <a:t>授课方式与考核形式</a:t>
            </a:r>
            <a:endParaRPr lang="zh-CN" altLang="en-US" sz="2800" dirty="0"/>
          </a:p>
        </p:txBody>
      </p:sp>
    </p:spTree>
    <p:extLst>
      <p:ext uri="{BB962C8B-B14F-4D97-AF65-F5344CB8AC3E}">
        <p14:creationId xmlns:p14="http://schemas.microsoft.com/office/powerpoint/2010/main" val="245161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55" y="1700808"/>
            <a:ext cx="6768752" cy="4824536"/>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id="{288DB8B3-7A06-4E71-900F-6BAD8FC797D9}"/>
              </a:ext>
            </a:extLst>
          </p:cNvPr>
          <p:cNvSpPr/>
          <p:nvPr/>
        </p:nvSpPr>
        <p:spPr>
          <a:xfrm>
            <a:off x="305949" y="371703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9" name="圆角矩形 7">
            <a:extLst>
              <a:ext uri="{FF2B5EF4-FFF2-40B4-BE49-F238E27FC236}">
                <a16:creationId xmlns:a16="http://schemas.microsoft.com/office/drawing/2014/main" id="{BA495F18-BD7F-44C2-9131-64A7C7B32092}"/>
              </a:ext>
            </a:extLst>
          </p:cNvPr>
          <p:cNvSpPr/>
          <p:nvPr/>
        </p:nvSpPr>
        <p:spPr>
          <a:xfrm>
            <a:off x="2997275" y="1772816"/>
            <a:ext cx="3537585" cy="585966"/>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无风险资产配置策略</a:t>
            </a:r>
            <a:endParaRPr kumimoji="1" lang="zh-CN" altLang="en-US" sz="2400" b="1" dirty="0"/>
          </a:p>
        </p:txBody>
      </p:sp>
      <p:sp>
        <p:nvSpPr>
          <p:cNvPr id="11" name="圆角矩形 9">
            <a:extLst>
              <a:ext uri="{FF2B5EF4-FFF2-40B4-BE49-F238E27FC236}">
                <a16:creationId xmlns:a16="http://schemas.microsoft.com/office/drawing/2014/main" id="{DE431227-83F7-45C4-A0CB-DD04072949FC}"/>
              </a:ext>
            </a:extLst>
          </p:cNvPr>
          <p:cNvSpPr/>
          <p:nvPr/>
        </p:nvSpPr>
        <p:spPr>
          <a:xfrm>
            <a:off x="2981486" y="2681546"/>
            <a:ext cx="3524885" cy="58625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id="{45661EA3-D7D5-42EB-B6F3-3D4952C6CD29}"/>
              </a:ext>
            </a:extLst>
          </p:cNvPr>
          <p:cNvSpPr/>
          <p:nvPr/>
        </p:nvSpPr>
        <p:spPr>
          <a:xfrm>
            <a:off x="3008434" y="4113076"/>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sp>
        <p:nvSpPr>
          <p:cNvPr id="14" name="矩形 13">
            <a:extLst>
              <a:ext uri="{FF2B5EF4-FFF2-40B4-BE49-F238E27FC236}">
                <a16:creationId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本课程授课体系</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a16="http://schemas.microsoft.com/office/drawing/2014/main" id="{FD9A9F63-6DD3-48BA-823D-1359849694A6}"/>
              </a:ext>
            </a:extLst>
          </p:cNvPr>
          <p:cNvSpPr/>
          <p:nvPr/>
        </p:nvSpPr>
        <p:spPr>
          <a:xfrm>
            <a:off x="1917155" y="85488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风险管理科学与技术</a:t>
            </a:r>
          </a:p>
        </p:txBody>
      </p:sp>
      <p:sp>
        <p:nvSpPr>
          <p:cNvPr id="3" name="下箭头 2"/>
          <p:cNvSpPr/>
          <p:nvPr/>
        </p:nvSpPr>
        <p:spPr>
          <a:xfrm>
            <a:off x="3453168" y="1412777"/>
            <a:ext cx="432048" cy="288032"/>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15" idx="3"/>
          </p:cNvCxnSpPr>
          <p:nvPr/>
        </p:nvCxnSpPr>
        <p:spPr>
          <a:xfrm flipV="1">
            <a:off x="5466170" y="1133830"/>
            <a:ext cx="1847310" cy="1"/>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317755" y="8367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2-3</a:t>
            </a:r>
            <a:r>
              <a:rPr kumimoji="1" lang="zh-CN" altLang="en-US" sz="1900" b="1" dirty="0">
                <a:solidFill>
                  <a:schemeClr val="dk1"/>
                </a:solidFill>
              </a:rPr>
              <a:t>章 风险管理之市场风险度量</a:t>
            </a:r>
          </a:p>
        </p:txBody>
      </p:sp>
      <p:sp>
        <p:nvSpPr>
          <p:cNvPr id="26" name="矩形 25"/>
          <p:cNvSpPr/>
          <p:nvPr/>
        </p:nvSpPr>
        <p:spPr>
          <a:xfrm>
            <a:off x="7317755" y="15567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4</a:t>
            </a:r>
            <a:r>
              <a:rPr kumimoji="1" lang="zh-CN" altLang="en-US" sz="1900" b="1" dirty="0">
                <a:solidFill>
                  <a:schemeClr val="dk1"/>
                </a:solidFill>
              </a:rPr>
              <a:t>章 债券投资的风险管理</a:t>
            </a:r>
          </a:p>
        </p:txBody>
      </p:sp>
      <p:sp>
        <p:nvSpPr>
          <p:cNvPr id="27" name="矩形 26"/>
          <p:cNvSpPr/>
          <p:nvPr/>
        </p:nvSpPr>
        <p:spPr>
          <a:xfrm>
            <a:off x="7317755" y="22768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5</a:t>
            </a:r>
            <a:r>
              <a:rPr kumimoji="1" lang="zh-CN" altLang="en-US" sz="1900" b="1" dirty="0">
                <a:solidFill>
                  <a:schemeClr val="dk1"/>
                </a:solidFill>
              </a:rPr>
              <a:t>章 证券投资组合理论与策略</a:t>
            </a:r>
          </a:p>
        </p:txBody>
      </p:sp>
      <p:sp>
        <p:nvSpPr>
          <p:cNvPr id="28" name="矩形 27"/>
          <p:cNvSpPr/>
          <p:nvPr/>
        </p:nvSpPr>
        <p:spPr>
          <a:xfrm>
            <a:off x="7316963" y="299695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6</a:t>
            </a:r>
            <a:r>
              <a:rPr kumimoji="1" lang="zh-CN" altLang="en-US" sz="1900" b="1" dirty="0">
                <a:solidFill>
                  <a:schemeClr val="dk1"/>
                </a:solidFill>
              </a:rPr>
              <a:t>章 证券投资组合理论的扩展与应用</a:t>
            </a:r>
          </a:p>
        </p:txBody>
      </p:sp>
      <p:sp>
        <p:nvSpPr>
          <p:cNvPr id="29" name="矩形 28"/>
          <p:cNvSpPr/>
          <p:nvPr/>
        </p:nvSpPr>
        <p:spPr>
          <a:xfrm>
            <a:off x="7317755" y="371703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7</a:t>
            </a:r>
            <a:r>
              <a:rPr kumimoji="1" lang="zh-CN" altLang="en-US" sz="1900" b="1" dirty="0">
                <a:solidFill>
                  <a:schemeClr val="dk1"/>
                </a:solidFill>
              </a:rPr>
              <a:t>章 期货套期保值理论与应用</a:t>
            </a:r>
          </a:p>
        </p:txBody>
      </p:sp>
      <p:sp>
        <p:nvSpPr>
          <p:cNvPr id="30" name="矩形 29"/>
          <p:cNvSpPr/>
          <p:nvPr/>
        </p:nvSpPr>
        <p:spPr>
          <a:xfrm>
            <a:off x="7316963" y="44371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8</a:t>
            </a:r>
            <a:r>
              <a:rPr kumimoji="1" lang="zh-CN" altLang="en-US" sz="1900" b="1" dirty="0">
                <a:solidFill>
                  <a:schemeClr val="dk1"/>
                </a:solidFill>
              </a:rPr>
              <a:t>章 期货风险对冲理论与应用</a:t>
            </a:r>
          </a:p>
        </p:txBody>
      </p:sp>
      <p:sp>
        <p:nvSpPr>
          <p:cNvPr id="31" name="矩形 30"/>
          <p:cNvSpPr/>
          <p:nvPr/>
        </p:nvSpPr>
        <p:spPr>
          <a:xfrm>
            <a:off x="7317755" y="51571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50" b="1" dirty="0">
                <a:solidFill>
                  <a:schemeClr val="dk1"/>
                </a:solidFill>
              </a:rPr>
              <a:t>第</a:t>
            </a:r>
            <a:r>
              <a:rPr kumimoji="1" lang="en-US" altLang="zh-CN" sz="1850" b="1" dirty="0">
                <a:solidFill>
                  <a:schemeClr val="dk1"/>
                </a:solidFill>
              </a:rPr>
              <a:t>9</a:t>
            </a:r>
            <a:r>
              <a:rPr kumimoji="1" lang="zh-CN" altLang="en-US" sz="1850" b="1" dirty="0">
                <a:solidFill>
                  <a:schemeClr val="dk1"/>
                </a:solidFill>
              </a:rPr>
              <a:t>章 期权希腊字母风险对冲理论与应用</a:t>
            </a:r>
          </a:p>
        </p:txBody>
      </p:sp>
      <p:cxnSp>
        <p:nvCxnSpPr>
          <p:cNvPr id="33" name="直接箭头连接符 32"/>
          <p:cNvCxnSpPr/>
          <p:nvPr/>
        </p:nvCxnSpPr>
        <p:spPr>
          <a:xfrm>
            <a:off x="6534860" y="1916832"/>
            <a:ext cx="793500" cy="0"/>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3" name="左大括号 42"/>
          <p:cNvSpPr/>
          <p:nvPr/>
        </p:nvSpPr>
        <p:spPr>
          <a:xfrm>
            <a:off x="6506371" y="2610745"/>
            <a:ext cx="807109" cy="72785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p:cNvSpPr/>
          <p:nvPr/>
        </p:nvSpPr>
        <p:spPr>
          <a:xfrm>
            <a:off x="6572329" y="4060777"/>
            <a:ext cx="756031"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矩形 24"/>
          <p:cNvSpPr/>
          <p:nvPr/>
        </p:nvSpPr>
        <p:spPr>
          <a:xfrm>
            <a:off x="7173739" y="764704"/>
            <a:ext cx="4896544" cy="5760639"/>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328360" y="58772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a:t>
            </a:r>
            <a:r>
              <a:rPr kumimoji="1" lang="en-US" altLang="zh-CN" sz="1900" b="1" dirty="0">
                <a:solidFill>
                  <a:schemeClr val="dk1"/>
                </a:solidFill>
              </a:rPr>
              <a:t>10</a:t>
            </a:r>
            <a:r>
              <a:rPr kumimoji="1" lang="zh-CN" altLang="en-US" sz="1900" b="1" dirty="0">
                <a:solidFill>
                  <a:schemeClr val="dk1"/>
                </a:solidFill>
              </a:rPr>
              <a:t>章 期权风险对冲套利理论与应用</a:t>
            </a:r>
          </a:p>
        </p:txBody>
      </p:sp>
      <p:sp>
        <p:nvSpPr>
          <p:cNvPr id="34" name="左大括号 33"/>
          <p:cNvSpPr/>
          <p:nvPr/>
        </p:nvSpPr>
        <p:spPr>
          <a:xfrm>
            <a:off x="6560932" y="5503331"/>
            <a:ext cx="767428"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椭圆形标注 34"/>
          <p:cNvSpPr/>
          <p:nvPr/>
        </p:nvSpPr>
        <p:spPr>
          <a:xfrm>
            <a:off x="44947" y="5206570"/>
            <a:ext cx="3024336" cy="1402180"/>
          </a:xfrm>
          <a:prstGeom prst="wedgeEllipseCallout">
            <a:avLst>
              <a:gd name="adj1" fmla="val 216865"/>
              <a:gd name="adj2" fmla="val 42991"/>
            </a:avLst>
          </a:prstGeom>
          <a:solidFill>
            <a:srgbClr val="FFFF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tx1"/>
                </a:solidFill>
                <a:latin typeface="微软雅黑" pitchFamily="34" charset="-122"/>
                <a:ea typeface="微软雅黑" pitchFamily="34" charset="-122"/>
              </a:rPr>
              <a:t>11-12.</a:t>
            </a:r>
            <a:r>
              <a:rPr lang="zh-CN" altLang="en-US" sz="2100" b="1" dirty="0">
                <a:solidFill>
                  <a:schemeClr val="tx1"/>
                </a:solidFill>
                <a:latin typeface="微软雅黑" pitchFamily="34" charset="-122"/>
                <a:ea typeface="微软雅黑" pitchFamily="34" charset="-122"/>
              </a:rPr>
              <a:t>信用风险</a:t>
            </a:r>
            <a:endParaRPr lang="en-US" altLang="zh-CN" sz="2100" b="1" dirty="0">
              <a:solidFill>
                <a:schemeClr val="tx1"/>
              </a:solidFill>
              <a:latin typeface="微软雅黑" pitchFamily="34" charset="-122"/>
              <a:ea typeface="微软雅黑" pitchFamily="34" charset="-122"/>
            </a:endParaRPr>
          </a:p>
          <a:p>
            <a:pPr algn="ctr"/>
            <a:r>
              <a:rPr lang="en-US" altLang="zh-CN" sz="2100" b="1" dirty="0">
                <a:solidFill>
                  <a:schemeClr val="tx1"/>
                </a:solidFill>
                <a:latin typeface="微软雅黑" pitchFamily="34" charset="-122"/>
                <a:ea typeface="微软雅黑" pitchFamily="34" charset="-122"/>
              </a:rPr>
              <a:t>13.</a:t>
            </a:r>
            <a:r>
              <a:rPr lang="zh-CN" altLang="en-US" sz="2100" b="1" dirty="0">
                <a:solidFill>
                  <a:schemeClr val="tx1"/>
                </a:solidFill>
                <a:latin typeface="微软雅黑" pitchFamily="34" charset="-122"/>
                <a:ea typeface="微软雅黑" pitchFamily="34" charset="-122"/>
              </a:rPr>
              <a:t>操作风险</a:t>
            </a:r>
            <a:endParaRPr lang="en-US" altLang="zh-CN" sz="2100" b="1" dirty="0">
              <a:solidFill>
                <a:schemeClr val="tx1"/>
              </a:solidFill>
              <a:latin typeface="微软雅黑" pitchFamily="34" charset="-122"/>
              <a:ea typeface="微软雅黑" pitchFamily="34" charset="-122"/>
            </a:endParaRPr>
          </a:p>
          <a:p>
            <a:pPr algn="ctr"/>
            <a:r>
              <a:rPr lang="en-US" altLang="zh-CN" sz="2100" b="1" dirty="0">
                <a:solidFill>
                  <a:schemeClr val="tx1"/>
                </a:solidFill>
                <a:latin typeface="微软雅黑" pitchFamily="34" charset="-122"/>
                <a:ea typeface="微软雅黑" pitchFamily="34" charset="-122"/>
              </a:rPr>
              <a:t>14.</a:t>
            </a:r>
            <a:r>
              <a:rPr lang="zh-CN" altLang="en-US" sz="2100" b="1" dirty="0">
                <a:solidFill>
                  <a:schemeClr val="tx1"/>
                </a:solidFill>
                <a:latin typeface="微软雅黑" pitchFamily="34" charset="-122"/>
                <a:ea typeface="微软雅黑" pitchFamily="34" charset="-122"/>
              </a:rPr>
              <a:t>流动性风险</a:t>
            </a:r>
          </a:p>
        </p:txBody>
      </p:sp>
      <p:sp>
        <p:nvSpPr>
          <p:cNvPr id="13" name="圆角矩形 7">
            <a:extLst>
              <a:ext uri="{FF2B5EF4-FFF2-40B4-BE49-F238E27FC236}">
                <a16:creationId xmlns:a16="http://schemas.microsoft.com/office/drawing/2014/main" id="{FD9A9F63-6DD3-48BA-823D-1359849694A6}"/>
              </a:ext>
            </a:extLst>
          </p:cNvPr>
          <p:cNvSpPr/>
          <p:nvPr/>
        </p:nvSpPr>
        <p:spPr>
          <a:xfrm>
            <a:off x="3008433" y="5597207"/>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期权风险对冲策略</a:t>
            </a:r>
            <a:endParaRPr kumimoji="1" lang="zh-CN" altLang="en-US" sz="2400" b="1" dirty="0"/>
          </a:p>
        </p:txBody>
      </p:sp>
      <p:sp>
        <p:nvSpPr>
          <p:cNvPr id="7" name="左大括号 6">
            <a:extLst>
              <a:ext uri="{FF2B5EF4-FFF2-40B4-BE49-F238E27FC236}">
                <a16:creationId xmlns:a16="http://schemas.microsoft.com/office/drawing/2014/main" id="{99EB0246-60B2-4874-B081-21BB771BB7B2}"/>
              </a:ext>
            </a:extLst>
          </p:cNvPr>
          <p:cNvSpPr/>
          <p:nvPr/>
        </p:nvSpPr>
        <p:spPr>
          <a:xfrm>
            <a:off x="2438908" y="2102468"/>
            <a:ext cx="542578" cy="3805192"/>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Tree>
    <p:extLst>
      <p:ext uri="{BB962C8B-B14F-4D97-AF65-F5344CB8AC3E}">
        <p14:creationId xmlns:p14="http://schemas.microsoft.com/office/powerpoint/2010/main" val="1107064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51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name="剪辑" r:id="rId2" imgW="4960938" imgH="2811463" progId="">
                  <p:embed/>
                </p:oleObj>
              </mc:Choice>
              <mc:Fallback>
                <p:oleObj name="剪辑" r:id="rId2" imgW="4960938" imgH="2811463"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95650" y="451107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金融风险管理的基本流程</a:t>
            </a:r>
          </a:p>
        </p:txBody>
      </p:sp>
      <p:sp>
        <p:nvSpPr>
          <p:cNvPr id="29" name="椭圆 28"/>
          <p:cNvSpPr/>
          <p:nvPr/>
        </p:nvSpPr>
        <p:spPr>
          <a:xfrm>
            <a:off x="4268688" y="458251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95649" y="642641"/>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itchFamily="34" charset="-122"/>
                <a:ea typeface="微软雅黑" pitchFamily="34" charset="-122"/>
              </a:rPr>
              <a:t>          金融风险管理的起源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97238" y="162609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金融风险的定义及分类</a:t>
            </a:r>
          </a:p>
        </p:txBody>
      </p:sp>
      <p:sp>
        <p:nvSpPr>
          <p:cNvPr id="26" name="圆角矩形 25"/>
          <p:cNvSpPr/>
          <p:nvPr/>
        </p:nvSpPr>
        <p:spPr>
          <a:xfrm>
            <a:off x="4097238" y="3501008"/>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itchFamily="34" charset="-122"/>
                <a:ea typeface="微软雅黑" pitchFamily="34" charset="-122"/>
              </a:rPr>
              <a:t>          金融风险管理理论基础：资产配置视角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55988" y="3604196"/>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35350" y="73233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35350" y="171182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4097238" y="2610297"/>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量化投资界定与未来</a:t>
            </a:r>
          </a:p>
        </p:txBody>
      </p:sp>
      <p:sp>
        <p:nvSpPr>
          <p:cNvPr id="15" name="椭圆 14"/>
          <p:cNvSpPr/>
          <p:nvPr/>
        </p:nvSpPr>
        <p:spPr>
          <a:xfrm>
            <a:off x="4235350" y="2696022"/>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17" name="圆角矩形 16"/>
          <p:cNvSpPr/>
          <p:nvPr/>
        </p:nvSpPr>
        <p:spPr>
          <a:xfrm>
            <a:off x="4097238" y="5447183"/>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本课程授课体系</a:t>
            </a:r>
          </a:p>
        </p:txBody>
      </p:sp>
      <p:sp>
        <p:nvSpPr>
          <p:cNvPr id="18" name="椭圆 17"/>
          <p:cNvSpPr/>
          <p:nvPr/>
        </p:nvSpPr>
        <p:spPr>
          <a:xfrm>
            <a:off x="4270276" y="5518621"/>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一、金融风险管理的起源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第一节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a:latin typeface="华文宋体" pitchFamily="2" charset="-122"/>
                <a:ea typeface="华文宋体" pitchFamily="2" charset="-122"/>
              </a:rPr>
              <a:t>。</a:t>
            </a:r>
          </a:p>
          <a:p>
            <a:pPr eaLnBrk="1" hangingPunct="1">
              <a:lnSpc>
                <a:spcPct val="150000"/>
              </a:lnSpc>
              <a:buFont typeface="Wingdings" pitchFamily="2" charset="2"/>
              <a:buNone/>
            </a:pPr>
            <a:r>
              <a:rPr lang="en-US" altLang="zh-CN" dirty="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a:latin typeface="华文宋体" pitchFamily="2" charset="-122"/>
                <a:ea typeface="华文宋体" pitchFamily="2" charset="-122"/>
              </a:rPr>
              <a:t>”</a:t>
            </a:r>
            <a:r>
              <a:rPr lang="zh-CN" altLang="en-US" dirty="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（一）名词发源</a:t>
            </a:r>
          </a:p>
        </p:txBody>
      </p:sp>
    </p:spTree>
    <p:extLst>
      <p:ext uri="{BB962C8B-B14F-4D97-AF65-F5344CB8AC3E}">
        <p14:creationId xmlns:p14="http://schemas.microsoft.com/office/powerpoint/2010/main" val="9888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endParaRPr lang="en-US" altLang="zh-CN" sz="2800" dirty="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a:latin typeface="华文宋体" pitchFamily="2" charset="-122"/>
                <a:ea typeface="华文宋体" pitchFamily="2" charset="-122"/>
              </a:rPr>
              <a:t>2.</a:t>
            </a:r>
            <a:r>
              <a:rPr lang="zh-CN" altLang="zh-CN" sz="2800" dirty="0">
                <a:latin typeface="华文宋体" pitchFamily="2" charset="-122"/>
                <a:ea typeface="华文宋体" pitchFamily="2" charset="-122"/>
              </a:rPr>
              <a:t>到了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endParaRPr lang="en-US" altLang="zh-CN" sz="2800" dirty="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a:latin typeface="微软雅黑" pitchFamily="34" charset="-122"/>
                <a:ea typeface="微软雅黑" pitchFamily="34" charset="-122"/>
                <a:sym typeface="等线" pitchFamily="2" charset="-122"/>
              </a:rPr>
              <a:t>第一节 </a:t>
            </a:r>
            <a:r>
              <a:rPr lang="zh-CN" altLang="zh-CN" sz="2600" b="1" dirty="0">
                <a:latin typeface="微软雅黑" pitchFamily="34" charset="-122"/>
                <a:ea typeface="微软雅黑" pitchFamily="34" charset="-122"/>
                <a:sym typeface="等线" pitchFamily="2" charset="-122"/>
              </a:rPr>
              <a:t>金融风险</a:t>
            </a:r>
            <a:r>
              <a:rPr lang="zh-CN" altLang="en-US" sz="2600" b="1" dirty="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p>
        </p:txBody>
      </p:sp>
    </p:spTree>
    <p:extLst>
      <p:ext uri="{BB962C8B-B14F-4D97-AF65-F5344CB8AC3E}">
        <p14:creationId xmlns:p14="http://schemas.microsoft.com/office/powerpoint/2010/main" val="1195357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29778</TotalTime>
  <Words>6419</Words>
  <Application>Microsoft Office PowerPoint</Application>
  <PresentationFormat>自定义</PresentationFormat>
  <Paragraphs>322</Paragraphs>
  <Slides>51</Slides>
  <Notes>25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8" baseType="lpstr">
      <vt:lpstr>等线</vt:lpstr>
      <vt:lpstr>黑体</vt:lpstr>
      <vt:lpstr>华文宋体</vt:lpstr>
      <vt:lpstr>华文细黑</vt:lpstr>
      <vt:lpstr>华文中宋</vt:lpstr>
      <vt:lpstr>楷体</vt:lpstr>
      <vt:lpstr>楷体_GB2312</vt:lpstr>
      <vt:lpstr>隶书</vt:lpstr>
      <vt:lpstr>微软雅黑</vt:lpstr>
      <vt:lpstr>Arial</vt:lpstr>
      <vt:lpstr>Calibri</vt:lpstr>
      <vt:lpstr>Times</vt:lpstr>
      <vt:lpstr>Times New Roman</vt:lpstr>
      <vt:lpstr>Wingdings</vt:lpstr>
      <vt:lpstr>Wingdings 3</vt: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金融风险管理的基本流程</vt:lpstr>
      <vt:lpstr>第五节 金融风险管理的基本流程</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1520</cp:revision>
  <dcterms:created xsi:type="dcterms:W3CDTF">2014-05-22T15:27:15Z</dcterms:created>
  <dcterms:modified xsi:type="dcterms:W3CDTF">2025-08-31T09:31:34Z</dcterms:modified>
</cp:coreProperties>
</file>