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7"/>
  </p:notesMasterIdLst>
  <p:handoutMasterIdLst>
    <p:handoutMasterId r:id="rId58"/>
  </p:handoutMasterIdLst>
  <p:sldIdLst>
    <p:sldId id="256" r:id="rId3"/>
    <p:sldId id="334" r:id="rId4"/>
    <p:sldId id="338" r:id="rId5"/>
    <p:sldId id="388" r:id="rId6"/>
    <p:sldId id="389" r:id="rId7"/>
    <p:sldId id="390" r:id="rId8"/>
    <p:sldId id="435" r:id="rId9"/>
    <p:sldId id="401" r:id="rId10"/>
    <p:sldId id="447" r:id="rId11"/>
    <p:sldId id="635" r:id="rId12"/>
    <p:sldId id="636" r:id="rId13"/>
    <p:sldId id="637" r:id="rId14"/>
    <p:sldId id="638" r:id="rId15"/>
    <p:sldId id="686" r:id="rId16"/>
    <p:sldId id="436" r:id="rId17"/>
    <p:sldId id="405" r:id="rId18"/>
    <p:sldId id="687" r:id="rId19"/>
    <p:sldId id="692" r:id="rId20"/>
    <p:sldId id="688" r:id="rId21"/>
    <p:sldId id="693" r:id="rId22"/>
    <p:sldId id="689" r:id="rId23"/>
    <p:sldId id="694" r:id="rId24"/>
    <p:sldId id="695" r:id="rId25"/>
    <p:sldId id="696" r:id="rId26"/>
    <p:sldId id="697" r:id="rId27"/>
    <p:sldId id="698" r:id="rId28"/>
    <p:sldId id="699" r:id="rId29"/>
    <p:sldId id="700" r:id="rId30"/>
    <p:sldId id="704" r:id="rId31"/>
    <p:sldId id="748" r:id="rId32"/>
    <p:sldId id="701" r:id="rId33"/>
    <p:sldId id="702" r:id="rId34"/>
    <p:sldId id="437" r:id="rId35"/>
    <p:sldId id="418" r:id="rId36"/>
    <p:sldId id="419" r:id="rId37"/>
    <p:sldId id="749" r:id="rId38"/>
    <p:sldId id="750" r:id="rId39"/>
    <p:sldId id="455" r:id="rId40"/>
    <p:sldId id="751" r:id="rId41"/>
    <p:sldId id="753" r:id="rId42"/>
    <p:sldId id="752" r:id="rId43"/>
    <p:sldId id="754" r:id="rId44"/>
    <p:sldId id="755" r:id="rId45"/>
    <p:sldId id="756" r:id="rId46"/>
    <p:sldId id="757" r:id="rId47"/>
    <p:sldId id="438" r:id="rId48"/>
    <p:sldId id="430" r:id="rId49"/>
    <p:sldId id="758" r:id="rId50"/>
    <p:sldId id="487" r:id="rId51"/>
    <p:sldId id="560" r:id="rId52"/>
    <p:sldId id="478" r:id="rId53"/>
    <p:sldId id="479" r:id="rId54"/>
    <p:sldId id="759" r:id="rId55"/>
    <p:sldId id="434" r:id="rId56"/>
  </p:sldIdLst>
  <p:sldSz cx="12187238" cy="6858000"/>
  <p:notesSz cx="6858000" cy="9144000"/>
  <p:custDataLst>
    <p:tags r:id="rId5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0" userDrawn="1">
          <p15:clr>
            <a:srgbClr val="A4A3A4"/>
          </p15:clr>
        </p15:guide>
        <p15:guide id="2" pos="3806" userDrawn="1">
          <p15:clr>
            <a:srgbClr val="A4A3A4"/>
          </p15:clr>
        </p15:guide>
      </p15:sldGuideLst>
    </p:ext>
    <p:ext uri="{2D200454-40CA-4A62-9FC3-DE9A4176ACB9}">
      <p15:notesGuideLst xmlns:p15="http://schemas.microsoft.com/office/powerpoint/2012/main">
        <p15:guide id="1" orient="horz" pos="3001">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0066FF"/>
    <a:srgbClr val="215968"/>
    <a:srgbClr val="0000CC"/>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0" d="100"/>
          <a:sy n="150" d="100"/>
        </p:scale>
        <p:origin x="1113" y="54"/>
      </p:cViewPr>
      <p:guideLst>
        <p:guide orient="horz" pos="2250"/>
        <p:guide pos="3806"/>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0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2025/10/10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94730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2025/10/10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8930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2025/10/10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2025/10/10</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2025/10/10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2025/10/10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2025/10/10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2025/10/10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2025/10/10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2025/10/10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2025/10/10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2025/10/10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2025/10/10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2025/10/10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2025/10/10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7.wmf"/><Relationship Id="rId2" Type="http://schemas.openxmlformats.org/officeDocument/2006/relationships/notesSlide" Target="../notesSlides/notesSlide4.xml"/><Relationship Id="rId16" Type="http://schemas.openxmlformats.org/officeDocument/2006/relationships/image" Target="../media/image19.wmf"/><Relationship Id="rId1" Type="http://schemas.openxmlformats.org/officeDocument/2006/relationships/slideLayout" Target="../slideLayouts/slideLayout12.x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0.bin"/><Relationship Id="rId18" Type="http://schemas.openxmlformats.org/officeDocument/2006/relationships/image" Target="../media/image27.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24.wmf"/><Relationship Id="rId17" Type="http://schemas.openxmlformats.org/officeDocument/2006/relationships/oleObject" Target="../embeddings/oleObject22.bin"/><Relationship Id="rId2" Type="http://schemas.openxmlformats.org/officeDocument/2006/relationships/notesSlide" Target="../notesSlides/notesSlide5.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oleObject" Target="../embeddings/oleObject19.bin"/><Relationship Id="rId24" Type="http://schemas.openxmlformats.org/officeDocument/2006/relationships/image" Target="../media/image30.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5.bin"/><Relationship Id="rId10" Type="http://schemas.openxmlformats.org/officeDocument/2006/relationships/image" Target="../media/image23.wmf"/><Relationship Id="rId19" Type="http://schemas.openxmlformats.org/officeDocument/2006/relationships/oleObject" Target="../embeddings/oleObject23.bin"/><Relationship Id="rId4" Type="http://schemas.openxmlformats.org/officeDocument/2006/relationships/image" Target="../media/image20.wmf"/><Relationship Id="rId9" Type="http://schemas.openxmlformats.org/officeDocument/2006/relationships/oleObject" Target="../embeddings/oleObject18.bin"/><Relationship Id="rId14" Type="http://schemas.openxmlformats.org/officeDocument/2006/relationships/image" Target="../media/image25.wmf"/><Relationship Id="rId22"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1.bin"/><Relationship Id="rId18" Type="http://schemas.openxmlformats.org/officeDocument/2006/relationships/image" Target="../media/image38.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5.wmf"/><Relationship Id="rId17" Type="http://schemas.openxmlformats.org/officeDocument/2006/relationships/oleObject" Target="../embeddings/oleObject33.bin"/><Relationship Id="rId2" Type="http://schemas.openxmlformats.org/officeDocument/2006/relationships/notesSlide" Target="../notesSlides/notesSlide6.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slideLayout" Target="../slideLayouts/slideLayout12.xml"/><Relationship Id="rId6" Type="http://schemas.openxmlformats.org/officeDocument/2006/relationships/image" Target="../media/image32.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4.wmf"/><Relationship Id="rId19" Type="http://schemas.openxmlformats.org/officeDocument/2006/relationships/oleObject" Target="../embeddings/oleObject34.bin"/><Relationship Id="rId4" Type="http://schemas.openxmlformats.org/officeDocument/2006/relationships/image" Target="../media/image31.wmf"/><Relationship Id="rId9" Type="http://schemas.openxmlformats.org/officeDocument/2006/relationships/oleObject" Target="../embeddings/oleObject29.bin"/><Relationship Id="rId14"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40.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2.bin"/></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47.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4.wmf"/><Relationship Id="rId5" Type="http://schemas.openxmlformats.org/officeDocument/2006/relationships/oleObject" Target="../embeddings/oleObject49.bin"/><Relationship Id="rId4" Type="http://schemas.openxmlformats.org/officeDocument/2006/relationships/image" Target="../media/image53.wmf"/></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0.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7.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1.wmf"/></Relationships>
</file>

<file path=ppt/slides/_rels/slide2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7.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4.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1.bin"/></Relationships>
</file>

<file path=ppt/slides/_rels/slide25.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2.w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9.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6.bin"/><Relationship Id="rId14" Type="http://schemas.openxmlformats.org/officeDocument/2006/relationships/image" Target="../media/image73.wmf"/></Relationships>
</file>

<file path=ppt/slides/_rels/slide2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70.bin"/><Relationship Id="rId4" Type="http://schemas.openxmlformats.org/officeDocument/2006/relationships/image" Target="../media/image74.wmf"/></Relationships>
</file>

<file path=ppt/slides/_rels/slide2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8.wmf"/><Relationship Id="rId5" Type="http://schemas.openxmlformats.org/officeDocument/2006/relationships/oleObject" Target="../embeddings/oleObject73.bin"/><Relationship Id="rId4" Type="http://schemas.openxmlformats.org/officeDocument/2006/relationships/image" Target="../media/image77.wmf"/></Relationships>
</file>

<file path=ppt/slides/_rels/slide28.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1.wmf"/><Relationship Id="rId5" Type="http://schemas.openxmlformats.org/officeDocument/2006/relationships/oleObject" Target="../embeddings/oleObject76.bin"/><Relationship Id="rId4" Type="http://schemas.openxmlformats.org/officeDocument/2006/relationships/image" Target="../media/image80.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3" Type="http://schemas.openxmlformats.org/officeDocument/2006/relationships/image" Target="../media/image87.wmf"/><Relationship Id="rId18" Type="http://schemas.openxmlformats.org/officeDocument/2006/relationships/oleObject" Target="../embeddings/oleObject86.bin"/><Relationship Id="rId26" Type="http://schemas.openxmlformats.org/officeDocument/2006/relationships/oleObject" Target="../embeddings/oleObject90.bin"/><Relationship Id="rId21" Type="http://schemas.openxmlformats.org/officeDocument/2006/relationships/image" Target="../media/image91.wmf"/><Relationship Id="rId34" Type="http://schemas.openxmlformats.org/officeDocument/2006/relationships/oleObject" Target="../embeddings/oleObject94.bin"/><Relationship Id="rId7" Type="http://schemas.openxmlformats.org/officeDocument/2006/relationships/oleObject" Target="../embeddings/oleObject80.bin"/><Relationship Id="rId12" Type="http://schemas.openxmlformats.org/officeDocument/2006/relationships/oleObject" Target="../embeddings/oleObject83.bin"/><Relationship Id="rId17" Type="http://schemas.openxmlformats.org/officeDocument/2006/relationships/image" Target="../media/image89.wmf"/><Relationship Id="rId25" Type="http://schemas.openxmlformats.org/officeDocument/2006/relationships/image" Target="../media/image93.wmf"/><Relationship Id="rId33" Type="http://schemas.openxmlformats.org/officeDocument/2006/relationships/image" Target="../media/image97.wmf"/><Relationship Id="rId2" Type="http://schemas.openxmlformats.org/officeDocument/2006/relationships/notesSlide" Target="../notesSlides/notesSlide21.xml"/><Relationship Id="rId16" Type="http://schemas.openxmlformats.org/officeDocument/2006/relationships/oleObject" Target="../embeddings/oleObject85.bin"/><Relationship Id="rId20" Type="http://schemas.openxmlformats.org/officeDocument/2006/relationships/oleObject" Target="../embeddings/oleObject87.bin"/><Relationship Id="rId29" Type="http://schemas.openxmlformats.org/officeDocument/2006/relationships/image" Target="../media/image95.wmf"/><Relationship Id="rId1" Type="http://schemas.openxmlformats.org/officeDocument/2006/relationships/slideLayout" Target="../slideLayouts/slideLayout12.xml"/><Relationship Id="rId6" Type="http://schemas.openxmlformats.org/officeDocument/2006/relationships/image" Target="../media/image84.wmf"/><Relationship Id="rId11" Type="http://schemas.openxmlformats.org/officeDocument/2006/relationships/oleObject" Target="../embeddings/oleObject82.bin"/><Relationship Id="rId24" Type="http://schemas.openxmlformats.org/officeDocument/2006/relationships/oleObject" Target="../embeddings/oleObject89.bin"/><Relationship Id="rId32" Type="http://schemas.openxmlformats.org/officeDocument/2006/relationships/oleObject" Target="../embeddings/oleObject93.bin"/><Relationship Id="rId37" Type="http://schemas.openxmlformats.org/officeDocument/2006/relationships/image" Target="../media/image99.wmf"/><Relationship Id="rId5" Type="http://schemas.openxmlformats.org/officeDocument/2006/relationships/oleObject" Target="../embeddings/oleObject79.bin"/><Relationship Id="rId15" Type="http://schemas.openxmlformats.org/officeDocument/2006/relationships/image" Target="../media/image88.wmf"/><Relationship Id="rId23" Type="http://schemas.openxmlformats.org/officeDocument/2006/relationships/image" Target="../media/image92.wmf"/><Relationship Id="rId28" Type="http://schemas.openxmlformats.org/officeDocument/2006/relationships/oleObject" Target="../embeddings/oleObject91.bin"/><Relationship Id="rId36" Type="http://schemas.openxmlformats.org/officeDocument/2006/relationships/oleObject" Target="../embeddings/oleObject95.bin"/><Relationship Id="rId10" Type="http://schemas.openxmlformats.org/officeDocument/2006/relationships/image" Target="../media/image86.wmf"/><Relationship Id="rId19" Type="http://schemas.openxmlformats.org/officeDocument/2006/relationships/image" Target="../media/image90.wmf"/><Relationship Id="rId31" Type="http://schemas.openxmlformats.org/officeDocument/2006/relationships/image" Target="../media/image96.wmf"/><Relationship Id="rId4" Type="http://schemas.openxmlformats.org/officeDocument/2006/relationships/image" Target="../media/image83.wmf"/><Relationship Id="rId9" Type="http://schemas.openxmlformats.org/officeDocument/2006/relationships/oleObject" Target="../embeddings/oleObject81.bin"/><Relationship Id="rId14" Type="http://schemas.openxmlformats.org/officeDocument/2006/relationships/oleObject" Target="../embeddings/oleObject84.bin"/><Relationship Id="rId22" Type="http://schemas.openxmlformats.org/officeDocument/2006/relationships/oleObject" Target="../embeddings/oleObject88.bin"/><Relationship Id="rId27" Type="http://schemas.openxmlformats.org/officeDocument/2006/relationships/image" Target="../media/image94.wmf"/><Relationship Id="rId30" Type="http://schemas.openxmlformats.org/officeDocument/2006/relationships/oleObject" Target="../embeddings/oleObject92.bin"/><Relationship Id="rId35" Type="http://schemas.openxmlformats.org/officeDocument/2006/relationships/image" Target="../media/image98.wmf"/><Relationship Id="rId8" Type="http://schemas.openxmlformats.org/officeDocument/2006/relationships/image" Target="../media/image85.wmf"/><Relationship Id="rId3" Type="http://schemas.openxmlformats.org/officeDocument/2006/relationships/oleObject" Target="../embeddings/oleObject78.bin"/></Relationships>
</file>

<file path=ppt/slides/_rels/slide31.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9.wmf"/><Relationship Id="rId18" Type="http://schemas.openxmlformats.org/officeDocument/2006/relationships/image" Target="../media/image114.wmf"/><Relationship Id="rId3" Type="http://schemas.openxmlformats.org/officeDocument/2006/relationships/notesSlide" Target="../notesSlides/notesSlide22.xml"/><Relationship Id="rId21" Type="http://schemas.openxmlformats.org/officeDocument/2006/relationships/image" Target="../media/image117.wmf"/><Relationship Id="rId7" Type="http://schemas.openxmlformats.org/officeDocument/2006/relationships/image" Target="../media/image103.wmf"/><Relationship Id="rId12" Type="http://schemas.openxmlformats.org/officeDocument/2006/relationships/image" Target="../media/image108.wmf"/><Relationship Id="rId17" Type="http://schemas.openxmlformats.org/officeDocument/2006/relationships/image" Target="../media/image113.wmf"/><Relationship Id="rId2" Type="http://schemas.openxmlformats.org/officeDocument/2006/relationships/slideLayout" Target="../slideLayouts/slideLayout12.xml"/><Relationship Id="rId16" Type="http://schemas.openxmlformats.org/officeDocument/2006/relationships/image" Target="../media/image112.wmf"/><Relationship Id="rId20" Type="http://schemas.openxmlformats.org/officeDocument/2006/relationships/image" Target="../media/image116.wmf"/><Relationship Id="rId1" Type="http://schemas.openxmlformats.org/officeDocument/2006/relationships/tags" Target="../tags/tag17.xml"/><Relationship Id="rId6" Type="http://schemas.openxmlformats.org/officeDocument/2006/relationships/image" Target="../media/image102.wmf"/><Relationship Id="rId11" Type="http://schemas.openxmlformats.org/officeDocument/2006/relationships/image" Target="../media/image107.wmf"/><Relationship Id="rId24" Type="http://schemas.openxmlformats.org/officeDocument/2006/relationships/image" Target="../media/image120.wmf"/><Relationship Id="rId5" Type="http://schemas.openxmlformats.org/officeDocument/2006/relationships/image" Target="../media/image101.wmf"/><Relationship Id="rId15" Type="http://schemas.openxmlformats.org/officeDocument/2006/relationships/image" Target="../media/image111.wmf"/><Relationship Id="rId23" Type="http://schemas.openxmlformats.org/officeDocument/2006/relationships/image" Target="../media/image119.wmf"/><Relationship Id="rId10" Type="http://schemas.openxmlformats.org/officeDocument/2006/relationships/image" Target="../media/image106.wmf"/><Relationship Id="rId19" Type="http://schemas.openxmlformats.org/officeDocument/2006/relationships/image" Target="../media/image115.wmf"/><Relationship Id="rId4" Type="http://schemas.openxmlformats.org/officeDocument/2006/relationships/image" Target="../media/image100.wmf"/><Relationship Id="rId9" Type="http://schemas.openxmlformats.org/officeDocument/2006/relationships/image" Target="../media/image105.wmf"/><Relationship Id="rId14" Type="http://schemas.openxmlformats.org/officeDocument/2006/relationships/image" Target="../media/image110.wmf"/><Relationship Id="rId22" Type="http://schemas.openxmlformats.org/officeDocument/2006/relationships/image" Target="../media/image118.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25.wmf"/><Relationship Id="rId18" Type="http://schemas.openxmlformats.org/officeDocument/2006/relationships/oleObject" Target="../embeddings/oleObject103.bin"/><Relationship Id="rId3" Type="http://schemas.openxmlformats.org/officeDocument/2006/relationships/notesSlide" Target="../notesSlides/notesSlide23.xml"/><Relationship Id="rId21" Type="http://schemas.openxmlformats.org/officeDocument/2006/relationships/image" Target="../media/image129.wmf"/><Relationship Id="rId7" Type="http://schemas.openxmlformats.org/officeDocument/2006/relationships/image" Target="../media/image122.wmf"/><Relationship Id="rId12" Type="http://schemas.openxmlformats.org/officeDocument/2006/relationships/oleObject" Target="../embeddings/oleObject100.bin"/><Relationship Id="rId17" Type="http://schemas.openxmlformats.org/officeDocument/2006/relationships/image" Target="../media/image127.wmf"/><Relationship Id="rId2" Type="http://schemas.openxmlformats.org/officeDocument/2006/relationships/slideLayout" Target="../slideLayouts/slideLayout12.xml"/><Relationship Id="rId16" Type="http://schemas.openxmlformats.org/officeDocument/2006/relationships/oleObject" Target="../embeddings/oleObject102.bin"/><Relationship Id="rId20" Type="http://schemas.openxmlformats.org/officeDocument/2006/relationships/oleObject" Target="../embeddings/oleObject104.bin"/><Relationship Id="rId1" Type="http://schemas.openxmlformats.org/officeDocument/2006/relationships/tags" Target="../tags/tag18.xml"/><Relationship Id="rId6" Type="http://schemas.openxmlformats.org/officeDocument/2006/relationships/oleObject" Target="../embeddings/oleObject97.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image" Target="../media/image126.wmf"/><Relationship Id="rId10" Type="http://schemas.openxmlformats.org/officeDocument/2006/relationships/oleObject" Target="../embeddings/oleObject99.bin"/><Relationship Id="rId19" Type="http://schemas.openxmlformats.org/officeDocument/2006/relationships/image" Target="../media/image128.wmf"/><Relationship Id="rId4" Type="http://schemas.openxmlformats.org/officeDocument/2006/relationships/oleObject" Target="../embeddings/oleObject96.bin"/><Relationship Id="rId9" Type="http://schemas.openxmlformats.org/officeDocument/2006/relationships/image" Target="../media/image123.wmf"/><Relationship Id="rId14" Type="http://schemas.openxmlformats.org/officeDocument/2006/relationships/oleObject" Target="../embeddings/oleObject10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wmf"/><Relationship Id="rId7" Type="http://schemas.openxmlformats.org/officeDocument/2006/relationships/image" Target="../media/image132.wmf"/><Relationship Id="rId2" Type="http://schemas.openxmlformats.org/officeDocument/2006/relationships/oleObject" Target="../embeddings/oleObject105.bin"/><Relationship Id="rId1" Type="http://schemas.openxmlformats.org/officeDocument/2006/relationships/slideLayout" Target="../slideLayouts/slideLayout12.xml"/><Relationship Id="rId6" Type="http://schemas.openxmlformats.org/officeDocument/2006/relationships/oleObject" Target="../embeddings/oleObject107.bin"/><Relationship Id="rId5" Type="http://schemas.openxmlformats.org/officeDocument/2006/relationships/image" Target="../media/image131.wmf"/><Relationship Id="rId4" Type="http://schemas.openxmlformats.org/officeDocument/2006/relationships/oleObject" Target="../embeddings/oleObject106.bin"/></Relationships>
</file>

<file path=ppt/slides/_rels/slide36.x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5.wmf"/><Relationship Id="rId2" Type="http://schemas.openxmlformats.org/officeDocument/2006/relationships/oleObject" Target="../embeddings/oleObject108.bin"/><Relationship Id="rId1" Type="http://schemas.openxmlformats.org/officeDocument/2006/relationships/slideLayout" Target="../slideLayouts/slideLayout12.xml"/><Relationship Id="rId6" Type="http://schemas.openxmlformats.org/officeDocument/2006/relationships/oleObject" Target="../embeddings/oleObject110.bin"/><Relationship Id="rId5" Type="http://schemas.openxmlformats.org/officeDocument/2006/relationships/image" Target="../media/image134.wmf"/><Relationship Id="rId4" Type="http://schemas.openxmlformats.org/officeDocument/2006/relationships/oleObject" Target="../embeddings/oleObject109.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image" Target="../media/image136.wmf"/><Relationship Id="rId7" Type="http://schemas.openxmlformats.org/officeDocument/2006/relationships/image" Target="../media/image138.wmf"/><Relationship Id="rId2" Type="http://schemas.openxmlformats.org/officeDocument/2006/relationships/oleObject" Target="../embeddings/oleObject111.bin"/><Relationship Id="rId1" Type="http://schemas.openxmlformats.org/officeDocument/2006/relationships/slideLayout" Target="../slideLayouts/slideLayout12.xml"/><Relationship Id="rId6" Type="http://schemas.openxmlformats.org/officeDocument/2006/relationships/oleObject" Target="../embeddings/oleObject113.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39.wmf"/></Relationships>
</file>

<file path=ppt/slides/_rels/slide38.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42.wmf"/><Relationship Id="rId5" Type="http://schemas.openxmlformats.org/officeDocument/2006/relationships/oleObject" Target="../embeddings/oleObject117.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19.bin"/></Relationships>
</file>

<file path=ppt/slides/_rels/slide39.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25.bin"/><Relationship Id="rId18" Type="http://schemas.openxmlformats.org/officeDocument/2006/relationships/image" Target="../media/image152.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49.wmf"/><Relationship Id="rId17" Type="http://schemas.openxmlformats.org/officeDocument/2006/relationships/oleObject" Target="../embeddings/oleObject127.bin"/><Relationship Id="rId2" Type="http://schemas.openxmlformats.org/officeDocument/2006/relationships/notesSlide" Target="../notesSlides/notesSlide25.xml"/><Relationship Id="rId16" Type="http://schemas.openxmlformats.org/officeDocument/2006/relationships/image" Target="../media/image151.wmf"/><Relationship Id="rId20" Type="http://schemas.openxmlformats.org/officeDocument/2006/relationships/image" Target="../media/image153.wmf"/><Relationship Id="rId1" Type="http://schemas.openxmlformats.org/officeDocument/2006/relationships/slideLayout" Target="../slideLayouts/slideLayout12.xml"/><Relationship Id="rId6" Type="http://schemas.openxmlformats.org/officeDocument/2006/relationships/image" Target="../media/image146.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148.wmf"/><Relationship Id="rId19" Type="http://schemas.openxmlformats.org/officeDocument/2006/relationships/oleObject" Target="../embeddings/oleObject128.bin"/><Relationship Id="rId4" Type="http://schemas.openxmlformats.org/officeDocument/2006/relationships/image" Target="../media/image145.wmf"/><Relationship Id="rId9" Type="http://schemas.openxmlformats.org/officeDocument/2006/relationships/oleObject" Target="../embeddings/oleObject123.bin"/><Relationship Id="rId14" Type="http://schemas.openxmlformats.org/officeDocument/2006/relationships/image" Target="../media/image1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59.wmf"/><Relationship Id="rId12" Type="http://schemas.openxmlformats.org/officeDocument/2006/relationships/oleObject" Target="../embeddings/oleObject134.bin"/><Relationship Id="rId2" Type="http://schemas.openxmlformats.org/officeDocument/2006/relationships/oleObject" Target="../embeddings/oleObject129.bin"/><Relationship Id="rId1" Type="http://schemas.openxmlformats.org/officeDocument/2006/relationships/slideLayout" Target="../slideLayouts/slideLayout13.xml"/><Relationship Id="rId6" Type="http://schemas.openxmlformats.org/officeDocument/2006/relationships/oleObject" Target="../embeddings/oleObject131.bin"/><Relationship Id="rId11" Type="http://schemas.openxmlformats.org/officeDocument/2006/relationships/image" Target="../media/image161.wmf"/><Relationship Id="rId5" Type="http://schemas.openxmlformats.org/officeDocument/2006/relationships/image" Target="../media/image158.wmf"/><Relationship Id="rId15" Type="http://schemas.openxmlformats.org/officeDocument/2006/relationships/image" Target="../media/image163.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160.wmf"/><Relationship Id="rId14" Type="http://schemas.openxmlformats.org/officeDocument/2006/relationships/oleObject" Target="../embeddings/oleObject135.bin"/></Relationships>
</file>

<file path=ppt/slides/_rels/slide53.x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oleObject" Target="../embeddings/oleObject136.bin"/><Relationship Id="rId1" Type="http://schemas.openxmlformats.org/officeDocument/2006/relationships/slideLayout" Target="../slideLayouts/slideLayout13.xml"/><Relationship Id="rId5" Type="http://schemas.openxmlformats.org/officeDocument/2006/relationships/image" Target="../media/image165.wmf"/><Relationship Id="rId4" Type="http://schemas.openxmlformats.org/officeDocument/2006/relationships/oleObject" Target="../embeddings/oleObject137.bin"/></Relationships>
</file>

<file path=ppt/slides/_rels/slide54.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oleObject" Target="../embeddings/oleObject138.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5 </a:t>
            </a:r>
            <a:r>
              <a:rPr lang="en-US" altLang="zh-CN" sz="6600" dirty="0"/>
              <a:t>Macro-finance modeling and application</a:t>
            </a:r>
            <a:r>
              <a:rPr lang="zh-CN" altLang="en-US" sz="6600" dirty="0"/>
              <a:t>：</a:t>
            </a:r>
            <a:r>
              <a:rPr lang="en-US" altLang="zh-CN" sz="6600" dirty="0"/>
              <a:t>DSGE</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3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a:latin typeface="黑体" panose="02010609060101010101" pitchFamily="49" charset="-122"/>
                <a:ea typeface="黑体" panose="02010609060101010101" pitchFamily="49" charset="-122"/>
              </a:rPr>
              <a:t>参考资料：陈创练，</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金融建模：理论与实验</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（第十章），北京大学出版社，</a:t>
            </a:r>
            <a:r>
              <a:rPr kumimoji="0" lang="en-US" altLang="zh-CN" sz="1600" b="1">
                <a:latin typeface="黑体" panose="02010609060101010101" pitchFamily="49" charset="-122"/>
                <a:ea typeface="黑体" panose="02010609060101010101" pitchFamily="49" charset="-122"/>
              </a:rPr>
              <a:t>2025</a:t>
            </a:r>
            <a:r>
              <a:rPr kumimoji="0" lang="zh-CN" altLang="en-US" sz="1600" b="1">
                <a:latin typeface="黑体" panose="02010609060101010101" pitchFamily="49" charset="-122"/>
                <a:ea typeface="黑体" panose="02010609060101010101" pitchFamily="49" charset="-122"/>
              </a:rPr>
              <a:t>年</a:t>
            </a:r>
            <a:r>
              <a:rPr kumimoji="0" lang="zh-CN" altLang="en-US" sz="1600" b="1" dirty="0">
                <a:latin typeface="黑体" panose="02010609060101010101" pitchFamily="49" charset="-122"/>
                <a:ea typeface="黑体" panose="02010609060101010101" pitchFamily="49" charset="-122"/>
              </a:rPr>
              <a:t>。</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假设经济中最终品厂商面临完全竞争，并采用D-S（Dixit-Stiglitz）生产函数进行最终品的生产：</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为最终品，</a:t>
            </a:r>
            <a:r>
              <a:rPr lang="en-US" altLang="zh-CN" sz="2400" dirty="0"/>
              <a:t>           </a:t>
            </a:r>
            <a:r>
              <a:rPr lang="zh-CN" altLang="en-US" sz="2400" dirty="0"/>
              <a:t>为投入生产的中间品，</a:t>
            </a:r>
            <a:r>
              <a:rPr lang="en-US" altLang="zh-CN" sz="2400" dirty="0"/>
              <a:t>    </a:t>
            </a:r>
            <a:r>
              <a:rPr lang="zh-CN" altLang="en-US" sz="2400" dirty="0"/>
              <a:t>为中间品替代弹性。</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600"/>
          <p:cNvGraphicFramePr/>
          <p:nvPr/>
        </p:nvGraphicFramePr>
        <p:xfrm>
          <a:off x="4016375" y="1844040"/>
          <a:ext cx="3593465" cy="1431290"/>
        </p:xfrm>
        <a:graphic>
          <a:graphicData uri="http://schemas.openxmlformats.org/presentationml/2006/ole">
            <mc:AlternateContent xmlns:mc="http://schemas.openxmlformats.org/markup-compatibility/2006">
              <mc:Choice xmlns:v="urn:schemas-microsoft-com:vml" Requires="v">
                <p:oleObj r:id="rId3" imgW="1511300" imgH="558800" progId="Equation.DSMT4">
                  <p:embed/>
                </p:oleObj>
              </mc:Choice>
              <mc:Fallback>
                <p:oleObj r:id="rId3" imgW="1511300" imgH="558800" progId="Equation.DSMT4">
                  <p:embed/>
                  <p:pic>
                    <p:nvPicPr>
                      <p:cNvPr id="0" name="图片 9"/>
                      <p:cNvPicPr/>
                      <p:nvPr/>
                    </p:nvPicPr>
                    <p:blipFill>
                      <a:blip r:embed="rId4"/>
                      <a:stretch>
                        <a:fillRect/>
                      </a:stretch>
                    </p:blipFill>
                    <p:spPr>
                      <a:xfrm>
                        <a:off x="4016375" y="1844040"/>
                        <a:ext cx="3593465" cy="1431290"/>
                      </a:xfrm>
                      <a:prstGeom prst="rect">
                        <a:avLst/>
                      </a:prstGeom>
                      <a:noFill/>
                      <a:ln w="38100">
                        <a:noFill/>
                        <a:miter/>
                      </a:ln>
                    </p:spPr>
                  </p:pic>
                </p:oleObj>
              </mc:Fallback>
            </mc:AlternateContent>
          </a:graphicData>
        </a:graphic>
      </p:graphicFrame>
      <p:graphicFrame>
        <p:nvGraphicFramePr>
          <p:cNvPr id="4" name="对象 -2147482599"/>
          <p:cNvGraphicFramePr>
            <a:graphicFrameLocks noChangeAspect="1"/>
          </p:cNvGraphicFramePr>
          <p:nvPr/>
        </p:nvGraphicFramePr>
        <p:xfrm>
          <a:off x="1103630" y="3715385"/>
          <a:ext cx="338455" cy="469900"/>
        </p:xfrm>
        <a:graphic>
          <a:graphicData uri="http://schemas.openxmlformats.org/presentationml/2006/ole">
            <mc:AlternateContent xmlns:mc="http://schemas.openxmlformats.org/markup-compatibility/2006">
              <mc:Choice xmlns:v="urn:schemas-microsoft-com:vml" Requires="v">
                <p:oleObj r:id="rId5" imgW="165100" imgH="228600" progId="Equation.DSMT4">
                  <p:embed/>
                </p:oleObj>
              </mc:Choice>
              <mc:Fallback>
                <p:oleObj r:id="rId5" imgW="165100" imgH="228600" progId="Equation.DSMT4">
                  <p:embed/>
                  <p:pic>
                    <p:nvPicPr>
                      <p:cNvPr id="0" name="图片 10"/>
                      <p:cNvPicPr/>
                      <p:nvPr/>
                    </p:nvPicPr>
                    <p:blipFill>
                      <a:blip r:embed="rId6"/>
                      <a:stretch>
                        <a:fillRect/>
                      </a:stretch>
                    </p:blipFill>
                    <p:spPr>
                      <a:xfrm>
                        <a:off x="1103630" y="3715385"/>
                        <a:ext cx="338455" cy="469900"/>
                      </a:xfrm>
                      <a:prstGeom prst="rect">
                        <a:avLst/>
                      </a:prstGeom>
                      <a:noFill/>
                      <a:ln w="38100">
                        <a:noFill/>
                        <a:miter/>
                      </a:ln>
                    </p:spPr>
                  </p:pic>
                </p:oleObj>
              </mc:Fallback>
            </mc:AlternateContent>
          </a:graphicData>
        </a:graphic>
      </p:graphicFrame>
      <p:graphicFrame>
        <p:nvGraphicFramePr>
          <p:cNvPr id="6" name="对象 -2147482598"/>
          <p:cNvGraphicFramePr/>
          <p:nvPr/>
        </p:nvGraphicFramePr>
        <p:xfrm>
          <a:off x="2853055" y="3760470"/>
          <a:ext cx="807720" cy="433070"/>
        </p:xfrm>
        <a:graphic>
          <a:graphicData uri="http://schemas.openxmlformats.org/presentationml/2006/ole">
            <mc:AlternateContent xmlns:mc="http://schemas.openxmlformats.org/markup-compatibility/2006">
              <mc:Choice xmlns:v="urn:schemas-microsoft-com:vml" Requires="v">
                <p:oleObj r:id="rId7" imgW="393700" imgH="254000" progId="Equation.DSMT4">
                  <p:embed/>
                </p:oleObj>
              </mc:Choice>
              <mc:Fallback>
                <p:oleObj r:id="rId7" imgW="393700" imgH="254000" progId="Equation.DSMT4">
                  <p:embed/>
                  <p:pic>
                    <p:nvPicPr>
                      <p:cNvPr id="0" name="图片 11"/>
                      <p:cNvPicPr/>
                      <p:nvPr/>
                    </p:nvPicPr>
                    <p:blipFill>
                      <a:blip r:embed="rId8"/>
                      <a:stretch>
                        <a:fillRect/>
                      </a:stretch>
                    </p:blipFill>
                    <p:spPr>
                      <a:xfrm>
                        <a:off x="2853055" y="3760470"/>
                        <a:ext cx="807720" cy="433070"/>
                      </a:xfrm>
                      <a:prstGeom prst="rect">
                        <a:avLst/>
                      </a:prstGeom>
                      <a:noFill/>
                      <a:ln w="38100">
                        <a:noFill/>
                        <a:miter/>
                      </a:ln>
                    </p:spPr>
                  </p:pic>
                </p:oleObj>
              </mc:Fallback>
            </mc:AlternateContent>
          </a:graphicData>
        </a:graphic>
      </p:graphicFrame>
      <p:graphicFrame>
        <p:nvGraphicFramePr>
          <p:cNvPr id="7" name="对象 -2147482597"/>
          <p:cNvGraphicFramePr>
            <a:graphicFrameLocks noChangeAspect="1"/>
          </p:cNvGraphicFramePr>
          <p:nvPr/>
        </p:nvGraphicFramePr>
        <p:xfrm>
          <a:off x="6669405" y="3787140"/>
          <a:ext cx="370840" cy="501650"/>
        </p:xfrm>
        <a:graphic>
          <a:graphicData uri="http://schemas.openxmlformats.org/presentationml/2006/ole">
            <mc:AlternateContent xmlns:mc="http://schemas.openxmlformats.org/markup-compatibility/2006">
              <mc:Choice xmlns:v="urn:schemas-microsoft-com:vml" Requires="v">
                <p:oleObj r:id="rId9" imgW="177165" imgH="241300" progId="Equation.DSMT4">
                  <p:embed/>
                </p:oleObj>
              </mc:Choice>
              <mc:Fallback>
                <p:oleObj r:id="rId9" imgW="177165" imgH="241300" progId="Equation.DSMT4">
                  <p:embed/>
                  <p:pic>
                    <p:nvPicPr>
                      <p:cNvPr id="0" name="图片 12"/>
                      <p:cNvPicPr/>
                      <p:nvPr/>
                    </p:nvPicPr>
                    <p:blipFill>
                      <a:blip r:embed="rId10"/>
                      <a:stretch>
                        <a:fillRect/>
                      </a:stretch>
                    </p:blipFill>
                    <p:spPr>
                      <a:xfrm>
                        <a:off x="6669405" y="3787140"/>
                        <a:ext cx="370840" cy="5016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一系列垄断竞争企业</a:t>
            </a:r>
            <a:r>
              <a:rPr lang="en-US" altLang="zh-CN" sz="2400" dirty="0"/>
              <a:t>               </a:t>
            </a:r>
            <a:r>
              <a:rPr lang="zh-CN" altLang="en-US" sz="2400" dirty="0"/>
              <a:t>将进行中间品生产，中间品厂商</a:t>
            </a:r>
            <a:r>
              <a:rPr lang="en-US" altLang="zh-CN" sz="2400" dirty="0"/>
              <a:t> </a:t>
            </a:r>
            <a:r>
              <a:rPr lang="zh-CN" altLang="en-US" sz="2400" i="1" dirty="0"/>
              <a:t>j</a:t>
            </a:r>
            <a:r>
              <a:rPr lang="en-US" altLang="zh-CN" sz="2400" i="1" dirty="0"/>
              <a:t> </a:t>
            </a:r>
            <a:r>
              <a:rPr lang="zh-CN" altLang="en-US" sz="2400" dirty="0"/>
              <a:t>利用私人资本与劳动进行中间品生产，中间品生产函数如下：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为私人资本对产出弹性，</a:t>
            </a:r>
            <a:r>
              <a:rPr lang="en-US" altLang="zh-CN" sz="2400" dirty="0"/>
              <a:t>    </a:t>
            </a:r>
            <a:r>
              <a:rPr lang="zh-CN" altLang="en-US" sz="2400" dirty="0"/>
              <a:t>为劳动对产出弹性，且有</a:t>
            </a:r>
            <a:r>
              <a:rPr lang="en-US" altLang="zh-CN" sz="2400" dirty="0"/>
              <a:t>                   </a:t>
            </a:r>
            <a:r>
              <a:rPr lang="zh-CN" altLang="en-US" sz="2400" dirty="0"/>
              <a:t>。</a:t>
            </a:r>
            <a:r>
              <a:rPr lang="en-US" altLang="zh-CN" sz="2400" dirty="0"/>
              <a:t>      </a:t>
            </a:r>
            <a:r>
              <a:rPr lang="zh-CN" altLang="en-US" sz="2400" dirty="0"/>
              <a:t>为无偏的技术进步，并且服从一阶自回归演变，即为</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96"/>
          <p:cNvGraphicFramePr>
            <a:graphicFrameLocks noChangeAspect="1"/>
          </p:cNvGraphicFramePr>
          <p:nvPr/>
        </p:nvGraphicFramePr>
        <p:xfrm>
          <a:off x="3284855" y="721995"/>
          <a:ext cx="996315" cy="460375"/>
        </p:xfrm>
        <a:graphic>
          <a:graphicData uri="http://schemas.openxmlformats.org/presentationml/2006/ole">
            <mc:AlternateContent xmlns:mc="http://schemas.openxmlformats.org/markup-compatibility/2006">
              <mc:Choice xmlns:v="urn:schemas-microsoft-com:vml" Requires="v">
                <p:oleObj r:id="rId3" imgW="545465" imgH="254000" progId="Equation.DSMT4">
                  <p:embed/>
                </p:oleObj>
              </mc:Choice>
              <mc:Fallback>
                <p:oleObj r:id="rId3" imgW="545465" imgH="254000" progId="Equation.DSMT4">
                  <p:embed/>
                  <p:pic>
                    <p:nvPicPr>
                      <p:cNvPr id="0" name="图片 8"/>
                      <p:cNvPicPr/>
                      <p:nvPr/>
                    </p:nvPicPr>
                    <p:blipFill>
                      <a:blip r:embed="rId4"/>
                      <a:stretch>
                        <a:fillRect/>
                      </a:stretch>
                    </p:blipFill>
                    <p:spPr>
                      <a:xfrm>
                        <a:off x="3284855" y="721995"/>
                        <a:ext cx="996315" cy="460375"/>
                      </a:xfrm>
                      <a:prstGeom prst="rect">
                        <a:avLst/>
                      </a:prstGeom>
                      <a:noFill/>
                      <a:ln w="38100">
                        <a:noFill/>
                        <a:miter/>
                      </a:ln>
                    </p:spPr>
                  </p:pic>
                </p:oleObj>
              </mc:Fallback>
            </mc:AlternateContent>
          </a:graphicData>
        </a:graphic>
      </p:graphicFrame>
      <p:graphicFrame>
        <p:nvGraphicFramePr>
          <p:cNvPr id="4" name="对象 -2147482593"/>
          <p:cNvGraphicFramePr/>
          <p:nvPr/>
        </p:nvGraphicFramePr>
        <p:xfrm>
          <a:off x="3284855" y="1853565"/>
          <a:ext cx="5276850" cy="760095"/>
        </p:xfrm>
        <a:graphic>
          <a:graphicData uri="http://schemas.openxmlformats.org/presentationml/2006/ole">
            <mc:AlternateContent xmlns:mc="http://schemas.openxmlformats.org/markup-compatibility/2006">
              <mc:Choice xmlns:v="urn:schemas-microsoft-com:vml" Requires="v">
                <p:oleObj r:id="rId5" imgW="2019300" imgH="292100" progId="Equation.DSMT4">
                  <p:embed/>
                </p:oleObj>
              </mc:Choice>
              <mc:Fallback>
                <p:oleObj r:id="rId5" imgW="2019300" imgH="292100" progId="Equation.DSMT4">
                  <p:embed/>
                  <p:pic>
                    <p:nvPicPr>
                      <p:cNvPr id="0" name="图片 3075"/>
                      <p:cNvPicPr/>
                      <p:nvPr/>
                    </p:nvPicPr>
                    <p:blipFill>
                      <a:blip r:embed="rId6"/>
                      <a:stretch>
                        <a:fillRect/>
                      </a:stretch>
                    </p:blipFill>
                    <p:spPr>
                      <a:xfrm>
                        <a:off x="3284855" y="1853565"/>
                        <a:ext cx="5276850" cy="760095"/>
                      </a:xfrm>
                      <a:prstGeom prst="rect">
                        <a:avLst/>
                      </a:prstGeom>
                      <a:noFill/>
                      <a:ln w="38100">
                        <a:noFill/>
                        <a:miter/>
                      </a:ln>
                    </p:spPr>
                  </p:pic>
                </p:oleObj>
              </mc:Fallback>
            </mc:AlternateContent>
          </a:graphicData>
        </a:graphic>
      </p:graphicFrame>
      <p:graphicFrame>
        <p:nvGraphicFramePr>
          <p:cNvPr id="6" name="对象 -2147482588"/>
          <p:cNvGraphicFramePr/>
          <p:nvPr/>
        </p:nvGraphicFramePr>
        <p:xfrm>
          <a:off x="4168140" y="4436745"/>
          <a:ext cx="3480435" cy="625475"/>
        </p:xfrm>
        <a:graphic>
          <a:graphicData uri="http://schemas.openxmlformats.org/presentationml/2006/ole">
            <mc:AlternateContent xmlns:mc="http://schemas.openxmlformats.org/markup-compatibility/2006">
              <mc:Choice xmlns:v="urn:schemas-microsoft-com:vml" Requires="v">
                <p:oleObj r:id="rId7" imgW="1193800" imgH="241300" progId="Equation.DSMT4">
                  <p:embed/>
                </p:oleObj>
              </mc:Choice>
              <mc:Fallback>
                <p:oleObj r:id="rId7" imgW="1193800" imgH="241300" progId="Equation.DSMT4">
                  <p:embed/>
                  <p:pic>
                    <p:nvPicPr>
                      <p:cNvPr id="0" name="图片 13"/>
                      <p:cNvPicPr/>
                      <p:nvPr/>
                    </p:nvPicPr>
                    <p:blipFill>
                      <a:blip r:embed="rId8"/>
                      <a:stretch>
                        <a:fillRect/>
                      </a:stretch>
                    </p:blipFill>
                    <p:spPr>
                      <a:xfrm>
                        <a:off x="4168140" y="4436745"/>
                        <a:ext cx="3480435" cy="625475"/>
                      </a:xfrm>
                      <a:prstGeom prst="rect">
                        <a:avLst/>
                      </a:prstGeom>
                      <a:noFill/>
                      <a:ln w="38100">
                        <a:noFill/>
                        <a:miter/>
                      </a:ln>
                    </p:spPr>
                  </p:pic>
                </p:oleObj>
              </mc:Fallback>
            </mc:AlternateContent>
          </a:graphicData>
        </a:graphic>
      </p:graphicFrame>
      <p:graphicFrame>
        <p:nvGraphicFramePr>
          <p:cNvPr id="7" name="对象 -2147482590"/>
          <p:cNvGraphicFramePr/>
          <p:nvPr/>
        </p:nvGraphicFramePr>
        <p:xfrm>
          <a:off x="8542020" y="3279775"/>
          <a:ext cx="1284605" cy="441960"/>
        </p:xfrm>
        <a:graphic>
          <a:graphicData uri="http://schemas.openxmlformats.org/presentationml/2006/ole">
            <mc:AlternateContent xmlns:mc="http://schemas.openxmlformats.org/markup-compatibility/2006">
              <mc:Choice xmlns:v="urn:schemas-microsoft-com:vml" Requires="v">
                <p:oleObj r:id="rId9" imgW="660400" imgH="228600" progId="Equation.DSMT4">
                  <p:embed/>
                </p:oleObj>
              </mc:Choice>
              <mc:Fallback>
                <p:oleObj r:id="rId9" imgW="660400" imgH="228600" progId="Equation.DSMT4">
                  <p:embed/>
                  <p:pic>
                    <p:nvPicPr>
                      <p:cNvPr id="0" name="图片 14"/>
                      <p:cNvPicPr/>
                      <p:nvPr/>
                    </p:nvPicPr>
                    <p:blipFill>
                      <a:blip r:embed="rId10"/>
                      <a:stretch>
                        <a:fillRect/>
                      </a:stretch>
                    </p:blipFill>
                    <p:spPr>
                      <a:xfrm>
                        <a:off x="8542020" y="3279775"/>
                        <a:ext cx="1284605" cy="441960"/>
                      </a:xfrm>
                      <a:prstGeom prst="rect">
                        <a:avLst/>
                      </a:prstGeom>
                      <a:noFill/>
                      <a:ln w="38100">
                        <a:noFill/>
                        <a:miter/>
                      </a:ln>
                    </p:spPr>
                  </p:pic>
                </p:oleObj>
              </mc:Fallback>
            </mc:AlternateContent>
          </a:graphicData>
        </a:graphic>
      </p:graphicFrame>
      <p:graphicFrame>
        <p:nvGraphicFramePr>
          <p:cNvPr id="8" name="对象 -2147482592"/>
          <p:cNvGraphicFramePr/>
          <p:nvPr/>
        </p:nvGraphicFramePr>
        <p:xfrm>
          <a:off x="1196340" y="3284855"/>
          <a:ext cx="370840" cy="442595"/>
        </p:xfrm>
        <a:graphic>
          <a:graphicData uri="http://schemas.openxmlformats.org/presentationml/2006/ole">
            <mc:AlternateContent xmlns:mc="http://schemas.openxmlformats.org/markup-compatibility/2006">
              <mc:Choice xmlns:v="urn:schemas-microsoft-com:vml" Requires="v">
                <p:oleObj r:id="rId11" imgW="190500" imgH="228600" progId="Equation.DSMT4">
                  <p:embed/>
                </p:oleObj>
              </mc:Choice>
              <mc:Fallback>
                <p:oleObj r:id="rId11" imgW="190500" imgH="228600" progId="Equation.DSMT4">
                  <p:embed/>
                  <p:pic>
                    <p:nvPicPr>
                      <p:cNvPr id="0" name="图片 15"/>
                      <p:cNvPicPr/>
                      <p:nvPr/>
                    </p:nvPicPr>
                    <p:blipFill>
                      <a:blip r:embed="rId12"/>
                      <a:stretch>
                        <a:fillRect/>
                      </a:stretch>
                    </p:blipFill>
                    <p:spPr>
                      <a:xfrm>
                        <a:off x="1196340" y="3284855"/>
                        <a:ext cx="370840" cy="442595"/>
                      </a:xfrm>
                      <a:prstGeom prst="rect">
                        <a:avLst/>
                      </a:prstGeom>
                      <a:noFill/>
                      <a:ln w="38100">
                        <a:noFill/>
                        <a:miter/>
                      </a:ln>
                    </p:spPr>
                  </p:pic>
                </p:oleObj>
              </mc:Fallback>
            </mc:AlternateContent>
          </a:graphicData>
        </a:graphic>
      </p:graphicFrame>
      <p:graphicFrame>
        <p:nvGraphicFramePr>
          <p:cNvPr id="10" name="对象 -2147482591"/>
          <p:cNvGraphicFramePr/>
          <p:nvPr/>
        </p:nvGraphicFramePr>
        <p:xfrm>
          <a:off x="4869180" y="3285490"/>
          <a:ext cx="349885" cy="442595"/>
        </p:xfrm>
        <a:graphic>
          <a:graphicData uri="http://schemas.openxmlformats.org/presentationml/2006/ole">
            <mc:AlternateContent xmlns:mc="http://schemas.openxmlformats.org/markup-compatibility/2006">
              <mc:Choice xmlns:v="urn:schemas-microsoft-com:vml" Requires="v">
                <p:oleObj r:id="rId13" imgW="177165" imgH="228600" progId="Equation.DSMT4">
                  <p:embed/>
                </p:oleObj>
              </mc:Choice>
              <mc:Fallback>
                <p:oleObj r:id="rId13" imgW="177165" imgH="228600" progId="Equation.DSMT4">
                  <p:embed/>
                  <p:pic>
                    <p:nvPicPr>
                      <p:cNvPr id="0" name="图片 16"/>
                      <p:cNvPicPr/>
                      <p:nvPr/>
                    </p:nvPicPr>
                    <p:blipFill>
                      <a:blip r:embed="rId14"/>
                      <a:stretch>
                        <a:fillRect/>
                      </a:stretch>
                    </p:blipFill>
                    <p:spPr>
                      <a:xfrm>
                        <a:off x="4869180" y="3285490"/>
                        <a:ext cx="349885" cy="442595"/>
                      </a:xfrm>
                      <a:prstGeom prst="rect">
                        <a:avLst/>
                      </a:prstGeom>
                      <a:noFill/>
                      <a:ln w="38100">
                        <a:noFill/>
                        <a:miter/>
                      </a:ln>
                    </p:spPr>
                  </p:pic>
                </p:oleObj>
              </mc:Fallback>
            </mc:AlternateContent>
          </a:graphicData>
        </a:graphic>
      </p:graphicFrame>
      <p:graphicFrame>
        <p:nvGraphicFramePr>
          <p:cNvPr id="11" name="对象 -2147482589"/>
          <p:cNvGraphicFramePr/>
          <p:nvPr/>
        </p:nvGraphicFramePr>
        <p:xfrm>
          <a:off x="10053320" y="3248025"/>
          <a:ext cx="473710" cy="473710"/>
        </p:xfrm>
        <a:graphic>
          <a:graphicData uri="http://schemas.openxmlformats.org/presentationml/2006/ole">
            <mc:AlternateContent xmlns:mc="http://schemas.openxmlformats.org/markup-compatibility/2006">
              <mc:Choice xmlns:v="urn:schemas-microsoft-com:vml" Requires="v">
                <p:oleObj r:id="rId15" imgW="241300" imgH="241300" progId="Equation.DSMT4">
                  <p:embed/>
                </p:oleObj>
              </mc:Choice>
              <mc:Fallback>
                <p:oleObj r:id="rId15" imgW="241300" imgH="241300" progId="Equation.DSMT4">
                  <p:embed/>
                  <p:pic>
                    <p:nvPicPr>
                      <p:cNvPr id="0" name="图片 17"/>
                      <p:cNvPicPr/>
                      <p:nvPr/>
                    </p:nvPicPr>
                    <p:blipFill>
                      <a:blip r:embed="rId16"/>
                      <a:stretch>
                        <a:fillRect/>
                      </a:stretch>
                    </p:blipFill>
                    <p:spPr>
                      <a:xfrm>
                        <a:off x="10053320" y="3248025"/>
                        <a:ext cx="473710" cy="4737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泰勒规则是目前货币部门调控经济运行的主要政策手段。我们将央行所制定的货币政策设定为标准的泰勒规则，即利率依据通货膨胀率和产出进行调整。</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sz="2400" dirty="0"/>
              <a:t>其中，</a:t>
            </a:r>
            <a:r>
              <a:rPr lang="en-US" sz="2400" dirty="0"/>
              <a:t>    </a:t>
            </a:r>
            <a:r>
              <a:rPr sz="2400" dirty="0"/>
              <a:t>为名义利率，</a:t>
            </a:r>
            <a:r>
              <a:rPr lang="en-US" sz="2400" dirty="0"/>
              <a:t>    </a:t>
            </a:r>
            <a:r>
              <a:rPr sz="2400" dirty="0"/>
              <a:t>为通货膨胀率，</a:t>
            </a:r>
            <a:r>
              <a:rPr lang="en-US" sz="2400" dirty="0"/>
              <a:t>    </a:t>
            </a:r>
            <a:r>
              <a:rPr sz="2400" dirty="0"/>
              <a:t>为产出，</a:t>
            </a:r>
            <a:r>
              <a:rPr lang="en-US" sz="2400" dirty="0"/>
              <a:t>   </a:t>
            </a:r>
            <a:r>
              <a:rPr sz="2400" dirty="0"/>
              <a:t>、</a:t>
            </a:r>
            <a:r>
              <a:rPr lang="en-US" sz="2400" dirty="0"/>
              <a:t>   </a:t>
            </a:r>
            <a:r>
              <a:rPr sz="2400" dirty="0"/>
              <a:t>、</a:t>
            </a:r>
            <a:r>
              <a:rPr lang="en-US" sz="2400" dirty="0"/>
              <a:t>   </a:t>
            </a:r>
            <a:r>
              <a:rPr sz="2400" dirty="0"/>
              <a:t>分别为其三者的稳态值，</a:t>
            </a:r>
            <a:r>
              <a:rPr lang="en-US" sz="2400" dirty="0"/>
              <a:t>    </a:t>
            </a:r>
            <a:r>
              <a:rPr sz="2400" dirty="0"/>
              <a:t>为利率平滑参数，</a:t>
            </a:r>
            <a:r>
              <a:rPr lang="en-US" sz="2400" dirty="0"/>
              <a:t>    </a:t>
            </a:r>
            <a:r>
              <a:rPr sz="2400" dirty="0"/>
              <a:t>为利率对通胀的反应系数，</a:t>
            </a:r>
            <a:r>
              <a:rPr lang="en-US" sz="2400" dirty="0"/>
              <a:t>    </a:t>
            </a:r>
            <a:r>
              <a:rPr sz="2400" dirty="0"/>
              <a:t>为利率对产出的反应系数，</a:t>
            </a:r>
            <a:r>
              <a:rPr lang="en-US" sz="2400" dirty="0"/>
              <a:t>    </a:t>
            </a:r>
            <a:r>
              <a:rPr sz="2400" dirty="0"/>
              <a:t>为货币政策冲击。</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货币部门</a:t>
            </a:r>
          </a:p>
        </p:txBody>
      </p:sp>
      <p:graphicFrame>
        <p:nvGraphicFramePr>
          <p:cNvPr id="2" name="对象 -2147482585"/>
          <p:cNvGraphicFramePr/>
          <p:nvPr/>
        </p:nvGraphicFramePr>
        <p:xfrm>
          <a:off x="1557020" y="2132965"/>
          <a:ext cx="9298305" cy="1177925"/>
        </p:xfrm>
        <a:graphic>
          <a:graphicData uri="http://schemas.openxmlformats.org/presentationml/2006/ole">
            <mc:AlternateContent xmlns:mc="http://schemas.openxmlformats.org/markup-compatibility/2006">
              <mc:Choice xmlns:v="urn:schemas-microsoft-com:vml" Requires="v">
                <p:oleObj r:id="rId3" imgW="3797300" imgH="482600" progId="Equation.DSMT4">
                  <p:embed/>
                </p:oleObj>
              </mc:Choice>
              <mc:Fallback>
                <p:oleObj r:id="rId3" imgW="3797300" imgH="482600" progId="Equation.DSMT4">
                  <p:embed/>
                  <p:pic>
                    <p:nvPicPr>
                      <p:cNvPr id="0" name="图片 3075"/>
                      <p:cNvPicPr/>
                      <p:nvPr/>
                    </p:nvPicPr>
                    <p:blipFill>
                      <a:blip r:embed="rId4"/>
                      <a:stretch>
                        <a:fillRect/>
                      </a:stretch>
                    </p:blipFill>
                    <p:spPr>
                      <a:xfrm>
                        <a:off x="1557020" y="2132965"/>
                        <a:ext cx="9298305" cy="1177925"/>
                      </a:xfrm>
                      <a:prstGeom prst="rect">
                        <a:avLst/>
                      </a:prstGeom>
                      <a:noFill/>
                      <a:ln w="38100">
                        <a:noFill/>
                        <a:miter/>
                      </a:ln>
                    </p:spPr>
                  </p:pic>
                </p:oleObj>
              </mc:Fallback>
            </mc:AlternateContent>
          </a:graphicData>
        </a:graphic>
      </p:graphicFrame>
      <p:graphicFrame>
        <p:nvGraphicFramePr>
          <p:cNvPr id="4" name="对象 -2147482584"/>
          <p:cNvGraphicFramePr/>
          <p:nvPr/>
        </p:nvGraphicFramePr>
        <p:xfrm>
          <a:off x="3141345" y="3759835"/>
          <a:ext cx="332105" cy="461010"/>
        </p:xfrm>
        <a:graphic>
          <a:graphicData uri="http://schemas.openxmlformats.org/presentationml/2006/ole">
            <mc:AlternateContent xmlns:mc="http://schemas.openxmlformats.org/markup-compatibility/2006">
              <mc:Choice xmlns:v="urn:schemas-microsoft-com:vml" Requires="v">
                <p:oleObj r:id="rId5" imgW="165100" imgH="228600" progId="Equation.DSMT4">
                  <p:embed/>
                </p:oleObj>
              </mc:Choice>
              <mc:Fallback>
                <p:oleObj r:id="rId5" imgW="165100" imgH="228600" progId="Equation.DSMT4">
                  <p:embed/>
                  <p:pic>
                    <p:nvPicPr>
                      <p:cNvPr id="0" name="图片 7"/>
                      <p:cNvPicPr/>
                      <p:nvPr/>
                    </p:nvPicPr>
                    <p:blipFill>
                      <a:blip r:embed="rId6"/>
                      <a:stretch>
                        <a:fillRect/>
                      </a:stretch>
                    </p:blipFill>
                    <p:spPr>
                      <a:xfrm>
                        <a:off x="3141345" y="3759835"/>
                        <a:ext cx="332105" cy="461010"/>
                      </a:xfrm>
                      <a:prstGeom prst="rect">
                        <a:avLst/>
                      </a:prstGeom>
                      <a:noFill/>
                      <a:ln w="38100">
                        <a:noFill/>
                        <a:miter/>
                      </a:ln>
                    </p:spPr>
                  </p:pic>
                </p:oleObj>
              </mc:Fallback>
            </mc:AlternateContent>
          </a:graphicData>
        </a:graphic>
      </p:graphicFrame>
      <p:graphicFrame>
        <p:nvGraphicFramePr>
          <p:cNvPr id="9" name="对象 8"/>
          <p:cNvGraphicFramePr/>
          <p:nvPr/>
        </p:nvGraphicFramePr>
        <p:xfrm>
          <a:off x="1052830" y="3789045"/>
          <a:ext cx="332105" cy="461010"/>
        </p:xfrm>
        <a:graphic>
          <a:graphicData uri="http://schemas.openxmlformats.org/presentationml/2006/ole">
            <mc:AlternateContent xmlns:mc="http://schemas.openxmlformats.org/markup-compatibility/2006">
              <mc:Choice xmlns:v="urn:schemas-microsoft-com:vml" Requires="v">
                <p:oleObj r:id="rId7" imgW="165100" imgH="228600" progId="Equation.DSMT4">
                  <p:embed/>
                </p:oleObj>
              </mc:Choice>
              <mc:Fallback>
                <p:oleObj r:id="rId7" imgW="165100" imgH="228600" progId="Equation.DSMT4">
                  <p:embed/>
                  <p:pic>
                    <p:nvPicPr>
                      <p:cNvPr id="0" name="图片 13"/>
                      <p:cNvPicPr/>
                      <p:nvPr/>
                    </p:nvPicPr>
                    <p:blipFill>
                      <a:blip r:embed="rId8"/>
                      <a:stretch>
                        <a:fillRect/>
                      </a:stretch>
                    </p:blipFill>
                    <p:spPr>
                      <a:xfrm>
                        <a:off x="1052830" y="3789045"/>
                        <a:ext cx="332105" cy="461010"/>
                      </a:xfrm>
                      <a:prstGeom prst="rect">
                        <a:avLst/>
                      </a:prstGeom>
                      <a:noFill/>
                      <a:ln w="38100">
                        <a:noFill/>
                        <a:miter/>
                      </a:ln>
                    </p:spPr>
                  </p:pic>
                </p:oleObj>
              </mc:Fallback>
            </mc:AlternateContent>
          </a:graphicData>
        </a:graphic>
      </p:graphicFrame>
      <p:graphicFrame>
        <p:nvGraphicFramePr>
          <p:cNvPr id="6" name="对象 -2147482582"/>
          <p:cNvGraphicFramePr/>
          <p:nvPr/>
        </p:nvGraphicFramePr>
        <p:xfrm>
          <a:off x="5589270" y="3717290"/>
          <a:ext cx="332105" cy="461010"/>
        </p:xfrm>
        <a:graphic>
          <a:graphicData uri="http://schemas.openxmlformats.org/presentationml/2006/ole">
            <mc:AlternateContent xmlns:mc="http://schemas.openxmlformats.org/markup-compatibility/2006">
              <mc:Choice xmlns:v="urn:schemas-microsoft-com:vml" Requires="v">
                <p:oleObj r:id="rId9" imgW="165100" imgH="228600" progId="Equation.DSMT4">
                  <p:embed/>
                </p:oleObj>
              </mc:Choice>
              <mc:Fallback>
                <p:oleObj r:id="rId9" imgW="165100" imgH="228600" progId="Equation.DSMT4">
                  <p:embed/>
                  <p:pic>
                    <p:nvPicPr>
                      <p:cNvPr id="0" name="图片 14"/>
                      <p:cNvPicPr/>
                      <p:nvPr/>
                    </p:nvPicPr>
                    <p:blipFill>
                      <a:blip r:embed="rId10"/>
                      <a:stretch>
                        <a:fillRect/>
                      </a:stretch>
                    </p:blipFill>
                    <p:spPr>
                      <a:xfrm>
                        <a:off x="5589270" y="3717290"/>
                        <a:ext cx="332105" cy="461010"/>
                      </a:xfrm>
                      <a:prstGeom prst="rect">
                        <a:avLst/>
                      </a:prstGeom>
                      <a:noFill/>
                      <a:ln w="38100">
                        <a:noFill/>
                        <a:miter/>
                      </a:ln>
                    </p:spPr>
                  </p:pic>
                </p:oleObj>
              </mc:Fallback>
            </mc:AlternateContent>
          </a:graphicData>
        </a:graphic>
      </p:graphicFrame>
      <p:graphicFrame>
        <p:nvGraphicFramePr>
          <p:cNvPr id="7" name="对象 -2147482581"/>
          <p:cNvGraphicFramePr/>
          <p:nvPr/>
        </p:nvGraphicFramePr>
        <p:xfrm>
          <a:off x="7029450" y="3717290"/>
          <a:ext cx="309880" cy="385445"/>
        </p:xfrm>
        <a:graphic>
          <a:graphicData uri="http://schemas.openxmlformats.org/presentationml/2006/ole">
            <mc:AlternateContent xmlns:mc="http://schemas.openxmlformats.org/markup-compatibility/2006">
              <mc:Choice xmlns:v="urn:schemas-microsoft-com:vml" Requires="v">
                <p:oleObj r:id="rId11" imgW="152400" imgH="190500" progId="Equation.DSMT4">
                  <p:embed/>
                </p:oleObj>
              </mc:Choice>
              <mc:Fallback>
                <p:oleObj r:id="rId11" imgW="152400" imgH="190500" progId="Equation.DSMT4">
                  <p:embed/>
                  <p:pic>
                    <p:nvPicPr>
                      <p:cNvPr id="0" name="图片 15"/>
                      <p:cNvPicPr/>
                      <p:nvPr/>
                    </p:nvPicPr>
                    <p:blipFill>
                      <a:blip r:embed="rId12"/>
                      <a:stretch>
                        <a:fillRect/>
                      </a:stretch>
                    </p:blipFill>
                    <p:spPr>
                      <a:xfrm>
                        <a:off x="7029450" y="3717290"/>
                        <a:ext cx="309880" cy="385445"/>
                      </a:xfrm>
                      <a:prstGeom prst="rect">
                        <a:avLst/>
                      </a:prstGeom>
                      <a:noFill/>
                      <a:ln w="38100">
                        <a:noFill/>
                        <a:miter/>
                      </a:ln>
                    </p:spPr>
                  </p:pic>
                </p:oleObj>
              </mc:Fallback>
            </mc:AlternateContent>
          </a:graphicData>
        </a:graphic>
      </p:graphicFrame>
      <p:graphicFrame>
        <p:nvGraphicFramePr>
          <p:cNvPr id="10" name="对象 -2147482580"/>
          <p:cNvGraphicFramePr/>
          <p:nvPr/>
        </p:nvGraphicFramePr>
        <p:xfrm>
          <a:off x="7532370" y="3789045"/>
          <a:ext cx="309880" cy="331470"/>
        </p:xfrm>
        <a:graphic>
          <a:graphicData uri="http://schemas.openxmlformats.org/presentationml/2006/ole">
            <mc:AlternateContent xmlns:mc="http://schemas.openxmlformats.org/markup-compatibility/2006">
              <mc:Choice xmlns:v="urn:schemas-microsoft-com:vml" Requires="v">
                <p:oleObj r:id="rId13" imgW="152400" imgH="165100" progId="Equation.DSMT4">
                  <p:embed/>
                </p:oleObj>
              </mc:Choice>
              <mc:Fallback>
                <p:oleObj r:id="rId13" imgW="152400" imgH="165100" progId="Equation.DSMT4">
                  <p:embed/>
                  <p:pic>
                    <p:nvPicPr>
                      <p:cNvPr id="0" name="图片 16"/>
                      <p:cNvPicPr/>
                      <p:nvPr/>
                    </p:nvPicPr>
                    <p:blipFill>
                      <a:blip r:embed="rId14"/>
                      <a:stretch>
                        <a:fillRect/>
                      </a:stretch>
                    </p:blipFill>
                    <p:spPr>
                      <a:xfrm>
                        <a:off x="7532370" y="3789045"/>
                        <a:ext cx="309880" cy="331470"/>
                      </a:xfrm>
                      <a:prstGeom prst="rect">
                        <a:avLst/>
                      </a:prstGeom>
                      <a:noFill/>
                      <a:ln w="38100">
                        <a:noFill/>
                        <a:miter/>
                      </a:ln>
                    </p:spPr>
                  </p:pic>
                </p:oleObj>
              </mc:Fallback>
            </mc:AlternateContent>
          </a:graphicData>
        </a:graphic>
      </p:graphicFrame>
      <p:graphicFrame>
        <p:nvGraphicFramePr>
          <p:cNvPr id="11" name="对象 -2147482579"/>
          <p:cNvGraphicFramePr/>
          <p:nvPr/>
        </p:nvGraphicFramePr>
        <p:xfrm>
          <a:off x="8108950" y="3789045"/>
          <a:ext cx="277495" cy="385445"/>
        </p:xfrm>
        <a:graphic>
          <a:graphicData uri="http://schemas.openxmlformats.org/presentationml/2006/ole">
            <mc:AlternateContent xmlns:mc="http://schemas.openxmlformats.org/markup-compatibility/2006">
              <mc:Choice xmlns:v="urn:schemas-microsoft-com:vml" Requires="v">
                <p:oleObj r:id="rId15" imgW="139700" imgH="190500" progId="Equation.DSMT4">
                  <p:embed/>
                </p:oleObj>
              </mc:Choice>
              <mc:Fallback>
                <p:oleObj r:id="rId15" imgW="139700" imgH="190500" progId="Equation.DSMT4">
                  <p:embed/>
                  <p:pic>
                    <p:nvPicPr>
                      <p:cNvPr id="0" name="图片 17"/>
                      <p:cNvPicPr/>
                      <p:nvPr/>
                    </p:nvPicPr>
                    <p:blipFill>
                      <a:blip r:embed="rId16"/>
                      <a:stretch>
                        <a:fillRect/>
                      </a:stretch>
                    </p:blipFill>
                    <p:spPr>
                      <a:xfrm>
                        <a:off x="8108950" y="3789045"/>
                        <a:ext cx="277495" cy="385445"/>
                      </a:xfrm>
                      <a:prstGeom prst="rect">
                        <a:avLst/>
                      </a:prstGeom>
                      <a:noFill/>
                      <a:ln w="38100">
                        <a:noFill/>
                        <a:miter/>
                      </a:ln>
                    </p:spPr>
                  </p:pic>
                </p:oleObj>
              </mc:Fallback>
            </mc:AlternateContent>
          </a:graphicData>
        </a:graphic>
      </p:graphicFrame>
      <p:graphicFrame>
        <p:nvGraphicFramePr>
          <p:cNvPr id="12" name="对象 -2147482578"/>
          <p:cNvGraphicFramePr>
            <a:graphicFrameLocks noChangeAspect="1"/>
          </p:cNvGraphicFramePr>
          <p:nvPr/>
        </p:nvGraphicFramePr>
        <p:xfrm>
          <a:off x="405130" y="4178300"/>
          <a:ext cx="386080" cy="461010"/>
        </p:xfrm>
        <a:graphic>
          <a:graphicData uri="http://schemas.openxmlformats.org/presentationml/2006/ole">
            <mc:AlternateContent xmlns:mc="http://schemas.openxmlformats.org/markup-compatibility/2006">
              <mc:Choice xmlns:v="urn:schemas-microsoft-com:vml" Requires="v">
                <p:oleObj r:id="rId17" imgW="190500" imgH="228600" progId="Equation.DSMT4">
                  <p:embed/>
                </p:oleObj>
              </mc:Choice>
              <mc:Fallback>
                <p:oleObj r:id="rId17" imgW="190500" imgH="228600" progId="Equation.DSMT4">
                  <p:embed/>
                  <p:pic>
                    <p:nvPicPr>
                      <p:cNvPr id="0" name="图片 18"/>
                      <p:cNvPicPr/>
                      <p:nvPr/>
                    </p:nvPicPr>
                    <p:blipFill>
                      <a:blip r:embed="rId18"/>
                      <a:stretch>
                        <a:fillRect/>
                      </a:stretch>
                    </p:blipFill>
                    <p:spPr>
                      <a:xfrm>
                        <a:off x="405130" y="4178300"/>
                        <a:ext cx="386080" cy="461010"/>
                      </a:xfrm>
                      <a:prstGeom prst="rect">
                        <a:avLst/>
                      </a:prstGeom>
                      <a:noFill/>
                      <a:ln w="38100">
                        <a:noFill/>
                        <a:miter/>
                      </a:ln>
                    </p:spPr>
                  </p:pic>
                </p:oleObj>
              </mc:Fallback>
            </mc:AlternateContent>
          </a:graphicData>
        </a:graphic>
      </p:graphicFrame>
      <p:graphicFrame>
        <p:nvGraphicFramePr>
          <p:cNvPr id="13" name="对象 -2147482577"/>
          <p:cNvGraphicFramePr>
            <a:graphicFrameLocks noChangeAspect="1"/>
          </p:cNvGraphicFramePr>
          <p:nvPr/>
        </p:nvGraphicFramePr>
        <p:xfrm>
          <a:off x="3141345" y="4210685"/>
          <a:ext cx="406400" cy="460375"/>
        </p:xfrm>
        <a:graphic>
          <a:graphicData uri="http://schemas.openxmlformats.org/presentationml/2006/ole">
            <mc:AlternateContent xmlns:mc="http://schemas.openxmlformats.org/markup-compatibility/2006">
              <mc:Choice xmlns:v="urn:schemas-microsoft-com:vml" Requires="v">
                <p:oleObj r:id="rId19" imgW="203200" imgH="228600" progId="Equation.DSMT4">
                  <p:embed/>
                </p:oleObj>
              </mc:Choice>
              <mc:Fallback>
                <p:oleObj r:id="rId19" imgW="203200" imgH="228600" progId="Equation.DSMT4">
                  <p:embed/>
                  <p:pic>
                    <p:nvPicPr>
                      <p:cNvPr id="0" name="图片 19"/>
                      <p:cNvPicPr/>
                      <p:nvPr/>
                    </p:nvPicPr>
                    <p:blipFill>
                      <a:blip r:embed="rId20"/>
                      <a:stretch>
                        <a:fillRect/>
                      </a:stretch>
                    </p:blipFill>
                    <p:spPr>
                      <a:xfrm>
                        <a:off x="3141345" y="4210685"/>
                        <a:ext cx="406400" cy="460375"/>
                      </a:xfrm>
                      <a:prstGeom prst="rect">
                        <a:avLst/>
                      </a:prstGeom>
                      <a:noFill/>
                      <a:ln w="38100">
                        <a:noFill/>
                        <a:miter/>
                      </a:ln>
                    </p:spPr>
                  </p:pic>
                </p:oleObj>
              </mc:Fallback>
            </mc:AlternateContent>
          </a:graphicData>
        </a:graphic>
      </p:graphicFrame>
      <p:graphicFrame>
        <p:nvGraphicFramePr>
          <p:cNvPr id="21" name="对象 -2147482576"/>
          <p:cNvGraphicFramePr>
            <a:graphicFrameLocks noChangeAspect="1"/>
          </p:cNvGraphicFramePr>
          <p:nvPr/>
        </p:nvGraphicFramePr>
        <p:xfrm>
          <a:off x="7101840" y="4178300"/>
          <a:ext cx="386080" cy="492760"/>
        </p:xfrm>
        <a:graphic>
          <a:graphicData uri="http://schemas.openxmlformats.org/presentationml/2006/ole">
            <mc:AlternateContent xmlns:mc="http://schemas.openxmlformats.org/markup-compatibility/2006">
              <mc:Choice xmlns:v="urn:schemas-microsoft-com:vml" Requires="v">
                <p:oleObj r:id="rId21" imgW="190500" imgH="241300" progId="Equation.DSMT4">
                  <p:embed/>
                </p:oleObj>
              </mc:Choice>
              <mc:Fallback>
                <p:oleObj r:id="rId21" imgW="190500" imgH="241300" progId="Equation.DSMT4">
                  <p:embed/>
                  <p:pic>
                    <p:nvPicPr>
                      <p:cNvPr id="0" name="图片 20"/>
                      <p:cNvPicPr/>
                      <p:nvPr/>
                    </p:nvPicPr>
                    <p:blipFill>
                      <a:blip r:embed="rId22"/>
                      <a:stretch>
                        <a:fillRect/>
                      </a:stretch>
                    </p:blipFill>
                    <p:spPr>
                      <a:xfrm>
                        <a:off x="7101840" y="4178300"/>
                        <a:ext cx="386080" cy="492760"/>
                      </a:xfrm>
                      <a:prstGeom prst="rect">
                        <a:avLst/>
                      </a:prstGeom>
                      <a:noFill/>
                      <a:ln w="38100">
                        <a:noFill/>
                        <a:miter/>
                      </a:ln>
                    </p:spPr>
                  </p:pic>
                </p:oleObj>
              </mc:Fallback>
            </mc:AlternateContent>
          </a:graphicData>
        </a:graphic>
      </p:graphicFrame>
      <p:graphicFrame>
        <p:nvGraphicFramePr>
          <p:cNvPr id="23" name="对象 -2147482575"/>
          <p:cNvGraphicFramePr/>
          <p:nvPr/>
        </p:nvGraphicFramePr>
        <p:xfrm>
          <a:off x="10989945" y="4220845"/>
          <a:ext cx="438785" cy="492760"/>
        </p:xfrm>
        <a:graphic>
          <a:graphicData uri="http://schemas.openxmlformats.org/presentationml/2006/ole">
            <mc:AlternateContent xmlns:mc="http://schemas.openxmlformats.org/markup-compatibility/2006">
              <mc:Choice xmlns:v="urn:schemas-microsoft-com:vml" Requires="v">
                <p:oleObj r:id="rId23" imgW="215900" imgH="241300" progId="Equation.DSMT4">
                  <p:embed/>
                </p:oleObj>
              </mc:Choice>
              <mc:Fallback>
                <p:oleObj r:id="rId23" imgW="215900" imgH="241300" progId="Equation.DSMT4">
                  <p:embed/>
                  <p:pic>
                    <p:nvPicPr>
                      <p:cNvPr id="0" name="图片 21"/>
                      <p:cNvPicPr/>
                      <p:nvPr/>
                    </p:nvPicPr>
                    <p:blipFill>
                      <a:blip r:embed="rId24"/>
                      <a:stretch>
                        <a:fillRect/>
                      </a:stretch>
                    </p:blipFill>
                    <p:spPr>
                      <a:xfrm>
                        <a:off x="10989945" y="4220845"/>
                        <a:ext cx="438785" cy="4927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1030"/>
            <a:ext cx="11759565" cy="5868670"/>
          </a:xfrm>
        </p:spPr>
        <p:txBody>
          <a:bodyPr/>
          <a:lstStyle/>
          <a:p>
            <a:pPr>
              <a:lnSpc>
                <a:spcPct val="130000"/>
              </a:lnSpc>
            </a:pPr>
            <a:r>
              <a:rPr lang="zh-CN" altLang="en-US" sz="2400" dirty="0"/>
              <a:t>我们构建了五类财政政策，分别为政府购买、转移支付、消费税、劳动税以及资本税。政府的预算约束如下：</a:t>
            </a:r>
          </a:p>
          <a:p>
            <a:pPr>
              <a:lnSpc>
                <a:spcPct val="130000"/>
              </a:lnSpc>
            </a:pPr>
            <a:endParaRPr lang="zh-CN" altLang="en-US" sz="2400" dirty="0"/>
          </a:p>
          <a:p>
            <a:pPr>
              <a:lnSpc>
                <a:spcPct val="130000"/>
              </a:lnSpc>
            </a:pPr>
            <a:endParaRPr lang="zh-CN" altLang="en-US" sz="2400" dirty="0"/>
          </a:p>
          <a:p>
            <a:pPr marL="0" indent="0">
              <a:lnSpc>
                <a:spcPct val="130000"/>
              </a:lnSpc>
              <a:buNone/>
            </a:pPr>
            <a:r>
              <a:rPr lang="zh-CN" altLang="en-US" sz="2400" dirty="0"/>
              <a:t>其中</a:t>
            </a:r>
            <a:r>
              <a:rPr lang="en-US" altLang="zh-CN" sz="2400" dirty="0"/>
              <a:t>      </a:t>
            </a:r>
            <a:r>
              <a:rPr lang="zh-CN" altLang="en-US" sz="2400" dirty="0"/>
              <a:t>为政府购买，</a:t>
            </a:r>
            <a:r>
              <a:rPr lang="en-US" altLang="zh-CN" sz="2400" dirty="0"/>
              <a:t>     </a:t>
            </a:r>
            <a:r>
              <a:rPr lang="zh-CN" altLang="en-US" sz="2400" dirty="0"/>
              <a:t>为转移支付，</a:t>
            </a:r>
            <a:r>
              <a:rPr lang="en-US" altLang="zh-CN" sz="2400" dirty="0"/>
              <a:t>     </a:t>
            </a:r>
            <a:r>
              <a:rPr lang="zh-CN" altLang="en-US" sz="2400" dirty="0"/>
              <a:t>为消费税率，</a:t>
            </a:r>
            <a:r>
              <a:rPr lang="en-US" altLang="zh-CN" sz="2400" dirty="0"/>
              <a:t>     </a:t>
            </a:r>
            <a:r>
              <a:rPr lang="zh-CN" altLang="en-US" sz="2400" dirty="0"/>
              <a:t>为劳动税率，</a:t>
            </a:r>
            <a:r>
              <a:rPr lang="en-US" altLang="zh-CN" sz="2400" dirty="0"/>
              <a:t>     </a:t>
            </a:r>
            <a:r>
              <a:rPr lang="zh-CN" altLang="en-US" sz="2400" dirty="0"/>
              <a:t>为资本税率。</a:t>
            </a:r>
          </a:p>
          <a:p>
            <a:pPr>
              <a:lnSpc>
                <a:spcPct val="130000"/>
              </a:lnSpc>
            </a:pPr>
            <a:r>
              <a:rPr lang="zh-CN" altLang="en-US" sz="2400" dirty="0"/>
              <a:t>假设三类税率依据产出与债务的波动进行调整，设定三种税率反馈规则均为：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假定政府购买、一次性转移支付均服从一阶自回归过程，即为：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5.</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财政部门</a:t>
            </a:r>
          </a:p>
        </p:txBody>
      </p:sp>
      <p:graphicFrame>
        <p:nvGraphicFramePr>
          <p:cNvPr id="2" name="对象 -2147482574"/>
          <p:cNvGraphicFramePr/>
          <p:nvPr/>
        </p:nvGraphicFramePr>
        <p:xfrm>
          <a:off x="2564765" y="1629410"/>
          <a:ext cx="6586855" cy="995045"/>
        </p:xfrm>
        <a:graphic>
          <a:graphicData uri="http://schemas.openxmlformats.org/presentationml/2006/ole">
            <mc:AlternateContent xmlns:mc="http://schemas.openxmlformats.org/markup-compatibility/2006">
              <mc:Choice xmlns:v="urn:schemas-microsoft-com:vml" Requires="v">
                <p:oleObj r:id="rId3" imgW="2831465" imgH="431800" progId="Equation.DSMT4">
                  <p:embed/>
                </p:oleObj>
              </mc:Choice>
              <mc:Fallback>
                <p:oleObj r:id="rId3" imgW="2831465" imgH="431800" progId="Equation.DSMT4">
                  <p:embed/>
                  <p:pic>
                    <p:nvPicPr>
                      <p:cNvPr id="0" name="图片 3075"/>
                      <p:cNvPicPr/>
                      <p:nvPr/>
                    </p:nvPicPr>
                    <p:blipFill>
                      <a:blip r:embed="rId4"/>
                      <a:stretch>
                        <a:fillRect/>
                      </a:stretch>
                    </p:blipFill>
                    <p:spPr>
                      <a:xfrm>
                        <a:off x="2564765" y="1629410"/>
                        <a:ext cx="6586855" cy="995045"/>
                      </a:xfrm>
                      <a:prstGeom prst="rect">
                        <a:avLst/>
                      </a:prstGeom>
                      <a:noFill/>
                      <a:ln w="38100">
                        <a:noFill/>
                        <a:miter/>
                      </a:ln>
                    </p:spPr>
                  </p:pic>
                </p:oleObj>
              </mc:Fallback>
            </mc:AlternateContent>
          </a:graphicData>
        </a:graphic>
      </p:graphicFrame>
      <p:graphicFrame>
        <p:nvGraphicFramePr>
          <p:cNvPr id="4" name="对象 -2147482573"/>
          <p:cNvGraphicFramePr/>
          <p:nvPr/>
        </p:nvGraphicFramePr>
        <p:xfrm>
          <a:off x="909955" y="2817495"/>
          <a:ext cx="346075" cy="438150"/>
        </p:xfrm>
        <a:graphic>
          <a:graphicData uri="http://schemas.openxmlformats.org/presentationml/2006/ole">
            <mc:AlternateContent xmlns:mc="http://schemas.openxmlformats.org/markup-compatibility/2006">
              <mc:Choice xmlns:v="urn:schemas-microsoft-com:vml" Requires="v">
                <p:oleObj r:id="rId5" imgW="177165" imgH="228600" progId="Equation.DSMT4">
                  <p:embed/>
                </p:oleObj>
              </mc:Choice>
              <mc:Fallback>
                <p:oleObj r:id="rId5" imgW="177165" imgH="228600" progId="Equation.DSMT4">
                  <p:embed/>
                  <p:pic>
                    <p:nvPicPr>
                      <p:cNvPr id="0" name="图片 7"/>
                      <p:cNvPicPr/>
                      <p:nvPr/>
                    </p:nvPicPr>
                    <p:blipFill>
                      <a:blip r:embed="rId6"/>
                      <a:stretch>
                        <a:fillRect/>
                      </a:stretch>
                    </p:blipFill>
                    <p:spPr>
                      <a:xfrm>
                        <a:off x="909955" y="2817495"/>
                        <a:ext cx="346075" cy="438150"/>
                      </a:xfrm>
                      <a:prstGeom prst="rect">
                        <a:avLst/>
                      </a:prstGeom>
                      <a:noFill/>
                      <a:ln w="38100">
                        <a:noFill/>
                        <a:miter/>
                      </a:ln>
                    </p:spPr>
                  </p:pic>
                </p:oleObj>
              </mc:Fallback>
            </mc:AlternateContent>
          </a:graphicData>
        </a:graphic>
      </p:graphicFrame>
      <p:graphicFrame>
        <p:nvGraphicFramePr>
          <p:cNvPr id="6" name="对象 -2147482572"/>
          <p:cNvGraphicFramePr/>
          <p:nvPr/>
        </p:nvGraphicFramePr>
        <p:xfrm>
          <a:off x="3070225" y="2809240"/>
          <a:ext cx="346075" cy="468630"/>
        </p:xfrm>
        <a:graphic>
          <a:graphicData uri="http://schemas.openxmlformats.org/presentationml/2006/ole">
            <mc:AlternateContent xmlns:mc="http://schemas.openxmlformats.org/markup-compatibility/2006">
              <mc:Choice xmlns:v="urn:schemas-microsoft-com:vml" Requires="v">
                <p:oleObj r:id="rId7" imgW="177165" imgH="241300" progId="Equation.DSMT4">
                  <p:embed/>
                </p:oleObj>
              </mc:Choice>
              <mc:Fallback>
                <p:oleObj r:id="rId7" imgW="177165" imgH="241300" progId="Equation.DSMT4">
                  <p:embed/>
                  <p:pic>
                    <p:nvPicPr>
                      <p:cNvPr id="0" name="图片 8"/>
                      <p:cNvPicPr/>
                      <p:nvPr/>
                    </p:nvPicPr>
                    <p:blipFill>
                      <a:blip r:embed="rId8"/>
                      <a:stretch>
                        <a:fillRect/>
                      </a:stretch>
                    </p:blipFill>
                    <p:spPr>
                      <a:xfrm>
                        <a:off x="3070225" y="2809240"/>
                        <a:ext cx="346075" cy="46863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5230495" y="2809240"/>
          <a:ext cx="320675" cy="468630"/>
        </p:xfrm>
        <a:graphic>
          <a:graphicData uri="http://schemas.openxmlformats.org/presentationml/2006/ole">
            <mc:AlternateContent xmlns:mc="http://schemas.openxmlformats.org/markup-compatibility/2006">
              <mc:Choice xmlns:v="urn:schemas-microsoft-com:vml" Requires="v">
                <p:oleObj r:id="rId9" imgW="165100" imgH="241300" progId="Equation.DSMT4">
                  <p:embed/>
                </p:oleObj>
              </mc:Choice>
              <mc:Fallback>
                <p:oleObj r:id="rId9" imgW="165100" imgH="241300" progId="Equation.DSMT4">
                  <p:embed/>
                  <p:pic>
                    <p:nvPicPr>
                      <p:cNvPr id="0" name="图片 13"/>
                      <p:cNvPicPr/>
                      <p:nvPr/>
                    </p:nvPicPr>
                    <p:blipFill>
                      <a:blip r:embed="rId10"/>
                      <a:stretch>
                        <a:fillRect/>
                      </a:stretch>
                    </p:blipFill>
                    <p:spPr>
                      <a:xfrm>
                        <a:off x="5230495" y="2809240"/>
                        <a:ext cx="320675" cy="468630"/>
                      </a:xfrm>
                      <a:prstGeom prst="rect">
                        <a:avLst/>
                      </a:prstGeom>
                      <a:noFill/>
                      <a:ln w="38100">
                        <a:noFill/>
                        <a:miter/>
                      </a:ln>
                    </p:spPr>
                  </p:pic>
                </p:oleObj>
              </mc:Fallback>
            </mc:AlternateContent>
          </a:graphicData>
        </a:graphic>
      </p:graphicFrame>
      <p:graphicFrame>
        <p:nvGraphicFramePr>
          <p:cNvPr id="10" name="对象 -2147482570"/>
          <p:cNvGraphicFramePr/>
          <p:nvPr/>
        </p:nvGraphicFramePr>
        <p:xfrm>
          <a:off x="7462203" y="2786380"/>
          <a:ext cx="295275" cy="469265"/>
        </p:xfrm>
        <a:graphic>
          <a:graphicData uri="http://schemas.openxmlformats.org/presentationml/2006/ole">
            <mc:AlternateContent xmlns:mc="http://schemas.openxmlformats.org/markup-compatibility/2006">
              <mc:Choice xmlns:v="urn:schemas-microsoft-com:vml" Requires="v">
                <p:oleObj r:id="rId11" imgW="152400" imgH="241300" progId="Equation.DSMT4">
                  <p:embed/>
                </p:oleObj>
              </mc:Choice>
              <mc:Fallback>
                <p:oleObj r:id="rId11" imgW="152400" imgH="241300" progId="Equation.DSMT4">
                  <p:embed/>
                  <p:pic>
                    <p:nvPicPr>
                      <p:cNvPr id="0" name="图片 14"/>
                      <p:cNvPicPr/>
                      <p:nvPr/>
                    </p:nvPicPr>
                    <p:blipFill>
                      <a:blip r:embed="rId12"/>
                      <a:stretch>
                        <a:fillRect/>
                      </a:stretch>
                    </p:blipFill>
                    <p:spPr>
                      <a:xfrm>
                        <a:off x="7462203" y="2786380"/>
                        <a:ext cx="295275" cy="469265"/>
                      </a:xfrm>
                      <a:prstGeom prst="rect">
                        <a:avLst/>
                      </a:prstGeom>
                      <a:noFill/>
                      <a:ln w="38100">
                        <a:noFill/>
                        <a:miter/>
                      </a:ln>
                    </p:spPr>
                  </p:pic>
                </p:oleObj>
              </mc:Fallback>
            </mc:AlternateContent>
          </a:graphicData>
        </a:graphic>
      </p:graphicFrame>
      <p:graphicFrame>
        <p:nvGraphicFramePr>
          <p:cNvPr id="11" name="对象 -2147482338"/>
          <p:cNvGraphicFramePr/>
          <p:nvPr/>
        </p:nvGraphicFramePr>
        <p:xfrm>
          <a:off x="9622790" y="2786380"/>
          <a:ext cx="341630" cy="469265"/>
        </p:xfrm>
        <a:graphic>
          <a:graphicData uri="http://schemas.openxmlformats.org/presentationml/2006/ole">
            <mc:AlternateContent xmlns:mc="http://schemas.openxmlformats.org/markup-compatibility/2006">
              <mc:Choice xmlns:v="urn:schemas-microsoft-com:vml" Requires="v">
                <p:oleObj r:id="rId13" imgW="177165" imgH="241300" progId="Equation.DSMT4">
                  <p:embed/>
                </p:oleObj>
              </mc:Choice>
              <mc:Fallback>
                <p:oleObj r:id="rId13" imgW="177165" imgH="241300" progId="Equation.DSMT4">
                  <p:embed/>
                  <p:pic>
                    <p:nvPicPr>
                      <p:cNvPr id="0" name="图片 15"/>
                      <p:cNvPicPr/>
                      <p:nvPr/>
                    </p:nvPicPr>
                    <p:blipFill>
                      <a:blip r:embed="rId14"/>
                      <a:stretch>
                        <a:fillRect/>
                      </a:stretch>
                    </p:blipFill>
                    <p:spPr>
                      <a:xfrm>
                        <a:off x="9622790" y="2786380"/>
                        <a:ext cx="341630" cy="469265"/>
                      </a:xfrm>
                      <a:prstGeom prst="rect">
                        <a:avLst/>
                      </a:prstGeom>
                      <a:noFill/>
                      <a:ln w="38100">
                        <a:noFill/>
                        <a:miter/>
                      </a:ln>
                    </p:spPr>
                  </p:pic>
                </p:oleObj>
              </mc:Fallback>
            </mc:AlternateContent>
          </a:graphicData>
        </a:graphic>
      </p:graphicFrame>
      <p:graphicFrame>
        <p:nvGraphicFramePr>
          <p:cNvPr id="12" name="对象 -2147482566"/>
          <p:cNvGraphicFramePr/>
          <p:nvPr/>
        </p:nvGraphicFramePr>
        <p:xfrm>
          <a:off x="2420620" y="3933825"/>
          <a:ext cx="7430135" cy="920115"/>
        </p:xfrm>
        <a:graphic>
          <a:graphicData uri="http://schemas.openxmlformats.org/presentationml/2006/ole">
            <mc:AlternateContent xmlns:mc="http://schemas.openxmlformats.org/markup-compatibility/2006">
              <mc:Choice xmlns:v="urn:schemas-microsoft-com:vml" Requires="v">
                <p:oleObj r:id="rId15" imgW="7198360" imgH="914400" progId="Equation.DSMT4">
                  <p:embed/>
                </p:oleObj>
              </mc:Choice>
              <mc:Fallback>
                <p:oleObj r:id="rId15" imgW="7198360" imgH="914400" progId="Equation.DSMT4">
                  <p:embed/>
                  <p:pic>
                    <p:nvPicPr>
                      <p:cNvPr id="0" name="图片 16"/>
                      <p:cNvPicPr/>
                      <p:nvPr/>
                    </p:nvPicPr>
                    <p:blipFill>
                      <a:blip r:embed="rId16"/>
                      <a:stretch>
                        <a:fillRect/>
                      </a:stretch>
                    </p:blipFill>
                    <p:spPr>
                      <a:xfrm>
                        <a:off x="2420620" y="3933825"/>
                        <a:ext cx="7430135" cy="920115"/>
                      </a:xfrm>
                      <a:prstGeom prst="rect">
                        <a:avLst/>
                      </a:prstGeom>
                      <a:noFill/>
                      <a:ln w="38100">
                        <a:noFill/>
                        <a:miter/>
                      </a:ln>
                    </p:spPr>
                  </p:pic>
                </p:oleObj>
              </mc:Fallback>
            </mc:AlternateContent>
          </a:graphicData>
        </a:graphic>
      </p:graphicFrame>
      <p:graphicFrame>
        <p:nvGraphicFramePr>
          <p:cNvPr id="13" name="对象 -2147482554"/>
          <p:cNvGraphicFramePr/>
          <p:nvPr/>
        </p:nvGraphicFramePr>
        <p:xfrm>
          <a:off x="2132965" y="5532120"/>
          <a:ext cx="3457575" cy="862965"/>
        </p:xfrm>
        <a:graphic>
          <a:graphicData uri="http://schemas.openxmlformats.org/presentationml/2006/ole">
            <mc:AlternateContent xmlns:mc="http://schemas.openxmlformats.org/markup-compatibility/2006">
              <mc:Choice xmlns:v="urn:schemas-microsoft-com:vml" Requires="v">
                <p:oleObj r:id="rId17" imgW="1739900" imgH="431800" progId="Equation.DSMT4">
                  <p:embed/>
                </p:oleObj>
              </mc:Choice>
              <mc:Fallback>
                <p:oleObj r:id="rId17" imgW="1739900" imgH="431800" progId="Equation.DSMT4">
                  <p:embed/>
                  <p:pic>
                    <p:nvPicPr>
                      <p:cNvPr id="0" name="图片 12"/>
                      <p:cNvPicPr/>
                      <p:nvPr/>
                    </p:nvPicPr>
                    <p:blipFill>
                      <a:blip r:embed="rId18"/>
                      <a:stretch>
                        <a:fillRect/>
                      </a:stretch>
                    </p:blipFill>
                    <p:spPr>
                      <a:xfrm>
                        <a:off x="2132965" y="5532120"/>
                        <a:ext cx="3457575" cy="862965"/>
                      </a:xfrm>
                      <a:prstGeom prst="rect">
                        <a:avLst/>
                      </a:prstGeom>
                      <a:noFill/>
                      <a:ln w="38100">
                        <a:noFill/>
                        <a:miter/>
                      </a:ln>
                    </p:spPr>
                  </p:pic>
                </p:oleObj>
              </mc:Fallback>
            </mc:AlternateContent>
          </a:graphicData>
        </a:graphic>
      </p:graphicFrame>
      <p:graphicFrame>
        <p:nvGraphicFramePr>
          <p:cNvPr id="19" name="对象 -2147482553"/>
          <p:cNvGraphicFramePr/>
          <p:nvPr/>
        </p:nvGraphicFramePr>
        <p:xfrm>
          <a:off x="6238875" y="5517515"/>
          <a:ext cx="3264535" cy="921385"/>
        </p:xfrm>
        <a:graphic>
          <a:graphicData uri="http://schemas.openxmlformats.org/presentationml/2006/ole">
            <mc:AlternateContent xmlns:mc="http://schemas.openxmlformats.org/markup-compatibility/2006">
              <mc:Choice xmlns:v="urn:schemas-microsoft-com:vml" Requires="v">
                <p:oleObj r:id="rId19" imgW="1701800" imgH="482600" progId="Equation.DSMT4">
                  <p:embed/>
                </p:oleObj>
              </mc:Choice>
              <mc:Fallback>
                <p:oleObj r:id="rId19" imgW="1701800" imgH="482600" progId="Equation.DSMT4">
                  <p:embed/>
                  <p:pic>
                    <p:nvPicPr>
                      <p:cNvPr id="0" name="图片 18"/>
                      <p:cNvPicPr/>
                      <p:nvPr/>
                    </p:nvPicPr>
                    <p:blipFill>
                      <a:blip r:embed="rId20"/>
                      <a:stretch>
                        <a:fillRect/>
                      </a:stretch>
                    </p:blipFill>
                    <p:spPr>
                      <a:xfrm>
                        <a:off x="6238875" y="5517515"/>
                        <a:ext cx="3264535" cy="921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105" y="621030"/>
            <a:ext cx="11495405" cy="5868670"/>
          </a:xfrm>
        </p:spPr>
        <p:txBody>
          <a:bodyPr/>
          <a:lstStyle/>
          <a:p>
            <a:pPr>
              <a:lnSpc>
                <a:spcPct val="130000"/>
              </a:lnSpc>
            </a:pPr>
            <a:r>
              <a:rPr lang="zh-CN" altLang="en-US" sz="2400" dirty="0"/>
              <a:t>经济系统中，总需求为私人消费、私人投资、政府购买的总和：</a:t>
            </a:r>
          </a:p>
          <a:p>
            <a:pPr>
              <a:lnSpc>
                <a:spcPct val="130000"/>
              </a:lnSpc>
            </a:pPr>
            <a:endParaRPr lang="zh-CN" altLang="en-US" sz="2400" dirty="0"/>
          </a:p>
          <a:p>
            <a:pPr>
              <a:lnSpc>
                <a:spcPct val="130000"/>
              </a:lnSpc>
            </a:pPr>
            <a:endParaRPr lang="zh-CN" altLang="en-US" sz="2400" dirty="0"/>
          </a:p>
          <a:p>
            <a:pPr>
              <a:lnSpc>
                <a:spcPct val="130000"/>
              </a:lnSpc>
            </a:pPr>
            <a:endParaRPr lang="zh-CN" altLang="en-US" sz="2400" dirty="0"/>
          </a:p>
          <a:p>
            <a:pPr marL="0" indent="0" latinLnBrk="0">
              <a:lnSpc>
                <a:spcPct val="150000"/>
              </a:lnSpc>
              <a:spcBef>
                <a:spcPts val="0"/>
              </a:spcBef>
              <a:buNone/>
            </a:pPr>
            <a:r>
              <a:rPr lang="zh-CN" altLang="en-US" sz="2400" dirty="0"/>
              <a:t>基于以上假设，我们已成功构建了一个完整且可求解均衡的DSGE模型，通过以上有关代表性家庭、代表性企业、政府部门以及各种出清条件的设定，可以展现出一个较为完整的经济系统。在后续的章节中，将会对各个部门进行最优决策的求解，以获取模型的均衡条件。</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6.</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市场出清</a:t>
            </a:r>
          </a:p>
        </p:txBody>
      </p:sp>
      <p:graphicFrame>
        <p:nvGraphicFramePr>
          <p:cNvPr id="2" name="对象 -2147482548"/>
          <p:cNvGraphicFramePr/>
          <p:nvPr/>
        </p:nvGraphicFramePr>
        <p:xfrm>
          <a:off x="4869180" y="1341120"/>
          <a:ext cx="2704465" cy="628650"/>
        </p:xfrm>
        <a:graphic>
          <a:graphicData uri="http://schemas.openxmlformats.org/presentationml/2006/ole">
            <mc:AlternateContent xmlns:mc="http://schemas.openxmlformats.org/markup-compatibility/2006">
              <mc:Choice xmlns:v="urn:schemas-microsoft-com:vml" Requires="v">
                <p:oleObj r:id="rId3" imgW="977900" imgH="228600" progId="Equation.DSMT4">
                  <p:embed/>
                </p:oleObj>
              </mc:Choice>
              <mc:Fallback>
                <p:oleObj r:id="rId3" imgW="977900" imgH="228600" progId="Equation.DSMT4">
                  <p:embed/>
                  <p:pic>
                    <p:nvPicPr>
                      <p:cNvPr id="0" name="图片 3075"/>
                      <p:cNvPicPr/>
                      <p:nvPr/>
                    </p:nvPicPr>
                    <p:blipFill>
                      <a:blip r:embed="rId4"/>
                      <a:stretch>
                        <a:fillRect/>
                      </a:stretch>
                    </p:blipFill>
                    <p:spPr>
                      <a:xfrm>
                        <a:off x="4869180" y="1341120"/>
                        <a:ext cx="2704465" cy="628650"/>
                      </a:xfrm>
                      <a:prstGeom prst="rect">
                        <a:avLst/>
                      </a:prstGeom>
                      <a:noFill/>
                      <a:ln w="38100">
                        <a:noFill/>
                        <a:miter/>
                      </a:ln>
                    </p:spPr>
                  </p:pic>
                </p:oleObj>
              </mc:Fallback>
            </mc:AlternateContent>
          </a:graphicData>
        </a:graphic>
      </p:graphicFrame>
      <p:cxnSp>
        <p:nvCxnSpPr>
          <p:cNvPr id="4" name="直接连接符 3"/>
          <p:cNvCxnSpPr/>
          <p:nvPr/>
        </p:nvCxnSpPr>
        <p:spPr>
          <a:xfrm>
            <a:off x="452755" y="2330450"/>
            <a:ext cx="11346180" cy="0"/>
          </a:xfrm>
          <a:prstGeom prst="line">
            <a:avLst/>
          </a:prstGeom>
          <a:ln w="9525" cap="flat" cmpd="sng" algn="ctr">
            <a:solidFill>
              <a:schemeClr val="bg1">
                <a:lumMod val="65000"/>
              </a:schemeClr>
            </a:solidFill>
            <a:prstDash val="dash"/>
          </a:ln>
        </p:spPr>
        <p:style>
          <a:lnRef idx="0">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635" y="2003425"/>
            <a:ext cx="72859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——非线性化求解</a:t>
            </a: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非线性化求解</a:t>
            </a:r>
          </a:p>
        </p:txBody>
      </p:sp>
      <p:sp>
        <p:nvSpPr>
          <p:cNvPr id="3" name="内容占位符 2"/>
          <p:cNvSpPr>
            <a:spLocks noGrp="1"/>
          </p:cNvSpPr>
          <p:nvPr>
            <p:ph sz="quarter" idx="1"/>
          </p:nvPr>
        </p:nvSpPr>
        <p:spPr>
          <a:xfrm>
            <a:off x="188963" y="764451"/>
            <a:ext cx="11809312" cy="5709248"/>
          </a:xfrm>
        </p:spPr>
        <p:txBody>
          <a:bodyPr>
            <a:normAutofit/>
          </a:bodyPr>
          <a:lstStyle/>
          <a:p>
            <a:pPr marL="0" indent="0">
              <a:lnSpc>
                <a:spcPct val="170000"/>
              </a:lnSpc>
              <a:buNone/>
            </a:pPr>
            <a:r>
              <a:rPr lang="zh-CN" altLang="en-US" sz="2800" b="1" dirty="0"/>
              <a:t>【例</a:t>
            </a:r>
            <a:r>
              <a:rPr lang="en-US" altLang="zh-CN" sz="2800" b="1" dirty="0"/>
              <a:t>5-</a:t>
            </a:r>
            <a:r>
              <a:rPr lang="zh-CN" altLang="en-US" sz="2800" b="1" dirty="0"/>
              <a:t>2】DSGE模型示例的各部门最优决策路径、参数赋值与稳态求解：</a:t>
            </a:r>
          </a:p>
          <a:p>
            <a:pPr marL="0" indent="0">
              <a:lnSpc>
                <a:spcPct val="170000"/>
              </a:lnSpc>
              <a:buNone/>
            </a:pPr>
            <a:r>
              <a:rPr lang="en-US" altLang="zh-CN" sz="2800" b="1" dirty="0"/>
              <a:t>        </a:t>
            </a:r>
            <a:r>
              <a:rPr lang="zh-CN" altLang="en-US" sz="2800" b="1" dirty="0"/>
              <a:t>本例主要对上述所构建的DSGE模型进行各部门的最优化求解，所求解的均衡条件是未经线性化的，即所展现的变量脉冲效应是变量距离稳态值的差额。在求解均衡路径后，仍需为部分参数进行赋值或校准，并通过求解模型稳态以获取各个变量的稳态值，方可运行模型并进行随机性冲击。所求解的最优条件是未进行线性化的，下面为详细的求解过程。</a:t>
            </a:r>
            <a:endParaRPr lang="zh-CN" altLang="en-US" sz="2800" b="1" dirty="0">
              <a:sym typeface="+mn-ea"/>
            </a:endParaRPr>
          </a:p>
          <a:p>
            <a:pPr marL="0" indent="0">
              <a:lnSpc>
                <a:spcPct val="170000"/>
              </a:lnSpc>
              <a:buNone/>
            </a:pPr>
            <a:endParaRPr lang="zh-CN" altLang="en-US" sz="2800" dirty="0"/>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根据上一章节的模型设定，家庭面临的最优化问题如下：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a:p>
            <a:pPr>
              <a:lnSpc>
                <a:spcPct val="130000"/>
              </a:lnSpc>
            </a:pPr>
            <a:endParaRPr lang="zh-CN" altLang="en-US" sz="2400" dirty="0"/>
          </a:p>
          <a:p>
            <a:pPr>
              <a:lnSpc>
                <a:spcPct val="130000"/>
              </a:lnSpc>
            </a:pPr>
            <a:r>
              <a:rPr lang="zh-CN" altLang="en-US" sz="2400" dirty="0"/>
              <a:t>构造拉格朗日函数以求解以上最优化问题，其中</a:t>
            </a:r>
            <a:r>
              <a:rPr lang="en-US" altLang="zh-CN" sz="2400" dirty="0"/>
              <a:t>     </a:t>
            </a:r>
            <a:r>
              <a:rPr lang="zh-CN" altLang="en-US" sz="2400" dirty="0"/>
              <a:t>为拉格朗日乘子：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47"/>
          <p:cNvGraphicFramePr>
            <a:graphicFrameLocks noChangeAspect="1"/>
          </p:cNvGraphicFramePr>
          <p:nvPr/>
        </p:nvGraphicFramePr>
        <p:xfrm>
          <a:off x="2277110" y="1340485"/>
          <a:ext cx="6836410" cy="1939925"/>
        </p:xfrm>
        <a:graphic>
          <a:graphicData uri="http://schemas.openxmlformats.org/presentationml/2006/ole">
            <mc:AlternateContent xmlns:mc="http://schemas.openxmlformats.org/markup-compatibility/2006">
              <mc:Choice xmlns:v="urn:schemas-microsoft-com:vml" Requires="v">
                <p:oleObj r:id="rId3" imgW="4191000" imgH="1181100" progId="Equation.DSMT4">
                  <p:embed/>
                </p:oleObj>
              </mc:Choice>
              <mc:Fallback>
                <p:oleObj r:id="rId3" imgW="4191000" imgH="1181100" progId="Equation.DSMT4">
                  <p:embed/>
                  <p:pic>
                    <p:nvPicPr>
                      <p:cNvPr id="0" name="图片 8"/>
                      <p:cNvPicPr/>
                      <p:nvPr/>
                    </p:nvPicPr>
                    <p:blipFill>
                      <a:blip r:embed="rId4"/>
                      <a:stretch>
                        <a:fillRect/>
                      </a:stretch>
                    </p:blipFill>
                    <p:spPr>
                      <a:xfrm>
                        <a:off x="2277110" y="1340485"/>
                        <a:ext cx="6836410" cy="1939925"/>
                      </a:xfrm>
                      <a:prstGeom prst="rect">
                        <a:avLst/>
                      </a:prstGeom>
                      <a:noFill/>
                      <a:ln w="38100">
                        <a:noFill/>
                        <a:miter/>
                      </a:ln>
                    </p:spPr>
                  </p:pic>
                </p:oleObj>
              </mc:Fallback>
            </mc:AlternateContent>
          </a:graphicData>
        </a:graphic>
      </p:graphicFrame>
      <p:graphicFrame>
        <p:nvGraphicFramePr>
          <p:cNvPr id="4" name="对象 -2147482546"/>
          <p:cNvGraphicFramePr>
            <a:graphicFrameLocks noChangeAspect="1"/>
          </p:cNvGraphicFramePr>
          <p:nvPr/>
        </p:nvGraphicFramePr>
        <p:xfrm>
          <a:off x="2620645" y="3933190"/>
          <a:ext cx="6944995" cy="2232025"/>
        </p:xfrm>
        <a:graphic>
          <a:graphicData uri="http://schemas.openxmlformats.org/presentationml/2006/ole">
            <mc:AlternateContent xmlns:mc="http://schemas.openxmlformats.org/markup-compatibility/2006">
              <mc:Choice xmlns:v="urn:schemas-microsoft-com:vml" Requires="v">
                <p:oleObj r:id="rId5" imgW="4394200" imgH="1397000" progId="Equation.DSMT4">
                  <p:embed/>
                </p:oleObj>
              </mc:Choice>
              <mc:Fallback>
                <p:oleObj r:id="rId5" imgW="4394200" imgH="1397000" progId="Equation.DSMT4">
                  <p:embed/>
                  <p:pic>
                    <p:nvPicPr>
                      <p:cNvPr id="0" name="图片 9"/>
                      <p:cNvPicPr/>
                      <p:nvPr/>
                    </p:nvPicPr>
                    <p:blipFill>
                      <a:blip r:embed="rId6"/>
                      <a:stretch>
                        <a:fillRect/>
                      </a:stretch>
                    </p:blipFill>
                    <p:spPr>
                      <a:xfrm>
                        <a:off x="2620645" y="3933190"/>
                        <a:ext cx="6944995" cy="2232025"/>
                      </a:xfrm>
                      <a:prstGeom prst="rect">
                        <a:avLst/>
                      </a:prstGeom>
                      <a:noFill/>
                      <a:ln w="38100">
                        <a:noFill/>
                        <a:miter/>
                      </a:ln>
                    </p:spPr>
                  </p:pic>
                </p:oleObj>
              </mc:Fallback>
            </mc:AlternateContent>
          </a:graphicData>
        </a:graphic>
      </p:graphicFrame>
      <p:graphicFrame>
        <p:nvGraphicFramePr>
          <p:cNvPr id="6" name="对象 -2147482545"/>
          <p:cNvGraphicFramePr/>
          <p:nvPr/>
        </p:nvGraphicFramePr>
        <p:xfrm>
          <a:off x="6957695" y="3429635"/>
          <a:ext cx="333375" cy="495935"/>
        </p:xfrm>
        <a:graphic>
          <a:graphicData uri="http://schemas.openxmlformats.org/presentationml/2006/ole">
            <mc:AlternateContent xmlns:mc="http://schemas.openxmlformats.org/markup-compatibility/2006">
              <mc:Choice xmlns:v="urn:schemas-microsoft-com:vml" Requires="v">
                <p:oleObj r:id="rId7" imgW="152400" imgH="228600" progId="Equation.DSMT4">
                  <p:embed/>
                </p:oleObj>
              </mc:Choice>
              <mc:Fallback>
                <p:oleObj r:id="rId7" imgW="152400" imgH="228600" progId="Equation.DSMT4">
                  <p:embed/>
                  <p:pic>
                    <p:nvPicPr>
                      <p:cNvPr id="0" name="图片 10"/>
                      <p:cNvPicPr/>
                      <p:nvPr/>
                    </p:nvPicPr>
                    <p:blipFill>
                      <a:blip r:embed="rId8"/>
                      <a:stretch>
                        <a:fillRect/>
                      </a:stretch>
                    </p:blipFill>
                    <p:spPr>
                      <a:xfrm>
                        <a:off x="6957695" y="3429635"/>
                        <a:ext cx="333375" cy="4959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755667"/>
            <a:ext cx="11521280" cy="5868652"/>
          </a:xfrm>
        </p:spPr>
        <p:txBody>
          <a:bodyPr/>
          <a:lstStyle/>
          <a:p>
            <a:pPr>
              <a:lnSpc>
                <a:spcPct val="130000"/>
              </a:lnSpc>
            </a:pPr>
            <a:r>
              <a:rPr lang="zh-CN" altLang="en-US" sz="2400" dirty="0"/>
              <a:t>分别对拉格朗日函数中的经济变量求一阶偏导，得到一阶条件如下：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39"/>
          <p:cNvGraphicFramePr>
            <a:graphicFrameLocks noChangeAspect="1"/>
          </p:cNvGraphicFramePr>
          <p:nvPr/>
        </p:nvGraphicFramePr>
        <p:xfrm>
          <a:off x="2564130" y="1484630"/>
          <a:ext cx="2916555" cy="549910"/>
        </p:xfrm>
        <a:graphic>
          <a:graphicData uri="http://schemas.openxmlformats.org/presentationml/2006/ole">
            <mc:AlternateContent xmlns:mc="http://schemas.openxmlformats.org/markup-compatibility/2006">
              <mc:Choice xmlns:v="urn:schemas-microsoft-com:vml" Requires="v">
                <p:oleObj r:id="rId3" imgW="1485900" imgH="279400" progId="Equation.DSMT4">
                  <p:embed/>
                </p:oleObj>
              </mc:Choice>
              <mc:Fallback>
                <p:oleObj r:id="rId3" imgW="1485900" imgH="279400" progId="Equation.DSMT4">
                  <p:embed/>
                  <p:pic>
                    <p:nvPicPr>
                      <p:cNvPr id="0" name="图片 3075"/>
                      <p:cNvPicPr/>
                      <p:nvPr/>
                    </p:nvPicPr>
                    <p:blipFill>
                      <a:blip r:embed="rId4"/>
                      <a:stretch>
                        <a:fillRect/>
                      </a:stretch>
                    </p:blipFill>
                    <p:spPr>
                      <a:xfrm>
                        <a:off x="2564130" y="1484630"/>
                        <a:ext cx="2916555" cy="549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2564765" y="4221480"/>
          <a:ext cx="3113405" cy="549910"/>
        </p:xfrm>
        <a:graphic>
          <a:graphicData uri="http://schemas.openxmlformats.org/presentationml/2006/ole">
            <mc:AlternateContent xmlns:mc="http://schemas.openxmlformats.org/markup-compatibility/2006">
              <mc:Choice xmlns:v="urn:schemas-microsoft-com:vml" Requires="v">
                <p:oleObj r:id="rId5" imgW="1587500" imgH="279400" progId="Equation.DSMT4">
                  <p:embed/>
                </p:oleObj>
              </mc:Choice>
              <mc:Fallback>
                <p:oleObj r:id="rId5" imgW="1587500" imgH="279400" progId="Equation.DSMT4">
                  <p:embed/>
                  <p:pic>
                    <p:nvPicPr>
                      <p:cNvPr id="0" name="图片 6"/>
                      <p:cNvPicPr/>
                      <p:nvPr/>
                    </p:nvPicPr>
                    <p:blipFill>
                      <a:blip r:embed="rId6"/>
                      <a:stretch>
                        <a:fillRect/>
                      </a:stretch>
                    </p:blipFill>
                    <p:spPr>
                      <a:xfrm>
                        <a:off x="2564765" y="4221480"/>
                        <a:ext cx="3113405" cy="54991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564130" y="3265170"/>
          <a:ext cx="4747260" cy="612775"/>
        </p:xfrm>
        <a:graphic>
          <a:graphicData uri="http://schemas.openxmlformats.org/presentationml/2006/ole">
            <mc:AlternateContent xmlns:mc="http://schemas.openxmlformats.org/markup-compatibility/2006">
              <mc:Choice xmlns:v="urn:schemas-microsoft-com:vml" Requires="v">
                <p:oleObj r:id="rId7" imgW="2413000" imgH="304800" progId="Equation.DSMT4">
                  <p:embed/>
                </p:oleObj>
              </mc:Choice>
              <mc:Fallback>
                <p:oleObj r:id="rId7" imgW="2413000" imgH="304800" progId="Equation.DSMT4">
                  <p:embed/>
                  <p:pic>
                    <p:nvPicPr>
                      <p:cNvPr id="0" name="图片 7"/>
                      <p:cNvPicPr/>
                      <p:nvPr/>
                    </p:nvPicPr>
                    <p:blipFill>
                      <a:blip r:embed="rId8"/>
                      <a:stretch>
                        <a:fillRect/>
                      </a:stretch>
                    </p:blipFill>
                    <p:spPr>
                      <a:xfrm>
                        <a:off x="2564130" y="3265170"/>
                        <a:ext cx="4747260" cy="612775"/>
                      </a:xfrm>
                      <a:prstGeom prst="rect">
                        <a:avLst/>
                      </a:prstGeom>
                      <a:noFill/>
                      <a:ln w="38100">
                        <a:noFill/>
                        <a:miter/>
                      </a:ln>
                    </p:spPr>
                  </p:pic>
                </p:oleObj>
              </mc:Fallback>
            </mc:AlternateContent>
          </a:graphicData>
        </a:graphic>
      </p:graphicFrame>
      <p:graphicFrame>
        <p:nvGraphicFramePr>
          <p:cNvPr id="9" name="对象 -2147482536"/>
          <p:cNvGraphicFramePr>
            <a:graphicFrameLocks noChangeAspect="1"/>
          </p:cNvGraphicFramePr>
          <p:nvPr/>
        </p:nvGraphicFramePr>
        <p:xfrm>
          <a:off x="2544445" y="2204720"/>
          <a:ext cx="2720975" cy="852170"/>
        </p:xfrm>
        <a:graphic>
          <a:graphicData uri="http://schemas.openxmlformats.org/presentationml/2006/ole">
            <mc:AlternateContent xmlns:mc="http://schemas.openxmlformats.org/markup-compatibility/2006">
              <mc:Choice xmlns:v="urn:schemas-microsoft-com:vml" Requires="v">
                <p:oleObj r:id="rId9" imgW="1384300" imgH="431800" progId="Equation.DSMT4">
                  <p:embed/>
                </p:oleObj>
              </mc:Choice>
              <mc:Fallback>
                <p:oleObj r:id="rId9" imgW="1384300" imgH="431800" progId="Equation.DSMT4">
                  <p:embed/>
                  <p:pic>
                    <p:nvPicPr>
                      <p:cNvPr id="0" name="图片 11"/>
                      <p:cNvPicPr/>
                      <p:nvPr/>
                    </p:nvPicPr>
                    <p:blipFill>
                      <a:blip r:embed="rId10"/>
                      <a:stretch>
                        <a:fillRect/>
                      </a:stretch>
                    </p:blipFill>
                    <p:spPr>
                      <a:xfrm>
                        <a:off x="2544445" y="2204720"/>
                        <a:ext cx="2720975" cy="8521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最终品厂商所面临的利润最大化问题为：</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得到利润最优情况下，有：</a:t>
            </a:r>
          </a:p>
          <a:p>
            <a:pPr marL="0" indent="0">
              <a:lnSpc>
                <a:spcPct val="130000"/>
              </a:lnSpc>
              <a:buNone/>
            </a:pPr>
            <a:endParaRPr lang="zh-CN" altLang="en-US" sz="2400" dirty="0"/>
          </a:p>
          <a:p>
            <a:pPr marL="0" indent="0">
              <a:lnSpc>
                <a:spcPct val="130000"/>
              </a:lnSpc>
              <a:buNone/>
            </a:pPr>
            <a:endParaRPr lang="zh-CN" altLang="en-US" sz="2400" dirty="0"/>
          </a:p>
          <a:p>
            <a:pPr marL="0" indent="0">
              <a:lnSpc>
                <a:spcPct val="130000"/>
              </a:lnSpc>
              <a:buNone/>
            </a:pPr>
            <a:r>
              <a:rPr lang="zh-CN" altLang="en-US" sz="2400" dirty="0"/>
              <a:t>整理得到最终品厂商对中间品的需求函数为：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535"/>
          <p:cNvGraphicFramePr/>
          <p:nvPr/>
        </p:nvGraphicFramePr>
        <p:xfrm>
          <a:off x="4437380" y="1341120"/>
          <a:ext cx="3324860" cy="1789430"/>
        </p:xfrm>
        <a:graphic>
          <a:graphicData uri="http://schemas.openxmlformats.org/presentationml/2006/ole">
            <mc:AlternateContent xmlns:mc="http://schemas.openxmlformats.org/markup-compatibility/2006">
              <mc:Choice xmlns:v="urn:schemas-microsoft-com:vml" Requires="v">
                <p:oleObj r:id="rId3" imgW="1739900" imgH="939800" progId="Equation.DSMT4">
                  <p:embed/>
                </p:oleObj>
              </mc:Choice>
              <mc:Fallback>
                <p:oleObj r:id="rId3" imgW="1739900" imgH="939800" progId="Equation.DSMT4">
                  <p:embed/>
                  <p:pic>
                    <p:nvPicPr>
                      <p:cNvPr id="0" name="图片 3075"/>
                      <p:cNvPicPr/>
                      <p:nvPr/>
                    </p:nvPicPr>
                    <p:blipFill>
                      <a:blip r:embed="rId4"/>
                      <a:stretch>
                        <a:fillRect/>
                      </a:stretch>
                    </p:blipFill>
                    <p:spPr>
                      <a:xfrm>
                        <a:off x="4437380" y="1341120"/>
                        <a:ext cx="3324860" cy="1789430"/>
                      </a:xfrm>
                      <a:prstGeom prst="rect">
                        <a:avLst/>
                      </a:prstGeom>
                      <a:noFill/>
                      <a:ln w="38100">
                        <a:noFill/>
                        <a:miter/>
                      </a:ln>
                    </p:spPr>
                  </p:pic>
                </p:oleObj>
              </mc:Fallback>
            </mc:AlternateContent>
          </a:graphicData>
        </a:graphic>
      </p:graphicFrame>
      <p:graphicFrame>
        <p:nvGraphicFramePr>
          <p:cNvPr id="4" name="对象 -2147482534"/>
          <p:cNvGraphicFramePr/>
          <p:nvPr/>
        </p:nvGraphicFramePr>
        <p:xfrm>
          <a:off x="3501390" y="3646170"/>
          <a:ext cx="5006340" cy="1041400"/>
        </p:xfrm>
        <a:graphic>
          <a:graphicData uri="http://schemas.openxmlformats.org/presentationml/2006/ole">
            <mc:AlternateContent xmlns:mc="http://schemas.openxmlformats.org/markup-compatibility/2006">
              <mc:Choice xmlns:v="urn:schemas-microsoft-com:vml" Requires="v">
                <p:oleObj r:id="rId5" imgW="2616200" imgH="545465" progId="Equation.DSMT4">
                  <p:embed/>
                </p:oleObj>
              </mc:Choice>
              <mc:Fallback>
                <p:oleObj r:id="rId5" imgW="2616200" imgH="545465" progId="Equation.DSMT4">
                  <p:embed/>
                  <p:pic>
                    <p:nvPicPr>
                      <p:cNvPr id="0" name="图片 7"/>
                      <p:cNvPicPr/>
                      <p:nvPr/>
                    </p:nvPicPr>
                    <p:blipFill>
                      <a:blip r:embed="rId6"/>
                      <a:stretch>
                        <a:fillRect/>
                      </a:stretch>
                    </p:blipFill>
                    <p:spPr>
                      <a:xfrm>
                        <a:off x="3501390" y="3646170"/>
                        <a:ext cx="5006340" cy="1041400"/>
                      </a:xfrm>
                      <a:prstGeom prst="rect">
                        <a:avLst/>
                      </a:prstGeom>
                      <a:noFill/>
                      <a:ln w="38100">
                        <a:noFill/>
                        <a:miter/>
                      </a:ln>
                    </p:spPr>
                  </p:pic>
                </p:oleObj>
              </mc:Fallback>
            </mc:AlternateContent>
          </a:graphicData>
        </a:graphic>
      </p:graphicFrame>
      <p:graphicFrame>
        <p:nvGraphicFramePr>
          <p:cNvPr id="6" name="对象 -2147482532"/>
          <p:cNvGraphicFramePr/>
          <p:nvPr/>
        </p:nvGraphicFramePr>
        <p:xfrm>
          <a:off x="4869180" y="5445125"/>
          <a:ext cx="2576195" cy="969645"/>
        </p:xfrm>
        <a:graphic>
          <a:graphicData uri="http://schemas.openxmlformats.org/presentationml/2006/ole">
            <mc:AlternateContent xmlns:mc="http://schemas.openxmlformats.org/markup-compatibility/2006">
              <mc:Choice xmlns:v="urn:schemas-microsoft-com:vml" Requires="v">
                <p:oleObj r:id="rId7" imgW="1346200" imgH="508000" progId="Equation.DSMT4">
                  <p:embed/>
                </p:oleObj>
              </mc:Choice>
              <mc:Fallback>
                <p:oleObj r:id="rId7" imgW="1346200" imgH="508000" progId="Equation.DSMT4">
                  <p:embed/>
                  <p:pic>
                    <p:nvPicPr>
                      <p:cNvPr id="0" name="图片 8"/>
                      <p:cNvPicPr/>
                      <p:nvPr/>
                    </p:nvPicPr>
                    <p:blipFill>
                      <a:blip r:embed="rId8"/>
                      <a:stretch>
                        <a:fillRect/>
                      </a:stretch>
                    </p:blipFill>
                    <p:spPr>
                      <a:xfrm>
                        <a:off x="4869180" y="5445125"/>
                        <a:ext cx="2576195" cy="9696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607435" y="4881880"/>
            <a:ext cx="76904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动态随机一般均衡模型的应用与批评</a:t>
            </a:r>
          </a:p>
        </p:txBody>
      </p:sp>
      <p:sp>
        <p:nvSpPr>
          <p:cNvPr id="16" name="圆角矩形 15"/>
          <p:cNvSpPr/>
          <p:nvPr>
            <p:custDataLst>
              <p:tags r:id="rId2"/>
            </p:custDataLst>
          </p:nvPr>
        </p:nvSpPr>
        <p:spPr>
          <a:xfrm>
            <a:off x="3596005" y="3933825"/>
            <a:ext cx="7707630"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sym typeface="+mn-ea"/>
              </a:rPr>
              <a:t>动态随机一般均衡模型范式——线性化求解</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368141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596005" y="948055"/>
            <a:ext cx="7707630"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动态随机一般均衡模型介绍</a:t>
            </a:r>
          </a:p>
        </p:txBody>
      </p:sp>
      <p:sp>
        <p:nvSpPr>
          <p:cNvPr id="25" name="圆角矩形 24"/>
          <p:cNvSpPr/>
          <p:nvPr>
            <p:custDataLst>
              <p:tags r:id="rId5"/>
            </p:custDataLst>
          </p:nvPr>
        </p:nvSpPr>
        <p:spPr>
          <a:xfrm>
            <a:off x="3609340" y="1913255"/>
            <a:ext cx="768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动态随机一般均衡模型构建</a:t>
            </a:r>
          </a:p>
        </p:txBody>
      </p:sp>
      <p:sp>
        <p:nvSpPr>
          <p:cNvPr id="26" name="圆角矩形 25"/>
          <p:cNvSpPr/>
          <p:nvPr>
            <p:custDataLst>
              <p:tags r:id="rId6"/>
            </p:custDataLst>
          </p:nvPr>
        </p:nvSpPr>
        <p:spPr>
          <a:xfrm>
            <a:off x="3609340" y="2908300"/>
            <a:ext cx="7689850"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动态随机一般均衡模型范式</a:t>
            </a:r>
            <a:r>
              <a:rPr lang="en-US" altLang="zh-CN" sz="2600" b="1" dirty="0">
                <a:solidFill>
                  <a:schemeClr val="tx1"/>
                </a:solidFill>
                <a:latin typeface="微软雅黑" panose="020B0503020204020204" pitchFamily="34" charset="-122"/>
                <a:ea typeface="微软雅黑" panose="020B0503020204020204" pitchFamily="34" charset="-122"/>
              </a:rPr>
              <a:t>——非线性化求解</a:t>
            </a:r>
          </a:p>
        </p:txBody>
      </p:sp>
      <p:sp>
        <p:nvSpPr>
          <p:cNvPr id="28" name="椭圆 27"/>
          <p:cNvSpPr/>
          <p:nvPr>
            <p:custDataLst>
              <p:tags r:id="rId7"/>
            </p:custDataLst>
          </p:nvPr>
        </p:nvSpPr>
        <p:spPr>
          <a:xfrm>
            <a:off x="366871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364807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364807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368141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在完全竞争中，最终品厂商的利润为0，因此有：</a:t>
            </a:r>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最终得到最终品价格指数为：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7" name="对象 -2147482531"/>
          <p:cNvGraphicFramePr/>
          <p:nvPr/>
        </p:nvGraphicFramePr>
        <p:xfrm>
          <a:off x="4337050" y="1557020"/>
          <a:ext cx="3081655" cy="626745"/>
        </p:xfrm>
        <a:graphic>
          <a:graphicData uri="http://schemas.openxmlformats.org/presentationml/2006/ole">
            <mc:AlternateContent xmlns:mc="http://schemas.openxmlformats.org/markup-compatibility/2006">
              <mc:Choice xmlns:v="urn:schemas-microsoft-com:vml" Requires="v">
                <p:oleObj r:id="rId3" imgW="1612900" imgH="330200" progId="Equation.DSMT4">
                  <p:embed/>
                </p:oleObj>
              </mc:Choice>
              <mc:Fallback>
                <p:oleObj r:id="rId3" imgW="1612900" imgH="330200" progId="Equation.DSMT4">
                  <p:embed/>
                  <p:pic>
                    <p:nvPicPr>
                      <p:cNvPr id="0" name="图片 13"/>
                      <p:cNvPicPr/>
                      <p:nvPr/>
                    </p:nvPicPr>
                    <p:blipFill>
                      <a:blip r:embed="rId4"/>
                      <a:stretch>
                        <a:fillRect/>
                      </a:stretch>
                    </p:blipFill>
                    <p:spPr>
                      <a:xfrm>
                        <a:off x="4337050" y="1557020"/>
                        <a:ext cx="3081655" cy="626745"/>
                      </a:xfrm>
                      <a:prstGeom prst="rect">
                        <a:avLst/>
                      </a:prstGeom>
                      <a:noFill/>
                      <a:ln w="38100">
                        <a:noFill/>
                        <a:miter/>
                      </a:ln>
                    </p:spPr>
                  </p:pic>
                </p:oleObj>
              </mc:Fallback>
            </mc:AlternateContent>
          </a:graphicData>
        </a:graphic>
      </p:graphicFrame>
      <p:graphicFrame>
        <p:nvGraphicFramePr>
          <p:cNvPr id="10" name="对象 -2147482530"/>
          <p:cNvGraphicFramePr/>
          <p:nvPr/>
        </p:nvGraphicFramePr>
        <p:xfrm>
          <a:off x="4603750" y="3500120"/>
          <a:ext cx="2748915" cy="869315"/>
        </p:xfrm>
        <a:graphic>
          <a:graphicData uri="http://schemas.openxmlformats.org/presentationml/2006/ole">
            <mc:AlternateContent xmlns:mc="http://schemas.openxmlformats.org/markup-compatibility/2006">
              <mc:Choice xmlns:v="urn:schemas-microsoft-com:vml" Requires="v">
                <p:oleObj r:id="rId5" imgW="1435100" imgH="457200" progId="Equation.DSMT4">
                  <p:embed/>
                </p:oleObj>
              </mc:Choice>
              <mc:Fallback>
                <p:oleObj r:id="rId5" imgW="1435100" imgH="457200" progId="Equation.DSMT4">
                  <p:embed/>
                  <p:pic>
                    <p:nvPicPr>
                      <p:cNvPr id="0" name="图片 14"/>
                      <p:cNvPicPr/>
                      <p:nvPr/>
                    </p:nvPicPr>
                    <p:blipFill>
                      <a:blip r:embed="rId6"/>
                      <a:stretch>
                        <a:fillRect/>
                      </a:stretch>
                    </p:blipFill>
                    <p:spPr>
                      <a:xfrm>
                        <a:off x="4603750" y="3500120"/>
                        <a:ext cx="2748915" cy="8693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中间品厂商</a:t>
            </a:r>
            <a:r>
              <a:rPr sz="2400" i="1" dirty="0"/>
              <a:t>j</a:t>
            </a:r>
            <a:r>
              <a:rPr sz="2400" dirty="0"/>
              <a:t>利用私人资本与劳动进行中间品生产，其中政府投资由政府所提供并外生决定，中间品厂商需选择私人资本与劳动以实现成本的最小化：</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构造拉格朗日函数以求解成本最小化问题：</a:t>
            </a:r>
          </a:p>
          <a:p>
            <a:pPr>
              <a:lnSpc>
                <a:spcPct val="130000"/>
              </a:lnSpc>
            </a:pPr>
            <a:endParaRPr sz="2400" dirty="0"/>
          </a:p>
          <a:p>
            <a:pPr marL="0" indent="0">
              <a:lnSpc>
                <a:spcPct val="130000"/>
              </a:lnSpc>
              <a:buNone/>
            </a:pPr>
            <a:endParaRPr sz="2400" dirty="0"/>
          </a:p>
          <a:p>
            <a:pPr marL="0" indent="0">
              <a:lnSpc>
                <a:spcPct val="130000"/>
              </a:lnSpc>
              <a:buNone/>
            </a:pPr>
            <a:r>
              <a:rPr sz="2400" dirty="0"/>
              <a:t>其中，</a:t>
            </a:r>
            <a:r>
              <a:rPr lang="en-US" sz="2400" dirty="0"/>
              <a:t>              </a:t>
            </a:r>
            <a:r>
              <a:rPr sz="2400" dirty="0"/>
              <a:t>为拉格朗日乘子，亦代表中间品厂商</a:t>
            </a:r>
            <a:r>
              <a:rPr sz="2400" i="1" dirty="0"/>
              <a:t>j</a:t>
            </a:r>
            <a:r>
              <a:rPr sz="2400" dirty="0"/>
              <a:t>的名义边际成本。</a:t>
            </a:r>
          </a:p>
          <a:p>
            <a:pPr>
              <a:lnSpc>
                <a:spcPct val="130000"/>
              </a:lnSpc>
            </a:pPr>
            <a:endParaRPr lang="zh-CN" altLang="en-US"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6"/>
          <p:cNvGraphicFramePr/>
          <p:nvPr/>
        </p:nvGraphicFramePr>
        <p:xfrm>
          <a:off x="3645535" y="1772920"/>
          <a:ext cx="4808855" cy="1230630"/>
        </p:xfrm>
        <a:graphic>
          <a:graphicData uri="http://schemas.openxmlformats.org/presentationml/2006/ole">
            <mc:AlternateContent xmlns:mc="http://schemas.openxmlformats.org/markup-compatibility/2006">
              <mc:Choice xmlns:v="urn:schemas-microsoft-com:vml" Requires="v">
                <p:oleObj r:id="rId3" imgW="2476500" imgH="634365" progId="Equation.DSMT4">
                  <p:embed/>
                </p:oleObj>
              </mc:Choice>
              <mc:Fallback>
                <p:oleObj r:id="rId3" imgW="2476500" imgH="634365" progId="Equation.DSMT4">
                  <p:embed/>
                  <p:pic>
                    <p:nvPicPr>
                      <p:cNvPr id="0" name="图片 11"/>
                      <p:cNvPicPr/>
                      <p:nvPr/>
                    </p:nvPicPr>
                    <p:blipFill>
                      <a:blip r:embed="rId4"/>
                      <a:stretch>
                        <a:fillRect/>
                      </a:stretch>
                    </p:blipFill>
                    <p:spPr>
                      <a:xfrm>
                        <a:off x="3645535" y="1772920"/>
                        <a:ext cx="4808855" cy="1230630"/>
                      </a:xfrm>
                      <a:prstGeom prst="rect">
                        <a:avLst/>
                      </a:prstGeom>
                      <a:noFill/>
                      <a:ln w="38100">
                        <a:noFill/>
                        <a:miter/>
                      </a:ln>
                    </p:spPr>
                  </p:pic>
                </p:oleObj>
              </mc:Fallback>
            </mc:AlternateContent>
          </a:graphicData>
        </a:graphic>
      </p:graphicFrame>
      <p:graphicFrame>
        <p:nvGraphicFramePr>
          <p:cNvPr id="4" name="对象 -2147482525"/>
          <p:cNvGraphicFramePr/>
          <p:nvPr/>
        </p:nvGraphicFramePr>
        <p:xfrm>
          <a:off x="1988820" y="4077335"/>
          <a:ext cx="7875270" cy="656590"/>
        </p:xfrm>
        <a:graphic>
          <a:graphicData uri="http://schemas.openxmlformats.org/presentationml/2006/ole">
            <mc:AlternateContent xmlns:mc="http://schemas.openxmlformats.org/markup-compatibility/2006">
              <mc:Choice xmlns:v="urn:schemas-microsoft-com:vml" Requires="v">
                <p:oleObj r:id="rId5" imgW="4254500" imgH="355600" progId="Equation.DSMT4">
                  <p:embed/>
                </p:oleObj>
              </mc:Choice>
              <mc:Fallback>
                <p:oleObj r:id="rId5" imgW="4254500" imgH="355600" progId="Equation.DSMT4">
                  <p:embed/>
                  <p:pic>
                    <p:nvPicPr>
                      <p:cNvPr id="0" name="图片 12"/>
                      <p:cNvPicPr/>
                      <p:nvPr/>
                    </p:nvPicPr>
                    <p:blipFill>
                      <a:blip r:embed="rId6"/>
                      <a:stretch>
                        <a:fillRect/>
                      </a:stretch>
                    </p:blipFill>
                    <p:spPr>
                      <a:xfrm>
                        <a:off x="1988820" y="4077335"/>
                        <a:ext cx="7875270" cy="656590"/>
                      </a:xfrm>
                      <a:prstGeom prst="rect">
                        <a:avLst/>
                      </a:prstGeom>
                      <a:noFill/>
                      <a:ln w="38100">
                        <a:noFill/>
                        <a:miter/>
                      </a:ln>
                    </p:spPr>
                  </p:pic>
                </p:oleObj>
              </mc:Fallback>
            </mc:AlternateContent>
          </a:graphicData>
        </a:graphic>
      </p:graphicFrame>
      <p:graphicFrame>
        <p:nvGraphicFramePr>
          <p:cNvPr id="19" name="对象 18"/>
          <p:cNvGraphicFramePr/>
          <p:nvPr/>
        </p:nvGraphicFramePr>
        <p:xfrm>
          <a:off x="1085215" y="5013325"/>
          <a:ext cx="975360" cy="416560"/>
        </p:xfrm>
        <a:graphic>
          <a:graphicData uri="http://schemas.openxmlformats.org/presentationml/2006/ole">
            <mc:AlternateContent xmlns:mc="http://schemas.openxmlformats.org/markup-compatibility/2006">
              <mc:Choice xmlns:v="urn:schemas-microsoft-com:vml" Requires="v">
                <p:oleObj r:id="rId7" imgW="987425" imgH="421640" progId="Equation.DSMT4">
                  <p:embed/>
                </p:oleObj>
              </mc:Choice>
              <mc:Fallback>
                <p:oleObj r:id="rId7" imgW="987425" imgH="421640" progId="Equation.DSMT4">
                  <p:embed/>
                  <p:pic>
                    <p:nvPicPr>
                      <p:cNvPr id="0" name="图片 19"/>
                      <p:cNvPicPr/>
                      <p:nvPr/>
                    </p:nvPicPr>
                    <p:blipFill>
                      <a:blip r:embed="rId8"/>
                      <a:stretch>
                        <a:fillRect/>
                      </a:stretch>
                    </p:blipFill>
                    <p:spPr>
                      <a:xfrm>
                        <a:off x="1085215" y="5013325"/>
                        <a:ext cx="975360" cy="416560"/>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a:t>
            </a:r>
            <a:r>
              <a:rPr lang="zh-CN" sz="2400" dirty="0"/>
              <a:t>以上拉格朗日函数</a:t>
            </a:r>
            <a:r>
              <a:rPr sz="2400" dirty="0"/>
              <a:t>可得一阶条件为：</a:t>
            </a:r>
          </a:p>
          <a:p>
            <a:pPr>
              <a:lnSpc>
                <a:spcPct val="130000"/>
              </a:lnSpc>
            </a:pPr>
            <a:endParaRPr sz="2400" dirty="0"/>
          </a:p>
          <a:p>
            <a:pPr>
              <a:lnSpc>
                <a:spcPct val="130000"/>
              </a:lnSpc>
            </a:pPr>
            <a:endParaRPr sz="2400" dirty="0"/>
          </a:p>
          <a:p>
            <a:pPr>
              <a:lnSpc>
                <a:spcPct val="130000"/>
              </a:lnSpc>
            </a:pPr>
            <a:endParaRPr sz="2400" dirty="0"/>
          </a:p>
          <a:p>
            <a:pPr marL="0" indent="0">
              <a:lnSpc>
                <a:spcPct val="130000"/>
              </a:lnSpc>
              <a:buNone/>
            </a:pPr>
            <a:endParaRPr sz="2400" dirty="0"/>
          </a:p>
          <a:p>
            <a:pPr marL="0" indent="0">
              <a:lnSpc>
                <a:spcPct val="130000"/>
              </a:lnSpc>
              <a:buNone/>
            </a:pPr>
            <a:r>
              <a:rPr lang="zh-CN" sz="2400" dirty="0"/>
              <a:t>均衡时，</a:t>
            </a:r>
            <a:r>
              <a:rPr sz="2400" dirty="0"/>
              <a:t>市场上所有中间品厂商的边际成本均相同。将中间品厂商标记略去，且令实际边际成本</a:t>
            </a:r>
            <a:r>
              <a:rPr lang="en-US" sz="2400" dirty="0"/>
              <a:t>                        </a:t>
            </a:r>
            <a:r>
              <a:rPr sz="2400" dirty="0"/>
              <a:t>，得到：</a:t>
            </a:r>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3"/>
          <p:cNvGraphicFramePr/>
          <p:nvPr/>
        </p:nvGraphicFramePr>
        <p:xfrm>
          <a:off x="3141345" y="2421255"/>
          <a:ext cx="5410835" cy="613410"/>
        </p:xfrm>
        <a:graphic>
          <a:graphicData uri="http://schemas.openxmlformats.org/presentationml/2006/ole">
            <mc:AlternateContent xmlns:mc="http://schemas.openxmlformats.org/markup-compatibility/2006">
              <mc:Choice xmlns:v="urn:schemas-microsoft-com:vml" Requires="v">
                <p:oleObj r:id="rId3" imgW="2565400" imgH="292100" progId="Equation.DSMT4">
                  <p:embed/>
                </p:oleObj>
              </mc:Choice>
              <mc:Fallback>
                <p:oleObj r:id="rId3" imgW="2565400" imgH="292100" progId="Equation.DSMT4">
                  <p:embed/>
                  <p:pic>
                    <p:nvPicPr>
                      <p:cNvPr id="0" name="图片 3075"/>
                      <p:cNvPicPr/>
                      <p:nvPr/>
                    </p:nvPicPr>
                    <p:blipFill>
                      <a:blip r:embed="rId4"/>
                      <a:stretch>
                        <a:fillRect/>
                      </a:stretch>
                    </p:blipFill>
                    <p:spPr>
                      <a:xfrm>
                        <a:off x="3141345" y="2421255"/>
                        <a:ext cx="5410835" cy="613410"/>
                      </a:xfrm>
                      <a:prstGeom prst="rect">
                        <a:avLst/>
                      </a:prstGeom>
                      <a:noFill/>
                      <a:ln w="38100">
                        <a:noFill/>
                        <a:miter/>
                      </a:ln>
                    </p:spPr>
                  </p:pic>
                </p:oleObj>
              </mc:Fallback>
            </mc:AlternateContent>
          </a:graphicData>
        </a:graphic>
      </p:graphicFrame>
      <p:graphicFrame>
        <p:nvGraphicFramePr>
          <p:cNvPr id="4" name="对象 -2147482522"/>
          <p:cNvGraphicFramePr/>
          <p:nvPr/>
        </p:nvGraphicFramePr>
        <p:xfrm>
          <a:off x="3211195" y="1484630"/>
          <a:ext cx="5332730" cy="613410"/>
        </p:xfrm>
        <a:graphic>
          <a:graphicData uri="http://schemas.openxmlformats.org/presentationml/2006/ole">
            <mc:AlternateContent xmlns:mc="http://schemas.openxmlformats.org/markup-compatibility/2006">
              <mc:Choice xmlns:v="urn:schemas-microsoft-com:vml" Requires="v">
                <p:oleObj r:id="rId5" imgW="2527300" imgH="292100" progId="Equation.DSMT4">
                  <p:embed/>
                </p:oleObj>
              </mc:Choice>
              <mc:Fallback>
                <p:oleObj r:id="rId5" imgW="2527300" imgH="292100" progId="Equation.DSMT4">
                  <p:embed/>
                  <p:pic>
                    <p:nvPicPr>
                      <p:cNvPr id="0" name="图片 5"/>
                      <p:cNvPicPr/>
                      <p:nvPr/>
                    </p:nvPicPr>
                    <p:blipFill>
                      <a:blip r:embed="rId6"/>
                      <a:stretch>
                        <a:fillRect/>
                      </a:stretch>
                    </p:blipFill>
                    <p:spPr>
                      <a:xfrm>
                        <a:off x="3211195" y="1484630"/>
                        <a:ext cx="5332730" cy="613410"/>
                      </a:xfrm>
                      <a:prstGeom prst="rect">
                        <a:avLst/>
                      </a:prstGeom>
                      <a:noFill/>
                      <a:ln w="38100">
                        <a:noFill/>
                        <a:miter/>
                      </a:ln>
                    </p:spPr>
                  </p:pic>
                </p:oleObj>
              </mc:Fallback>
            </mc:AlternateContent>
          </a:graphicData>
        </a:graphic>
      </p:graphicFrame>
      <p:graphicFrame>
        <p:nvGraphicFramePr>
          <p:cNvPr id="7" name="对象 -2147482519"/>
          <p:cNvGraphicFramePr/>
          <p:nvPr/>
        </p:nvGraphicFramePr>
        <p:xfrm>
          <a:off x="3977640" y="5300980"/>
          <a:ext cx="3594735" cy="591185"/>
        </p:xfrm>
        <a:graphic>
          <a:graphicData uri="http://schemas.openxmlformats.org/presentationml/2006/ole">
            <mc:AlternateContent xmlns:mc="http://schemas.openxmlformats.org/markup-compatibility/2006">
              <mc:Choice xmlns:v="urn:schemas-microsoft-com:vml" Requires="v">
                <p:oleObj r:id="rId7" imgW="1701800" imgH="279400" progId="Equation.DSMT4">
                  <p:embed/>
                </p:oleObj>
              </mc:Choice>
              <mc:Fallback>
                <p:oleObj r:id="rId7" imgW="1701800" imgH="279400" progId="Equation.DSMT4">
                  <p:embed/>
                  <p:pic>
                    <p:nvPicPr>
                      <p:cNvPr id="0" name="图片 6"/>
                      <p:cNvPicPr/>
                      <p:nvPr/>
                    </p:nvPicPr>
                    <p:blipFill>
                      <a:blip r:embed="rId8"/>
                      <a:stretch>
                        <a:fillRect/>
                      </a:stretch>
                    </p:blipFill>
                    <p:spPr>
                      <a:xfrm>
                        <a:off x="3977640" y="5300980"/>
                        <a:ext cx="3594735" cy="591185"/>
                      </a:xfrm>
                      <a:prstGeom prst="rect">
                        <a:avLst/>
                      </a:prstGeom>
                      <a:noFill/>
                      <a:ln w="38100">
                        <a:noFill/>
                        <a:miter/>
                      </a:ln>
                    </p:spPr>
                  </p:pic>
                </p:oleObj>
              </mc:Fallback>
            </mc:AlternateContent>
          </a:graphicData>
        </a:graphic>
      </p:graphicFrame>
      <p:graphicFrame>
        <p:nvGraphicFramePr>
          <p:cNvPr id="9" name="对象 -2147482518"/>
          <p:cNvGraphicFramePr/>
          <p:nvPr/>
        </p:nvGraphicFramePr>
        <p:xfrm>
          <a:off x="4004945" y="4509135"/>
          <a:ext cx="3561080" cy="591185"/>
        </p:xfrm>
        <a:graphic>
          <a:graphicData uri="http://schemas.openxmlformats.org/presentationml/2006/ole">
            <mc:AlternateContent xmlns:mc="http://schemas.openxmlformats.org/markup-compatibility/2006">
              <mc:Choice xmlns:v="urn:schemas-microsoft-com:vml" Requires="v">
                <p:oleObj r:id="rId9" imgW="1688465" imgH="279400" progId="Equation.DSMT4">
                  <p:embed/>
                </p:oleObj>
              </mc:Choice>
              <mc:Fallback>
                <p:oleObj r:id="rId9" imgW="1688465" imgH="279400" progId="Equation.DSMT4">
                  <p:embed/>
                  <p:pic>
                    <p:nvPicPr>
                      <p:cNvPr id="0" name="图片 7"/>
                      <p:cNvPicPr/>
                      <p:nvPr/>
                    </p:nvPicPr>
                    <p:blipFill>
                      <a:blip r:embed="rId10"/>
                      <a:stretch>
                        <a:fillRect/>
                      </a:stretch>
                    </p:blipFill>
                    <p:spPr>
                      <a:xfrm>
                        <a:off x="4004945" y="4509135"/>
                        <a:ext cx="3561080" cy="591185"/>
                      </a:xfrm>
                      <a:prstGeom prst="rect">
                        <a:avLst/>
                      </a:prstGeom>
                      <a:noFill/>
                      <a:ln w="38100">
                        <a:noFill/>
                        <a:miter/>
                      </a:ln>
                    </p:spPr>
                  </p:pic>
                </p:oleObj>
              </mc:Fallback>
            </mc:AlternateContent>
          </a:graphicData>
        </a:graphic>
      </p:graphicFrame>
      <p:graphicFrame>
        <p:nvGraphicFramePr>
          <p:cNvPr id="11" name="对象 -2147482520"/>
          <p:cNvGraphicFramePr/>
          <p:nvPr/>
        </p:nvGraphicFramePr>
        <p:xfrm>
          <a:off x="1841500" y="3933190"/>
          <a:ext cx="1518920" cy="447675"/>
        </p:xfrm>
        <a:graphic>
          <a:graphicData uri="http://schemas.openxmlformats.org/presentationml/2006/ole">
            <mc:AlternateContent xmlns:mc="http://schemas.openxmlformats.org/markup-compatibility/2006">
              <mc:Choice xmlns:v="urn:schemas-microsoft-com:vml" Requires="v">
                <p:oleObj r:id="rId11" imgW="774065" imgH="228600" progId="Equation.DSMT4">
                  <p:embed/>
                </p:oleObj>
              </mc:Choice>
              <mc:Fallback>
                <p:oleObj r:id="rId11" imgW="774065" imgH="228600" progId="Equation.DSMT4">
                  <p:embed/>
                  <p:pic>
                    <p:nvPicPr>
                      <p:cNvPr id="0" name="图片 8"/>
                      <p:cNvPicPr/>
                      <p:nvPr/>
                    </p:nvPicPr>
                    <p:blipFill>
                      <a:blip r:embed="rId12"/>
                      <a:stretch>
                        <a:fillRect/>
                      </a:stretch>
                    </p:blipFill>
                    <p:spPr>
                      <a:xfrm>
                        <a:off x="1841500" y="3933190"/>
                        <a:ext cx="1518920" cy="447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在完成中间品厂商生产要素决策的最优化后，进一步推进其最优定价决策，中间品厂商</a:t>
            </a:r>
            <a:r>
              <a:rPr sz="2400" i="1" dirty="0"/>
              <a:t>j</a:t>
            </a:r>
            <a:r>
              <a:rPr sz="2400" dirty="0"/>
              <a:t>的实际利润为：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假设中间品厂商遵循Calvo（1983）的定价规则引入价格粘性，即中间品厂商每期有的概率可以重新调整价格。中间品厂商j的定价最优化问题为：</a:t>
            </a:r>
          </a:p>
          <a:p>
            <a:pPr>
              <a:lnSpc>
                <a:spcPct val="130000"/>
              </a:lnSpc>
            </a:pPr>
            <a:endParaRPr sz="2400" dirty="0"/>
          </a:p>
          <a:p>
            <a:pPr>
              <a:lnSpc>
                <a:spcPct val="130000"/>
              </a:lnSpc>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7"/>
          <p:cNvGraphicFramePr/>
          <p:nvPr/>
        </p:nvGraphicFramePr>
        <p:xfrm>
          <a:off x="2637790" y="1988185"/>
          <a:ext cx="6767195" cy="913765"/>
        </p:xfrm>
        <a:graphic>
          <a:graphicData uri="http://schemas.openxmlformats.org/presentationml/2006/ole">
            <mc:AlternateContent xmlns:mc="http://schemas.openxmlformats.org/markup-compatibility/2006">
              <mc:Choice xmlns:v="urn:schemas-microsoft-com:vml" Requires="v">
                <p:oleObj r:id="rId3" imgW="3759200" imgH="508000" progId="Equation.DSMT4">
                  <p:embed/>
                </p:oleObj>
              </mc:Choice>
              <mc:Fallback>
                <p:oleObj r:id="rId3" imgW="3759200" imgH="508000" progId="Equation.DSMT4">
                  <p:embed/>
                  <p:pic>
                    <p:nvPicPr>
                      <p:cNvPr id="0" name="图片 12"/>
                      <p:cNvPicPr/>
                      <p:nvPr/>
                    </p:nvPicPr>
                    <p:blipFill>
                      <a:blip r:embed="rId4"/>
                      <a:stretch>
                        <a:fillRect/>
                      </a:stretch>
                    </p:blipFill>
                    <p:spPr>
                      <a:xfrm>
                        <a:off x="2637790" y="1988185"/>
                        <a:ext cx="6767195" cy="913765"/>
                      </a:xfrm>
                      <a:prstGeom prst="rect">
                        <a:avLst/>
                      </a:prstGeom>
                      <a:noFill/>
                      <a:ln w="38100">
                        <a:noFill/>
                        <a:miter/>
                      </a:ln>
                    </p:spPr>
                  </p:pic>
                </p:oleObj>
              </mc:Fallback>
            </mc:AlternateContent>
          </a:graphicData>
        </a:graphic>
      </p:graphicFrame>
      <p:graphicFrame>
        <p:nvGraphicFramePr>
          <p:cNvPr id="4" name="对象 -2147482515"/>
          <p:cNvGraphicFramePr/>
          <p:nvPr/>
        </p:nvGraphicFramePr>
        <p:xfrm>
          <a:off x="2160270" y="4581525"/>
          <a:ext cx="7864475" cy="697865"/>
        </p:xfrm>
        <a:graphic>
          <a:graphicData uri="http://schemas.openxmlformats.org/presentationml/2006/ole">
            <mc:AlternateContent xmlns:mc="http://schemas.openxmlformats.org/markup-compatibility/2006">
              <mc:Choice xmlns:v="urn:schemas-microsoft-com:vml" Requires="v">
                <p:oleObj r:id="rId5" imgW="4419600" imgH="393700" progId="Equation.DSMT4">
                  <p:embed/>
                </p:oleObj>
              </mc:Choice>
              <mc:Fallback>
                <p:oleObj r:id="rId5" imgW="4419600" imgH="393700" progId="Equation.DSMT4">
                  <p:embed/>
                  <p:pic>
                    <p:nvPicPr>
                      <p:cNvPr id="0" name="图片 13"/>
                      <p:cNvPicPr/>
                      <p:nvPr/>
                    </p:nvPicPr>
                    <p:blipFill>
                      <a:blip r:embed="rId6"/>
                      <a:stretch>
                        <a:fillRect/>
                      </a:stretch>
                    </p:blipFill>
                    <p:spPr>
                      <a:xfrm>
                        <a:off x="2160270" y="4581525"/>
                        <a:ext cx="7864475" cy="697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上述问题的一阶最优条件可整理为</a:t>
            </a:r>
            <a:endParaRPr sz="2400" dirty="0"/>
          </a:p>
          <a:p>
            <a:pPr>
              <a:lnSpc>
                <a:spcPct val="130000"/>
              </a:lnSpc>
            </a:pPr>
            <a:endParaRPr sz="2400" dirty="0"/>
          </a:p>
          <a:p>
            <a:pPr>
              <a:lnSpc>
                <a:spcPct val="130000"/>
              </a:lnSpc>
            </a:pPr>
            <a:endParaRPr sz="2400" dirty="0"/>
          </a:p>
          <a:p>
            <a:pPr>
              <a:lnSpc>
                <a:spcPct val="130000"/>
              </a:lnSpc>
            </a:pPr>
            <a:endParaRPr sz="2400" dirty="0"/>
          </a:p>
          <a:p>
            <a:pPr>
              <a:lnSpc>
                <a:spcPct val="130000"/>
              </a:lnSpc>
            </a:pPr>
            <a:r>
              <a:rPr sz="2400" dirty="0"/>
              <a:t>可以重新调整价格的中间品厂商选择</a:t>
            </a:r>
            <a:r>
              <a:rPr lang="en-US" sz="2400" dirty="0"/>
              <a:t>                         </a:t>
            </a:r>
            <a:r>
              <a:rPr sz="2400" dirty="0"/>
              <a:t>使预期利润最大化，由</a:t>
            </a:r>
            <a:r>
              <a:rPr lang="zh-CN" sz="2400" dirty="0"/>
              <a:t>上式</a:t>
            </a:r>
            <a:r>
              <a:rPr sz="2400" dirty="0"/>
              <a:t>所得到的中间品厂商最优价格运动方程</a:t>
            </a:r>
            <a:r>
              <a:rPr lang="zh-CN" sz="2400" dirty="0"/>
              <a:t>可表达</a:t>
            </a:r>
            <a:r>
              <a:rPr sz="2400" dirty="0"/>
              <a:t>如下：</a:t>
            </a:r>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1"/>
          <p:cNvGraphicFramePr/>
          <p:nvPr/>
        </p:nvGraphicFramePr>
        <p:xfrm>
          <a:off x="3213100" y="1268730"/>
          <a:ext cx="5408930" cy="1370330"/>
        </p:xfrm>
        <a:graphic>
          <a:graphicData uri="http://schemas.openxmlformats.org/presentationml/2006/ole">
            <mc:AlternateContent xmlns:mc="http://schemas.openxmlformats.org/markup-compatibility/2006">
              <mc:Choice xmlns:v="urn:schemas-microsoft-com:vml" Requires="v">
                <p:oleObj r:id="rId3" imgW="2819400" imgH="711200" progId="Equation.DSMT4">
                  <p:embed/>
                </p:oleObj>
              </mc:Choice>
              <mc:Fallback>
                <p:oleObj r:id="rId3" imgW="2819400" imgH="711200" progId="Equation.DSMT4">
                  <p:embed/>
                  <p:pic>
                    <p:nvPicPr>
                      <p:cNvPr id="0" name="图片 3075"/>
                      <p:cNvPicPr/>
                      <p:nvPr/>
                    </p:nvPicPr>
                    <p:blipFill>
                      <a:blip r:embed="rId4"/>
                      <a:stretch>
                        <a:fillRect/>
                      </a:stretch>
                    </p:blipFill>
                    <p:spPr>
                      <a:xfrm>
                        <a:off x="3213100" y="1268730"/>
                        <a:ext cx="5408930" cy="1370330"/>
                      </a:xfrm>
                      <a:prstGeom prst="rect">
                        <a:avLst/>
                      </a:prstGeom>
                      <a:noFill/>
                      <a:ln w="38100">
                        <a:noFill/>
                        <a:miter/>
                      </a:ln>
                    </p:spPr>
                  </p:pic>
                </p:oleObj>
              </mc:Fallback>
            </mc:AlternateContent>
          </a:graphicData>
        </a:graphic>
      </p:graphicFrame>
      <p:graphicFrame>
        <p:nvGraphicFramePr>
          <p:cNvPr id="4" name="对象 -2147482505"/>
          <p:cNvGraphicFramePr/>
          <p:nvPr/>
        </p:nvGraphicFramePr>
        <p:xfrm>
          <a:off x="4941570" y="3861435"/>
          <a:ext cx="1826260" cy="903605"/>
        </p:xfrm>
        <a:graphic>
          <a:graphicData uri="http://schemas.openxmlformats.org/presentationml/2006/ole">
            <mc:AlternateContent xmlns:mc="http://schemas.openxmlformats.org/markup-compatibility/2006">
              <mc:Choice xmlns:v="urn:schemas-microsoft-com:vml" Requires="v">
                <p:oleObj r:id="rId5" imgW="952500" imgH="469900" progId="Equation.DSMT4">
                  <p:embed/>
                </p:oleObj>
              </mc:Choice>
              <mc:Fallback>
                <p:oleObj r:id="rId5" imgW="952500" imgH="469900" progId="Equation.DSMT4">
                  <p:embed/>
                  <p:pic>
                    <p:nvPicPr>
                      <p:cNvPr id="0" name="图片 5"/>
                      <p:cNvPicPr/>
                      <p:nvPr/>
                    </p:nvPicPr>
                    <p:blipFill>
                      <a:blip r:embed="rId6"/>
                      <a:stretch>
                        <a:fillRect/>
                      </a:stretch>
                    </p:blipFill>
                    <p:spPr>
                      <a:xfrm>
                        <a:off x="4941570" y="3861435"/>
                        <a:ext cx="1826260" cy="903605"/>
                      </a:xfrm>
                      <a:prstGeom prst="rect">
                        <a:avLst/>
                      </a:prstGeom>
                      <a:noFill/>
                      <a:ln w="38100">
                        <a:noFill/>
                        <a:miter/>
                      </a:ln>
                    </p:spPr>
                  </p:pic>
                </p:oleObj>
              </mc:Fallback>
            </mc:AlternateContent>
          </a:graphicData>
        </a:graphic>
      </p:graphicFrame>
      <p:graphicFrame>
        <p:nvGraphicFramePr>
          <p:cNvPr id="7" name="对象 -2147482508"/>
          <p:cNvGraphicFramePr/>
          <p:nvPr/>
        </p:nvGraphicFramePr>
        <p:xfrm>
          <a:off x="4179570" y="4941570"/>
          <a:ext cx="3655060" cy="537845"/>
        </p:xfrm>
        <a:graphic>
          <a:graphicData uri="http://schemas.openxmlformats.org/presentationml/2006/ole">
            <mc:AlternateContent xmlns:mc="http://schemas.openxmlformats.org/markup-compatibility/2006">
              <mc:Choice xmlns:v="urn:schemas-microsoft-com:vml" Requires="v">
                <p:oleObj r:id="rId7" imgW="1905000" imgH="279400" progId="Equation.DSMT4">
                  <p:embed/>
                </p:oleObj>
              </mc:Choice>
              <mc:Fallback>
                <p:oleObj r:id="rId7" imgW="1905000" imgH="279400" progId="Equation.DSMT4">
                  <p:embed/>
                  <p:pic>
                    <p:nvPicPr>
                      <p:cNvPr id="0" name="图片 6"/>
                      <p:cNvPicPr/>
                      <p:nvPr/>
                    </p:nvPicPr>
                    <p:blipFill>
                      <a:blip r:embed="rId8"/>
                      <a:stretch>
                        <a:fillRect/>
                      </a:stretch>
                    </p:blipFill>
                    <p:spPr>
                      <a:xfrm>
                        <a:off x="4179570" y="4941570"/>
                        <a:ext cx="3655060" cy="537845"/>
                      </a:xfrm>
                      <a:prstGeom prst="rect">
                        <a:avLst/>
                      </a:prstGeom>
                      <a:noFill/>
                      <a:ln w="38100">
                        <a:noFill/>
                        <a:miter/>
                      </a:ln>
                    </p:spPr>
                  </p:pic>
                </p:oleObj>
              </mc:Fallback>
            </mc:AlternateContent>
          </a:graphicData>
        </a:graphic>
      </p:graphicFrame>
      <p:graphicFrame>
        <p:nvGraphicFramePr>
          <p:cNvPr id="9" name="对象 -2147482507"/>
          <p:cNvGraphicFramePr/>
          <p:nvPr/>
        </p:nvGraphicFramePr>
        <p:xfrm>
          <a:off x="4149090" y="5655945"/>
          <a:ext cx="3685540" cy="537845"/>
        </p:xfrm>
        <a:graphic>
          <a:graphicData uri="http://schemas.openxmlformats.org/presentationml/2006/ole">
            <mc:AlternateContent xmlns:mc="http://schemas.openxmlformats.org/markup-compatibility/2006">
              <mc:Choice xmlns:v="urn:schemas-microsoft-com:vml" Requires="v">
                <p:oleObj r:id="rId9" imgW="1917065" imgH="279400" progId="Equation.DSMT4">
                  <p:embed/>
                </p:oleObj>
              </mc:Choice>
              <mc:Fallback>
                <p:oleObj r:id="rId9" imgW="1917065" imgH="279400" progId="Equation.DSMT4">
                  <p:embed/>
                  <p:pic>
                    <p:nvPicPr>
                      <p:cNvPr id="0" name="图片 7"/>
                      <p:cNvPicPr/>
                      <p:nvPr/>
                    </p:nvPicPr>
                    <p:blipFill>
                      <a:blip r:embed="rId10"/>
                      <a:stretch>
                        <a:fillRect/>
                      </a:stretch>
                    </p:blipFill>
                    <p:spPr>
                      <a:xfrm>
                        <a:off x="4149090" y="5655945"/>
                        <a:ext cx="3685540" cy="537845"/>
                      </a:xfrm>
                      <a:prstGeom prst="rect">
                        <a:avLst/>
                      </a:prstGeom>
                      <a:noFill/>
                      <a:ln w="38100">
                        <a:noFill/>
                        <a:miter/>
                      </a:ln>
                    </p:spPr>
                  </p:pic>
                </p:oleObj>
              </mc:Fallback>
            </mc:AlternateContent>
          </a:graphicData>
        </a:graphic>
      </p:graphicFrame>
      <p:graphicFrame>
        <p:nvGraphicFramePr>
          <p:cNvPr id="11" name="对象 -2147482506"/>
          <p:cNvGraphicFramePr/>
          <p:nvPr/>
        </p:nvGraphicFramePr>
        <p:xfrm>
          <a:off x="5589270" y="2853055"/>
          <a:ext cx="1485265" cy="549275"/>
        </p:xfrm>
        <a:graphic>
          <a:graphicData uri="http://schemas.openxmlformats.org/presentationml/2006/ole">
            <mc:AlternateContent xmlns:mc="http://schemas.openxmlformats.org/markup-compatibility/2006">
              <mc:Choice xmlns:v="urn:schemas-microsoft-com:vml" Requires="v">
                <p:oleObj r:id="rId11" imgW="685800" imgH="254000" progId="Equation.DSMT4">
                  <p:embed/>
                </p:oleObj>
              </mc:Choice>
              <mc:Fallback>
                <p:oleObj r:id="rId11" imgW="685800" imgH="254000" progId="Equation.DSMT4">
                  <p:embed/>
                  <p:pic>
                    <p:nvPicPr>
                      <p:cNvPr id="0" name="图片 8"/>
                      <p:cNvPicPr/>
                      <p:nvPr/>
                    </p:nvPicPr>
                    <p:blipFill>
                      <a:blip r:embed="rId12"/>
                      <a:stretch>
                        <a:fillRect/>
                      </a:stretch>
                    </p:blipFill>
                    <p:spPr>
                      <a:xfrm>
                        <a:off x="5589270" y="2853055"/>
                        <a:ext cx="1485265" cy="5492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endParaRPr lang="zh-CN" sz="2400" dirty="0"/>
          </a:p>
          <a:p>
            <a:pPr>
              <a:lnSpc>
                <a:spcPct val="130000"/>
              </a:lnSpc>
            </a:pPr>
            <a:r>
              <a:rPr lang="zh-CN" sz="2400" dirty="0"/>
              <a:t>定义</a:t>
            </a:r>
            <a:r>
              <a:rPr lang="en-US" altLang="zh-CN" sz="2400" dirty="0"/>
              <a:t>                          </a:t>
            </a:r>
            <a:r>
              <a:rPr lang="zh-CN" altLang="en-US" sz="2400" dirty="0"/>
              <a:t>，</a:t>
            </a:r>
            <a:r>
              <a:rPr lang="en-US" altLang="zh-CN" sz="2400" dirty="0"/>
              <a:t>                                  </a:t>
            </a:r>
            <a:r>
              <a:rPr lang="zh-CN" altLang="en-US" sz="2400" dirty="0"/>
              <a:t>，</a:t>
            </a:r>
            <a:endParaRPr lang="en-US" altLang="zh-CN" sz="2400" dirty="0"/>
          </a:p>
          <a:p>
            <a:pPr marL="0" indent="0">
              <a:lnSpc>
                <a:spcPct val="130000"/>
              </a:lnSpc>
              <a:buNone/>
            </a:pPr>
            <a:endParaRPr lang="zh-CN" sz="2400" dirty="0"/>
          </a:p>
          <a:p>
            <a:pPr marL="0" indent="0">
              <a:lnSpc>
                <a:spcPct val="130000"/>
              </a:lnSpc>
              <a:buNone/>
            </a:pPr>
            <a:r>
              <a:rPr lang="zh-CN" sz="2400" dirty="0"/>
              <a:t>由此，可将以上表达式简化为：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04"/>
          <p:cNvGraphicFramePr/>
          <p:nvPr/>
        </p:nvGraphicFramePr>
        <p:xfrm>
          <a:off x="1341120" y="908685"/>
          <a:ext cx="1446530" cy="1134110"/>
        </p:xfrm>
        <a:graphic>
          <a:graphicData uri="http://schemas.openxmlformats.org/presentationml/2006/ole">
            <mc:AlternateContent xmlns:mc="http://schemas.openxmlformats.org/markup-compatibility/2006">
              <mc:Choice xmlns:v="urn:schemas-microsoft-com:vml" Requires="v">
                <p:oleObj r:id="rId3" imgW="584200" imgH="457200" progId="Equation.DSMT4">
                  <p:embed/>
                </p:oleObj>
              </mc:Choice>
              <mc:Fallback>
                <p:oleObj r:id="rId3" imgW="584200" imgH="457200" progId="Equation.DSMT4">
                  <p:embed/>
                  <p:pic>
                    <p:nvPicPr>
                      <p:cNvPr id="0" name="图片 12"/>
                      <p:cNvPicPr/>
                      <p:nvPr/>
                    </p:nvPicPr>
                    <p:blipFill>
                      <a:blip r:embed="rId4"/>
                      <a:stretch>
                        <a:fillRect/>
                      </a:stretch>
                    </p:blipFill>
                    <p:spPr>
                      <a:xfrm>
                        <a:off x="1341120" y="908685"/>
                        <a:ext cx="1446530" cy="1134110"/>
                      </a:xfrm>
                      <a:prstGeom prst="rect">
                        <a:avLst/>
                      </a:prstGeom>
                      <a:noFill/>
                      <a:ln w="38100">
                        <a:noFill/>
                        <a:miter/>
                      </a:ln>
                    </p:spPr>
                  </p:pic>
                </p:oleObj>
              </mc:Fallback>
            </mc:AlternateContent>
          </a:graphicData>
        </a:graphic>
      </p:graphicFrame>
      <p:graphicFrame>
        <p:nvGraphicFramePr>
          <p:cNvPr id="4" name="对象 -2147482503"/>
          <p:cNvGraphicFramePr/>
          <p:nvPr/>
        </p:nvGraphicFramePr>
        <p:xfrm>
          <a:off x="3357245" y="908685"/>
          <a:ext cx="1849755" cy="1184910"/>
        </p:xfrm>
        <a:graphic>
          <a:graphicData uri="http://schemas.openxmlformats.org/presentationml/2006/ole">
            <mc:AlternateContent xmlns:mc="http://schemas.openxmlformats.org/markup-compatibility/2006">
              <mc:Choice xmlns:v="urn:schemas-microsoft-com:vml" Requires="v">
                <p:oleObj r:id="rId5" imgW="749300" imgH="482600" progId="Equation.DSMT4">
                  <p:embed/>
                </p:oleObj>
              </mc:Choice>
              <mc:Fallback>
                <p:oleObj r:id="rId5" imgW="749300" imgH="482600" progId="Equation.DSMT4">
                  <p:embed/>
                  <p:pic>
                    <p:nvPicPr>
                      <p:cNvPr id="0" name="图片 13"/>
                      <p:cNvPicPr/>
                      <p:nvPr/>
                    </p:nvPicPr>
                    <p:blipFill>
                      <a:blip r:embed="rId6"/>
                      <a:stretch>
                        <a:fillRect/>
                      </a:stretch>
                    </p:blipFill>
                    <p:spPr>
                      <a:xfrm>
                        <a:off x="3357245" y="908685"/>
                        <a:ext cx="1849755" cy="1184910"/>
                      </a:xfrm>
                      <a:prstGeom prst="rect">
                        <a:avLst/>
                      </a:prstGeom>
                      <a:noFill/>
                      <a:ln w="38100">
                        <a:noFill/>
                        <a:miter/>
                      </a:ln>
                    </p:spPr>
                  </p:pic>
                </p:oleObj>
              </mc:Fallback>
            </mc:AlternateContent>
          </a:graphicData>
        </a:graphic>
      </p:graphicFrame>
      <p:graphicFrame>
        <p:nvGraphicFramePr>
          <p:cNvPr id="6" name="对象 -2147482502"/>
          <p:cNvGraphicFramePr/>
          <p:nvPr/>
        </p:nvGraphicFramePr>
        <p:xfrm>
          <a:off x="6165215" y="964565"/>
          <a:ext cx="2097405" cy="1184910"/>
        </p:xfrm>
        <a:graphic>
          <a:graphicData uri="http://schemas.openxmlformats.org/presentationml/2006/ole">
            <mc:AlternateContent xmlns:mc="http://schemas.openxmlformats.org/markup-compatibility/2006">
              <mc:Choice xmlns:v="urn:schemas-microsoft-com:vml" Requires="v">
                <p:oleObj r:id="rId7" imgW="850900" imgH="482600" progId="Equation.DSMT4">
                  <p:embed/>
                </p:oleObj>
              </mc:Choice>
              <mc:Fallback>
                <p:oleObj r:id="rId7" imgW="850900" imgH="482600" progId="Equation.DSMT4">
                  <p:embed/>
                  <p:pic>
                    <p:nvPicPr>
                      <p:cNvPr id="0" name="图片 14"/>
                      <p:cNvPicPr/>
                      <p:nvPr/>
                    </p:nvPicPr>
                    <p:blipFill>
                      <a:blip r:embed="rId8"/>
                      <a:stretch>
                        <a:fillRect/>
                      </a:stretch>
                    </p:blipFill>
                    <p:spPr>
                      <a:xfrm>
                        <a:off x="6165215" y="964565"/>
                        <a:ext cx="2097405" cy="1184910"/>
                      </a:xfrm>
                      <a:prstGeom prst="rect">
                        <a:avLst/>
                      </a:prstGeom>
                      <a:noFill/>
                      <a:ln w="38100">
                        <a:noFill/>
                        <a:miter/>
                      </a:ln>
                    </p:spPr>
                  </p:pic>
                </p:oleObj>
              </mc:Fallback>
            </mc:AlternateContent>
          </a:graphicData>
        </a:graphic>
      </p:graphicFrame>
      <p:graphicFrame>
        <p:nvGraphicFramePr>
          <p:cNvPr id="7" name="对象 -2147482501"/>
          <p:cNvGraphicFramePr/>
          <p:nvPr/>
        </p:nvGraphicFramePr>
        <p:xfrm>
          <a:off x="3141345" y="4149090"/>
          <a:ext cx="4820285" cy="690245"/>
        </p:xfrm>
        <a:graphic>
          <a:graphicData uri="http://schemas.openxmlformats.org/presentationml/2006/ole">
            <mc:AlternateContent xmlns:mc="http://schemas.openxmlformats.org/markup-compatibility/2006">
              <mc:Choice xmlns:v="urn:schemas-microsoft-com:vml" Requires="v">
                <p:oleObj r:id="rId9" imgW="1955800" imgH="279400" progId="Equation.DSMT4">
                  <p:embed/>
                </p:oleObj>
              </mc:Choice>
              <mc:Fallback>
                <p:oleObj r:id="rId9" imgW="1955800" imgH="279400" progId="Equation.DSMT4">
                  <p:embed/>
                  <p:pic>
                    <p:nvPicPr>
                      <p:cNvPr id="0" name="图片 15"/>
                      <p:cNvPicPr/>
                      <p:nvPr/>
                    </p:nvPicPr>
                    <p:blipFill>
                      <a:blip r:embed="rId10"/>
                      <a:stretch>
                        <a:fillRect/>
                      </a:stretch>
                    </p:blipFill>
                    <p:spPr>
                      <a:xfrm>
                        <a:off x="3141345" y="4149090"/>
                        <a:ext cx="4820285" cy="690245"/>
                      </a:xfrm>
                      <a:prstGeom prst="rect">
                        <a:avLst/>
                      </a:prstGeom>
                      <a:noFill/>
                      <a:ln w="38100">
                        <a:noFill/>
                        <a:miter/>
                      </a:ln>
                    </p:spPr>
                  </p:pic>
                </p:oleObj>
              </mc:Fallback>
            </mc:AlternateContent>
          </a:graphicData>
        </a:graphic>
      </p:graphicFrame>
      <p:graphicFrame>
        <p:nvGraphicFramePr>
          <p:cNvPr id="8" name="对象 -2147482500"/>
          <p:cNvGraphicFramePr/>
          <p:nvPr/>
        </p:nvGraphicFramePr>
        <p:xfrm>
          <a:off x="3141345" y="5085080"/>
          <a:ext cx="4883785" cy="690245"/>
        </p:xfrm>
        <a:graphic>
          <a:graphicData uri="http://schemas.openxmlformats.org/presentationml/2006/ole">
            <mc:AlternateContent xmlns:mc="http://schemas.openxmlformats.org/markup-compatibility/2006">
              <mc:Choice xmlns:v="urn:schemas-microsoft-com:vml" Requires="v">
                <p:oleObj r:id="rId11" imgW="1981200" imgH="279400" progId="Equation.DSMT4">
                  <p:embed/>
                </p:oleObj>
              </mc:Choice>
              <mc:Fallback>
                <p:oleObj r:id="rId11" imgW="1981200" imgH="279400" progId="Equation.DSMT4">
                  <p:embed/>
                  <p:pic>
                    <p:nvPicPr>
                      <p:cNvPr id="0" name="图片 16"/>
                      <p:cNvPicPr/>
                      <p:nvPr/>
                    </p:nvPicPr>
                    <p:blipFill>
                      <a:blip r:embed="rId12"/>
                      <a:stretch>
                        <a:fillRect/>
                      </a:stretch>
                    </p:blipFill>
                    <p:spPr>
                      <a:xfrm>
                        <a:off x="3141345" y="5085080"/>
                        <a:ext cx="4883785" cy="690245"/>
                      </a:xfrm>
                      <a:prstGeom prst="rect">
                        <a:avLst/>
                      </a:prstGeom>
                      <a:noFill/>
                      <a:ln w="38100">
                        <a:noFill/>
                        <a:miter/>
                      </a:ln>
                    </p:spPr>
                  </p:pic>
                </p:oleObj>
              </mc:Fallback>
            </mc:AlternateContent>
          </a:graphicData>
        </a:graphic>
      </p:graphicFrame>
      <p:graphicFrame>
        <p:nvGraphicFramePr>
          <p:cNvPr id="9" name="对象 -2147482499"/>
          <p:cNvGraphicFramePr/>
          <p:nvPr/>
        </p:nvGraphicFramePr>
        <p:xfrm>
          <a:off x="4076700" y="2849245"/>
          <a:ext cx="2658110" cy="1159510"/>
        </p:xfrm>
        <a:graphic>
          <a:graphicData uri="http://schemas.openxmlformats.org/presentationml/2006/ole">
            <mc:AlternateContent xmlns:mc="http://schemas.openxmlformats.org/markup-compatibility/2006">
              <mc:Choice xmlns:v="urn:schemas-microsoft-com:vml" Requires="v">
                <p:oleObj r:id="rId13" imgW="1079500" imgH="469900" progId="Equation.DSMT4">
                  <p:embed/>
                </p:oleObj>
              </mc:Choice>
              <mc:Fallback>
                <p:oleObj r:id="rId13" imgW="1079500" imgH="469900" progId="Equation.DSMT4">
                  <p:embed/>
                  <p:pic>
                    <p:nvPicPr>
                      <p:cNvPr id="0" name="图片 17"/>
                      <p:cNvPicPr/>
                      <p:nvPr/>
                    </p:nvPicPr>
                    <p:blipFill>
                      <a:blip r:embed="rId14"/>
                      <a:stretch>
                        <a:fillRect/>
                      </a:stretch>
                    </p:blipFill>
                    <p:spPr>
                      <a:xfrm>
                        <a:off x="4076700" y="2849245"/>
                        <a:ext cx="2658110" cy="1159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由于价格黏性的存在，中间品厂商每期只有</a:t>
            </a:r>
            <a:r>
              <a:rPr lang="en-US" altLang="zh-CN" sz="2400" dirty="0"/>
              <a:t>                 </a:t>
            </a:r>
            <a:r>
              <a:rPr lang="zh-CN" sz="2400" dirty="0"/>
              <a:t>的概率可以重新调整价格，因此最终品价格的加总可以改写为：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r>
              <a:rPr lang="zh-CN" altLang="en-US" sz="2400" dirty="0"/>
              <a:t>将上式化为通胀形式，得到</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8"/>
          <p:cNvGraphicFramePr>
            <a:graphicFrameLocks noChangeAspect="1"/>
          </p:cNvGraphicFramePr>
          <p:nvPr/>
        </p:nvGraphicFramePr>
        <p:xfrm>
          <a:off x="6525260" y="692785"/>
          <a:ext cx="927735" cy="532765"/>
        </p:xfrm>
        <a:graphic>
          <a:graphicData uri="http://schemas.openxmlformats.org/presentationml/2006/ole">
            <mc:AlternateContent xmlns:mc="http://schemas.openxmlformats.org/markup-compatibility/2006">
              <mc:Choice xmlns:v="urn:schemas-microsoft-com:vml" Requires="v">
                <p:oleObj r:id="rId3" imgW="495300" imgH="279400" progId="Equation.DSMT4">
                  <p:embed/>
                </p:oleObj>
              </mc:Choice>
              <mc:Fallback>
                <p:oleObj r:id="rId3" imgW="495300" imgH="279400" progId="Equation.DSMT4">
                  <p:embed/>
                  <p:pic>
                    <p:nvPicPr>
                      <p:cNvPr id="0" name="图片 3075"/>
                      <p:cNvPicPr/>
                      <p:nvPr/>
                    </p:nvPicPr>
                    <p:blipFill>
                      <a:blip r:embed="rId4"/>
                      <a:stretch>
                        <a:fillRect/>
                      </a:stretch>
                    </p:blipFill>
                    <p:spPr>
                      <a:xfrm>
                        <a:off x="6525260" y="692785"/>
                        <a:ext cx="927735" cy="532765"/>
                      </a:xfrm>
                      <a:prstGeom prst="rect">
                        <a:avLst/>
                      </a:prstGeom>
                      <a:noFill/>
                      <a:ln w="38100">
                        <a:noFill/>
                        <a:miter/>
                      </a:ln>
                    </p:spPr>
                  </p:pic>
                </p:oleObj>
              </mc:Fallback>
            </mc:AlternateContent>
          </a:graphicData>
        </a:graphic>
      </p:graphicFrame>
      <p:graphicFrame>
        <p:nvGraphicFramePr>
          <p:cNvPr id="4" name="对象 -2147482497"/>
          <p:cNvGraphicFramePr/>
          <p:nvPr/>
        </p:nvGraphicFramePr>
        <p:xfrm>
          <a:off x="3644900" y="1701165"/>
          <a:ext cx="4605655" cy="2468880"/>
        </p:xfrm>
        <a:graphic>
          <a:graphicData uri="http://schemas.openxmlformats.org/presentationml/2006/ole">
            <mc:AlternateContent xmlns:mc="http://schemas.openxmlformats.org/markup-compatibility/2006">
              <mc:Choice xmlns:v="urn:schemas-microsoft-com:vml" Requires="v">
                <p:oleObj r:id="rId5" imgW="2565400" imgH="1371600" progId="Equation.DSMT4">
                  <p:embed/>
                </p:oleObj>
              </mc:Choice>
              <mc:Fallback>
                <p:oleObj r:id="rId5" imgW="2565400" imgH="1371600" progId="Equation.DSMT4">
                  <p:embed/>
                  <p:pic>
                    <p:nvPicPr>
                      <p:cNvPr id="0" name="图片 9"/>
                      <p:cNvPicPr/>
                      <p:nvPr/>
                    </p:nvPicPr>
                    <p:blipFill>
                      <a:blip r:embed="rId6"/>
                      <a:stretch>
                        <a:fillRect/>
                      </a:stretch>
                    </p:blipFill>
                    <p:spPr>
                      <a:xfrm>
                        <a:off x="3644900" y="1701165"/>
                        <a:ext cx="4605655" cy="2468880"/>
                      </a:xfrm>
                      <a:prstGeom prst="rect">
                        <a:avLst/>
                      </a:prstGeom>
                      <a:noFill/>
                      <a:ln w="38100">
                        <a:noFill/>
                        <a:miter/>
                      </a:ln>
                    </p:spPr>
                  </p:pic>
                </p:oleObj>
              </mc:Fallback>
            </mc:AlternateContent>
          </a:graphicData>
        </a:graphic>
      </p:graphicFrame>
      <p:graphicFrame>
        <p:nvGraphicFramePr>
          <p:cNvPr id="6" name="对象 -2147482495"/>
          <p:cNvGraphicFramePr/>
          <p:nvPr/>
        </p:nvGraphicFramePr>
        <p:xfrm>
          <a:off x="3933190" y="5013325"/>
          <a:ext cx="3120390" cy="550545"/>
        </p:xfrm>
        <a:graphic>
          <a:graphicData uri="http://schemas.openxmlformats.org/presentationml/2006/ole">
            <mc:AlternateContent xmlns:mc="http://schemas.openxmlformats.org/markup-compatibility/2006">
              <mc:Choice xmlns:v="urn:schemas-microsoft-com:vml" Requires="v">
                <p:oleObj r:id="rId7" imgW="1739900" imgH="304800" progId="Equation.DSMT4">
                  <p:embed/>
                </p:oleObj>
              </mc:Choice>
              <mc:Fallback>
                <p:oleObj r:id="rId7" imgW="1739900" imgH="304800" progId="Equation.DSMT4">
                  <p:embed/>
                  <p:pic>
                    <p:nvPicPr>
                      <p:cNvPr id="0" name="图片 10"/>
                      <p:cNvPicPr/>
                      <p:nvPr/>
                    </p:nvPicPr>
                    <p:blipFill>
                      <a:blip r:embed="rId8"/>
                      <a:stretch>
                        <a:fillRect/>
                      </a:stretch>
                    </p:blipFill>
                    <p:spPr>
                      <a:xfrm>
                        <a:off x="3933190" y="5013325"/>
                        <a:ext cx="3120390" cy="5505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由中间品生产函数与最终品定价决策可知：</a:t>
            </a:r>
          </a:p>
          <a:p>
            <a:pPr>
              <a:lnSpc>
                <a:spcPct val="130000"/>
              </a:lnSpc>
            </a:pPr>
            <a:endParaRPr sz="2400" dirty="0"/>
          </a:p>
          <a:p>
            <a:pPr>
              <a:lnSpc>
                <a:spcPct val="130000"/>
              </a:lnSpc>
            </a:pPr>
            <a:endParaRPr sz="2400" dirty="0"/>
          </a:p>
          <a:p>
            <a:pPr marL="0" indent="0">
              <a:lnSpc>
                <a:spcPct val="130000"/>
              </a:lnSpc>
              <a:buNone/>
            </a:pPr>
            <a:r>
              <a:rPr sz="2400" dirty="0"/>
              <a:t>因此，有：</a:t>
            </a:r>
          </a:p>
          <a:p>
            <a:pPr marL="0" indent="0">
              <a:lnSpc>
                <a:spcPct val="130000"/>
              </a:lnSpc>
              <a:buNone/>
            </a:pPr>
            <a:endParaRPr sz="2400" dirty="0"/>
          </a:p>
          <a:p>
            <a:pPr marL="0" indent="0">
              <a:lnSpc>
                <a:spcPct val="130000"/>
              </a:lnSpc>
              <a:buNone/>
            </a:pPr>
            <a:endParaRPr sz="2400" dirty="0"/>
          </a:p>
          <a:p>
            <a:pPr marL="0" indent="0">
              <a:lnSpc>
                <a:spcPct val="130000"/>
              </a:lnSpc>
              <a:buNone/>
            </a:pPr>
            <a:r>
              <a:rPr lang="zh-CN" sz="2400" dirty="0"/>
              <a:t>得到最终产出的形式为：</a:t>
            </a:r>
            <a:endParaRPr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4"/>
          <p:cNvGraphicFramePr/>
          <p:nvPr/>
        </p:nvGraphicFramePr>
        <p:xfrm>
          <a:off x="3214370" y="1125220"/>
          <a:ext cx="5487670" cy="929640"/>
        </p:xfrm>
        <a:graphic>
          <a:graphicData uri="http://schemas.openxmlformats.org/presentationml/2006/ole">
            <mc:AlternateContent xmlns:mc="http://schemas.openxmlformats.org/markup-compatibility/2006">
              <mc:Choice xmlns:v="urn:schemas-microsoft-com:vml" Requires="v">
                <p:oleObj r:id="rId3" imgW="2997200" imgH="508000" progId="Equation.DSMT4">
                  <p:embed/>
                </p:oleObj>
              </mc:Choice>
              <mc:Fallback>
                <p:oleObj r:id="rId3" imgW="2997200" imgH="508000" progId="Equation.DSMT4">
                  <p:embed/>
                  <p:pic>
                    <p:nvPicPr>
                      <p:cNvPr id="0" name="图片 6"/>
                      <p:cNvPicPr/>
                      <p:nvPr/>
                    </p:nvPicPr>
                    <p:blipFill>
                      <a:blip r:embed="rId4"/>
                      <a:stretch>
                        <a:fillRect/>
                      </a:stretch>
                    </p:blipFill>
                    <p:spPr>
                      <a:xfrm>
                        <a:off x="3214370" y="1125220"/>
                        <a:ext cx="5487670" cy="929640"/>
                      </a:xfrm>
                      <a:prstGeom prst="rect">
                        <a:avLst/>
                      </a:prstGeom>
                      <a:noFill/>
                      <a:ln w="38100">
                        <a:noFill/>
                        <a:miter/>
                      </a:ln>
                    </p:spPr>
                  </p:pic>
                </p:oleObj>
              </mc:Fallback>
            </mc:AlternateContent>
          </a:graphicData>
        </a:graphic>
      </p:graphicFrame>
      <p:graphicFrame>
        <p:nvGraphicFramePr>
          <p:cNvPr id="4" name="对象 -2147482493"/>
          <p:cNvGraphicFramePr/>
          <p:nvPr/>
        </p:nvGraphicFramePr>
        <p:xfrm>
          <a:off x="3141345" y="2564130"/>
          <a:ext cx="5554980" cy="929640"/>
        </p:xfrm>
        <a:graphic>
          <a:graphicData uri="http://schemas.openxmlformats.org/presentationml/2006/ole">
            <mc:AlternateContent xmlns:mc="http://schemas.openxmlformats.org/markup-compatibility/2006">
              <mc:Choice xmlns:v="urn:schemas-microsoft-com:vml" Requires="v">
                <p:oleObj r:id="rId5" imgW="3035300" imgH="508000" progId="Equation.DSMT4">
                  <p:embed/>
                </p:oleObj>
              </mc:Choice>
              <mc:Fallback>
                <p:oleObj r:id="rId5" imgW="3035300" imgH="508000" progId="Equation.DSMT4">
                  <p:embed/>
                  <p:pic>
                    <p:nvPicPr>
                      <p:cNvPr id="0" name="图片 7"/>
                      <p:cNvPicPr/>
                      <p:nvPr/>
                    </p:nvPicPr>
                    <p:blipFill>
                      <a:blip r:embed="rId6"/>
                      <a:stretch>
                        <a:fillRect/>
                      </a:stretch>
                    </p:blipFill>
                    <p:spPr>
                      <a:xfrm>
                        <a:off x="3141345" y="2564130"/>
                        <a:ext cx="5554980" cy="929640"/>
                      </a:xfrm>
                      <a:prstGeom prst="rect">
                        <a:avLst/>
                      </a:prstGeom>
                      <a:noFill/>
                      <a:ln w="38100">
                        <a:noFill/>
                        <a:miter/>
                      </a:ln>
                    </p:spPr>
                  </p:pic>
                </p:oleObj>
              </mc:Fallback>
            </mc:AlternateContent>
          </a:graphicData>
        </a:graphic>
      </p:graphicFrame>
      <p:graphicFrame>
        <p:nvGraphicFramePr>
          <p:cNvPr id="6" name="对象 -2147482492"/>
          <p:cNvGraphicFramePr/>
          <p:nvPr/>
        </p:nvGraphicFramePr>
        <p:xfrm>
          <a:off x="4364355" y="4365625"/>
          <a:ext cx="2585085" cy="1394460"/>
        </p:xfrm>
        <a:graphic>
          <a:graphicData uri="http://schemas.openxmlformats.org/presentationml/2006/ole">
            <mc:AlternateContent xmlns:mc="http://schemas.openxmlformats.org/markup-compatibility/2006">
              <mc:Choice xmlns:v="urn:schemas-microsoft-com:vml" Requires="v">
                <p:oleObj r:id="rId7" imgW="1409700" imgH="762000" progId="Equation.DSMT4">
                  <p:embed/>
                </p:oleObj>
              </mc:Choice>
              <mc:Fallback>
                <p:oleObj r:id="rId7" imgW="1409700" imgH="762000" progId="Equation.DSMT4">
                  <p:embed/>
                  <p:pic>
                    <p:nvPicPr>
                      <p:cNvPr id="0" name="图片 8"/>
                      <p:cNvPicPr/>
                      <p:nvPr/>
                    </p:nvPicPr>
                    <p:blipFill>
                      <a:blip r:embed="rId8"/>
                      <a:stretch>
                        <a:fillRect/>
                      </a:stretch>
                    </p:blipFill>
                    <p:spPr>
                      <a:xfrm>
                        <a:off x="4364355" y="4365625"/>
                        <a:ext cx="2585085" cy="13944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12140"/>
            <a:ext cx="11834495" cy="5868670"/>
          </a:xfrm>
        </p:spPr>
        <p:txBody>
          <a:bodyPr/>
          <a:lstStyle/>
          <a:p>
            <a:pPr>
              <a:lnSpc>
                <a:spcPct val="130000"/>
              </a:lnSpc>
            </a:pPr>
            <a:endParaRPr sz="2400" dirty="0"/>
          </a:p>
          <a:p>
            <a:pPr>
              <a:lnSpc>
                <a:spcPct val="130000"/>
              </a:lnSpc>
            </a:pPr>
            <a:r>
              <a:rPr sz="2400" dirty="0"/>
              <a:t>令</a:t>
            </a:r>
            <a:r>
              <a:rPr lang="en-US" sz="2400" dirty="0"/>
              <a:t>                                     </a:t>
            </a:r>
            <a:r>
              <a:rPr lang="zh-CN" altLang="en-US" sz="2400" dirty="0"/>
              <a:t>，</a:t>
            </a:r>
            <a:r>
              <a:rPr lang="en-US" sz="2400" dirty="0"/>
              <a:t>      </a:t>
            </a:r>
            <a:r>
              <a:rPr sz="2400" dirty="0"/>
              <a:t>衡量了中间品价格的离散程度</a:t>
            </a:r>
            <a:r>
              <a:rPr lang="zh-CN" sz="2400" dirty="0"/>
              <a:t>，可以写成如下递归形式：</a:t>
            </a:r>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10" name="对象 -2147482491"/>
          <p:cNvGraphicFramePr/>
          <p:nvPr/>
        </p:nvGraphicFramePr>
        <p:xfrm>
          <a:off x="886460" y="1002030"/>
          <a:ext cx="2458720" cy="971550"/>
        </p:xfrm>
        <a:graphic>
          <a:graphicData uri="http://schemas.openxmlformats.org/presentationml/2006/ole">
            <mc:AlternateContent xmlns:mc="http://schemas.openxmlformats.org/markup-compatibility/2006">
              <mc:Choice xmlns:v="urn:schemas-microsoft-com:vml" Requires="v">
                <p:oleObj r:id="rId3" imgW="1282700" imgH="508000" progId="Equation.DSMT4">
                  <p:embed/>
                </p:oleObj>
              </mc:Choice>
              <mc:Fallback>
                <p:oleObj r:id="rId3" imgW="1282700" imgH="508000" progId="Equation.DSMT4">
                  <p:embed/>
                  <p:pic>
                    <p:nvPicPr>
                      <p:cNvPr id="0" name="图片 11"/>
                      <p:cNvPicPr/>
                      <p:nvPr/>
                    </p:nvPicPr>
                    <p:blipFill>
                      <a:blip r:embed="rId4"/>
                      <a:stretch>
                        <a:fillRect/>
                      </a:stretch>
                    </p:blipFill>
                    <p:spPr>
                      <a:xfrm>
                        <a:off x="886460" y="1002030"/>
                        <a:ext cx="2458720" cy="971550"/>
                      </a:xfrm>
                      <a:prstGeom prst="rect">
                        <a:avLst/>
                      </a:prstGeom>
                      <a:noFill/>
                      <a:ln w="38100">
                        <a:noFill/>
                        <a:miter/>
                      </a:ln>
                    </p:spPr>
                  </p:pic>
                </p:oleObj>
              </mc:Fallback>
            </mc:AlternateContent>
          </a:graphicData>
        </a:graphic>
      </p:graphicFrame>
      <p:graphicFrame>
        <p:nvGraphicFramePr>
          <p:cNvPr id="11" name="对象 -2147482487"/>
          <p:cNvGraphicFramePr/>
          <p:nvPr/>
        </p:nvGraphicFramePr>
        <p:xfrm>
          <a:off x="3501390" y="1988820"/>
          <a:ext cx="5742940" cy="3412490"/>
        </p:xfrm>
        <a:graphic>
          <a:graphicData uri="http://schemas.openxmlformats.org/presentationml/2006/ole">
            <mc:AlternateContent xmlns:mc="http://schemas.openxmlformats.org/markup-compatibility/2006">
              <mc:Choice xmlns:v="urn:schemas-microsoft-com:vml" Requires="v">
                <p:oleObj r:id="rId5" imgW="3200400" imgH="1905000" progId="Equation.DSMT4">
                  <p:embed/>
                </p:oleObj>
              </mc:Choice>
              <mc:Fallback>
                <p:oleObj r:id="rId5" imgW="3200400" imgH="1905000" progId="Equation.DSMT4">
                  <p:embed/>
                  <p:pic>
                    <p:nvPicPr>
                      <p:cNvPr id="0" name="图片 12"/>
                      <p:cNvPicPr/>
                      <p:nvPr/>
                    </p:nvPicPr>
                    <p:blipFill>
                      <a:blip r:embed="rId6"/>
                      <a:stretch>
                        <a:fillRect/>
                      </a:stretch>
                    </p:blipFill>
                    <p:spPr>
                      <a:xfrm>
                        <a:off x="3501390" y="1988820"/>
                        <a:ext cx="5742940" cy="3412490"/>
                      </a:xfrm>
                      <a:prstGeom prst="rect">
                        <a:avLst/>
                      </a:prstGeom>
                      <a:noFill/>
                      <a:ln w="38100">
                        <a:noFill/>
                        <a:miter/>
                      </a:ln>
                    </p:spPr>
                  </p:pic>
                </p:oleObj>
              </mc:Fallback>
            </mc:AlternateContent>
          </a:graphicData>
        </a:graphic>
      </p:graphicFrame>
      <p:graphicFrame>
        <p:nvGraphicFramePr>
          <p:cNvPr id="14" name="对象 13"/>
          <p:cNvGraphicFramePr/>
          <p:nvPr/>
        </p:nvGraphicFramePr>
        <p:xfrm>
          <a:off x="3789045" y="1268730"/>
          <a:ext cx="368935" cy="421640"/>
        </p:xfrm>
        <a:graphic>
          <a:graphicData uri="http://schemas.openxmlformats.org/presentationml/2006/ole">
            <mc:AlternateContent xmlns:mc="http://schemas.openxmlformats.org/markup-compatibility/2006">
              <mc:Choice xmlns:v="urn:schemas-microsoft-com:vml" Requires="v">
                <p:oleObj r:id="rId7" imgW="418465" imgH="489585" progId="Equation.DSMT4">
                  <p:embed/>
                </p:oleObj>
              </mc:Choice>
              <mc:Fallback>
                <p:oleObj r:id="rId7" imgW="418465" imgH="489585" progId="Equation.DSMT4">
                  <p:embed/>
                  <p:pic>
                    <p:nvPicPr>
                      <p:cNvPr id="0" name="图片 14"/>
                      <p:cNvPicPr/>
                      <p:nvPr/>
                    </p:nvPicPr>
                    <p:blipFill>
                      <a:blip r:embed="rId8"/>
                      <a:stretch>
                        <a:fillRect/>
                      </a:stretch>
                    </p:blipFill>
                    <p:spPr>
                      <a:xfrm>
                        <a:off x="3789045" y="1268730"/>
                        <a:ext cx="368935" cy="42164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sz="2400" dirty="0"/>
              <a:t>至此，我们已求解家庭部门、最终品厂商与中间品厂商的最优决策</a:t>
            </a:r>
            <a:r>
              <a:rPr lang="zh-CN" sz="2400" dirty="0"/>
              <a:t>和</a:t>
            </a:r>
            <a:r>
              <a:rPr sz="2400" dirty="0"/>
              <a:t>价格决定方程</a:t>
            </a:r>
            <a:r>
              <a:rPr lang="zh-CN" sz="2400" dirty="0"/>
              <a:t>。所有模型的均衡方程都已求出。</a:t>
            </a:r>
          </a:p>
          <a:p>
            <a:pPr>
              <a:lnSpc>
                <a:spcPct val="130000"/>
              </a:lnSpc>
            </a:pPr>
            <a:r>
              <a:rPr lang="zh-CN" sz="2400" dirty="0"/>
              <a:t>在使用matlab软件的dynare工具包对模型进行求解前，还需要进行模型的稳态求解和</a:t>
            </a:r>
            <a:r>
              <a:rPr lang="zh-CN" sz="2400" dirty="0">
                <a:sym typeface="+mn-ea"/>
              </a:rPr>
              <a:t>参数校准</a:t>
            </a:r>
            <a:r>
              <a:rPr lang="zh-CN" sz="2400" dirty="0"/>
              <a:t>。首先，我们要对静态参数与部分变量的稳态进行赋值或校准，以便后续的稳态求解。在此之后，我们实施了贝叶斯估计，以中国2000年至2020年的产出、私人消费、政府消费作为观察变量，采用MH算法进行10000次MCMC抽样，从而实现对模型中的政策类与外生冲击参数进行估计。</a:t>
            </a:r>
          </a:p>
          <a:p>
            <a:pPr>
              <a:lnSpc>
                <a:spcPct val="130000"/>
              </a:lnSpc>
            </a:pPr>
            <a:r>
              <a:rPr lang="zh-CN" sz="2400" dirty="0"/>
              <a:t>本章节步骤可概况为：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
        <p:nvSpPr>
          <p:cNvPr id="2" name="圆角矩形 9"/>
          <p:cNvSpPr/>
          <p:nvPr/>
        </p:nvSpPr>
        <p:spPr>
          <a:xfrm>
            <a:off x="363537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稳态求解</a:t>
            </a:r>
          </a:p>
        </p:txBody>
      </p:sp>
      <p:sp>
        <p:nvSpPr>
          <p:cNvPr id="4" name="圆角矩形 9"/>
          <p:cNvSpPr/>
          <p:nvPr/>
        </p:nvSpPr>
        <p:spPr>
          <a:xfrm>
            <a:off x="644334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参数赋值</a:t>
            </a:r>
          </a:p>
        </p:txBody>
      </p:sp>
      <p:sp>
        <p:nvSpPr>
          <p:cNvPr id="6" name="圆角矩形 9"/>
          <p:cNvSpPr/>
          <p:nvPr/>
        </p:nvSpPr>
        <p:spPr>
          <a:xfrm>
            <a:off x="925258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贝叶斯估计</a:t>
            </a:r>
          </a:p>
        </p:txBody>
      </p:sp>
      <p:sp>
        <p:nvSpPr>
          <p:cNvPr id="7" name="圆角矩形 9"/>
          <p:cNvSpPr/>
          <p:nvPr/>
        </p:nvSpPr>
        <p:spPr>
          <a:xfrm>
            <a:off x="836930"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模型均衡求解</a:t>
            </a:r>
          </a:p>
        </p:txBody>
      </p:sp>
      <p:cxnSp>
        <p:nvCxnSpPr>
          <p:cNvPr id="8" name="直接箭头连接符 7"/>
          <p:cNvCxnSpPr>
            <a:stCxn id="7" idx="3"/>
            <a:endCxn id="2" idx="1"/>
          </p:cNvCxnSpPr>
          <p:nvPr/>
        </p:nvCxnSpPr>
        <p:spPr>
          <a:xfrm>
            <a:off x="3031490" y="5430520"/>
            <a:ext cx="603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a:stCxn id="2" idx="3"/>
            <a:endCxn id="4" idx="1"/>
          </p:cNvCxnSpPr>
          <p:nvPr/>
        </p:nvCxnSpPr>
        <p:spPr>
          <a:xfrm>
            <a:off x="5829935" y="5430520"/>
            <a:ext cx="6134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a:stCxn id="4" idx="3"/>
            <a:endCxn id="6" idx="1"/>
          </p:cNvCxnSpPr>
          <p:nvPr/>
        </p:nvCxnSpPr>
        <p:spPr>
          <a:xfrm>
            <a:off x="8637905" y="5430520"/>
            <a:ext cx="6146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一、动态随机一般均</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衡模型介绍</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lang="zh-CN" sz="2400" dirty="0"/>
              <a:t>稳态求解示例：</a:t>
            </a: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graphicFrame>
        <p:nvGraphicFramePr>
          <p:cNvPr id="2" name="对象 -2147482433"/>
          <p:cNvGraphicFramePr/>
          <p:nvPr/>
        </p:nvGraphicFramePr>
        <p:xfrm>
          <a:off x="1647190" y="1412875"/>
          <a:ext cx="807720" cy="778510"/>
        </p:xfrm>
        <a:graphic>
          <a:graphicData uri="http://schemas.openxmlformats.org/presentationml/2006/ole">
            <mc:AlternateContent xmlns:mc="http://schemas.openxmlformats.org/markup-compatibility/2006">
              <mc:Choice xmlns:v="urn:schemas-microsoft-com:vml" Requires="v">
                <p:oleObj r:id="rId3" imgW="431800" imgH="419100" progId="Equation.DSMT4">
                  <p:embed/>
                </p:oleObj>
              </mc:Choice>
              <mc:Fallback>
                <p:oleObj r:id="rId3" imgW="431800" imgH="419100" progId="Equation.DSMT4">
                  <p:embed/>
                  <p:pic>
                    <p:nvPicPr>
                      <p:cNvPr id="0" name="图片 3075"/>
                      <p:cNvPicPr/>
                      <p:nvPr/>
                    </p:nvPicPr>
                    <p:blipFill>
                      <a:blip r:embed="rId4"/>
                      <a:stretch>
                        <a:fillRect/>
                      </a:stretch>
                    </p:blipFill>
                    <p:spPr>
                      <a:xfrm>
                        <a:off x="1647190" y="1412875"/>
                        <a:ext cx="807720" cy="778510"/>
                      </a:xfrm>
                      <a:prstGeom prst="rect">
                        <a:avLst/>
                      </a:prstGeom>
                      <a:noFill/>
                      <a:ln w="38100">
                        <a:noFill/>
                        <a:miter/>
                      </a:ln>
                    </p:spPr>
                  </p:pic>
                </p:oleObj>
              </mc:Fallback>
            </mc:AlternateContent>
          </a:graphicData>
        </a:graphic>
      </p:graphicFrame>
      <p:graphicFrame>
        <p:nvGraphicFramePr>
          <p:cNvPr id="4" name="对象 -2147482432"/>
          <p:cNvGraphicFramePr/>
          <p:nvPr/>
        </p:nvGraphicFramePr>
        <p:xfrm>
          <a:off x="1485265" y="2276475"/>
          <a:ext cx="1113155" cy="876935"/>
        </p:xfrm>
        <a:graphic>
          <a:graphicData uri="http://schemas.openxmlformats.org/presentationml/2006/ole">
            <mc:AlternateContent xmlns:mc="http://schemas.openxmlformats.org/markup-compatibility/2006">
              <mc:Choice xmlns:v="urn:schemas-microsoft-com:vml" Requires="v">
                <p:oleObj r:id="rId5" imgW="596900" imgH="469900" progId="Equation.DSMT4">
                  <p:embed/>
                </p:oleObj>
              </mc:Choice>
              <mc:Fallback>
                <p:oleObj r:id="rId5" imgW="596900" imgH="469900" progId="Equation.DSMT4">
                  <p:embed/>
                  <p:pic>
                    <p:nvPicPr>
                      <p:cNvPr id="0" name="图片 8"/>
                      <p:cNvPicPr/>
                      <p:nvPr/>
                    </p:nvPicPr>
                    <p:blipFill>
                      <a:blip r:embed="rId6"/>
                      <a:stretch>
                        <a:fillRect/>
                      </a:stretch>
                    </p:blipFill>
                    <p:spPr>
                      <a:xfrm>
                        <a:off x="1485265" y="2276475"/>
                        <a:ext cx="1113155" cy="876935"/>
                      </a:xfrm>
                      <a:prstGeom prst="rect">
                        <a:avLst/>
                      </a:prstGeom>
                      <a:noFill/>
                      <a:ln w="38100">
                        <a:noFill/>
                        <a:miter/>
                      </a:ln>
                    </p:spPr>
                  </p:pic>
                </p:oleObj>
              </mc:Fallback>
            </mc:AlternateContent>
          </a:graphicData>
        </a:graphic>
      </p:graphicFrame>
      <p:graphicFrame>
        <p:nvGraphicFramePr>
          <p:cNvPr id="6" name="对象 -2147482431"/>
          <p:cNvGraphicFramePr/>
          <p:nvPr/>
        </p:nvGraphicFramePr>
        <p:xfrm>
          <a:off x="1052830" y="3295650"/>
          <a:ext cx="1990090" cy="925830"/>
        </p:xfrm>
        <a:graphic>
          <a:graphicData uri="http://schemas.openxmlformats.org/presentationml/2006/ole">
            <mc:AlternateContent xmlns:mc="http://schemas.openxmlformats.org/markup-compatibility/2006">
              <mc:Choice xmlns:v="urn:schemas-microsoft-com:vml" Requires="v">
                <p:oleObj r:id="rId7" imgW="1066800" imgH="495300" progId="Equation.DSMT4">
                  <p:embed/>
                </p:oleObj>
              </mc:Choice>
              <mc:Fallback>
                <p:oleObj r:id="rId7" imgW="1066800" imgH="495300" progId="Equation.DSMT4">
                  <p:embed/>
                  <p:pic>
                    <p:nvPicPr>
                      <p:cNvPr id="0" name="图片 9"/>
                      <p:cNvPicPr/>
                      <p:nvPr/>
                    </p:nvPicPr>
                    <p:blipFill>
                      <a:blip r:embed="rId8"/>
                      <a:stretch>
                        <a:fillRect/>
                      </a:stretch>
                    </p:blipFill>
                    <p:spPr>
                      <a:xfrm>
                        <a:off x="1052830" y="3295650"/>
                        <a:ext cx="1990090" cy="925830"/>
                      </a:xfrm>
                      <a:prstGeom prst="rect">
                        <a:avLst/>
                      </a:prstGeom>
                      <a:noFill/>
                      <a:ln w="38100">
                        <a:noFill/>
                        <a:miter/>
                      </a:ln>
                    </p:spPr>
                  </p:pic>
                </p:oleObj>
              </mc:Fallback>
            </mc:AlternateContent>
          </a:graphicData>
        </a:graphic>
      </p:graphicFrame>
      <p:graphicFrame>
        <p:nvGraphicFramePr>
          <p:cNvPr id="7" name="对象 -2147482430"/>
          <p:cNvGraphicFramePr/>
          <p:nvPr/>
        </p:nvGraphicFramePr>
        <p:xfrm>
          <a:off x="1485265" y="4364990"/>
          <a:ext cx="1113155" cy="876935"/>
        </p:xfrm>
        <a:graphic>
          <a:graphicData uri="http://schemas.openxmlformats.org/presentationml/2006/ole">
            <mc:AlternateContent xmlns:mc="http://schemas.openxmlformats.org/markup-compatibility/2006">
              <mc:Choice xmlns:v="urn:schemas-microsoft-com:vml" Requires="v">
                <p:oleObj r:id="rId9" imgW="596900" imgH="469900" progId="Equation.DSMT4">
                  <p:embed/>
                </p:oleObj>
              </mc:Choice>
              <mc:Fallback>
                <p:oleObj r:id="rId9" imgW="596900" imgH="469900" progId="Equation.DSMT4">
                  <p:embed/>
                  <p:pic>
                    <p:nvPicPr>
                      <p:cNvPr id="0" name="图片 10"/>
                      <p:cNvPicPr/>
                      <p:nvPr/>
                    </p:nvPicPr>
                    <p:blipFill>
                      <a:blip r:embed="rId10"/>
                      <a:stretch>
                        <a:fillRect/>
                      </a:stretch>
                    </p:blipFill>
                    <p:spPr>
                      <a:xfrm>
                        <a:off x="1485265" y="4364990"/>
                        <a:ext cx="1113155" cy="876935"/>
                      </a:xfrm>
                      <a:prstGeom prst="rect">
                        <a:avLst/>
                      </a:prstGeom>
                      <a:noFill/>
                      <a:ln w="38100">
                        <a:noFill/>
                        <a:miter/>
                      </a:ln>
                    </p:spPr>
                  </p:pic>
                </p:oleObj>
              </mc:Fallback>
            </mc:AlternateContent>
          </a:graphicData>
        </a:graphic>
      </p:graphicFrame>
      <p:graphicFrame>
        <p:nvGraphicFramePr>
          <p:cNvPr id="8" name="对象 -2147482429"/>
          <p:cNvGraphicFramePr/>
          <p:nvPr/>
        </p:nvGraphicFramePr>
        <p:xfrm>
          <a:off x="1125855" y="5302885"/>
          <a:ext cx="1990090" cy="925830"/>
        </p:xfrm>
        <a:graphic>
          <a:graphicData uri="http://schemas.openxmlformats.org/presentationml/2006/ole">
            <mc:AlternateContent xmlns:mc="http://schemas.openxmlformats.org/markup-compatibility/2006">
              <mc:Choice xmlns:v="urn:schemas-microsoft-com:vml" Requires="v">
                <p:oleObj r:id="rId11" imgW="1066800" imgH="495300" progId="Equation.DSMT4">
                  <p:embed/>
                </p:oleObj>
              </mc:Choice>
              <mc:Fallback>
                <p:oleObj r:id="rId11" imgW="1066800" imgH="495300" progId="Equation.DSMT4">
                  <p:embed/>
                  <p:pic>
                    <p:nvPicPr>
                      <p:cNvPr id="0" name="图片 11"/>
                      <p:cNvPicPr/>
                      <p:nvPr/>
                    </p:nvPicPr>
                    <p:blipFill>
                      <a:blip r:embed="rId8"/>
                      <a:stretch>
                        <a:fillRect/>
                      </a:stretch>
                    </p:blipFill>
                    <p:spPr>
                      <a:xfrm>
                        <a:off x="1125855" y="5302885"/>
                        <a:ext cx="1990090" cy="925830"/>
                      </a:xfrm>
                      <a:prstGeom prst="rect">
                        <a:avLst/>
                      </a:prstGeom>
                      <a:noFill/>
                      <a:ln w="38100">
                        <a:noFill/>
                        <a:miter/>
                      </a:ln>
                    </p:spPr>
                  </p:pic>
                </p:oleObj>
              </mc:Fallback>
            </mc:AlternateContent>
          </a:graphicData>
        </a:graphic>
      </p:graphicFrame>
      <p:graphicFrame>
        <p:nvGraphicFramePr>
          <p:cNvPr id="13" name="对象 -2147482428"/>
          <p:cNvGraphicFramePr/>
          <p:nvPr/>
        </p:nvGraphicFramePr>
        <p:xfrm>
          <a:off x="4005580" y="3789045"/>
          <a:ext cx="2955290" cy="1113790"/>
        </p:xfrm>
        <a:graphic>
          <a:graphicData uri="http://schemas.openxmlformats.org/presentationml/2006/ole">
            <mc:AlternateContent xmlns:mc="http://schemas.openxmlformats.org/markup-compatibility/2006">
              <mc:Choice xmlns:v="urn:schemas-microsoft-com:vml" Requires="v">
                <p:oleObj r:id="rId12" imgW="1587500" imgH="596900" progId="Equation.DSMT4">
                  <p:embed/>
                </p:oleObj>
              </mc:Choice>
              <mc:Fallback>
                <p:oleObj r:id="rId12" imgW="1587500" imgH="596900" progId="Equation.DSMT4">
                  <p:embed/>
                  <p:pic>
                    <p:nvPicPr>
                      <p:cNvPr id="0" name="图片 12"/>
                      <p:cNvPicPr/>
                      <p:nvPr/>
                    </p:nvPicPr>
                    <p:blipFill>
                      <a:blip r:embed="rId13"/>
                      <a:stretch>
                        <a:fillRect/>
                      </a:stretch>
                    </p:blipFill>
                    <p:spPr>
                      <a:xfrm>
                        <a:off x="4005580" y="3789045"/>
                        <a:ext cx="2955290" cy="1113790"/>
                      </a:xfrm>
                      <a:prstGeom prst="rect">
                        <a:avLst/>
                      </a:prstGeom>
                      <a:noFill/>
                      <a:ln w="38100">
                        <a:noFill/>
                        <a:miter/>
                      </a:ln>
                    </p:spPr>
                  </p:pic>
                </p:oleObj>
              </mc:Fallback>
            </mc:AlternateContent>
          </a:graphicData>
        </a:graphic>
      </p:graphicFrame>
      <p:graphicFrame>
        <p:nvGraphicFramePr>
          <p:cNvPr id="15" name="对象 -2147482427"/>
          <p:cNvGraphicFramePr/>
          <p:nvPr/>
        </p:nvGraphicFramePr>
        <p:xfrm>
          <a:off x="4796155" y="1341120"/>
          <a:ext cx="1300480" cy="728980"/>
        </p:xfrm>
        <a:graphic>
          <a:graphicData uri="http://schemas.openxmlformats.org/presentationml/2006/ole">
            <mc:AlternateContent xmlns:mc="http://schemas.openxmlformats.org/markup-compatibility/2006">
              <mc:Choice xmlns:v="urn:schemas-microsoft-com:vml" Requires="v">
                <p:oleObj r:id="rId14" imgW="698500" imgH="393700" progId="Equation.DSMT4">
                  <p:embed/>
                </p:oleObj>
              </mc:Choice>
              <mc:Fallback>
                <p:oleObj r:id="rId14" imgW="698500" imgH="393700" progId="Equation.DSMT4">
                  <p:embed/>
                  <p:pic>
                    <p:nvPicPr>
                      <p:cNvPr id="0" name="图片 13"/>
                      <p:cNvPicPr/>
                      <p:nvPr/>
                    </p:nvPicPr>
                    <p:blipFill>
                      <a:blip r:embed="rId15"/>
                      <a:stretch>
                        <a:fillRect/>
                      </a:stretch>
                    </p:blipFill>
                    <p:spPr>
                      <a:xfrm>
                        <a:off x="4796155" y="1341120"/>
                        <a:ext cx="1300480" cy="728980"/>
                      </a:xfrm>
                      <a:prstGeom prst="rect">
                        <a:avLst/>
                      </a:prstGeom>
                      <a:noFill/>
                      <a:ln w="38100">
                        <a:noFill/>
                        <a:miter/>
                      </a:ln>
                    </p:spPr>
                  </p:pic>
                </p:oleObj>
              </mc:Fallback>
            </mc:AlternateContent>
          </a:graphicData>
        </a:graphic>
      </p:graphicFrame>
      <p:graphicFrame>
        <p:nvGraphicFramePr>
          <p:cNvPr id="17" name="对象 -2147482426"/>
          <p:cNvGraphicFramePr/>
          <p:nvPr/>
        </p:nvGraphicFramePr>
        <p:xfrm>
          <a:off x="4798060" y="3213100"/>
          <a:ext cx="1230630" cy="728980"/>
        </p:xfrm>
        <a:graphic>
          <a:graphicData uri="http://schemas.openxmlformats.org/presentationml/2006/ole">
            <mc:AlternateContent xmlns:mc="http://schemas.openxmlformats.org/markup-compatibility/2006">
              <mc:Choice xmlns:v="urn:schemas-microsoft-com:vml" Requires="v">
                <p:oleObj r:id="rId16" imgW="660400" imgH="393700" progId="Equation.DSMT4">
                  <p:embed/>
                </p:oleObj>
              </mc:Choice>
              <mc:Fallback>
                <p:oleObj r:id="rId16" imgW="660400" imgH="393700" progId="Equation.DSMT4">
                  <p:embed/>
                  <p:pic>
                    <p:nvPicPr>
                      <p:cNvPr id="0" name="图片 14"/>
                      <p:cNvPicPr/>
                      <p:nvPr/>
                    </p:nvPicPr>
                    <p:blipFill>
                      <a:blip r:embed="rId17"/>
                      <a:stretch>
                        <a:fillRect/>
                      </a:stretch>
                    </p:blipFill>
                    <p:spPr>
                      <a:xfrm>
                        <a:off x="4798060" y="3213100"/>
                        <a:ext cx="1230630" cy="728980"/>
                      </a:xfrm>
                      <a:prstGeom prst="rect">
                        <a:avLst/>
                      </a:prstGeom>
                      <a:noFill/>
                      <a:ln w="38100">
                        <a:noFill/>
                        <a:miter/>
                      </a:ln>
                    </p:spPr>
                  </p:pic>
                </p:oleObj>
              </mc:Fallback>
            </mc:AlternateContent>
          </a:graphicData>
        </a:graphic>
      </p:graphicFrame>
      <p:graphicFrame>
        <p:nvGraphicFramePr>
          <p:cNvPr id="19" name="对象 -2147482425"/>
          <p:cNvGraphicFramePr/>
          <p:nvPr/>
        </p:nvGraphicFramePr>
        <p:xfrm>
          <a:off x="4967605" y="1989455"/>
          <a:ext cx="945515" cy="374015"/>
        </p:xfrm>
        <a:graphic>
          <a:graphicData uri="http://schemas.openxmlformats.org/presentationml/2006/ole">
            <mc:AlternateContent xmlns:mc="http://schemas.openxmlformats.org/markup-compatibility/2006">
              <mc:Choice xmlns:v="urn:schemas-microsoft-com:vml" Requires="v">
                <p:oleObj r:id="rId18" imgW="508000" imgH="203200" progId="Equation.DSMT4">
                  <p:embed/>
                </p:oleObj>
              </mc:Choice>
              <mc:Fallback>
                <p:oleObj r:id="rId18" imgW="508000" imgH="203200" progId="Equation.DSMT4">
                  <p:embed/>
                  <p:pic>
                    <p:nvPicPr>
                      <p:cNvPr id="0" name="图片 17"/>
                      <p:cNvPicPr/>
                      <p:nvPr/>
                    </p:nvPicPr>
                    <p:blipFill>
                      <a:blip r:embed="rId19"/>
                      <a:stretch>
                        <a:fillRect/>
                      </a:stretch>
                    </p:blipFill>
                    <p:spPr>
                      <a:xfrm>
                        <a:off x="4967605" y="1989455"/>
                        <a:ext cx="945515" cy="374015"/>
                      </a:xfrm>
                      <a:prstGeom prst="rect">
                        <a:avLst/>
                      </a:prstGeom>
                      <a:noFill/>
                      <a:ln w="38100">
                        <a:noFill/>
                        <a:miter/>
                      </a:ln>
                    </p:spPr>
                  </p:pic>
                </p:oleObj>
              </mc:Fallback>
            </mc:AlternateContent>
          </a:graphicData>
        </a:graphic>
      </p:graphicFrame>
      <p:graphicFrame>
        <p:nvGraphicFramePr>
          <p:cNvPr id="21" name="对象 -2147482424"/>
          <p:cNvGraphicFramePr/>
          <p:nvPr/>
        </p:nvGraphicFramePr>
        <p:xfrm>
          <a:off x="4798060" y="4940300"/>
          <a:ext cx="1132205" cy="827405"/>
        </p:xfrm>
        <a:graphic>
          <a:graphicData uri="http://schemas.openxmlformats.org/presentationml/2006/ole">
            <mc:AlternateContent xmlns:mc="http://schemas.openxmlformats.org/markup-compatibility/2006">
              <mc:Choice xmlns:v="urn:schemas-microsoft-com:vml" Requires="v">
                <p:oleObj r:id="rId20" imgW="609600" imgH="444500" progId="Equation.DSMT4">
                  <p:embed/>
                </p:oleObj>
              </mc:Choice>
              <mc:Fallback>
                <p:oleObj r:id="rId20" imgW="609600" imgH="444500" progId="Equation.DSMT4">
                  <p:embed/>
                  <p:pic>
                    <p:nvPicPr>
                      <p:cNvPr id="0" name="图片 18"/>
                      <p:cNvPicPr/>
                      <p:nvPr/>
                    </p:nvPicPr>
                    <p:blipFill>
                      <a:blip r:embed="rId21"/>
                      <a:stretch>
                        <a:fillRect/>
                      </a:stretch>
                    </p:blipFill>
                    <p:spPr>
                      <a:xfrm>
                        <a:off x="4798060" y="4940300"/>
                        <a:ext cx="1132205" cy="827405"/>
                      </a:xfrm>
                      <a:prstGeom prst="rect">
                        <a:avLst/>
                      </a:prstGeom>
                      <a:noFill/>
                      <a:ln w="38100">
                        <a:noFill/>
                        <a:miter/>
                      </a:ln>
                    </p:spPr>
                  </p:pic>
                </p:oleObj>
              </mc:Fallback>
            </mc:AlternateContent>
          </a:graphicData>
        </a:graphic>
      </p:graphicFrame>
      <p:graphicFrame>
        <p:nvGraphicFramePr>
          <p:cNvPr id="23" name="对象 -2147482423"/>
          <p:cNvGraphicFramePr/>
          <p:nvPr/>
        </p:nvGraphicFramePr>
        <p:xfrm>
          <a:off x="4869815" y="2421255"/>
          <a:ext cx="1043305" cy="808355"/>
        </p:xfrm>
        <a:graphic>
          <a:graphicData uri="http://schemas.openxmlformats.org/presentationml/2006/ole">
            <mc:AlternateContent xmlns:mc="http://schemas.openxmlformats.org/markup-compatibility/2006">
              <mc:Choice xmlns:v="urn:schemas-microsoft-com:vml" Requires="v">
                <p:oleObj r:id="rId22" imgW="558800" imgH="431800" progId="Equation.DSMT4">
                  <p:embed/>
                </p:oleObj>
              </mc:Choice>
              <mc:Fallback>
                <p:oleObj r:id="rId22" imgW="558800" imgH="431800" progId="Equation.DSMT4">
                  <p:embed/>
                  <p:pic>
                    <p:nvPicPr>
                      <p:cNvPr id="0" name="图片 19"/>
                      <p:cNvPicPr/>
                      <p:nvPr/>
                    </p:nvPicPr>
                    <p:blipFill>
                      <a:blip r:embed="rId23"/>
                      <a:stretch>
                        <a:fillRect/>
                      </a:stretch>
                    </p:blipFill>
                    <p:spPr>
                      <a:xfrm>
                        <a:off x="4869815" y="2421255"/>
                        <a:ext cx="1043305" cy="808355"/>
                      </a:xfrm>
                      <a:prstGeom prst="rect">
                        <a:avLst/>
                      </a:prstGeom>
                      <a:noFill/>
                      <a:ln w="38100">
                        <a:noFill/>
                        <a:miter/>
                      </a:ln>
                    </p:spPr>
                  </p:pic>
                </p:oleObj>
              </mc:Fallback>
            </mc:AlternateContent>
          </a:graphicData>
        </a:graphic>
      </p:graphicFrame>
      <p:graphicFrame>
        <p:nvGraphicFramePr>
          <p:cNvPr id="25" name="对象 -2147482422"/>
          <p:cNvGraphicFramePr/>
          <p:nvPr/>
        </p:nvGraphicFramePr>
        <p:xfrm>
          <a:off x="4508500" y="5876925"/>
          <a:ext cx="1634490" cy="423545"/>
        </p:xfrm>
        <a:graphic>
          <a:graphicData uri="http://schemas.openxmlformats.org/presentationml/2006/ole">
            <mc:AlternateContent xmlns:mc="http://schemas.openxmlformats.org/markup-compatibility/2006">
              <mc:Choice xmlns:v="urn:schemas-microsoft-com:vml" Requires="v">
                <p:oleObj r:id="rId24" imgW="876300" imgH="228600" progId="Equation.DSMT4">
                  <p:embed/>
                </p:oleObj>
              </mc:Choice>
              <mc:Fallback>
                <p:oleObj r:id="rId24" imgW="876300" imgH="228600" progId="Equation.DSMT4">
                  <p:embed/>
                  <p:pic>
                    <p:nvPicPr>
                      <p:cNvPr id="0" name="图片 20"/>
                      <p:cNvPicPr/>
                      <p:nvPr/>
                    </p:nvPicPr>
                    <p:blipFill>
                      <a:blip r:embed="rId25"/>
                      <a:stretch>
                        <a:fillRect/>
                      </a:stretch>
                    </p:blipFill>
                    <p:spPr>
                      <a:xfrm>
                        <a:off x="4508500" y="5876925"/>
                        <a:ext cx="1634490" cy="423545"/>
                      </a:xfrm>
                      <a:prstGeom prst="rect">
                        <a:avLst/>
                      </a:prstGeom>
                      <a:noFill/>
                      <a:ln w="38100">
                        <a:noFill/>
                        <a:miter/>
                      </a:ln>
                    </p:spPr>
                  </p:pic>
                </p:oleObj>
              </mc:Fallback>
            </mc:AlternateContent>
          </a:graphicData>
        </a:graphic>
      </p:graphicFrame>
      <p:graphicFrame>
        <p:nvGraphicFramePr>
          <p:cNvPr id="27" name="对象 -2147482421"/>
          <p:cNvGraphicFramePr/>
          <p:nvPr/>
        </p:nvGraphicFramePr>
        <p:xfrm>
          <a:off x="7239635" y="2132330"/>
          <a:ext cx="4848225" cy="857250"/>
        </p:xfrm>
        <a:graphic>
          <a:graphicData uri="http://schemas.openxmlformats.org/presentationml/2006/ole">
            <mc:AlternateContent xmlns:mc="http://schemas.openxmlformats.org/markup-compatibility/2006">
              <mc:Choice xmlns:v="urn:schemas-microsoft-com:vml" Requires="v">
                <p:oleObj r:id="rId26" imgW="2602865" imgH="457200" progId="Equation.DSMT4">
                  <p:embed/>
                </p:oleObj>
              </mc:Choice>
              <mc:Fallback>
                <p:oleObj r:id="rId26" imgW="2602865" imgH="457200" progId="Equation.DSMT4">
                  <p:embed/>
                  <p:pic>
                    <p:nvPicPr>
                      <p:cNvPr id="0" name="图片 21"/>
                      <p:cNvPicPr/>
                      <p:nvPr/>
                    </p:nvPicPr>
                    <p:blipFill>
                      <a:blip r:embed="rId27"/>
                      <a:stretch>
                        <a:fillRect/>
                      </a:stretch>
                    </p:blipFill>
                    <p:spPr>
                      <a:xfrm>
                        <a:off x="7239635" y="2132330"/>
                        <a:ext cx="4848225" cy="857250"/>
                      </a:xfrm>
                      <a:prstGeom prst="rect">
                        <a:avLst/>
                      </a:prstGeom>
                      <a:noFill/>
                      <a:ln w="38100">
                        <a:noFill/>
                        <a:miter/>
                      </a:ln>
                    </p:spPr>
                  </p:pic>
                </p:oleObj>
              </mc:Fallback>
            </mc:AlternateContent>
          </a:graphicData>
        </a:graphic>
      </p:graphicFrame>
      <p:graphicFrame>
        <p:nvGraphicFramePr>
          <p:cNvPr id="29" name="对象 -2147482420"/>
          <p:cNvGraphicFramePr/>
          <p:nvPr/>
        </p:nvGraphicFramePr>
        <p:xfrm>
          <a:off x="8797290" y="1398270"/>
          <a:ext cx="1229995" cy="778510"/>
        </p:xfrm>
        <a:graphic>
          <a:graphicData uri="http://schemas.openxmlformats.org/presentationml/2006/ole">
            <mc:AlternateContent xmlns:mc="http://schemas.openxmlformats.org/markup-compatibility/2006">
              <mc:Choice xmlns:v="urn:schemas-microsoft-com:vml" Requires="v">
                <p:oleObj r:id="rId28" imgW="660400" imgH="419100" progId="Equation.DSMT4">
                  <p:embed/>
                </p:oleObj>
              </mc:Choice>
              <mc:Fallback>
                <p:oleObj r:id="rId28" imgW="660400" imgH="419100" progId="Equation.DSMT4">
                  <p:embed/>
                  <p:pic>
                    <p:nvPicPr>
                      <p:cNvPr id="0" name="图片 22"/>
                      <p:cNvPicPr/>
                      <p:nvPr/>
                    </p:nvPicPr>
                    <p:blipFill>
                      <a:blip r:embed="rId29"/>
                      <a:stretch>
                        <a:fillRect/>
                      </a:stretch>
                    </p:blipFill>
                    <p:spPr>
                      <a:xfrm>
                        <a:off x="8797290" y="1398270"/>
                        <a:ext cx="1229995" cy="778510"/>
                      </a:xfrm>
                      <a:prstGeom prst="rect">
                        <a:avLst/>
                      </a:prstGeom>
                      <a:noFill/>
                      <a:ln w="38100">
                        <a:noFill/>
                        <a:miter/>
                      </a:ln>
                    </p:spPr>
                  </p:pic>
                </p:oleObj>
              </mc:Fallback>
            </mc:AlternateContent>
          </a:graphicData>
        </a:graphic>
      </p:graphicFrame>
      <p:graphicFrame>
        <p:nvGraphicFramePr>
          <p:cNvPr id="31" name="对象 -2147482419"/>
          <p:cNvGraphicFramePr/>
          <p:nvPr/>
        </p:nvGraphicFramePr>
        <p:xfrm>
          <a:off x="8470265" y="4796155"/>
          <a:ext cx="1891665" cy="857250"/>
        </p:xfrm>
        <a:graphic>
          <a:graphicData uri="http://schemas.openxmlformats.org/presentationml/2006/ole">
            <mc:AlternateContent xmlns:mc="http://schemas.openxmlformats.org/markup-compatibility/2006">
              <mc:Choice xmlns:v="urn:schemas-microsoft-com:vml" Requires="v">
                <p:oleObj r:id="rId30" imgW="1016000" imgH="457200" progId="Equation.DSMT4">
                  <p:embed/>
                </p:oleObj>
              </mc:Choice>
              <mc:Fallback>
                <p:oleObj r:id="rId30" imgW="1016000" imgH="457200" progId="Equation.DSMT4">
                  <p:embed/>
                  <p:pic>
                    <p:nvPicPr>
                      <p:cNvPr id="0" name="图片 23"/>
                      <p:cNvPicPr/>
                      <p:nvPr/>
                    </p:nvPicPr>
                    <p:blipFill>
                      <a:blip r:embed="rId31"/>
                      <a:stretch>
                        <a:fillRect/>
                      </a:stretch>
                    </p:blipFill>
                    <p:spPr>
                      <a:xfrm>
                        <a:off x="8470265" y="4796155"/>
                        <a:ext cx="1891665" cy="857250"/>
                      </a:xfrm>
                      <a:prstGeom prst="rect">
                        <a:avLst/>
                      </a:prstGeom>
                      <a:noFill/>
                      <a:ln w="38100">
                        <a:noFill/>
                        <a:miter/>
                      </a:ln>
                    </p:spPr>
                  </p:pic>
                </p:oleObj>
              </mc:Fallback>
            </mc:AlternateContent>
          </a:graphicData>
        </a:graphic>
      </p:graphicFrame>
      <p:graphicFrame>
        <p:nvGraphicFramePr>
          <p:cNvPr id="33" name="对象 -2147482418"/>
          <p:cNvGraphicFramePr/>
          <p:nvPr/>
        </p:nvGraphicFramePr>
        <p:xfrm>
          <a:off x="8634095" y="2839720"/>
          <a:ext cx="1565275" cy="876935"/>
        </p:xfrm>
        <a:graphic>
          <a:graphicData uri="http://schemas.openxmlformats.org/presentationml/2006/ole">
            <mc:AlternateContent xmlns:mc="http://schemas.openxmlformats.org/markup-compatibility/2006">
              <mc:Choice xmlns:v="urn:schemas-microsoft-com:vml" Requires="v">
                <p:oleObj r:id="rId32" imgW="838200" imgH="469900" progId="Equation.DSMT4">
                  <p:embed/>
                </p:oleObj>
              </mc:Choice>
              <mc:Fallback>
                <p:oleObj r:id="rId32" imgW="838200" imgH="469900" progId="Equation.DSMT4">
                  <p:embed/>
                  <p:pic>
                    <p:nvPicPr>
                      <p:cNvPr id="0" name="图片 24"/>
                      <p:cNvPicPr/>
                      <p:nvPr/>
                    </p:nvPicPr>
                    <p:blipFill>
                      <a:blip r:embed="rId33"/>
                      <a:stretch>
                        <a:fillRect/>
                      </a:stretch>
                    </p:blipFill>
                    <p:spPr>
                      <a:xfrm>
                        <a:off x="8634095" y="2839720"/>
                        <a:ext cx="1565275" cy="876935"/>
                      </a:xfrm>
                      <a:prstGeom prst="rect">
                        <a:avLst/>
                      </a:prstGeom>
                      <a:noFill/>
                      <a:ln w="38100">
                        <a:noFill/>
                        <a:miter/>
                      </a:ln>
                    </p:spPr>
                  </p:pic>
                </p:oleObj>
              </mc:Fallback>
            </mc:AlternateContent>
          </a:graphicData>
        </a:graphic>
      </p:graphicFrame>
      <p:graphicFrame>
        <p:nvGraphicFramePr>
          <p:cNvPr id="35" name="对象 -2147482417"/>
          <p:cNvGraphicFramePr/>
          <p:nvPr/>
        </p:nvGraphicFramePr>
        <p:xfrm>
          <a:off x="8613775" y="3716655"/>
          <a:ext cx="1585595" cy="876935"/>
        </p:xfrm>
        <a:graphic>
          <a:graphicData uri="http://schemas.openxmlformats.org/presentationml/2006/ole">
            <mc:AlternateContent xmlns:mc="http://schemas.openxmlformats.org/markup-compatibility/2006">
              <mc:Choice xmlns:v="urn:schemas-microsoft-com:vml" Requires="v">
                <p:oleObj r:id="rId34" imgW="850900" imgH="469900" progId="Equation.DSMT4">
                  <p:embed/>
                </p:oleObj>
              </mc:Choice>
              <mc:Fallback>
                <p:oleObj r:id="rId34" imgW="850900" imgH="469900" progId="Equation.DSMT4">
                  <p:embed/>
                  <p:pic>
                    <p:nvPicPr>
                      <p:cNvPr id="0" name="图片 25"/>
                      <p:cNvPicPr/>
                      <p:nvPr/>
                    </p:nvPicPr>
                    <p:blipFill>
                      <a:blip r:embed="rId35"/>
                      <a:stretch>
                        <a:fillRect/>
                      </a:stretch>
                    </p:blipFill>
                    <p:spPr>
                      <a:xfrm>
                        <a:off x="8613775" y="3716655"/>
                        <a:ext cx="1585595" cy="876935"/>
                      </a:xfrm>
                      <a:prstGeom prst="rect">
                        <a:avLst/>
                      </a:prstGeom>
                      <a:noFill/>
                      <a:ln w="38100">
                        <a:noFill/>
                        <a:miter/>
                      </a:ln>
                    </p:spPr>
                  </p:pic>
                </p:oleObj>
              </mc:Fallback>
            </mc:AlternateContent>
          </a:graphicData>
        </a:graphic>
      </p:graphicFrame>
      <p:graphicFrame>
        <p:nvGraphicFramePr>
          <p:cNvPr id="37" name="对象 -2147482416"/>
          <p:cNvGraphicFramePr/>
          <p:nvPr/>
        </p:nvGraphicFramePr>
        <p:xfrm>
          <a:off x="9117965" y="5682615"/>
          <a:ext cx="876935" cy="453390"/>
        </p:xfrm>
        <a:graphic>
          <a:graphicData uri="http://schemas.openxmlformats.org/presentationml/2006/ole">
            <mc:AlternateContent xmlns:mc="http://schemas.openxmlformats.org/markup-compatibility/2006">
              <mc:Choice xmlns:v="urn:schemas-microsoft-com:vml" Requires="v">
                <p:oleObj r:id="rId36" imgW="469900" imgH="241300" progId="Equation.DSMT4">
                  <p:embed/>
                </p:oleObj>
              </mc:Choice>
              <mc:Fallback>
                <p:oleObj r:id="rId36" imgW="469900" imgH="241300" progId="Equation.DSMT4">
                  <p:embed/>
                  <p:pic>
                    <p:nvPicPr>
                      <p:cNvPr id="0" name="图片 26"/>
                      <p:cNvPicPr/>
                      <p:nvPr/>
                    </p:nvPicPr>
                    <p:blipFill>
                      <a:blip r:embed="rId37"/>
                      <a:stretch>
                        <a:fillRect/>
                      </a:stretch>
                    </p:blipFill>
                    <p:spPr>
                      <a:xfrm>
                        <a:off x="9117965" y="5682615"/>
                        <a:ext cx="876935" cy="453390"/>
                      </a:xfrm>
                      <a:prstGeom prst="rect">
                        <a:avLst/>
                      </a:prstGeom>
                      <a:noFill/>
                      <a:ln w="38100">
                        <a:noFill/>
                        <a:miter/>
                      </a:ln>
                    </p:spPr>
                  </p:pic>
                </p:oleObj>
              </mc:Fallback>
            </mc:AlternateContent>
          </a:graphicData>
        </a:graphic>
      </p:graphicFrame>
      <p:cxnSp>
        <p:nvCxnSpPr>
          <p:cNvPr id="39" name="直接连接符 38"/>
          <p:cNvCxnSpPr/>
          <p:nvPr/>
        </p:nvCxnSpPr>
        <p:spPr>
          <a:xfrm>
            <a:off x="3748405" y="1412240"/>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7102475" y="1409065"/>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10" y="765810"/>
            <a:ext cx="11834495" cy="5868670"/>
          </a:xfrm>
        </p:spPr>
        <p:txBody>
          <a:bodyPr/>
          <a:lstStyle/>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graphicFrame>
        <p:nvGraphicFramePr>
          <p:cNvPr id="76" name="表格 75"/>
          <p:cNvGraphicFramePr/>
          <p:nvPr>
            <p:custDataLst>
              <p:tags r:id="rId1"/>
            </p:custDataLst>
          </p:nvPr>
        </p:nvGraphicFramePr>
        <p:xfrm>
          <a:off x="621665" y="1770380"/>
          <a:ext cx="10838180" cy="4406400"/>
        </p:xfrm>
        <a:graphic>
          <a:graphicData uri="http://schemas.openxmlformats.org/drawingml/2006/table">
            <a:tbl>
              <a:tblPr firstRow="1" bandRow="1">
                <a:tableStyleId>{5C22544A-7EE6-4342-B048-85BDC9FD1C3A}</a:tableStyleId>
              </a:tblPr>
              <a:tblGrid>
                <a:gridCol w="786765">
                  <a:extLst>
                    <a:ext uri="{9D8B030D-6E8A-4147-A177-3AD203B41FA5}">
                      <a16:colId xmlns:a16="http://schemas.microsoft.com/office/drawing/2014/main" val="20000"/>
                    </a:ext>
                  </a:extLst>
                </a:gridCol>
                <a:gridCol w="4065270">
                  <a:extLst>
                    <a:ext uri="{9D8B030D-6E8A-4147-A177-3AD203B41FA5}">
                      <a16:colId xmlns:a16="http://schemas.microsoft.com/office/drawing/2014/main" val="20001"/>
                    </a:ext>
                  </a:extLst>
                </a:gridCol>
                <a:gridCol w="839470">
                  <a:extLst>
                    <a:ext uri="{9D8B030D-6E8A-4147-A177-3AD203B41FA5}">
                      <a16:colId xmlns:a16="http://schemas.microsoft.com/office/drawing/2014/main" val="20002"/>
                    </a:ext>
                  </a:extLst>
                </a:gridCol>
                <a:gridCol w="744855">
                  <a:extLst>
                    <a:ext uri="{9D8B030D-6E8A-4147-A177-3AD203B41FA5}">
                      <a16:colId xmlns:a16="http://schemas.microsoft.com/office/drawing/2014/main" val="20003"/>
                    </a:ext>
                  </a:extLst>
                </a:gridCol>
                <a:gridCol w="3571240">
                  <a:extLst>
                    <a:ext uri="{9D8B030D-6E8A-4147-A177-3AD203B41FA5}">
                      <a16:colId xmlns:a16="http://schemas.microsoft.com/office/drawing/2014/main" val="20004"/>
                    </a:ext>
                  </a:extLst>
                </a:gridCol>
                <a:gridCol w="830580">
                  <a:extLst>
                    <a:ext uri="{9D8B030D-6E8A-4147-A177-3AD203B41FA5}">
                      <a16:colId xmlns:a16="http://schemas.microsoft.com/office/drawing/2014/main" val="20005"/>
                    </a:ext>
                  </a:extLst>
                </a:gridCol>
              </a:tblGrid>
              <a:tr h="367200">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extLst>
                  <a:ext uri="{0D108BD9-81ED-4DB2-BD59-A6C34878D82A}">
                    <a16:rowId xmlns:a16="http://schemas.microsoft.com/office/drawing/2014/main" val="10000"/>
                  </a:ext>
                </a:extLst>
              </a:tr>
              <a:tr h="367200">
                <a:tc>
                  <a:txBody>
                    <a:bodyPr/>
                    <a:lstStyle/>
                    <a:p>
                      <a:pPr>
                        <a:buNone/>
                      </a:pPr>
                      <a:endParaRPr lang="zh-CN" altLang="en-US"/>
                    </a:p>
                  </a:txBody>
                  <a:tcPr/>
                </a:tc>
                <a:tc>
                  <a:txBody>
                    <a:bodyPr/>
                    <a:lstStyle/>
                    <a:p>
                      <a:pPr>
                        <a:buNone/>
                      </a:pPr>
                      <a:r>
                        <a:rPr lang="zh-CN" altLang="en-US"/>
                        <a:t>家庭折现因子</a:t>
                      </a:r>
                    </a:p>
                  </a:txBody>
                  <a:tcPr/>
                </a:tc>
                <a:tc>
                  <a:txBody>
                    <a:bodyPr/>
                    <a:lstStyle/>
                    <a:p>
                      <a:pPr>
                        <a:buNone/>
                      </a:pPr>
                      <a:r>
                        <a:rPr lang="zh-CN" altLang="en-US"/>
                        <a:t>0.99</a:t>
                      </a:r>
                    </a:p>
                  </a:txBody>
                  <a:tcPr/>
                </a:tc>
                <a:tc>
                  <a:txBody>
                    <a:bodyPr/>
                    <a:lstStyle/>
                    <a:p>
                      <a:pPr>
                        <a:buNone/>
                      </a:pPr>
                      <a:endParaRPr lang="zh-CN" altLang="en-US"/>
                    </a:p>
                  </a:txBody>
                  <a:tcPr/>
                </a:tc>
                <a:tc>
                  <a:txBody>
                    <a:bodyPr/>
                    <a:lstStyle/>
                    <a:p>
                      <a:pPr>
                        <a:buNone/>
                      </a:pPr>
                      <a:r>
                        <a:rPr lang="zh-CN" altLang="en-US"/>
                        <a:t>劳动税率对债务关注系数</a:t>
                      </a:r>
                    </a:p>
                  </a:txBody>
                  <a:tcPr/>
                </a:tc>
                <a:tc>
                  <a:txBody>
                    <a:bodyPr/>
                    <a:lstStyle/>
                    <a:p>
                      <a:pPr>
                        <a:buNone/>
                      </a:pPr>
                      <a:r>
                        <a:rPr lang="zh-CN" altLang="en-US"/>
                        <a:t>0.1</a:t>
                      </a:r>
                    </a:p>
                  </a:txBody>
                  <a:tcPr/>
                </a:tc>
                <a:extLst>
                  <a:ext uri="{0D108BD9-81ED-4DB2-BD59-A6C34878D82A}">
                    <a16:rowId xmlns:a16="http://schemas.microsoft.com/office/drawing/2014/main" val="10001"/>
                  </a:ext>
                </a:extLst>
              </a:tr>
              <a:tr h="367200">
                <a:tc>
                  <a:txBody>
                    <a:bodyPr/>
                    <a:lstStyle/>
                    <a:p>
                      <a:pPr>
                        <a:buNone/>
                      </a:pPr>
                      <a:endParaRPr lang="zh-CN" altLang="en-US"/>
                    </a:p>
                  </a:txBody>
                  <a:tcPr/>
                </a:tc>
                <a:tc>
                  <a:txBody>
                    <a:bodyPr/>
                    <a:lstStyle/>
                    <a:p>
                      <a:pPr>
                        <a:buNone/>
                      </a:pPr>
                      <a:r>
                        <a:rPr lang="zh-CN" altLang="en-US"/>
                        <a:t>消费跨期替代弹性倒数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资本税率对产出关注系数</a:t>
                      </a:r>
                    </a:p>
                  </a:txBody>
                  <a:tcPr/>
                </a:tc>
                <a:tc>
                  <a:txBody>
                    <a:bodyPr/>
                    <a:lstStyle/>
                    <a:p>
                      <a:pPr>
                        <a:buNone/>
                      </a:pPr>
                      <a:r>
                        <a:rPr lang="zh-CN" altLang="en-US"/>
                        <a:t>0.1</a:t>
                      </a:r>
                    </a:p>
                  </a:txBody>
                  <a:tcPr/>
                </a:tc>
                <a:extLst>
                  <a:ext uri="{0D108BD9-81ED-4DB2-BD59-A6C34878D82A}">
                    <a16:rowId xmlns:a16="http://schemas.microsoft.com/office/drawing/2014/main" val="10002"/>
                  </a:ext>
                </a:extLst>
              </a:tr>
              <a:tr h="367200">
                <a:tc>
                  <a:txBody>
                    <a:bodyPr/>
                    <a:lstStyle/>
                    <a:p>
                      <a:pPr>
                        <a:buNone/>
                      </a:pPr>
                      <a:endParaRPr lang="zh-CN" altLang="en-US"/>
                    </a:p>
                  </a:txBody>
                  <a:tcPr/>
                </a:tc>
                <a:tc>
                  <a:txBody>
                    <a:bodyPr/>
                    <a:lstStyle/>
                    <a:p>
                      <a:pPr>
                        <a:buNone/>
                      </a:pPr>
                      <a:r>
                        <a:rPr lang="zh-CN" altLang="en-US"/>
                        <a:t>劳动供给弹性倒数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资本税率对债务关注系数</a:t>
                      </a:r>
                    </a:p>
                  </a:txBody>
                  <a:tcPr/>
                </a:tc>
                <a:tc>
                  <a:txBody>
                    <a:bodyPr/>
                    <a:lstStyle/>
                    <a:p>
                      <a:pPr>
                        <a:buNone/>
                      </a:pPr>
                      <a:r>
                        <a:rPr lang="zh-CN" altLang="en-US"/>
                        <a:t>0.1</a:t>
                      </a:r>
                    </a:p>
                  </a:txBody>
                  <a:tcPr/>
                </a:tc>
                <a:extLst>
                  <a:ext uri="{0D108BD9-81ED-4DB2-BD59-A6C34878D82A}">
                    <a16:rowId xmlns:a16="http://schemas.microsoft.com/office/drawing/2014/main" val="10003"/>
                  </a:ext>
                </a:extLst>
              </a:tr>
              <a:tr h="367200">
                <a:tc>
                  <a:txBody>
                    <a:bodyPr/>
                    <a:lstStyle/>
                    <a:p>
                      <a:pPr>
                        <a:buNone/>
                      </a:pPr>
                      <a:endParaRPr lang="zh-CN" altLang="en-US"/>
                    </a:p>
                  </a:txBody>
                  <a:tcPr/>
                </a:tc>
                <a:tc>
                  <a:txBody>
                    <a:bodyPr/>
                    <a:lstStyle/>
                    <a:p>
                      <a:pPr>
                        <a:buNone/>
                      </a:pPr>
                      <a:r>
                        <a:rPr lang="zh-CN" altLang="en-US"/>
                        <a:t>资本产出弹性</a:t>
                      </a:r>
                    </a:p>
                  </a:txBody>
                  <a:tcPr/>
                </a:tc>
                <a:tc>
                  <a:txBody>
                    <a:bodyPr/>
                    <a:lstStyle/>
                    <a:p>
                      <a:pPr>
                        <a:buNone/>
                      </a:pPr>
                      <a:r>
                        <a:rPr lang="zh-CN" altLang="en-US"/>
                        <a:t>0.4</a:t>
                      </a:r>
                    </a:p>
                  </a:txBody>
                  <a:tcPr/>
                </a:tc>
                <a:tc>
                  <a:txBody>
                    <a:bodyPr/>
                    <a:lstStyle/>
                    <a:p>
                      <a:pPr>
                        <a:buNone/>
                      </a:pPr>
                      <a:endParaRPr lang="zh-CN" altLang="en-US"/>
                    </a:p>
                  </a:txBody>
                  <a:tcPr/>
                </a:tc>
                <a:tc>
                  <a:txBody>
                    <a:bodyPr/>
                    <a:lstStyle/>
                    <a:p>
                      <a:pPr>
                        <a:buNone/>
                      </a:pPr>
                      <a:r>
                        <a:rPr lang="zh-CN" altLang="en-US"/>
                        <a:t>稳态通货膨胀率</a:t>
                      </a:r>
                    </a:p>
                  </a:txBody>
                  <a:tcPr/>
                </a:tc>
                <a:tc>
                  <a:txBody>
                    <a:bodyPr/>
                    <a:lstStyle/>
                    <a:p>
                      <a:pPr>
                        <a:buNone/>
                      </a:pPr>
                      <a:r>
                        <a:rPr lang="zh-CN" altLang="en-US"/>
                        <a:t>1</a:t>
                      </a:r>
                    </a:p>
                  </a:txBody>
                  <a:tcPr/>
                </a:tc>
                <a:extLst>
                  <a:ext uri="{0D108BD9-81ED-4DB2-BD59-A6C34878D82A}">
                    <a16:rowId xmlns:a16="http://schemas.microsoft.com/office/drawing/2014/main" val="10004"/>
                  </a:ext>
                </a:extLst>
              </a:tr>
              <a:tr h="367200">
                <a:tc>
                  <a:txBody>
                    <a:bodyPr/>
                    <a:lstStyle/>
                    <a:p>
                      <a:pPr>
                        <a:buNone/>
                      </a:pPr>
                      <a:endParaRPr lang="zh-CN" altLang="en-US"/>
                    </a:p>
                  </a:txBody>
                  <a:tcPr/>
                </a:tc>
                <a:tc>
                  <a:txBody>
                    <a:bodyPr/>
                    <a:lstStyle/>
                    <a:p>
                      <a:pPr>
                        <a:buNone/>
                      </a:pPr>
                      <a:r>
                        <a:rPr lang="zh-CN" altLang="en-US"/>
                        <a:t>劳动产出弹性</a:t>
                      </a:r>
                    </a:p>
                  </a:txBody>
                  <a:tcPr/>
                </a:tc>
                <a:tc>
                  <a:txBody>
                    <a:bodyPr/>
                    <a:lstStyle/>
                    <a:p>
                      <a:pPr>
                        <a:buNone/>
                      </a:pPr>
                      <a:r>
                        <a:rPr lang="zh-CN" altLang="en-US"/>
                        <a:t>0.6</a:t>
                      </a:r>
                    </a:p>
                  </a:txBody>
                  <a:tcPr/>
                </a:tc>
                <a:tc>
                  <a:txBody>
                    <a:bodyPr/>
                    <a:lstStyle/>
                    <a:p>
                      <a:pPr>
                        <a:buNone/>
                      </a:pPr>
                      <a:endParaRPr lang="zh-CN" altLang="en-US"/>
                    </a:p>
                  </a:txBody>
                  <a:tcPr/>
                </a:tc>
                <a:tc>
                  <a:txBody>
                    <a:bodyPr/>
                    <a:lstStyle/>
                    <a:p>
                      <a:pPr>
                        <a:buNone/>
                      </a:pPr>
                      <a:r>
                        <a:rPr lang="zh-CN" altLang="en-US"/>
                        <a:t>稳态政府购买占产出比重</a:t>
                      </a:r>
                    </a:p>
                  </a:txBody>
                  <a:tcPr/>
                </a:tc>
                <a:tc>
                  <a:txBody>
                    <a:bodyPr/>
                    <a:lstStyle/>
                    <a:p>
                      <a:pPr>
                        <a:buNone/>
                      </a:pPr>
                      <a:r>
                        <a:rPr lang="zh-CN" altLang="en-US"/>
                        <a:t>0.15</a:t>
                      </a:r>
                    </a:p>
                  </a:txBody>
                  <a:tcPr/>
                </a:tc>
                <a:extLst>
                  <a:ext uri="{0D108BD9-81ED-4DB2-BD59-A6C34878D82A}">
                    <a16:rowId xmlns:a16="http://schemas.microsoft.com/office/drawing/2014/main" val="10005"/>
                  </a:ext>
                </a:extLst>
              </a:tr>
              <a:tr h="367200">
                <a:tc>
                  <a:txBody>
                    <a:bodyPr/>
                    <a:lstStyle/>
                    <a:p>
                      <a:pPr>
                        <a:buNone/>
                      </a:pPr>
                      <a:endParaRPr lang="zh-CN" altLang="en-US"/>
                    </a:p>
                  </a:txBody>
                  <a:tcPr/>
                </a:tc>
                <a:tc>
                  <a:txBody>
                    <a:bodyPr/>
                    <a:lstStyle/>
                    <a:p>
                      <a:pPr>
                        <a:buNone/>
                      </a:pPr>
                      <a:r>
                        <a:rPr lang="zh-CN" altLang="en-US"/>
                        <a:t>私人资本折旧率</a:t>
                      </a:r>
                    </a:p>
                  </a:txBody>
                  <a:tcPr/>
                </a:tc>
                <a:tc>
                  <a:txBody>
                    <a:bodyPr/>
                    <a:lstStyle/>
                    <a:p>
                      <a:pPr>
                        <a:buNone/>
                      </a:pPr>
                      <a:r>
                        <a:rPr lang="zh-CN" altLang="en-US"/>
                        <a:t>0.25</a:t>
                      </a:r>
                    </a:p>
                  </a:txBody>
                  <a:tcPr/>
                </a:tc>
                <a:tc>
                  <a:txBody>
                    <a:bodyPr/>
                    <a:lstStyle/>
                    <a:p>
                      <a:pPr>
                        <a:buNone/>
                      </a:pPr>
                      <a:endParaRPr lang="zh-CN" altLang="en-US"/>
                    </a:p>
                  </a:txBody>
                  <a:tcPr/>
                </a:tc>
                <a:tc>
                  <a:txBody>
                    <a:bodyPr/>
                    <a:lstStyle/>
                    <a:p>
                      <a:pPr>
                        <a:buNone/>
                      </a:pPr>
                      <a:r>
                        <a:rPr lang="zh-CN" altLang="en-US"/>
                        <a:t>稳态政府债务占产出比重</a:t>
                      </a:r>
                    </a:p>
                  </a:txBody>
                  <a:tcPr/>
                </a:tc>
                <a:tc>
                  <a:txBody>
                    <a:bodyPr/>
                    <a:lstStyle/>
                    <a:p>
                      <a:pPr>
                        <a:buNone/>
                      </a:pPr>
                      <a:r>
                        <a:rPr lang="zh-CN" altLang="en-US"/>
                        <a:t>0.3</a:t>
                      </a:r>
                    </a:p>
                  </a:txBody>
                  <a:tcPr/>
                </a:tc>
                <a:extLst>
                  <a:ext uri="{0D108BD9-81ED-4DB2-BD59-A6C34878D82A}">
                    <a16:rowId xmlns:a16="http://schemas.microsoft.com/office/drawing/2014/main" val="10006"/>
                  </a:ext>
                </a:extLst>
              </a:tr>
              <a:tr h="367200">
                <a:tc>
                  <a:txBody>
                    <a:bodyPr/>
                    <a:lstStyle/>
                    <a:p>
                      <a:pPr>
                        <a:buNone/>
                      </a:pPr>
                      <a:endParaRPr lang="zh-CN" altLang="en-US"/>
                    </a:p>
                  </a:txBody>
                  <a:tcPr/>
                </a:tc>
                <a:tc>
                  <a:txBody>
                    <a:bodyPr/>
                    <a:lstStyle/>
                    <a:p>
                      <a:pPr>
                        <a:buNone/>
                      </a:pPr>
                      <a:r>
                        <a:rPr lang="zh-CN" altLang="en-US"/>
                        <a:t>价格加成</a:t>
                      </a:r>
                    </a:p>
                  </a:txBody>
                  <a:tcPr/>
                </a:tc>
                <a:tc>
                  <a:txBody>
                    <a:bodyPr/>
                    <a:lstStyle/>
                    <a:p>
                      <a:pPr>
                        <a:buNone/>
                      </a:pPr>
                      <a:r>
                        <a:rPr lang="zh-CN" altLang="en-US"/>
                        <a:t>6</a:t>
                      </a:r>
                    </a:p>
                  </a:txBody>
                  <a:tcPr/>
                </a:tc>
                <a:tc>
                  <a:txBody>
                    <a:bodyPr/>
                    <a:lstStyle/>
                    <a:p>
                      <a:pPr>
                        <a:buNone/>
                      </a:pPr>
                      <a:endParaRPr lang="zh-CN" altLang="en-US"/>
                    </a:p>
                  </a:txBody>
                  <a:tcPr/>
                </a:tc>
                <a:tc>
                  <a:txBody>
                    <a:bodyPr/>
                    <a:lstStyle/>
                    <a:p>
                      <a:pPr>
                        <a:buNone/>
                      </a:pPr>
                      <a:r>
                        <a:rPr lang="zh-CN" altLang="en-US"/>
                        <a:t>稳态消费税税率</a:t>
                      </a:r>
                    </a:p>
                  </a:txBody>
                  <a:tcPr/>
                </a:tc>
                <a:tc>
                  <a:txBody>
                    <a:bodyPr/>
                    <a:lstStyle/>
                    <a:p>
                      <a:pPr>
                        <a:buNone/>
                      </a:pPr>
                      <a:r>
                        <a:rPr lang="zh-CN" altLang="en-US"/>
                        <a:t>0.1</a:t>
                      </a:r>
                    </a:p>
                  </a:txBody>
                  <a:tcPr/>
                </a:tc>
                <a:extLst>
                  <a:ext uri="{0D108BD9-81ED-4DB2-BD59-A6C34878D82A}">
                    <a16:rowId xmlns:a16="http://schemas.microsoft.com/office/drawing/2014/main" val="10007"/>
                  </a:ext>
                </a:extLst>
              </a:tr>
              <a:tr h="367200">
                <a:tc>
                  <a:txBody>
                    <a:bodyPr/>
                    <a:lstStyle/>
                    <a:p>
                      <a:pPr>
                        <a:buNone/>
                      </a:pPr>
                      <a:endParaRPr lang="zh-CN" altLang="en-US"/>
                    </a:p>
                  </a:txBody>
                  <a:tcPr/>
                </a:tc>
                <a:tc>
                  <a:txBody>
                    <a:bodyPr/>
                    <a:lstStyle/>
                    <a:p>
                      <a:pPr>
                        <a:buNone/>
                      </a:pPr>
                      <a:r>
                        <a:rPr lang="zh-CN" altLang="en-US"/>
                        <a:t>价格粘性</a:t>
                      </a:r>
                    </a:p>
                  </a:txBody>
                  <a:tcPr/>
                </a:tc>
                <a:tc>
                  <a:txBody>
                    <a:bodyPr/>
                    <a:lstStyle/>
                    <a:p>
                      <a:pPr>
                        <a:buNone/>
                      </a:pPr>
                      <a:r>
                        <a:rPr lang="zh-CN" altLang="en-US"/>
                        <a:t>0.75</a:t>
                      </a:r>
                    </a:p>
                  </a:txBody>
                  <a:tcPr/>
                </a:tc>
                <a:tc>
                  <a:txBody>
                    <a:bodyPr/>
                    <a:lstStyle/>
                    <a:p>
                      <a:pPr>
                        <a:buNone/>
                      </a:pPr>
                      <a:endParaRPr lang="zh-CN" altLang="en-US"/>
                    </a:p>
                  </a:txBody>
                  <a:tcPr/>
                </a:tc>
                <a:tc>
                  <a:txBody>
                    <a:bodyPr/>
                    <a:lstStyle/>
                    <a:p>
                      <a:pPr>
                        <a:buNone/>
                      </a:pPr>
                      <a:r>
                        <a:rPr lang="zh-CN" altLang="en-US"/>
                        <a:t>稳态劳动税税率</a:t>
                      </a:r>
                    </a:p>
                  </a:txBody>
                  <a:tcPr/>
                </a:tc>
                <a:tc>
                  <a:txBody>
                    <a:bodyPr/>
                    <a:lstStyle/>
                    <a:p>
                      <a:pPr>
                        <a:buNone/>
                      </a:pPr>
                      <a:r>
                        <a:rPr lang="zh-CN" altLang="en-US"/>
                        <a:t>0.1</a:t>
                      </a:r>
                    </a:p>
                  </a:txBody>
                  <a:tcPr/>
                </a:tc>
                <a:extLst>
                  <a:ext uri="{0D108BD9-81ED-4DB2-BD59-A6C34878D82A}">
                    <a16:rowId xmlns:a16="http://schemas.microsoft.com/office/drawing/2014/main" val="10008"/>
                  </a:ext>
                </a:extLst>
              </a:tr>
              <a:tr h="367200">
                <a:tc>
                  <a:txBody>
                    <a:bodyPr/>
                    <a:lstStyle/>
                    <a:p>
                      <a:pPr>
                        <a:buNone/>
                      </a:pPr>
                      <a:endParaRPr lang="zh-CN" altLang="en-US"/>
                    </a:p>
                  </a:txBody>
                  <a:tcPr/>
                </a:tc>
                <a:tc>
                  <a:txBody>
                    <a:bodyPr/>
                    <a:lstStyle/>
                    <a:p>
                      <a:pPr>
                        <a:buNone/>
                      </a:pPr>
                      <a:r>
                        <a:rPr lang="zh-CN" altLang="en-US"/>
                        <a:t>消费税率对产出关注系数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稳态资本税税率</a:t>
                      </a:r>
                    </a:p>
                  </a:txBody>
                  <a:tcPr/>
                </a:tc>
                <a:tc>
                  <a:txBody>
                    <a:bodyPr/>
                    <a:lstStyle/>
                    <a:p>
                      <a:pPr>
                        <a:buNone/>
                      </a:pPr>
                      <a:r>
                        <a:rPr lang="zh-CN" altLang="en-US"/>
                        <a:t>0.1</a:t>
                      </a:r>
                    </a:p>
                  </a:txBody>
                  <a:tcPr/>
                </a:tc>
                <a:extLst>
                  <a:ext uri="{0D108BD9-81ED-4DB2-BD59-A6C34878D82A}">
                    <a16:rowId xmlns:a16="http://schemas.microsoft.com/office/drawing/2014/main" val="10009"/>
                  </a:ext>
                </a:extLst>
              </a:tr>
              <a:tr h="367200">
                <a:tc>
                  <a:txBody>
                    <a:bodyPr/>
                    <a:lstStyle/>
                    <a:p>
                      <a:pPr>
                        <a:buNone/>
                      </a:pPr>
                      <a:endParaRPr lang="zh-CN" altLang="en-US"/>
                    </a:p>
                  </a:txBody>
                  <a:tcPr/>
                </a:tc>
                <a:tc>
                  <a:txBody>
                    <a:bodyPr/>
                    <a:lstStyle/>
                    <a:p>
                      <a:pPr>
                        <a:buNone/>
                      </a:pPr>
                      <a:r>
                        <a:rPr lang="zh-CN" altLang="en-US"/>
                        <a:t>消费税率对债务关注系数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稳态工作时间</a:t>
                      </a:r>
                    </a:p>
                  </a:txBody>
                  <a:tcPr/>
                </a:tc>
                <a:tc>
                  <a:txBody>
                    <a:bodyPr/>
                    <a:lstStyle/>
                    <a:p>
                      <a:pPr>
                        <a:buNone/>
                      </a:pPr>
                      <a:r>
                        <a:rPr lang="zh-CN" altLang="en-US"/>
                        <a:t>1/3</a:t>
                      </a:r>
                    </a:p>
                  </a:txBody>
                  <a:tcPr/>
                </a:tc>
                <a:extLst>
                  <a:ext uri="{0D108BD9-81ED-4DB2-BD59-A6C34878D82A}">
                    <a16:rowId xmlns:a16="http://schemas.microsoft.com/office/drawing/2014/main" val="10010"/>
                  </a:ext>
                </a:extLst>
              </a:tr>
              <a:tr h="367200">
                <a:tc>
                  <a:txBody>
                    <a:bodyPr/>
                    <a:lstStyle/>
                    <a:p>
                      <a:pPr>
                        <a:buNone/>
                      </a:pPr>
                      <a:endParaRPr lang="zh-CN" altLang="en-US"/>
                    </a:p>
                  </a:txBody>
                  <a:tcPr/>
                </a:tc>
                <a:tc>
                  <a:txBody>
                    <a:bodyPr/>
                    <a:lstStyle/>
                    <a:p>
                      <a:pPr>
                        <a:buNone/>
                      </a:pPr>
                      <a:r>
                        <a:rPr lang="zh-CN" altLang="en-US"/>
                        <a:t>劳动税率对产出关注系数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11"/>
                  </a:ext>
                </a:extLst>
              </a:tr>
            </a:tbl>
          </a:graphicData>
        </a:graphic>
      </p:graphicFrame>
      <p:sp>
        <p:nvSpPr>
          <p:cNvPr id="77" name="文本框 76"/>
          <p:cNvSpPr txBox="1"/>
          <p:nvPr/>
        </p:nvSpPr>
        <p:spPr>
          <a:xfrm>
            <a:off x="3502660" y="1125538"/>
            <a:ext cx="5080000" cy="645160"/>
          </a:xfrm>
          <a:prstGeom prst="rect">
            <a:avLst/>
          </a:prstGeom>
        </p:spPr>
        <p:txBody>
          <a:bodyPr>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Times New Roman" panose="02020603050405020304"/>
              </a:rPr>
              <a:t>1 </a:t>
            </a:r>
            <a:r>
              <a:rPr lang="zh-CN" altLang="en-US" sz="2400" b="1">
                <a:latin typeface="Times New Roman" panose="02020603050405020304"/>
                <a:ea typeface="宋体" panose="02010600030101010101" pitchFamily="2" charset="-122"/>
              </a:rPr>
              <a:t>静态参数赋值</a:t>
            </a:r>
          </a:p>
        </p:txBody>
      </p:sp>
      <p:sp>
        <p:nvSpPr>
          <p:cNvPr id="78"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pic>
        <p:nvPicPr>
          <p:cNvPr id="24"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62330" y="2176145"/>
            <a:ext cx="289560" cy="379730"/>
          </a:xfrm>
          <a:prstGeom prst="rect">
            <a:avLst/>
          </a:prstGeom>
          <a:noFill/>
          <a:ln>
            <a:noFill/>
          </a:ln>
        </p:spPr>
      </p:pic>
      <p:pic>
        <p:nvPicPr>
          <p:cNvPr id="22" name="图片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62965" y="2470785"/>
            <a:ext cx="360680" cy="430530"/>
          </a:xfrm>
          <a:prstGeom prst="rect">
            <a:avLst/>
          </a:prstGeom>
          <a:noFill/>
          <a:ln>
            <a:noFill/>
          </a:ln>
        </p:spPr>
      </p:pic>
      <p:pic>
        <p:nvPicPr>
          <p:cNvPr id="20" name="图片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38835" y="2823845"/>
            <a:ext cx="330200" cy="429895"/>
          </a:xfrm>
          <a:prstGeom prst="rect">
            <a:avLst/>
          </a:prstGeom>
          <a:noFill/>
          <a:ln>
            <a:noFill/>
          </a:ln>
        </p:spPr>
      </p:pic>
      <p:pic>
        <p:nvPicPr>
          <p:cNvPr id="18" name="图片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862965" y="3183890"/>
            <a:ext cx="360680" cy="410210"/>
          </a:xfrm>
          <a:prstGeom prst="rect">
            <a:avLst/>
          </a:prstGeom>
          <a:noFill/>
          <a:ln>
            <a:noFill/>
          </a:ln>
        </p:spPr>
      </p:pic>
      <p:pic>
        <p:nvPicPr>
          <p:cNvPr id="16" name="图片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843915" y="3523615"/>
            <a:ext cx="289560" cy="429895"/>
          </a:xfrm>
          <a:prstGeom prst="rect">
            <a:avLst/>
          </a:prstGeom>
          <a:noFill/>
          <a:ln>
            <a:noFill/>
          </a:ln>
        </p:spPr>
      </p:pic>
      <p:pic>
        <p:nvPicPr>
          <p:cNvPr id="14" name="图片 1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909320" y="3953510"/>
            <a:ext cx="259715" cy="340360"/>
          </a:xfrm>
          <a:prstGeom prst="rect">
            <a:avLst/>
          </a:prstGeom>
          <a:noFill/>
          <a:ln>
            <a:noFill/>
          </a:ln>
        </p:spPr>
      </p:pic>
      <p:pic>
        <p:nvPicPr>
          <p:cNvPr id="12" name="图片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909320" y="4293870"/>
            <a:ext cx="330200" cy="450215"/>
          </a:xfrm>
          <a:prstGeom prst="rect">
            <a:avLst/>
          </a:prstGeom>
          <a:noFill/>
          <a:ln>
            <a:noFill/>
          </a:ln>
        </p:spPr>
      </p:pic>
      <p:pic>
        <p:nvPicPr>
          <p:cNvPr id="10" name="图片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939165" y="4653280"/>
            <a:ext cx="330200" cy="450215"/>
          </a:xfrm>
          <a:prstGeom prst="rect">
            <a:avLst/>
          </a:prstGeom>
          <a:noFill/>
          <a:ln>
            <a:noFill/>
          </a:ln>
        </p:spPr>
      </p:pic>
      <p:pic>
        <p:nvPicPr>
          <p:cNvPr id="8" name="图片 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908685" y="4961890"/>
            <a:ext cx="360680" cy="480695"/>
          </a:xfrm>
          <a:prstGeom prst="rect">
            <a:avLst/>
          </a:prstGeom>
          <a:noFill/>
          <a:ln>
            <a:noFill/>
          </a:ln>
        </p:spPr>
      </p:pic>
      <p:pic>
        <p:nvPicPr>
          <p:cNvPr id="6" name="图片 6"/>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899795" y="5346065"/>
            <a:ext cx="360680" cy="460375"/>
          </a:xfrm>
          <a:prstGeom prst="rect">
            <a:avLst/>
          </a:prstGeom>
          <a:noFill/>
          <a:ln>
            <a:noFill/>
          </a:ln>
        </p:spPr>
      </p:pic>
      <p:pic>
        <p:nvPicPr>
          <p:cNvPr id="4" name="图片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862965" y="5734685"/>
            <a:ext cx="360680" cy="480695"/>
          </a:xfrm>
          <a:prstGeom prst="rect">
            <a:avLst/>
          </a:prstGeom>
          <a:noFill/>
          <a:ln>
            <a:noFill/>
          </a:ln>
        </p:spPr>
      </p:pic>
      <p:pic>
        <p:nvPicPr>
          <p:cNvPr id="23" name="图片 23"/>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6453505" y="2081530"/>
            <a:ext cx="360680" cy="460375"/>
          </a:xfrm>
          <a:prstGeom prst="rect">
            <a:avLst/>
          </a:prstGeom>
          <a:noFill/>
          <a:ln>
            <a:noFill/>
          </a:ln>
        </p:spPr>
      </p:pic>
      <p:pic>
        <p:nvPicPr>
          <p:cNvPr id="21" name="图片 21"/>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6486525" y="2420620"/>
            <a:ext cx="379730" cy="480695"/>
          </a:xfrm>
          <a:prstGeom prst="rect">
            <a:avLst/>
          </a:prstGeom>
          <a:noFill/>
          <a:ln>
            <a:noFill/>
          </a:ln>
        </p:spPr>
      </p:pic>
      <p:pic>
        <p:nvPicPr>
          <p:cNvPr id="19" name="图片 19"/>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6507480" y="2823210"/>
            <a:ext cx="379730" cy="460375"/>
          </a:xfrm>
          <a:prstGeom prst="rect">
            <a:avLst/>
          </a:prstGeom>
          <a:noFill/>
          <a:ln>
            <a:noFill/>
          </a:ln>
        </p:spPr>
      </p:pic>
      <p:pic>
        <p:nvPicPr>
          <p:cNvPr id="17" name="图片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a:xfrm>
            <a:off x="6486525" y="3262630"/>
            <a:ext cx="289560" cy="309880"/>
          </a:xfrm>
          <a:prstGeom prst="rect">
            <a:avLst/>
          </a:prstGeom>
          <a:noFill/>
          <a:ln>
            <a:noFill/>
          </a:ln>
        </p:spPr>
      </p:pic>
      <p:pic>
        <p:nvPicPr>
          <p:cNvPr id="15" name="图片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a:xfrm>
            <a:off x="6381750" y="3573145"/>
            <a:ext cx="600075" cy="430530"/>
          </a:xfrm>
          <a:prstGeom prst="rect">
            <a:avLst/>
          </a:prstGeom>
          <a:noFill/>
          <a:ln>
            <a:noFill/>
          </a:ln>
        </p:spPr>
      </p:pic>
      <p:pic>
        <p:nvPicPr>
          <p:cNvPr id="13" name="图片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a:xfrm>
            <a:off x="6381750" y="3933190"/>
            <a:ext cx="581025" cy="430530"/>
          </a:xfrm>
          <a:prstGeom prst="rect">
            <a:avLst/>
          </a:prstGeom>
          <a:noFill/>
          <a:ln>
            <a:noFill/>
          </a:ln>
        </p:spPr>
      </p:pic>
      <p:pic>
        <p:nvPicPr>
          <p:cNvPr id="11" name="图片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a:xfrm>
            <a:off x="6525895" y="4293235"/>
            <a:ext cx="370205" cy="379730"/>
          </a:xfrm>
          <a:prstGeom prst="rect">
            <a:avLst/>
          </a:prstGeom>
          <a:noFill/>
          <a:ln>
            <a:noFill/>
          </a:ln>
        </p:spPr>
      </p:pic>
      <p:pic>
        <p:nvPicPr>
          <p:cNvPr id="9" name="图片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a:xfrm>
            <a:off x="6525895" y="4653280"/>
            <a:ext cx="340360" cy="380365"/>
          </a:xfrm>
          <a:prstGeom prst="rect">
            <a:avLst/>
          </a:prstGeom>
          <a:noFill/>
          <a:ln>
            <a:noFill/>
          </a:ln>
        </p:spPr>
      </p:pic>
      <p:pic>
        <p:nvPicPr>
          <p:cNvPr id="7" name="图片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a:xfrm>
            <a:off x="6525895" y="5085080"/>
            <a:ext cx="370205" cy="379730"/>
          </a:xfrm>
          <a:prstGeom prst="rect">
            <a:avLst/>
          </a:prstGeom>
          <a:noFill/>
          <a:ln>
            <a:noFill/>
          </a:ln>
        </p:spPr>
      </p:pic>
      <p:pic>
        <p:nvPicPr>
          <p:cNvPr id="5" name="图片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a:xfrm>
            <a:off x="6597650" y="5445760"/>
            <a:ext cx="289560" cy="360680"/>
          </a:xfrm>
          <a:prstGeom prst="rect">
            <a:avLst/>
          </a:prstGeom>
          <a:noFill/>
          <a:ln>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p:nvPr>
            <p:custDataLst>
              <p:tags r:id="rId1"/>
            </p:custDataLst>
          </p:nvPr>
        </p:nvGraphicFramePr>
        <p:xfrm>
          <a:off x="1413510" y="1845310"/>
          <a:ext cx="9064625" cy="4320000"/>
        </p:xfrm>
        <a:graphic>
          <a:graphicData uri="http://schemas.openxmlformats.org/drawingml/2006/table">
            <a:tbl>
              <a:tblPr firstRow="1" bandRow="1">
                <a:tableStyleId>{5C22544A-7EE6-4342-B048-85BDC9FD1C3A}</a:tableStyleId>
              </a:tblPr>
              <a:tblGrid>
                <a:gridCol w="834390">
                  <a:extLst>
                    <a:ext uri="{9D8B030D-6E8A-4147-A177-3AD203B41FA5}">
                      <a16:colId xmlns:a16="http://schemas.microsoft.com/office/drawing/2014/main" val="20000"/>
                    </a:ext>
                  </a:extLst>
                </a:gridCol>
                <a:gridCol w="3181985">
                  <a:extLst>
                    <a:ext uri="{9D8B030D-6E8A-4147-A177-3AD203B41FA5}">
                      <a16:colId xmlns:a16="http://schemas.microsoft.com/office/drawing/2014/main" val="20001"/>
                    </a:ext>
                  </a:extLst>
                </a:gridCol>
                <a:gridCol w="1297305">
                  <a:extLst>
                    <a:ext uri="{9D8B030D-6E8A-4147-A177-3AD203B41FA5}">
                      <a16:colId xmlns:a16="http://schemas.microsoft.com/office/drawing/2014/main" val="20002"/>
                    </a:ext>
                  </a:extLst>
                </a:gridCol>
                <a:gridCol w="1477010">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032510">
                  <a:extLst>
                    <a:ext uri="{9D8B030D-6E8A-4147-A177-3AD203B41FA5}">
                      <a16:colId xmlns:a16="http://schemas.microsoft.com/office/drawing/2014/main" val="20005"/>
                    </a:ext>
                  </a:extLst>
                </a:gridCol>
              </a:tblGrid>
              <a:tr h="432000">
                <a:tc>
                  <a:txBody>
                    <a:bodyPr/>
                    <a:lstStyle/>
                    <a:p>
                      <a:pPr>
                        <a:buNone/>
                      </a:pPr>
                      <a:r>
                        <a:rPr lang="zh-CN" altLang="en-US" sz="1800"/>
                        <a:t>参数</a:t>
                      </a:r>
                    </a:p>
                  </a:txBody>
                  <a:tcPr/>
                </a:tc>
                <a:tc>
                  <a:txBody>
                    <a:bodyPr/>
                    <a:lstStyle/>
                    <a:p>
                      <a:pPr>
                        <a:buNone/>
                      </a:pPr>
                      <a:r>
                        <a:rPr lang="zh-CN" altLang="en-US" sz="1800"/>
                        <a:t>参数含义</a:t>
                      </a:r>
                    </a:p>
                  </a:txBody>
                  <a:tcPr/>
                </a:tc>
                <a:tc>
                  <a:txBody>
                    <a:bodyPr/>
                    <a:lstStyle/>
                    <a:p>
                      <a:pPr>
                        <a:buNone/>
                      </a:pPr>
                      <a:r>
                        <a:rPr lang="zh-CN" altLang="en-US" sz="1800"/>
                        <a:t>先验均值</a:t>
                      </a:r>
                    </a:p>
                  </a:txBody>
                  <a:tcPr/>
                </a:tc>
                <a:tc>
                  <a:txBody>
                    <a:bodyPr/>
                    <a:lstStyle/>
                    <a:p>
                      <a:pPr>
                        <a:buNone/>
                      </a:pPr>
                      <a:r>
                        <a:rPr lang="zh-CN" altLang="en-US" sz="1800"/>
                        <a:t>后验均值</a:t>
                      </a:r>
                    </a:p>
                  </a:txBody>
                  <a:tcPr/>
                </a:tc>
                <a:tc>
                  <a:txBody>
                    <a:bodyPr/>
                    <a:lstStyle/>
                    <a:p>
                      <a:pPr>
                        <a:buNone/>
                      </a:pPr>
                      <a:r>
                        <a:rPr lang="zh-CN" altLang="en-US" sz="1800"/>
                        <a:t>分布类型</a:t>
                      </a:r>
                    </a:p>
                  </a:txBody>
                  <a:tcPr/>
                </a:tc>
                <a:tc>
                  <a:txBody>
                    <a:bodyPr/>
                    <a:lstStyle/>
                    <a:p>
                      <a:pPr>
                        <a:buNone/>
                      </a:pPr>
                      <a:r>
                        <a:rPr lang="zh-CN" altLang="en-US" sz="1800"/>
                        <a:t>标准差</a:t>
                      </a:r>
                    </a:p>
                  </a:txBody>
                  <a:tcPr/>
                </a:tc>
                <a:extLst>
                  <a:ext uri="{0D108BD9-81ED-4DB2-BD59-A6C34878D82A}">
                    <a16:rowId xmlns:a16="http://schemas.microsoft.com/office/drawing/2014/main" val="10000"/>
                  </a:ext>
                </a:extLst>
              </a:tr>
              <a:tr h="432000">
                <a:tc>
                  <a:txBody>
                    <a:bodyPr/>
                    <a:lstStyle/>
                    <a:p>
                      <a:pPr>
                        <a:buNone/>
                      </a:pPr>
                      <a:endParaRPr lang="zh-CN" altLang="en-US" sz="1800"/>
                    </a:p>
                  </a:txBody>
                  <a:tcPr/>
                </a:tc>
                <a:tc>
                  <a:txBody>
                    <a:bodyPr/>
                    <a:lstStyle/>
                    <a:p>
                      <a:pPr>
                        <a:buNone/>
                      </a:pPr>
                      <a:r>
                        <a:rPr lang="zh-CN" altLang="en-US" sz="1800"/>
                        <a:t>利率平滑系数</a:t>
                      </a:r>
                    </a:p>
                  </a:txBody>
                  <a:tcPr/>
                </a:tc>
                <a:tc>
                  <a:txBody>
                    <a:bodyPr/>
                    <a:lstStyle/>
                    <a:p>
                      <a:pPr>
                        <a:buNone/>
                      </a:pPr>
                      <a:r>
                        <a:rPr lang="zh-CN" altLang="en-US" sz="1800"/>
                        <a:t>0.80</a:t>
                      </a:r>
                    </a:p>
                  </a:txBody>
                  <a:tcPr/>
                </a:tc>
                <a:tc>
                  <a:txBody>
                    <a:bodyPr/>
                    <a:lstStyle/>
                    <a:p>
                      <a:pPr>
                        <a:buNone/>
                      </a:pPr>
                      <a:r>
                        <a:rPr lang="zh-CN" altLang="en-US" sz="1800"/>
                        <a:t>0.5541</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1"/>
                  </a:ext>
                </a:extLst>
              </a:tr>
              <a:tr h="432000">
                <a:tc>
                  <a:txBody>
                    <a:bodyPr/>
                    <a:lstStyle/>
                    <a:p>
                      <a:pPr>
                        <a:buNone/>
                      </a:pPr>
                      <a:endParaRPr lang="zh-CN" altLang="en-US" sz="1800"/>
                    </a:p>
                  </a:txBody>
                  <a:tcPr/>
                </a:tc>
                <a:tc>
                  <a:txBody>
                    <a:bodyPr/>
                    <a:lstStyle/>
                    <a:p>
                      <a:pPr>
                        <a:buNone/>
                      </a:pPr>
                      <a:r>
                        <a:rPr lang="zh-CN" altLang="en-US" sz="1800"/>
                        <a:t>利率对通胀反应系数</a:t>
                      </a:r>
                    </a:p>
                  </a:txBody>
                  <a:tcPr/>
                </a:tc>
                <a:tc>
                  <a:txBody>
                    <a:bodyPr/>
                    <a:lstStyle/>
                    <a:p>
                      <a:pPr>
                        <a:buNone/>
                      </a:pPr>
                      <a:r>
                        <a:rPr lang="zh-CN" altLang="en-US" sz="1800"/>
                        <a:t>1.50</a:t>
                      </a:r>
                    </a:p>
                  </a:txBody>
                  <a:tcPr/>
                </a:tc>
                <a:tc>
                  <a:txBody>
                    <a:bodyPr/>
                    <a:lstStyle/>
                    <a:p>
                      <a:pPr>
                        <a:buNone/>
                      </a:pPr>
                      <a:r>
                        <a:rPr lang="zh-CN" altLang="en-US" sz="1800"/>
                        <a:t>1.6272</a:t>
                      </a:r>
                    </a:p>
                  </a:txBody>
                  <a:tcPr/>
                </a:tc>
                <a:tc>
                  <a:txBody>
                    <a:bodyPr/>
                    <a:lstStyle/>
                    <a:p>
                      <a:pPr>
                        <a:buNone/>
                      </a:pPr>
                      <a:r>
                        <a:rPr lang="zh-CN" altLang="en-US" sz="1800"/>
                        <a:t>gamma</a:t>
                      </a:r>
                    </a:p>
                  </a:txBody>
                  <a:tcPr/>
                </a:tc>
                <a:tc>
                  <a:txBody>
                    <a:bodyPr/>
                    <a:lstStyle/>
                    <a:p>
                      <a:pPr>
                        <a:buNone/>
                      </a:pPr>
                      <a:r>
                        <a:rPr lang="zh-CN" altLang="en-US" sz="1800"/>
                        <a:t>0.10</a:t>
                      </a:r>
                    </a:p>
                  </a:txBody>
                  <a:tcPr/>
                </a:tc>
                <a:extLst>
                  <a:ext uri="{0D108BD9-81ED-4DB2-BD59-A6C34878D82A}">
                    <a16:rowId xmlns:a16="http://schemas.microsoft.com/office/drawing/2014/main" val="10002"/>
                  </a:ext>
                </a:extLst>
              </a:tr>
              <a:tr h="432000">
                <a:tc>
                  <a:txBody>
                    <a:bodyPr/>
                    <a:lstStyle/>
                    <a:p>
                      <a:pPr>
                        <a:buNone/>
                      </a:pPr>
                      <a:endParaRPr lang="zh-CN" altLang="en-US" sz="1800"/>
                    </a:p>
                  </a:txBody>
                  <a:tcPr/>
                </a:tc>
                <a:tc>
                  <a:txBody>
                    <a:bodyPr/>
                    <a:lstStyle/>
                    <a:p>
                      <a:pPr>
                        <a:buNone/>
                      </a:pPr>
                      <a:r>
                        <a:rPr lang="zh-CN" altLang="en-US" sz="1800"/>
                        <a:t>利率对产出反应系数</a:t>
                      </a:r>
                    </a:p>
                  </a:txBody>
                  <a:tcPr/>
                </a:tc>
                <a:tc>
                  <a:txBody>
                    <a:bodyPr/>
                    <a:lstStyle/>
                    <a:p>
                      <a:pPr>
                        <a:buNone/>
                      </a:pPr>
                      <a:r>
                        <a:rPr lang="zh-CN" altLang="en-US" sz="1800"/>
                        <a:t>0.50</a:t>
                      </a:r>
                    </a:p>
                  </a:txBody>
                  <a:tcPr/>
                </a:tc>
                <a:tc>
                  <a:txBody>
                    <a:bodyPr/>
                    <a:lstStyle/>
                    <a:p>
                      <a:pPr>
                        <a:buNone/>
                      </a:pPr>
                      <a:r>
                        <a:rPr lang="zh-CN" altLang="en-US" sz="1800"/>
                        <a:t>0.4789</a:t>
                      </a:r>
                    </a:p>
                  </a:txBody>
                  <a:tcPr/>
                </a:tc>
                <a:tc>
                  <a:txBody>
                    <a:bodyPr/>
                    <a:lstStyle/>
                    <a:p>
                      <a:pPr>
                        <a:buNone/>
                      </a:pPr>
                      <a:r>
                        <a:rPr lang="zh-CN" altLang="en-US" sz="1800"/>
                        <a:t>gamma</a:t>
                      </a:r>
                    </a:p>
                  </a:txBody>
                  <a:tcPr/>
                </a:tc>
                <a:tc>
                  <a:txBody>
                    <a:bodyPr/>
                    <a:lstStyle/>
                    <a:p>
                      <a:pPr>
                        <a:buNone/>
                      </a:pPr>
                      <a:r>
                        <a:rPr lang="zh-CN" altLang="en-US" sz="1800"/>
                        <a:t>0.05</a:t>
                      </a:r>
                    </a:p>
                  </a:txBody>
                  <a:tcPr/>
                </a:tc>
                <a:extLst>
                  <a:ext uri="{0D108BD9-81ED-4DB2-BD59-A6C34878D82A}">
                    <a16:rowId xmlns:a16="http://schemas.microsoft.com/office/drawing/2014/main" val="10003"/>
                  </a:ext>
                </a:extLst>
              </a:tr>
              <a:tr h="432000">
                <a:tc>
                  <a:txBody>
                    <a:bodyPr/>
                    <a:lstStyle/>
                    <a:p>
                      <a:pPr>
                        <a:buNone/>
                      </a:pPr>
                      <a:endParaRPr lang="zh-CN" altLang="en-US" sz="1800"/>
                    </a:p>
                  </a:txBody>
                  <a:tcPr/>
                </a:tc>
                <a:tc>
                  <a:txBody>
                    <a:bodyPr/>
                    <a:lstStyle/>
                    <a:p>
                      <a:pPr>
                        <a:buNone/>
                      </a:pPr>
                      <a:r>
                        <a:rPr lang="zh-CN" altLang="en-US" sz="1800"/>
                        <a:t>消费税率平滑系数</a:t>
                      </a:r>
                    </a:p>
                  </a:txBody>
                  <a:tcPr/>
                </a:tc>
                <a:tc>
                  <a:txBody>
                    <a:bodyPr/>
                    <a:lstStyle/>
                    <a:p>
                      <a:pPr>
                        <a:buNone/>
                      </a:pPr>
                      <a:r>
                        <a:rPr lang="zh-CN" altLang="en-US" sz="1800"/>
                        <a:t>0.80</a:t>
                      </a:r>
                    </a:p>
                  </a:txBody>
                  <a:tcPr/>
                </a:tc>
                <a:tc>
                  <a:txBody>
                    <a:bodyPr/>
                    <a:lstStyle/>
                    <a:p>
                      <a:pPr>
                        <a:buNone/>
                      </a:pPr>
                      <a:r>
                        <a:rPr lang="zh-CN" altLang="en-US" sz="1800"/>
                        <a:t>0.8922</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4"/>
                  </a:ext>
                </a:extLst>
              </a:tr>
              <a:tr h="432000">
                <a:tc>
                  <a:txBody>
                    <a:bodyPr/>
                    <a:lstStyle/>
                    <a:p>
                      <a:pPr>
                        <a:buNone/>
                      </a:pPr>
                      <a:endParaRPr lang="zh-CN" altLang="en-US" sz="1800"/>
                    </a:p>
                  </a:txBody>
                  <a:tcPr/>
                </a:tc>
                <a:tc>
                  <a:txBody>
                    <a:bodyPr/>
                    <a:lstStyle/>
                    <a:p>
                      <a:pPr>
                        <a:buNone/>
                      </a:pPr>
                      <a:r>
                        <a:rPr lang="zh-CN" altLang="en-US" sz="1800"/>
                        <a:t>劳动税率平滑系数</a:t>
                      </a:r>
                    </a:p>
                  </a:txBody>
                  <a:tcPr/>
                </a:tc>
                <a:tc>
                  <a:txBody>
                    <a:bodyPr/>
                    <a:lstStyle/>
                    <a:p>
                      <a:pPr>
                        <a:buNone/>
                      </a:pPr>
                      <a:r>
                        <a:rPr lang="zh-CN" altLang="en-US" sz="1800"/>
                        <a:t>0.80</a:t>
                      </a:r>
                    </a:p>
                  </a:txBody>
                  <a:tcPr/>
                </a:tc>
                <a:tc>
                  <a:txBody>
                    <a:bodyPr/>
                    <a:lstStyle/>
                    <a:p>
                      <a:pPr>
                        <a:buNone/>
                      </a:pPr>
                      <a:r>
                        <a:rPr lang="zh-CN" altLang="en-US" sz="1800"/>
                        <a:t>0.7713</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5"/>
                  </a:ext>
                </a:extLst>
              </a:tr>
              <a:tr h="432000">
                <a:tc>
                  <a:txBody>
                    <a:bodyPr/>
                    <a:lstStyle/>
                    <a:p>
                      <a:pPr>
                        <a:buNone/>
                      </a:pPr>
                      <a:endParaRPr lang="zh-CN" altLang="en-US" sz="1800"/>
                    </a:p>
                  </a:txBody>
                  <a:tcPr/>
                </a:tc>
                <a:tc>
                  <a:txBody>
                    <a:bodyPr/>
                    <a:lstStyle/>
                    <a:p>
                      <a:pPr>
                        <a:buNone/>
                      </a:pPr>
                      <a:r>
                        <a:rPr lang="zh-CN" altLang="en-US" sz="1800"/>
                        <a:t>资本税率平滑系数</a:t>
                      </a:r>
                    </a:p>
                  </a:txBody>
                  <a:tcPr/>
                </a:tc>
                <a:tc>
                  <a:txBody>
                    <a:bodyPr/>
                    <a:lstStyle/>
                    <a:p>
                      <a:pPr>
                        <a:buNone/>
                      </a:pPr>
                      <a:r>
                        <a:rPr lang="zh-CN" altLang="en-US" sz="1800"/>
                        <a:t>0.80</a:t>
                      </a:r>
                    </a:p>
                  </a:txBody>
                  <a:tcPr/>
                </a:tc>
                <a:tc>
                  <a:txBody>
                    <a:bodyPr/>
                    <a:lstStyle/>
                    <a:p>
                      <a:pPr>
                        <a:buNone/>
                      </a:pPr>
                      <a:r>
                        <a:rPr lang="zh-CN" altLang="en-US" sz="1800"/>
                        <a:t>0.8538</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6"/>
                  </a:ext>
                </a:extLst>
              </a:tr>
              <a:tr h="432000">
                <a:tc>
                  <a:txBody>
                    <a:bodyPr/>
                    <a:lstStyle/>
                    <a:p>
                      <a:pPr>
                        <a:buNone/>
                      </a:pPr>
                      <a:endParaRPr lang="zh-CN" altLang="en-US" sz="1800"/>
                    </a:p>
                  </a:txBody>
                  <a:tcPr/>
                </a:tc>
                <a:tc>
                  <a:txBody>
                    <a:bodyPr/>
                    <a:lstStyle/>
                    <a:p>
                      <a:pPr>
                        <a:buNone/>
                      </a:pPr>
                      <a:r>
                        <a:rPr lang="zh-CN" altLang="en-US" sz="1800"/>
                        <a:t>政府购买平滑系数</a:t>
                      </a:r>
                    </a:p>
                  </a:txBody>
                  <a:tcPr/>
                </a:tc>
                <a:tc>
                  <a:txBody>
                    <a:bodyPr/>
                    <a:lstStyle/>
                    <a:p>
                      <a:pPr>
                        <a:buNone/>
                      </a:pPr>
                      <a:r>
                        <a:rPr lang="zh-CN" altLang="en-US" sz="1800"/>
                        <a:t>0.80</a:t>
                      </a:r>
                    </a:p>
                  </a:txBody>
                  <a:tcPr/>
                </a:tc>
                <a:tc>
                  <a:txBody>
                    <a:bodyPr/>
                    <a:lstStyle/>
                    <a:p>
                      <a:pPr>
                        <a:buNone/>
                      </a:pPr>
                      <a:r>
                        <a:rPr lang="zh-CN" altLang="en-US" sz="1800"/>
                        <a:t>0.9791</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7"/>
                  </a:ext>
                </a:extLst>
              </a:tr>
              <a:tr h="432000">
                <a:tc>
                  <a:txBody>
                    <a:bodyPr/>
                    <a:lstStyle/>
                    <a:p>
                      <a:pPr>
                        <a:buNone/>
                      </a:pPr>
                      <a:endParaRPr lang="zh-CN" altLang="en-US" sz="1800"/>
                    </a:p>
                  </a:txBody>
                  <a:tcPr/>
                </a:tc>
                <a:tc>
                  <a:txBody>
                    <a:bodyPr/>
                    <a:lstStyle/>
                    <a:p>
                      <a:pPr>
                        <a:buNone/>
                      </a:pPr>
                      <a:r>
                        <a:rPr lang="zh-CN" altLang="en-US" sz="1800"/>
                        <a:t>转移支付平滑系数</a:t>
                      </a:r>
                    </a:p>
                  </a:txBody>
                  <a:tcPr/>
                </a:tc>
                <a:tc>
                  <a:txBody>
                    <a:bodyPr/>
                    <a:lstStyle/>
                    <a:p>
                      <a:pPr>
                        <a:buNone/>
                      </a:pPr>
                      <a:r>
                        <a:rPr lang="zh-CN" altLang="en-US" sz="1800"/>
                        <a:t>0.80</a:t>
                      </a:r>
                    </a:p>
                  </a:txBody>
                  <a:tcPr/>
                </a:tc>
                <a:tc>
                  <a:txBody>
                    <a:bodyPr/>
                    <a:lstStyle/>
                    <a:p>
                      <a:pPr>
                        <a:buNone/>
                      </a:pPr>
                      <a:r>
                        <a:rPr lang="zh-CN" altLang="en-US" sz="1800"/>
                        <a:t>0.8159</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8"/>
                  </a:ext>
                </a:extLst>
              </a:tr>
              <a:tr h="432000">
                <a:tc>
                  <a:txBody>
                    <a:bodyPr/>
                    <a:lstStyle/>
                    <a:p>
                      <a:pPr>
                        <a:buNone/>
                      </a:pPr>
                      <a:endParaRPr lang="zh-CN" altLang="en-US" sz="1800"/>
                    </a:p>
                  </a:txBody>
                  <a:tcPr/>
                </a:tc>
                <a:tc>
                  <a:txBody>
                    <a:bodyPr/>
                    <a:lstStyle/>
                    <a:p>
                      <a:pPr>
                        <a:buNone/>
                      </a:pPr>
                      <a:r>
                        <a:rPr lang="zh-CN" altLang="en-US" sz="1800"/>
                        <a:t>技术进步冲击自回归系数</a:t>
                      </a:r>
                    </a:p>
                  </a:txBody>
                  <a:tcPr/>
                </a:tc>
                <a:tc>
                  <a:txBody>
                    <a:bodyPr/>
                    <a:lstStyle/>
                    <a:p>
                      <a:pPr>
                        <a:buNone/>
                      </a:pPr>
                      <a:r>
                        <a:rPr lang="zh-CN" altLang="en-US" sz="1800"/>
                        <a:t>0.80</a:t>
                      </a:r>
                    </a:p>
                  </a:txBody>
                  <a:tcPr/>
                </a:tc>
                <a:tc>
                  <a:txBody>
                    <a:bodyPr/>
                    <a:lstStyle/>
                    <a:p>
                      <a:pPr>
                        <a:buNone/>
                      </a:pPr>
                      <a:r>
                        <a:rPr lang="zh-CN" altLang="en-US" sz="1800"/>
                        <a:t>0.7005</a:t>
                      </a:r>
                    </a:p>
                  </a:txBody>
                  <a:tcPr/>
                </a:tc>
                <a:tc>
                  <a:txBody>
                    <a:bodyPr/>
                    <a:lstStyle/>
                    <a:p>
                      <a:pPr>
                        <a:buNone/>
                      </a:pPr>
                      <a:r>
                        <a:rPr lang="zh-CN" altLang="en-US" sz="1800"/>
                        <a:t>beta</a:t>
                      </a:r>
                    </a:p>
                  </a:txBody>
                  <a:tcPr/>
                </a:tc>
                <a:tc>
                  <a:txBody>
                    <a:bodyPr/>
                    <a:lstStyle/>
                    <a:p>
                      <a:pPr>
                        <a:buNone/>
                      </a:pPr>
                      <a:r>
                        <a:rPr lang="zh-CN" altLang="en-US" sz="1800"/>
                        <a:t>0.10</a:t>
                      </a:r>
                    </a:p>
                  </a:txBody>
                  <a:tcPr/>
                </a:tc>
                <a:extLst>
                  <a:ext uri="{0D108BD9-81ED-4DB2-BD59-A6C34878D82A}">
                    <a16:rowId xmlns:a16="http://schemas.microsoft.com/office/drawing/2014/main" val="10009"/>
                  </a:ext>
                </a:extLst>
              </a:tr>
            </a:tbl>
          </a:graphicData>
        </a:graphic>
      </p:graphicFrame>
      <p:graphicFrame>
        <p:nvGraphicFramePr>
          <p:cNvPr id="28" name="对象 -2147482442"/>
          <p:cNvGraphicFramePr>
            <a:graphicFrameLocks noChangeAspect="1"/>
          </p:cNvGraphicFramePr>
          <p:nvPr/>
        </p:nvGraphicFramePr>
        <p:xfrm>
          <a:off x="1716405" y="2277110"/>
          <a:ext cx="379095" cy="440690"/>
        </p:xfrm>
        <a:graphic>
          <a:graphicData uri="http://schemas.openxmlformats.org/presentationml/2006/ole">
            <mc:AlternateContent xmlns:mc="http://schemas.openxmlformats.org/markup-compatibility/2006">
              <mc:Choice xmlns:v="urn:schemas-microsoft-com:vml" Requires="v">
                <p:oleObj r:id="rId4" imgW="190500" imgH="228600" progId="Equation.DSMT4">
                  <p:embed/>
                </p:oleObj>
              </mc:Choice>
              <mc:Fallback>
                <p:oleObj r:id="rId4" imgW="190500" imgH="228600" progId="Equation.DSMT4">
                  <p:embed/>
                  <p:pic>
                    <p:nvPicPr>
                      <p:cNvPr id="0" name="图片 3075"/>
                      <p:cNvPicPr/>
                      <p:nvPr/>
                    </p:nvPicPr>
                    <p:blipFill>
                      <a:blip r:embed="rId5"/>
                      <a:stretch>
                        <a:fillRect/>
                      </a:stretch>
                    </p:blipFill>
                    <p:spPr>
                      <a:xfrm>
                        <a:off x="1716405" y="2277110"/>
                        <a:ext cx="379095" cy="440690"/>
                      </a:xfrm>
                      <a:prstGeom prst="rect">
                        <a:avLst/>
                      </a:prstGeom>
                      <a:noFill/>
                      <a:ln w="38100">
                        <a:noFill/>
                        <a:miter/>
                      </a:ln>
                    </p:spPr>
                  </p:pic>
                </p:oleObj>
              </mc:Fallback>
            </mc:AlternateContent>
          </a:graphicData>
        </a:graphic>
      </p:graphicFrame>
      <p:graphicFrame>
        <p:nvGraphicFramePr>
          <p:cNvPr id="29" name="对象 -2147482441"/>
          <p:cNvGraphicFramePr>
            <a:graphicFrameLocks noChangeAspect="1"/>
          </p:cNvGraphicFramePr>
          <p:nvPr/>
        </p:nvGraphicFramePr>
        <p:xfrm>
          <a:off x="1675765" y="2667000"/>
          <a:ext cx="399415" cy="460375"/>
        </p:xfrm>
        <a:graphic>
          <a:graphicData uri="http://schemas.openxmlformats.org/presentationml/2006/ole">
            <mc:AlternateContent xmlns:mc="http://schemas.openxmlformats.org/markup-compatibility/2006">
              <mc:Choice xmlns:v="urn:schemas-microsoft-com:vml" Requires="v">
                <p:oleObj r:id="rId6" imgW="203200" imgH="228600" progId="Equation.DSMT4">
                  <p:embed/>
                </p:oleObj>
              </mc:Choice>
              <mc:Fallback>
                <p:oleObj r:id="rId6" imgW="203200" imgH="228600" progId="Equation.DSMT4">
                  <p:embed/>
                  <p:pic>
                    <p:nvPicPr>
                      <p:cNvPr id="0" name="图片 1"/>
                      <p:cNvPicPr/>
                      <p:nvPr/>
                    </p:nvPicPr>
                    <p:blipFill>
                      <a:blip r:embed="rId7"/>
                      <a:stretch>
                        <a:fillRect/>
                      </a:stretch>
                    </p:blipFill>
                    <p:spPr>
                      <a:xfrm>
                        <a:off x="1675765" y="2667000"/>
                        <a:ext cx="399415" cy="460375"/>
                      </a:xfrm>
                      <a:prstGeom prst="rect">
                        <a:avLst/>
                      </a:prstGeom>
                      <a:noFill/>
                      <a:ln w="38100">
                        <a:noFill/>
                        <a:miter/>
                      </a:ln>
                    </p:spPr>
                  </p:pic>
                </p:oleObj>
              </mc:Fallback>
            </mc:AlternateContent>
          </a:graphicData>
        </a:graphic>
      </p:graphicFrame>
      <p:graphicFrame>
        <p:nvGraphicFramePr>
          <p:cNvPr id="31" name="对象 -2147482440"/>
          <p:cNvGraphicFramePr/>
          <p:nvPr/>
        </p:nvGraphicFramePr>
        <p:xfrm>
          <a:off x="1675765" y="3069590"/>
          <a:ext cx="368300" cy="469900"/>
        </p:xfrm>
        <a:graphic>
          <a:graphicData uri="http://schemas.openxmlformats.org/presentationml/2006/ole">
            <mc:AlternateContent xmlns:mc="http://schemas.openxmlformats.org/markup-compatibility/2006">
              <mc:Choice xmlns:v="urn:schemas-microsoft-com:vml" Requires="v">
                <p:oleObj r:id="rId8" imgW="190500" imgH="241300" progId="Equation.DSMT4">
                  <p:embed/>
                </p:oleObj>
              </mc:Choice>
              <mc:Fallback>
                <p:oleObj r:id="rId8" imgW="190500" imgH="241300" progId="Equation.DSMT4">
                  <p:embed/>
                  <p:pic>
                    <p:nvPicPr>
                      <p:cNvPr id="0" name="图片 2"/>
                      <p:cNvPicPr/>
                      <p:nvPr/>
                    </p:nvPicPr>
                    <p:blipFill>
                      <a:blip r:embed="rId9"/>
                      <a:stretch>
                        <a:fillRect/>
                      </a:stretch>
                    </p:blipFill>
                    <p:spPr>
                      <a:xfrm>
                        <a:off x="1675765" y="3069590"/>
                        <a:ext cx="368300" cy="469900"/>
                      </a:xfrm>
                      <a:prstGeom prst="rect">
                        <a:avLst/>
                      </a:prstGeom>
                      <a:noFill/>
                      <a:ln w="38100">
                        <a:noFill/>
                        <a:miter/>
                      </a:ln>
                    </p:spPr>
                  </p:pic>
                </p:oleObj>
              </mc:Fallback>
            </mc:AlternateContent>
          </a:graphicData>
        </a:graphic>
      </p:graphicFrame>
      <p:graphicFrame>
        <p:nvGraphicFramePr>
          <p:cNvPr id="33" name="对象 -2147482439"/>
          <p:cNvGraphicFramePr>
            <a:graphicFrameLocks noChangeAspect="1"/>
          </p:cNvGraphicFramePr>
          <p:nvPr/>
        </p:nvGraphicFramePr>
        <p:xfrm>
          <a:off x="1675765" y="3551555"/>
          <a:ext cx="379095" cy="461645"/>
        </p:xfrm>
        <a:graphic>
          <a:graphicData uri="http://schemas.openxmlformats.org/presentationml/2006/ole">
            <mc:AlternateContent xmlns:mc="http://schemas.openxmlformats.org/markup-compatibility/2006">
              <mc:Choice xmlns:v="urn:schemas-microsoft-com:vml" Requires="v">
                <p:oleObj r:id="rId10" imgW="190500" imgH="228600" progId="Equation.DSMT4">
                  <p:embed/>
                </p:oleObj>
              </mc:Choice>
              <mc:Fallback>
                <p:oleObj r:id="rId10" imgW="190500" imgH="228600" progId="Equation.DSMT4">
                  <p:embed/>
                  <p:pic>
                    <p:nvPicPr>
                      <p:cNvPr id="0" name="图片 3"/>
                      <p:cNvPicPr/>
                      <p:nvPr/>
                    </p:nvPicPr>
                    <p:blipFill>
                      <a:blip r:embed="rId11"/>
                      <a:stretch>
                        <a:fillRect/>
                      </a:stretch>
                    </p:blipFill>
                    <p:spPr>
                      <a:xfrm>
                        <a:off x="1675765" y="3551555"/>
                        <a:ext cx="379095" cy="461645"/>
                      </a:xfrm>
                      <a:prstGeom prst="rect">
                        <a:avLst/>
                      </a:prstGeom>
                      <a:noFill/>
                      <a:ln w="38100">
                        <a:noFill/>
                        <a:miter/>
                      </a:ln>
                    </p:spPr>
                  </p:pic>
                </p:oleObj>
              </mc:Fallback>
            </mc:AlternateContent>
          </a:graphicData>
        </a:graphic>
      </p:graphicFrame>
      <p:graphicFrame>
        <p:nvGraphicFramePr>
          <p:cNvPr id="35" name="对象 -2147482438"/>
          <p:cNvGraphicFramePr>
            <a:graphicFrameLocks noChangeAspect="1"/>
          </p:cNvGraphicFramePr>
          <p:nvPr/>
        </p:nvGraphicFramePr>
        <p:xfrm>
          <a:off x="1675765" y="3985260"/>
          <a:ext cx="347980" cy="461010"/>
        </p:xfrm>
        <a:graphic>
          <a:graphicData uri="http://schemas.openxmlformats.org/presentationml/2006/ole">
            <mc:AlternateContent xmlns:mc="http://schemas.openxmlformats.org/markup-compatibility/2006">
              <mc:Choice xmlns:v="urn:schemas-microsoft-com:vml" Requires="v">
                <p:oleObj r:id="rId12" imgW="177165" imgH="228600" progId="Equation.DSMT4">
                  <p:embed/>
                </p:oleObj>
              </mc:Choice>
              <mc:Fallback>
                <p:oleObj r:id="rId12" imgW="177165" imgH="228600" progId="Equation.DSMT4">
                  <p:embed/>
                  <p:pic>
                    <p:nvPicPr>
                      <p:cNvPr id="0" name="图片 5"/>
                      <p:cNvPicPr/>
                      <p:nvPr/>
                    </p:nvPicPr>
                    <p:blipFill>
                      <a:blip r:embed="rId13"/>
                      <a:stretch>
                        <a:fillRect/>
                      </a:stretch>
                    </p:blipFill>
                    <p:spPr>
                      <a:xfrm>
                        <a:off x="1675765" y="3985260"/>
                        <a:ext cx="347980" cy="461010"/>
                      </a:xfrm>
                      <a:prstGeom prst="rect">
                        <a:avLst/>
                      </a:prstGeom>
                      <a:noFill/>
                      <a:ln w="38100">
                        <a:noFill/>
                        <a:miter/>
                      </a:ln>
                    </p:spPr>
                  </p:pic>
                </p:oleObj>
              </mc:Fallback>
            </mc:AlternateContent>
          </a:graphicData>
        </a:graphic>
      </p:graphicFrame>
      <p:graphicFrame>
        <p:nvGraphicFramePr>
          <p:cNvPr id="37" name="对象 -2147482437"/>
          <p:cNvGraphicFramePr>
            <a:graphicFrameLocks noChangeAspect="1"/>
          </p:cNvGraphicFramePr>
          <p:nvPr/>
        </p:nvGraphicFramePr>
        <p:xfrm>
          <a:off x="1635125" y="4839970"/>
          <a:ext cx="379095" cy="461645"/>
        </p:xfrm>
        <a:graphic>
          <a:graphicData uri="http://schemas.openxmlformats.org/presentationml/2006/ole">
            <mc:AlternateContent xmlns:mc="http://schemas.openxmlformats.org/markup-compatibility/2006">
              <mc:Choice xmlns:v="urn:schemas-microsoft-com:vml" Requires="v">
                <p:oleObj r:id="rId14" imgW="190500" imgH="228600" progId="Equation.DSMT4">
                  <p:embed/>
                </p:oleObj>
              </mc:Choice>
              <mc:Fallback>
                <p:oleObj r:id="rId14" imgW="190500" imgH="228600" progId="Equation.DSMT4">
                  <p:embed/>
                  <p:pic>
                    <p:nvPicPr>
                      <p:cNvPr id="0" name="图片 6"/>
                      <p:cNvPicPr/>
                      <p:nvPr/>
                    </p:nvPicPr>
                    <p:blipFill>
                      <a:blip r:embed="rId15"/>
                      <a:stretch>
                        <a:fillRect/>
                      </a:stretch>
                    </p:blipFill>
                    <p:spPr>
                      <a:xfrm>
                        <a:off x="1635125" y="4839970"/>
                        <a:ext cx="379095" cy="461645"/>
                      </a:xfrm>
                      <a:prstGeom prst="rect">
                        <a:avLst/>
                      </a:prstGeom>
                      <a:noFill/>
                      <a:ln w="38100">
                        <a:noFill/>
                        <a:miter/>
                      </a:ln>
                    </p:spPr>
                  </p:pic>
                </p:oleObj>
              </mc:Fallback>
            </mc:AlternateContent>
          </a:graphicData>
        </a:graphic>
      </p:graphicFrame>
      <p:graphicFrame>
        <p:nvGraphicFramePr>
          <p:cNvPr id="39" name="对象 -2147482436"/>
          <p:cNvGraphicFramePr>
            <a:graphicFrameLocks noChangeAspect="1"/>
          </p:cNvGraphicFramePr>
          <p:nvPr/>
        </p:nvGraphicFramePr>
        <p:xfrm>
          <a:off x="1635125" y="4437380"/>
          <a:ext cx="388620" cy="440055"/>
        </p:xfrm>
        <a:graphic>
          <a:graphicData uri="http://schemas.openxmlformats.org/presentationml/2006/ole">
            <mc:AlternateContent xmlns:mc="http://schemas.openxmlformats.org/markup-compatibility/2006">
              <mc:Choice xmlns:v="urn:schemas-microsoft-com:vml" Requires="v">
                <p:oleObj r:id="rId16" imgW="203200" imgH="228600" progId="Equation.DSMT4">
                  <p:embed/>
                </p:oleObj>
              </mc:Choice>
              <mc:Fallback>
                <p:oleObj r:id="rId16" imgW="203200" imgH="228600" progId="Equation.DSMT4">
                  <p:embed/>
                  <p:pic>
                    <p:nvPicPr>
                      <p:cNvPr id="0" name="图片 7"/>
                      <p:cNvPicPr/>
                      <p:nvPr/>
                    </p:nvPicPr>
                    <p:blipFill>
                      <a:blip r:embed="rId17"/>
                      <a:stretch>
                        <a:fillRect/>
                      </a:stretch>
                    </p:blipFill>
                    <p:spPr>
                      <a:xfrm>
                        <a:off x="1635125" y="4437380"/>
                        <a:ext cx="388620" cy="440055"/>
                      </a:xfrm>
                      <a:prstGeom prst="rect">
                        <a:avLst/>
                      </a:prstGeom>
                      <a:noFill/>
                      <a:ln w="38100">
                        <a:noFill/>
                        <a:miter/>
                      </a:ln>
                    </p:spPr>
                  </p:pic>
                </p:oleObj>
              </mc:Fallback>
            </mc:AlternateContent>
          </a:graphicData>
        </a:graphic>
      </p:graphicFrame>
      <p:graphicFrame>
        <p:nvGraphicFramePr>
          <p:cNvPr id="41" name="对象 -2147482435"/>
          <p:cNvGraphicFramePr>
            <a:graphicFrameLocks noChangeAspect="1"/>
          </p:cNvGraphicFramePr>
          <p:nvPr/>
        </p:nvGraphicFramePr>
        <p:xfrm>
          <a:off x="1604645" y="5301615"/>
          <a:ext cx="409575" cy="440055"/>
        </p:xfrm>
        <a:graphic>
          <a:graphicData uri="http://schemas.openxmlformats.org/presentationml/2006/ole">
            <mc:AlternateContent xmlns:mc="http://schemas.openxmlformats.org/markup-compatibility/2006">
              <mc:Choice xmlns:v="urn:schemas-microsoft-com:vml" Requires="v">
                <p:oleObj r:id="rId18" imgW="203200" imgH="228600" progId="Equation.DSMT4">
                  <p:embed/>
                </p:oleObj>
              </mc:Choice>
              <mc:Fallback>
                <p:oleObj r:id="rId18" imgW="203200" imgH="228600" progId="Equation.DSMT4">
                  <p:embed/>
                  <p:pic>
                    <p:nvPicPr>
                      <p:cNvPr id="0" name="图片 8"/>
                      <p:cNvPicPr/>
                      <p:nvPr/>
                    </p:nvPicPr>
                    <p:blipFill>
                      <a:blip r:embed="rId19"/>
                      <a:stretch>
                        <a:fillRect/>
                      </a:stretch>
                    </p:blipFill>
                    <p:spPr>
                      <a:xfrm>
                        <a:off x="1604645" y="5301615"/>
                        <a:ext cx="409575" cy="440055"/>
                      </a:xfrm>
                      <a:prstGeom prst="rect">
                        <a:avLst/>
                      </a:prstGeom>
                      <a:noFill/>
                      <a:ln w="38100">
                        <a:noFill/>
                        <a:miter/>
                      </a:ln>
                    </p:spPr>
                  </p:pic>
                </p:oleObj>
              </mc:Fallback>
            </mc:AlternateContent>
          </a:graphicData>
        </a:graphic>
      </p:graphicFrame>
      <p:graphicFrame>
        <p:nvGraphicFramePr>
          <p:cNvPr id="43" name="对象 -2147482434"/>
          <p:cNvGraphicFramePr>
            <a:graphicFrameLocks noChangeAspect="1"/>
          </p:cNvGraphicFramePr>
          <p:nvPr/>
        </p:nvGraphicFramePr>
        <p:xfrm>
          <a:off x="1604645" y="5661660"/>
          <a:ext cx="409575" cy="440055"/>
        </p:xfrm>
        <a:graphic>
          <a:graphicData uri="http://schemas.openxmlformats.org/presentationml/2006/ole">
            <mc:AlternateContent xmlns:mc="http://schemas.openxmlformats.org/markup-compatibility/2006">
              <mc:Choice xmlns:v="urn:schemas-microsoft-com:vml" Requires="v">
                <p:oleObj r:id="rId20" imgW="203200" imgH="228600" progId="Equation.DSMT4">
                  <p:embed/>
                </p:oleObj>
              </mc:Choice>
              <mc:Fallback>
                <p:oleObj r:id="rId20" imgW="203200" imgH="228600" progId="Equation.DSMT4">
                  <p:embed/>
                  <p:pic>
                    <p:nvPicPr>
                      <p:cNvPr id="0" name="图片 9"/>
                      <p:cNvPicPr/>
                      <p:nvPr/>
                    </p:nvPicPr>
                    <p:blipFill>
                      <a:blip r:embed="rId21"/>
                      <a:stretch>
                        <a:fillRect/>
                      </a:stretch>
                    </p:blipFill>
                    <p:spPr>
                      <a:xfrm>
                        <a:off x="1604645" y="5661660"/>
                        <a:ext cx="409575" cy="440055"/>
                      </a:xfrm>
                      <a:prstGeom prst="rect">
                        <a:avLst/>
                      </a:prstGeom>
                      <a:noFill/>
                      <a:ln w="38100">
                        <a:noFill/>
                        <a:miter/>
                      </a:ln>
                    </p:spPr>
                  </p:pic>
                </p:oleObj>
              </mc:Fallback>
            </mc:AlternateContent>
          </a:graphicData>
        </a:graphic>
      </p:graphicFrame>
      <p:sp>
        <p:nvSpPr>
          <p:cNvPr id="77" name="文本框 76"/>
          <p:cNvSpPr txBox="1"/>
          <p:nvPr/>
        </p:nvSpPr>
        <p:spPr>
          <a:xfrm>
            <a:off x="2713355" y="1125855"/>
            <a:ext cx="6748145" cy="645160"/>
          </a:xfrm>
          <a:prstGeom prst="rect">
            <a:avLst/>
          </a:prstGeom>
        </p:spPr>
        <p:txBody>
          <a:bodyPr wrap="square">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宋体" panose="02010600030101010101" pitchFamily="2" charset="-122"/>
              </a:rPr>
              <a:t>2</a:t>
            </a:r>
            <a:r>
              <a:rPr lang="en-US" altLang="zh-CN" sz="2400" b="1">
                <a:latin typeface="Times New Roman" panose="02020603050405020304"/>
                <a:ea typeface="Times New Roman" panose="02020603050405020304"/>
              </a:rPr>
              <a:t> </a:t>
            </a:r>
            <a:r>
              <a:rPr lang="zh-CN" altLang="en-US" sz="2400" b="1">
                <a:latin typeface="Times New Roman" panose="02020603050405020304"/>
                <a:ea typeface="宋体" panose="02010600030101010101" pitchFamily="2" charset="-122"/>
              </a:rPr>
              <a:t>政策类与外生冲击参数贝叶斯估计结果</a:t>
            </a:r>
          </a:p>
        </p:txBody>
      </p:sp>
      <p:sp>
        <p:nvSpPr>
          <p:cNvPr id="4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1928495"/>
            <a:ext cx="700278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——线性化求解</a:t>
            </a: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9580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线性化求解</a:t>
            </a:r>
          </a:p>
        </p:txBody>
      </p:sp>
      <p:sp>
        <p:nvSpPr>
          <p:cNvPr id="5" name="文本框 4"/>
          <p:cNvSpPr txBox="1"/>
          <p:nvPr/>
        </p:nvSpPr>
        <p:spPr>
          <a:xfrm>
            <a:off x="172597" y="692443"/>
            <a:ext cx="11897433" cy="4761865"/>
          </a:xfrm>
          <a:prstGeom prst="rect">
            <a:avLst/>
          </a:prstGeom>
          <a:noFill/>
        </p:spPr>
        <p:txBody>
          <a:bodyPr wrap="square" rtlCol="0">
            <a:spAutoFit/>
          </a:bodyPr>
          <a:lstStyle/>
          <a:p>
            <a:pPr>
              <a:lnSpc>
                <a:spcPct val="170000"/>
              </a:lnSpc>
            </a:pPr>
            <a:r>
              <a:rPr kumimoji="1" lang="zh-CN" altLang="en-US" sz="2800" b="1" dirty="0">
                <a:latin typeface="+mn-lt"/>
                <a:ea typeface="+mn-ea"/>
              </a:rPr>
              <a:t>在上一章中，我们已经通过求解各部门的最优条件获取模型的均衡路径，并且通过参数校准与稳态求解的步骤完善了模型运行框架，但所得出的均衡路径是未经对数线性化的。为了使得脉冲响应结果更为直观，本章介绍一种动态随机一般均衡模型的对数线性化求解范式。首先，介绍常用的对数线性化方法，随后对示例模型的均衡路径进行对数线性化求解，最后呈现多种外生随机性冲击作为演示。</a:t>
            </a:r>
          </a:p>
          <a:p>
            <a:endParaRPr lang="en-US" altLang="zh-CN" dirty="0"/>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978650"/>
          </a:xfrm>
          <a:prstGeom prst="rect">
            <a:avLst/>
          </a:prstGeom>
          <a:noFill/>
        </p:spPr>
        <p:txBody>
          <a:bodyPr wrap="square">
            <a:spAutoFit/>
          </a:bodyPr>
          <a:lstStyle/>
          <a:p>
            <a:pPr marL="285750" indent="-285750">
              <a:lnSpc>
                <a:spcPct val="170000"/>
              </a:lnSpc>
              <a:buFont typeface="Arial" panose="020B0604020202020204" pitchFamily="34" charset="0"/>
              <a:buChar char="•"/>
            </a:pPr>
            <a:r>
              <a:rPr kumimoji="1" lang="zh-CN" sz="2400" dirty="0">
                <a:latin typeface="+mn-lt"/>
                <a:ea typeface="+mn-ea"/>
                <a:cs typeface="宋体" panose="02010600030101010101" pitchFamily="2" charset="-122"/>
              </a:rPr>
              <a:t>首先，介绍对数线性化方法。对DSGE模型均衡路径进行对数线性化处理，有助于直观地考察各宏观变量的偏离程度。其定义如下：</a:t>
            </a:r>
          </a:p>
          <a:p>
            <a:pPr marL="285750" indent="-285750">
              <a:lnSpc>
                <a:spcPct val="170000"/>
              </a:lnSpc>
              <a:buFont typeface="Arial" panose="020B0604020202020204" pitchFamily="34" charset="0"/>
              <a:buChar char="•"/>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又或者近似为</a:t>
            </a: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342900" indent="-342900">
              <a:lnSpc>
                <a:spcPct val="170000"/>
              </a:lnSpc>
              <a:buFont typeface="Arial" panose="020B0604020202020204" pitchFamily="34" charset="0"/>
              <a:buChar char="•"/>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5"/>
          <p:cNvGraphicFramePr>
            <a:graphicFrameLocks noChangeAspect="1"/>
          </p:cNvGraphicFramePr>
          <p:nvPr/>
        </p:nvGraphicFramePr>
        <p:xfrm>
          <a:off x="4646930" y="2061210"/>
          <a:ext cx="2138680" cy="528320"/>
        </p:xfrm>
        <a:graphic>
          <a:graphicData uri="http://schemas.openxmlformats.org/presentationml/2006/ole">
            <mc:AlternateContent xmlns:mc="http://schemas.openxmlformats.org/markup-compatibility/2006">
              <mc:Choice xmlns:v="urn:schemas-microsoft-com:vml" Requires="v">
                <p:oleObj r:id="rId2" imgW="939800" imgH="228600" progId="Equation.DSMT4">
                  <p:embed/>
                </p:oleObj>
              </mc:Choice>
              <mc:Fallback>
                <p:oleObj r:id="rId2" imgW="939800" imgH="228600" progId="Equation.DSMT4">
                  <p:embed/>
                  <p:pic>
                    <p:nvPicPr>
                      <p:cNvPr id="0" name="图片 3075"/>
                      <p:cNvPicPr/>
                      <p:nvPr/>
                    </p:nvPicPr>
                    <p:blipFill>
                      <a:blip r:embed="rId3"/>
                      <a:stretch>
                        <a:fillRect/>
                      </a:stretch>
                    </p:blipFill>
                    <p:spPr>
                      <a:xfrm>
                        <a:off x="4646930" y="2061210"/>
                        <a:ext cx="2138680" cy="528320"/>
                      </a:xfrm>
                      <a:prstGeom prst="rect">
                        <a:avLst/>
                      </a:prstGeom>
                      <a:noFill/>
                      <a:ln w="38100">
                        <a:noFill/>
                        <a:miter/>
                      </a:ln>
                    </p:spPr>
                  </p:pic>
                </p:oleObj>
              </mc:Fallback>
            </mc:AlternateContent>
          </a:graphicData>
        </a:graphic>
      </p:graphicFrame>
      <p:graphicFrame>
        <p:nvGraphicFramePr>
          <p:cNvPr id="4" name="对象 -2147482414"/>
          <p:cNvGraphicFramePr>
            <a:graphicFrameLocks noChangeAspect="1"/>
          </p:cNvGraphicFramePr>
          <p:nvPr/>
        </p:nvGraphicFramePr>
        <p:xfrm>
          <a:off x="3068955" y="3213100"/>
          <a:ext cx="5581650" cy="998855"/>
        </p:xfrm>
        <a:graphic>
          <a:graphicData uri="http://schemas.openxmlformats.org/presentationml/2006/ole">
            <mc:AlternateContent xmlns:mc="http://schemas.openxmlformats.org/markup-compatibility/2006">
              <mc:Choice xmlns:v="urn:schemas-microsoft-com:vml" Requires="v">
                <p:oleObj r:id="rId4" imgW="2451100" imgH="431800" progId="Equation.DSMT4">
                  <p:embed/>
                </p:oleObj>
              </mc:Choice>
              <mc:Fallback>
                <p:oleObj r:id="rId4" imgW="2451100" imgH="431800" progId="Equation.DSMT4">
                  <p:embed/>
                  <p:pic>
                    <p:nvPicPr>
                      <p:cNvPr id="0" name="图片 2"/>
                      <p:cNvPicPr/>
                      <p:nvPr/>
                    </p:nvPicPr>
                    <p:blipFill>
                      <a:blip r:embed="rId5"/>
                      <a:stretch>
                        <a:fillRect/>
                      </a:stretch>
                    </p:blipFill>
                    <p:spPr>
                      <a:xfrm>
                        <a:off x="3068955" y="3213100"/>
                        <a:ext cx="5581650" cy="998855"/>
                      </a:xfrm>
                      <a:prstGeom prst="rect">
                        <a:avLst/>
                      </a:prstGeom>
                      <a:noFill/>
                      <a:ln w="38100">
                        <a:noFill/>
                        <a:miter/>
                      </a:ln>
                    </p:spPr>
                  </p:pic>
                </p:oleObj>
              </mc:Fallback>
            </mc:AlternateContent>
          </a:graphicData>
        </a:graphic>
      </p:graphicFrame>
      <p:graphicFrame>
        <p:nvGraphicFramePr>
          <p:cNvPr id="6" name="对象 -2147482406"/>
          <p:cNvGraphicFramePr>
            <a:graphicFrameLocks noChangeAspect="1"/>
          </p:cNvGraphicFramePr>
          <p:nvPr/>
        </p:nvGraphicFramePr>
        <p:xfrm>
          <a:off x="5013325" y="5158105"/>
          <a:ext cx="1891030" cy="615950"/>
        </p:xfrm>
        <a:graphic>
          <a:graphicData uri="http://schemas.openxmlformats.org/presentationml/2006/ole">
            <mc:AlternateContent xmlns:mc="http://schemas.openxmlformats.org/markup-compatibility/2006">
              <mc:Choice xmlns:v="urn:schemas-microsoft-com:vml" Requires="v">
                <p:oleObj r:id="rId6" imgW="711200" imgH="228600" progId="Equation.DSMT4">
                  <p:embed/>
                </p:oleObj>
              </mc:Choice>
              <mc:Fallback>
                <p:oleObj r:id="rId6" imgW="711200" imgH="228600" progId="Equation.DSMT4">
                  <p:embed/>
                  <p:pic>
                    <p:nvPicPr>
                      <p:cNvPr id="0" name="图片 3"/>
                      <p:cNvPicPr/>
                      <p:nvPr/>
                    </p:nvPicPr>
                    <p:blipFill>
                      <a:blip r:embed="rId7"/>
                      <a:stretch>
                        <a:fillRect/>
                      </a:stretch>
                    </p:blipFill>
                    <p:spPr>
                      <a:xfrm>
                        <a:off x="5013325" y="5158105"/>
                        <a:ext cx="1891030" cy="6159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031230"/>
          </a:xfrm>
          <a:prstGeom prst="rect">
            <a:avLst/>
          </a:prstGeom>
          <a:noFill/>
        </p:spPr>
        <p:txBody>
          <a:bodyPr wrap="square">
            <a:noAutofit/>
          </a:bodyPr>
          <a:lstStyle/>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基于此定义，我们可以得到两种常用形式的对数线性化过程。</a:t>
            </a:r>
          </a:p>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形式1：</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两边分别取对数，并减去对数后的稳态值，得到：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根据对数线性化的定义，可将上式变为对数化形式：</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3"/>
          <p:cNvGraphicFramePr>
            <a:graphicFrameLocks noChangeAspect="1"/>
          </p:cNvGraphicFramePr>
          <p:nvPr/>
        </p:nvGraphicFramePr>
        <p:xfrm>
          <a:off x="4942205" y="1845310"/>
          <a:ext cx="1775460" cy="631825"/>
        </p:xfrm>
        <a:graphic>
          <a:graphicData uri="http://schemas.openxmlformats.org/presentationml/2006/ole">
            <mc:AlternateContent xmlns:mc="http://schemas.openxmlformats.org/markup-compatibility/2006">
              <mc:Choice xmlns:v="urn:schemas-microsoft-com:vml" Requires="v">
                <p:oleObj r:id="rId2" imgW="698500" imgH="241300" progId="Equation.DSMT4">
                  <p:embed/>
                </p:oleObj>
              </mc:Choice>
              <mc:Fallback>
                <p:oleObj r:id="rId2" imgW="698500" imgH="241300" progId="Equation.DSMT4">
                  <p:embed/>
                  <p:pic>
                    <p:nvPicPr>
                      <p:cNvPr id="0" name="图片 5"/>
                      <p:cNvPicPr/>
                      <p:nvPr/>
                    </p:nvPicPr>
                    <p:blipFill>
                      <a:blip r:embed="rId3"/>
                      <a:stretch>
                        <a:fillRect/>
                      </a:stretch>
                    </p:blipFill>
                    <p:spPr>
                      <a:xfrm>
                        <a:off x="4942205" y="1845310"/>
                        <a:ext cx="1775460" cy="63182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1989455" y="3357245"/>
          <a:ext cx="8502015" cy="1384935"/>
        </p:xfrm>
        <a:graphic>
          <a:graphicData uri="http://schemas.openxmlformats.org/presentationml/2006/ole">
            <mc:AlternateContent xmlns:mc="http://schemas.openxmlformats.org/markup-compatibility/2006">
              <mc:Choice xmlns:v="urn:schemas-microsoft-com:vml" Requires="v">
                <p:oleObj r:id="rId4" imgW="3340100" imgH="533400" progId="Equation.DSMT4">
                  <p:embed/>
                </p:oleObj>
              </mc:Choice>
              <mc:Fallback>
                <p:oleObj r:id="rId4" imgW="3340100" imgH="533400" progId="Equation.DSMT4">
                  <p:embed/>
                  <p:pic>
                    <p:nvPicPr>
                      <p:cNvPr id="0" name="图片 6"/>
                      <p:cNvPicPr/>
                      <p:nvPr/>
                    </p:nvPicPr>
                    <p:blipFill>
                      <a:blip r:embed="rId5"/>
                      <a:stretch>
                        <a:fillRect/>
                      </a:stretch>
                    </p:blipFill>
                    <p:spPr>
                      <a:xfrm>
                        <a:off x="1989455" y="3357245"/>
                        <a:ext cx="8502015" cy="1384935"/>
                      </a:xfrm>
                      <a:prstGeom prst="rect">
                        <a:avLst/>
                      </a:prstGeom>
                      <a:noFill/>
                      <a:ln w="38100">
                        <a:noFill/>
                        <a:miter/>
                      </a:ln>
                    </p:spPr>
                  </p:pic>
                </p:oleObj>
              </mc:Fallback>
            </mc:AlternateContent>
          </a:graphicData>
        </a:graphic>
      </p:graphicFrame>
      <p:graphicFrame>
        <p:nvGraphicFramePr>
          <p:cNvPr id="5" name="对象 -2147482410"/>
          <p:cNvGraphicFramePr>
            <a:graphicFrameLocks noChangeAspect="1"/>
          </p:cNvGraphicFramePr>
          <p:nvPr/>
        </p:nvGraphicFramePr>
        <p:xfrm>
          <a:off x="4870450" y="5589270"/>
          <a:ext cx="2136140" cy="659130"/>
        </p:xfrm>
        <a:graphic>
          <a:graphicData uri="http://schemas.openxmlformats.org/presentationml/2006/ole">
            <mc:AlternateContent xmlns:mc="http://schemas.openxmlformats.org/markup-compatibility/2006">
              <mc:Choice xmlns:v="urn:schemas-microsoft-com:vml" Requires="v">
                <p:oleObj r:id="rId6" imgW="838200" imgH="254000" progId="Equation.DSMT4">
                  <p:embed/>
                </p:oleObj>
              </mc:Choice>
              <mc:Fallback>
                <p:oleObj r:id="rId6" imgW="838200" imgH="254000" progId="Equation.DSMT4">
                  <p:embed/>
                  <p:pic>
                    <p:nvPicPr>
                      <p:cNvPr id="0" name="图片 7"/>
                      <p:cNvPicPr/>
                      <p:nvPr/>
                    </p:nvPicPr>
                    <p:blipFill>
                      <a:blip r:embed="rId7"/>
                      <a:stretch>
                        <a:fillRect/>
                      </a:stretch>
                    </p:blipFill>
                    <p:spPr>
                      <a:xfrm>
                        <a:off x="4870450" y="5589270"/>
                        <a:ext cx="2136140" cy="6591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5888990"/>
          </a:xfrm>
          <a:prstGeom prst="rect">
            <a:avLst/>
          </a:prstGeom>
          <a:noFill/>
        </p:spPr>
        <p:txBody>
          <a:bodyPr wrap="square">
            <a:noAutofit/>
          </a:bodyPr>
          <a:lstStyle/>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a:t>
            </a:r>
            <a:r>
              <a:rPr kumimoji="1" lang="en-US" altLang="zh-CN" sz="2400" dirty="0">
                <a:latin typeface="+mn-lt"/>
                <a:ea typeface="+mn-ea"/>
                <a:cs typeface="宋体" panose="02010600030101010101" pitchFamily="2" charset="-122"/>
              </a:rPr>
              <a:t>2</a:t>
            </a:r>
            <a:r>
              <a:rPr kumimoji="1" lang="zh-CN" sz="2400" dirty="0">
                <a:latin typeface="+mn-lt"/>
                <a:ea typeface="+mn-ea"/>
                <a:cs typeface="宋体" panose="02010600030101010101" pitchFamily="2" charset="-122"/>
              </a:rPr>
              <a:t>：</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根据稳态</a:t>
            </a:r>
            <a:r>
              <a:rPr kumimoji="1" lang="en-US" altLang="zh-CN" sz="2400" dirty="0">
                <a:latin typeface="+mn-lt"/>
                <a:ea typeface="+mn-ea"/>
                <a:cs typeface="宋体" panose="02010600030101010101" pitchFamily="2" charset="-122"/>
              </a:rPr>
              <a:t>                           </a:t>
            </a:r>
            <a:r>
              <a:rPr kumimoji="1" lang="zh-CN" altLang="en-US" sz="2400" dirty="0">
                <a:latin typeface="+mn-lt"/>
                <a:ea typeface="+mn-ea"/>
                <a:cs typeface="宋体" panose="02010600030101010101" pitchFamily="2" charset="-122"/>
              </a:rPr>
              <a:t>抵消后，上式化为</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也可以写成</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07"/>
          <p:cNvGraphicFramePr>
            <a:graphicFrameLocks noChangeAspect="1"/>
          </p:cNvGraphicFramePr>
          <p:nvPr/>
        </p:nvGraphicFramePr>
        <p:xfrm>
          <a:off x="4725670" y="1124585"/>
          <a:ext cx="2138045" cy="610235"/>
        </p:xfrm>
        <a:graphic>
          <a:graphicData uri="http://schemas.openxmlformats.org/presentationml/2006/ole">
            <mc:AlternateContent xmlns:mc="http://schemas.openxmlformats.org/markup-compatibility/2006">
              <mc:Choice xmlns:v="urn:schemas-microsoft-com:vml" Requires="v">
                <p:oleObj r:id="rId2" imgW="812800" imgH="228600" progId="Equation.DSMT4">
                  <p:embed/>
                </p:oleObj>
              </mc:Choice>
              <mc:Fallback>
                <p:oleObj r:id="rId2" imgW="812800" imgH="228600" progId="Equation.DSMT4">
                  <p:embed/>
                  <p:pic>
                    <p:nvPicPr>
                      <p:cNvPr id="0" name="图片 3075"/>
                      <p:cNvPicPr/>
                      <p:nvPr/>
                    </p:nvPicPr>
                    <p:blipFill>
                      <a:blip r:embed="rId3"/>
                      <a:stretch>
                        <a:fillRect/>
                      </a:stretch>
                    </p:blipFill>
                    <p:spPr>
                      <a:xfrm>
                        <a:off x="4725670" y="1124585"/>
                        <a:ext cx="2138045" cy="610235"/>
                      </a:xfrm>
                      <a:prstGeom prst="rect">
                        <a:avLst/>
                      </a:prstGeom>
                      <a:noFill/>
                      <a:ln w="38100">
                        <a:noFill/>
                        <a:miter/>
                      </a:ln>
                    </p:spPr>
                  </p:pic>
                </p:oleObj>
              </mc:Fallback>
            </mc:AlternateContent>
          </a:graphicData>
        </a:graphic>
      </p:graphicFrame>
      <p:graphicFrame>
        <p:nvGraphicFramePr>
          <p:cNvPr id="4" name="对象 -2147482339"/>
          <p:cNvGraphicFramePr>
            <a:graphicFrameLocks noChangeAspect="1"/>
          </p:cNvGraphicFramePr>
          <p:nvPr/>
        </p:nvGraphicFramePr>
        <p:xfrm>
          <a:off x="1557020" y="3289935"/>
          <a:ext cx="1807845" cy="533400"/>
        </p:xfrm>
        <a:graphic>
          <a:graphicData uri="http://schemas.openxmlformats.org/presentationml/2006/ole">
            <mc:AlternateContent xmlns:mc="http://schemas.openxmlformats.org/markup-compatibility/2006">
              <mc:Choice xmlns:v="urn:schemas-microsoft-com:vml" Requires="v">
                <p:oleObj r:id="rId4" imgW="787400" imgH="228600" progId="Equation.DSMT4">
                  <p:embed/>
                </p:oleObj>
              </mc:Choice>
              <mc:Fallback>
                <p:oleObj r:id="rId4" imgW="787400" imgH="228600" progId="Equation.DSMT4">
                  <p:embed/>
                  <p:pic>
                    <p:nvPicPr>
                      <p:cNvPr id="0" name="图片 10"/>
                      <p:cNvPicPr/>
                      <p:nvPr/>
                    </p:nvPicPr>
                    <p:blipFill>
                      <a:blip r:embed="rId5"/>
                      <a:stretch>
                        <a:fillRect/>
                      </a:stretch>
                    </p:blipFill>
                    <p:spPr>
                      <a:xfrm>
                        <a:off x="1557020" y="3289935"/>
                        <a:ext cx="1807845" cy="533400"/>
                      </a:xfrm>
                      <a:prstGeom prst="rect">
                        <a:avLst/>
                      </a:prstGeom>
                      <a:noFill/>
                      <a:ln w="38100">
                        <a:noFill/>
                        <a:miter/>
                      </a:ln>
                    </p:spPr>
                  </p:pic>
                </p:oleObj>
              </mc:Fallback>
            </mc:AlternateContent>
          </a:graphicData>
        </a:graphic>
      </p:graphicFrame>
      <p:graphicFrame>
        <p:nvGraphicFramePr>
          <p:cNvPr id="5" name="对象 -2147482403"/>
          <p:cNvGraphicFramePr>
            <a:graphicFrameLocks noChangeAspect="1"/>
          </p:cNvGraphicFramePr>
          <p:nvPr/>
        </p:nvGraphicFramePr>
        <p:xfrm>
          <a:off x="4510405" y="3933190"/>
          <a:ext cx="2759710" cy="680085"/>
        </p:xfrm>
        <a:graphic>
          <a:graphicData uri="http://schemas.openxmlformats.org/presentationml/2006/ole">
            <mc:AlternateContent xmlns:mc="http://schemas.openxmlformats.org/markup-compatibility/2006">
              <mc:Choice xmlns:v="urn:schemas-microsoft-com:vml" Requires="v">
                <p:oleObj r:id="rId6" imgW="1054100" imgH="254000" progId="Equation.DSMT4">
                  <p:embed/>
                </p:oleObj>
              </mc:Choice>
              <mc:Fallback>
                <p:oleObj r:id="rId6" imgW="1054100" imgH="254000" progId="Equation.DSMT4">
                  <p:embed/>
                  <p:pic>
                    <p:nvPicPr>
                      <p:cNvPr id="0" name="图片 11"/>
                      <p:cNvPicPr/>
                      <p:nvPr/>
                    </p:nvPicPr>
                    <p:blipFill>
                      <a:blip r:embed="rId7"/>
                      <a:stretch>
                        <a:fillRect/>
                      </a:stretch>
                    </p:blipFill>
                    <p:spPr>
                      <a:xfrm>
                        <a:off x="4510405" y="3933190"/>
                        <a:ext cx="2759710" cy="680085"/>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486275" y="5013960"/>
          <a:ext cx="2663825" cy="1220470"/>
        </p:xfrm>
        <a:graphic>
          <a:graphicData uri="http://schemas.openxmlformats.org/presentationml/2006/ole">
            <mc:AlternateContent xmlns:mc="http://schemas.openxmlformats.org/markup-compatibility/2006">
              <mc:Choice xmlns:v="urn:schemas-microsoft-com:vml" Requires="v">
                <p:oleObj r:id="rId8" imgW="1016000" imgH="457200" progId="Equation.DSMT4">
                  <p:embed/>
                </p:oleObj>
              </mc:Choice>
              <mc:Fallback>
                <p:oleObj r:id="rId8" imgW="1016000" imgH="457200" progId="Equation.DSMT4">
                  <p:embed/>
                  <p:pic>
                    <p:nvPicPr>
                      <p:cNvPr id="0" name="图片 12"/>
                      <p:cNvPicPr/>
                      <p:nvPr/>
                    </p:nvPicPr>
                    <p:blipFill>
                      <a:blip r:embed="rId9"/>
                      <a:stretch>
                        <a:fillRect/>
                      </a:stretch>
                    </p:blipFill>
                    <p:spPr>
                      <a:xfrm>
                        <a:off x="4486275" y="5013960"/>
                        <a:ext cx="2663825" cy="122047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3789680" y="2565400"/>
          <a:ext cx="4373880" cy="590550"/>
        </p:xfrm>
        <a:graphic>
          <a:graphicData uri="http://schemas.openxmlformats.org/presentationml/2006/ole">
            <mc:AlternateContent xmlns:mc="http://schemas.openxmlformats.org/markup-compatibility/2006">
              <mc:Choice xmlns:v="urn:schemas-microsoft-com:vml" Requires="v">
                <p:oleObj r:id="rId10" imgW="1917065" imgH="254000" progId="Equation.DSMT4">
                  <p:embed/>
                </p:oleObj>
              </mc:Choice>
              <mc:Fallback>
                <p:oleObj r:id="rId10" imgW="1917065" imgH="254000" progId="Equation.DSMT4">
                  <p:embed/>
                  <p:pic>
                    <p:nvPicPr>
                      <p:cNvPr id="0" name="图片 13"/>
                      <p:cNvPicPr/>
                      <p:nvPr/>
                    </p:nvPicPr>
                    <p:blipFill>
                      <a:blip r:embed="rId11"/>
                      <a:stretch>
                        <a:fillRect/>
                      </a:stretch>
                    </p:blipFill>
                    <p:spPr>
                      <a:xfrm>
                        <a:off x="3789680" y="2565400"/>
                        <a:ext cx="4373880" cy="5905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5287645"/>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根据上一节所提供的对数线性化方法，我们可以对第三章已构建的DSGE均衡路径进行对数线性化的转换，下面我们以资本累积方程的转换为例，进行对数线性化的演示。</a:t>
            </a:r>
          </a:p>
          <a:p>
            <a:pPr>
              <a:lnSpc>
                <a:spcPct val="130000"/>
              </a:lnSpc>
              <a:spcBef>
                <a:spcPct val="20000"/>
              </a:spcBef>
            </a:pPr>
            <a:endParaRPr kumimoji="1" lang="en-US" altLang="zh-CN" sz="2600" b="1" dirty="0">
              <a:latin typeface="+mn-lt"/>
              <a:ea typeface="+mn-ea"/>
            </a:endParaRPr>
          </a:p>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5-3】</a:t>
            </a:r>
            <a:r>
              <a:rPr kumimoji="1" lang="zh-CN" altLang="en-US" sz="2600" b="1" dirty="0">
                <a:latin typeface="+mn-lt"/>
                <a:ea typeface="+mn-ea"/>
              </a:rPr>
              <a:t>资本累积方程的对数线性化</a:t>
            </a:r>
          </a:p>
          <a:p>
            <a:pPr>
              <a:lnSpc>
                <a:spcPct val="170000"/>
              </a:lnSpc>
            </a:pPr>
            <a:r>
              <a:rPr kumimoji="1" lang="zh-CN" altLang="en-US" sz="2400" dirty="0">
                <a:latin typeface="+mn-lt"/>
                <a:ea typeface="+mn-ea"/>
              </a:rPr>
              <a:t>首先将资本累积方程</a:t>
            </a:r>
            <a:r>
              <a:rPr kumimoji="1" lang="en-US" altLang="zh-CN" sz="2400" dirty="0">
                <a:latin typeface="+mn-lt"/>
                <a:ea typeface="+mn-ea"/>
              </a:rPr>
              <a:t>                                     </a:t>
            </a:r>
            <a:r>
              <a:rPr kumimoji="1" lang="zh-CN" altLang="en-US" sz="2400" dirty="0">
                <a:latin typeface="+mn-lt"/>
                <a:ea typeface="+mn-ea"/>
              </a:rPr>
              <a:t>化为如下形式：</a:t>
            </a:r>
          </a:p>
          <a:p>
            <a:pPr>
              <a:lnSpc>
                <a:spcPct val="170000"/>
              </a:lnSpc>
            </a:pPr>
            <a:endParaRPr kumimoji="1" lang="zh-CN" altLang="en-US" sz="2400" dirty="0">
              <a:latin typeface="+mn-lt"/>
              <a:ea typeface="+mn-ea"/>
            </a:endParaRPr>
          </a:p>
          <a:p>
            <a:pPr>
              <a:lnSpc>
                <a:spcPct val="170000"/>
              </a:lnSpc>
            </a:pPr>
            <a:r>
              <a:rPr kumimoji="1" lang="zh-CN" altLang="en-US" sz="2400" dirty="0">
                <a:latin typeface="+mn-lt"/>
                <a:ea typeface="+mn-ea"/>
              </a:rPr>
              <a:t>根据稳态</a:t>
            </a:r>
            <a:r>
              <a:rPr kumimoji="1" lang="en-US" altLang="zh-CN" sz="2400" dirty="0">
                <a:latin typeface="+mn-lt"/>
                <a:ea typeface="+mn-ea"/>
              </a:rPr>
              <a:t>                  </a:t>
            </a:r>
            <a:r>
              <a:rPr kumimoji="1" lang="zh-CN" altLang="en-US" sz="2400" dirty="0">
                <a:latin typeface="+mn-lt"/>
                <a:ea typeface="+mn-ea"/>
              </a:rPr>
              <a:t>，可得到：</a:t>
            </a:r>
          </a:p>
          <a:p>
            <a:endParaRPr lang="en-US" altLang="zh-CN" dirty="0"/>
          </a:p>
          <a:p>
            <a:endParaRPr lang="zh-CN" altLang="en-US" dirty="0"/>
          </a:p>
        </p:txBody>
      </p:sp>
      <p:graphicFrame>
        <p:nvGraphicFramePr>
          <p:cNvPr id="3" name="对象 -2147482400"/>
          <p:cNvGraphicFramePr>
            <a:graphicFrameLocks noChangeAspect="1"/>
          </p:cNvGraphicFramePr>
          <p:nvPr/>
        </p:nvGraphicFramePr>
        <p:xfrm>
          <a:off x="4017010" y="4092575"/>
          <a:ext cx="3621405" cy="650875"/>
        </p:xfrm>
        <a:graphic>
          <a:graphicData uri="http://schemas.openxmlformats.org/presentationml/2006/ole">
            <mc:AlternateContent xmlns:mc="http://schemas.openxmlformats.org/markup-compatibility/2006">
              <mc:Choice xmlns:v="urn:schemas-microsoft-com:vml" Requires="v">
                <p:oleObj r:id="rId3" imgW="1498600" imgH="266700" progId="Equation.DSMT4">
                  <p:embed/>
                </p:oleObj>
              </mc:Choice>
              <mc:Fallback>
                <p:oleObj r:id="rId3" imgW="1498600" imgH="266700" progId="Equation.DSMT4">
                  <p:embed/>
                  <p:pic>
                    <p:nvPicPr>
                      <p:cNvPr id="0" name="图片 3075"/>
                      <p:cNvPicPr/>
                      <p:nvPr/>
                    </p:nvPicPr>
                    <p:blipFill>
                      <a:blip r:embed="rId4"/>
                      <a:stretch>
                        <a:fillRect/>
                      </a:stretch>
                    </p:blipFill>
                    <p:spPr>
                      <a:xfrm>
                        <a:off x="4017010" y="4092575"/>
                        <a:ext cx="3621405" cy="650875"/>
                      </a:xfrm>
                      <a:prstGeom prst="rect">
                        <a:avLst/>
                      </a:prstGeom>
                      <a:noFill/>
                      <a:ln w="38100">
                        <a:noFill/>
                        <a:miter/>
                      </a:ln>
                    </p:spPr>
                  </p:pic>
                </p:oleObj>
              </mc:Fallback>
            </mc:AlternateContent>
          </a:graphicData>
        </a:graphic>
      </p:graphicFrame>
      <p:graphicFrame>
        <p:nvGraphicFramePr>
          <p:cNvPr id="4" name="对象 -2147482398"/>
          <p:cNvGraphicFramePr>
            <a:graphicFrameLocks noChangeAspect="1"/>
          </p:cNvGraphicFramePr>
          <p:nvPr/>
        </p:nvGraphicFramePr>
        <p:xfrm>
          <a:off x="4077335" y="5374005"/>
          <a:ext cx="3213735" cy="650875"/>
        </p:xfrm>
        <a:graphic>
          <a:graphicData uri="http://schemas.openxmlformats.org/presentationml/2006/ole">
            <mc:AlternateContent xmlns:mc="http://schemas.openxmlformats.org/markup-compatibility/2006">
              <mc:Choice xmlns:v="urn:schemas-microsoft-com:vml" Requires="v">
                <p:oleObj r:id="rId5" imgW="1333500" imgH="266700" progId="Equation.DSMT4">
                  <p:embed/>
                </p:oleObj>
              </mc:Choice>
              <mc:Fallback>
                <p:oleObj r:id="rId5" imgW="1333500" imgH="266700" progId="Equation.DSMT4">
                  <p:embed/>
                  <p:pic>
                    <p:nvPicPr>
                      <p:cNvPr id="0" name="图片 3"/>
                      <p:cNvPicPr/>
                      <p:nvPr/>
                    </p:nvPicPr>
                    <p:blipFill>
                      <a:blip r:embed="rId6"/>
                      <a:stretch>
                        <a:fillRect/>
                      </a:stretch>
                    </p:blipFill>
                    <p:spPr>
                      <a:xfrm>
                        <a:off x="4077335" y="5374005"/>
                        <a:ext cx="3213735" cy="650875"/>
                      </a:xfrm>
                      <a:prstGeom prst="rect">
                        <a:avLst/>
                      </a:prstGeom>
                      <a:noFill/>
                      <a:ln w="38100">
                        <a:noFill/>
                        <a:miter/>
                      </a:ln>
                    </p:spPr>
                  </p:pic>
                </p:oleObj>
              </mc:Fallback>
            </mc:AlternateContent>
          </a:graphicData>
        </a:graphic>
      </p:graphicFrame>
      <p:graphicFrame>
        <p:nvGraphicFramePr>
          <p:cNvPr id="6" name="对象 -2147482399"/>
          <p:cNvGraphicFramePr/>
          <p:nvPr/>
        </p:nvGraphicFramePr>
        <p:xfrm>
          <a:off x="1484630" y="4814570"/>
          <a:ext cx="1099185" cy="434975"/>
        </p:xfrm>
        <a:graphic>
          <a:graphicData uri="http://schemas.openxmlformats.org/presentationml/2006/ole">
            <mc:AlternateContent xmlns:mc="http://schemas.openxmlformats.org/markup-compatibility/2006">
              <mc:Choice xmlns:v="urn:schemas-microsoft-com:vml" Requires="v">
                <p:oleObj r:id="rId7" imgW="508000" imgH="203200" progId="Equation.DSMT4">
                  <p:embed/>
                </p:oleObj>
              </mc:Choice>
              <mc:Fallback>
                <p:oleObj r:id="rId7" imgW="508000" imgH="203200" progId="Equation.DSMT4">
                  <p:embed/>
                  <p:pic>
                    <p:nvPicPr>
                      <p:cNvPr id="0" name="图片 4"/>
                      <p:cNvPicPr/>
                      <p:nvPr/>
                    </p:nvPicPr>
                    <p:blipFill>
                      <a:blip r:embed="rId8"/>
                      <a:stretch>
                        <a:fillRect/>
                      </a:stretch>
                    </p:blipFill>
                    <p:spPr>
                      <a:xfrm>
                        <a:off x="1484630" y="4814570"/>
                        <a:ext cx="1099185" cy="434975"/>
                      </a:xfrm>
                      <a:prstGeom prst="rect">
                        <a:avLst/>
                      </a:prstGeom>
                      <a:noFill/>
                      <a:ln w="38100">
                        <a:noFill/>
                        <a:miter/>
                      </a:ln>
                    </p:spPr>
                  </p:pic>
                </p:oleObj>
              </mc:Fallback>
            </mc:AlternateContent>
          </a:graphicData>
        </a:graphic>
      </p:graphicFrame>
      <p:graphicFrame>
        <p:nvGraphicFramePr>
          <p:cNvPr id="8" name="对象 -2147482547"/>
          <p:cNvGraphicFramePr>
            <a:graphicFrameLocks noChangeAspect="1"/>
          </p:cNvGraphicFramePr>
          <p:nvPr/>
        </p:nvGraphicFramePr>
        <p:xfrm>
          <a:off x="2983865" y="3533775"/>
          <a:ext cx="2450465" cy="503555"/>
        </p:xfrm>
        <a:graphic>
          <a:graphicData uri="http://schemas.openxmlformats.org/presentationml/2006/ole">
            <mc:AlternateContent xmlns:mc="http://schemas.openxmlformats.org/markup-compatibility/2006">
              <mc:Choice xmlns:v="urn:schemas-microsoft-com:vml" Requires="v">
                <p:oleObj r:id="rId9" imgW="1244600" imgH="254000" progId="Equation.DSMT4">
                  <p:embed/>
                </p:oleObj>
              </mc:Choice>
              <mc:Fallback>
                <p:oleObj r:id="rId9" imgW="1244600" imgH="254000" progId="Equation.DSMT4">
                  <p:embed/>
                  <p:pic>
                    <p:nvPicPr>
                      <p:cNvPr id="0" name="图片 8"/>
                      <p:cNvPicPr/>
                      <p:nvPr/>
                    </p:nvPicPr>
                    <p:blipFill>
                      <a:blip r:embed="rId10"/>
                      <a:stretch>
                        <a:fillRect/>
                      </a:stretch>
                    </p:blipFill>
                    <p:spPr>
                      <a:xfrm>
                        <a:off x="2983865" y="3533775"/>
                        <a:ext cx="2450465" cy="5035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2143760"/>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5-4】</a:t>
            </a:r>
            <a:r>
              <a:rPr kumimoji="1" lang="zh-CN" altLang="en-US" sz="2600" b="1" dirty="0">
                <a:latin typeface="+mn-lt"/>
                <a:ea typeface="+mn-ea"/>
              </a:rPr>
              <a:t>DSGE模型均衡路径的对数线性化</a:t>
            </a:r>
          </a:p>
          <a:p>
            <a:pPr>
              <a:lnSpc>
                <a:spcPct val="170000"/>
              </a:lnSpc>
            </a:pPr>
            <a:r>
              <a:rPr kumimoji="1" lang="zh-CN" altLang="en-US" sz="2400" dirty="0">
                <a:latin typeface="+mn-lt"/>
                <a:ea typeface="+mn-ea"/>
              </a:rPr>
              <a:t>基于上述的对数线性化转换范式，对第三章中所构建的全部非线性化均衡路径依次进行对数线性化处理：</a:t>
            </a:r>
          </a:p>
          <a:p>
            <a:endParaRPr lang="zh-CN" altLang="en-US" dirty="0"/>
          </a:p>
        </p:txBody>
      </p:sp>
      <p:graphicFrame>
        <p:nvGraphicFramePr>
          <p:cNvPr id="3" name="对象 -2147482338"/>
          <p:cNvGraphicFramePr>
            <a:graphicFrameLocks noChangeAspect="1"/>
          </p:cNvGraphicFramePr>
          <p:nvPr/>
        </p:nvGraphicFramePr>
        <p:xfrm>
          <a:off x="1917065" y="2637155"/>
          <a:ext cx="2096135" cy="807085"/>
        </p:xfrm>
        <a:graphic>
          <a:graphicData uri="http://schemas.openxmlformats.org/presentationml/2006/ole">
            <mc:AlternateContent xmlns:mc="http://schemas.openxmlformats.org/markup-compatibility/2006">
              <mc:Choice xmlns:v="urn:schemas-microsoft-com:vml" Requires="v">
                <p:oleObj r:id="rId3" imgW="1193800" imgH="457200" progId="Equation.DSMT4">
                  <p:embed/>
                </p:oleObj>
              </mc:Choice>
              <mc:Fallback>
                <p:oleObj r:id="rId3" imgW="1193800" imgH="457200" progId="Equation.DSMT4">
                  <p:embed/>
                  <p:pic>
                    <p:nvPicPr>
                      <p:cNvPr id="0" name="图片 10"/>
                      <p:cNvPicPr/>
                      <p:nvPr/>
                    </p:nvPicPr>
                    <p:blipFill>
                      <a:blip r:embed="rId4"/>
                      <a:stretch>
                        <a:fillRect/>
                      </a:stretch>
                    </p:blipFill>
                    <p:spPr>
                      <a:xfrm>
                        <a:off x="1917065" y="2637155"/>
                        <a:ext cx="2096135" cy="807085"/>
                      </a:xfrm>
                      <a:prstGeom prst="rect">
                        <a:avLst/>
                      </a:prstGeom>
                      <a:noFill/>
                      <a:ln w="38100">
                        <a:noFill/>
                        <a:miter/>
                      </a:ln>
                    </p:spPr>
                  </p:pic>
                </p:oleObj>
              </mc:Fallback>
            </mc:AlternateContent>
          </a:graphicData>
        </a:graphic>
      </p:graphicFrame>
      <p:graphicFrame>
        <p:nvGraphicFramePr>
          <p:cNvPr id="4" name="对象 -2147482381"/>
          <p:cNvGraphicFramePr>
            <a:graphicFrameLocks noChangeAspect="1"/>
          </p:cNvGraphicFramePr>
          <p:nvPr/>
        </p:nvGraphicFramePr>
        <p:xfrm>
          <a:off x="1917065" y="3607435"/>
          <a:ext cx="2144395" cy="742950"/>
        </p:xfrm>
        <a:graphic>
          <a:graphicData uri="http://schemas.openxmlformats.org/presentationml/2006/ole">
            <mc:AlternateContent xmlns:mc="http://schemas.openxmlformats.org/markup-compatibility/2006">
              <mc:Choice xmlns:v="urn:schemas-microsoft-com:vml" Requires="v">
                <p:oleObj r:id="rId5" imgW="1219200" imgH="419100" progId="Equation.DSMT4">
                  <p:embed/>
                </p:oleObj>
              </mc:Choice>
              <mc:Fallback>
                <p:oleObj r:id="rId5" imgW="1219200" imgH="419100" progId="Equation.DSMT4">
                  <p:embed/>
                  <p:pic>
                    <p:nvPicPr>
                      <p:cNvPr id="0" name="图片 11"/>
                      <p:cNvPicPr/>
                      <p:nvPr/>
                    </p:nvPicPr>
                    <p:blipFill>
                      <a:blip r:embed="rId6"/>
                      <a:stretch>
                        <a:fillRect/>
                      </a:stretch>
                    </p:blipFill>
                    <p:spPr>
                      <a:xfrm>
                        <a:off x="1917065" y="3607435"/>
                        <a:ext cx="2144395" cy="742950"/>
                      </a:xfrm>
                      <a:prstGeom prst="rect">
                        <a:avLst/>
                      </a:prstGeom>
                      <a:noFill/>
                      <a:ln w="38100">
                        <a:noFill/>
                        <a:miter/>
                      </a:ln>
                    </p:spPr>
                  </p:pic>
                </p:oleObj>
              </mc:Fallback>
            </mc:AlternateContent>
          </a:graphicData>
        </a:graphic>
      </p:graphicFrame>
      <p:graphicFrame>
        <p:nvGraphicFramePr>
          <p:cNvPr id="5" name="对象 -2147482380"/>
          <p:cNvGraphicFramePr>
            <a:graphicFrameLocks noChangeAspect="1"/>
          </p:cNvGraphicFramePr>
          <p:nvPr/>
        </p:nvGraphicFramePr>
        <p:xfrm>
          <a:off x="1413510" y="4512945"/>
          <a:ext cx="3229610" cy="1197610"/>
        </p:xfrm>
        <a:graphic>
          <a:graphicData uri="http://schemas.openxmlformats.org/presentationml/2006/ole">
            <mc:AlternateContent xmlns:mc="http://schemas.openxmlformats.org/markup-compatibility/2006">
              <mc:Choice xmlns:v="urn:schemas-microsoft-com:vml" Requires="v">
                <p:oleObj r:id="rId7" imgW="1841500" imgH="673100" progId="Equation.DSMT4">
                  <p:embed/>
                </p:oleObj>
              </mc:Choice>
              <mc:Fallback>
                <p:oleObj r:id="rId7" imgW="1841500" imgH="673100" progId="Equation.DSMT4">
                  <p:embed/>
                  <p:pic>
                    <p:nvPicPr>
                      <p:cNvPr id="0" name="图片 12"/>
                      <p:cNvPicPr/>
                      <p:nvPr/>
                    </p:nvPicPr>
                    <p:blipFill>
                      <a:blip r:embed="rId8"/>
                      <a:stretch>
                        <a:fillRect/>
                      </a:stretch>
                    </p:blipFill>
                    <p:spPr>
                      <a:xfrm>
                        <a:off x="1413510" y="4512945"/>
                        <a:ext cx="3229610" cy="1197610"/>
                      </a:xfrm>
                      <a:prstGeom prst="rect">
                        <a:avLst/>
                      </a:prstGeom>
                      <a:noFill/>
                      <a:ln w="38100">
                        <a:noFill/>
                        <a:miter/>
                      </a:ln>
                    </p:spPr>
                  </p:pic>
                </p:oleObj>
              </mc:Fallback>
            </mc:AlternateContent>
          </a:graphicData>
        </a:graphic>
      </p:graphicFrame>
      <p:graphicFrame>
        <p:nvGraphicFramePr>
          <p:cNvPr id="6" name="对象 -2147482379"/>
          <p:cNvGraphicFramePr>
            <a:graphicFrameLocks noChangeAspect="1"/>
          </p:cNvGraphicFramePr>
          <p:nvPr/>
        </p:nvGraphicFramePr>
        <p:xfrm>
          <a:off x="1773555" y="5877560"/>
          <a:ext cx="2411095" cy="454660"/>
        </p:xfrm>
        <a:graphic>
          <a:graphicData uri="http://schemas.openxmlformats.org/presentationml/2006/ole">
            <mc:AlternateContent xmlns:mc="http://schemas.openxmlformats.org/markup-compatibility/2006">
              <mc:Choice xmlns:v="urn:schemas-microsoft-com:vml" Requires="v">
                <p:oleObj r:id="rId9" imgW="1371600" imgH="254000" progId="Equation.DSMT4">
                  <p:embed/>
                </p:oleObj>
              </mc:Choice>
              <mc:Fallback>
                <p:oleObj r:id="rId9" imgW="1371600" imgH="254000" progId="Equation.DSMT4">
                  <p:embed/>
                  <p:pic>
                    <p:nvPicPr>
                      <p:cNvPr id="0" name="图片 13"/>
                      <p:cNvPicPr/>
                      <p:nvPr/>
                    </p:nvPicPr>
                    <p:blipFill>
                      <a:blip r:embed="rId10"/>
                      <a:stretch>
                        <a:fillRect/>
                      </a:stretch>
                    </p:blipFill>
                    <p:spPr>
                      <a:xfrm>
                        <a:off x="1773555" y="5877560"/>
                        <a:ext cx="2411095" cy="454660"/>
                      </a:xfrm>
                      <a:prstGeom prst="rect">
                        <a:avLst/>
                      </a:prstGeom>
                      <a:noFill/>
                      <a:ln w="38100">
                        <a:noFill/>
                        <a:miter/>
                      </a:ln>
                    </p:spPr>
                  </p:pic>
                </p:oleObj>
              </mc:Fallback>
            </mc:AlternateContent>
          </a:graphicData>
        </a:graphic>
      </p:graphicFrame>
      <p:graphicFrame>
        <p:nvGraphicFramePr>
          <p:cNvPr id="7" name="对象 -2147482378"/>
          <p:cNvGraphicFramePr/>
          <p:nvPr/>
        </p:nvGraphicFramePr>
        <p:xfrm>
          <a:off x="6346190" y="3260725"/>
          <a:ext cx="3523615" cy="463550"/>
        </p:xfrm>
        <a:graphic>
          <a:graphicData uri="http://schemas.openxmlformats.org/presentationml/2006/ole">
            <mc:AlternateContent xmlns:mc="http://schemas.openxmlformats.org/markup-compatibility/2006">
              <mc:Choice xmlns:v="urn:schemas-microsoft-com:vml" Requires="v">
                <p:oleObj r:id="rId11" imgW="2005965" imgH="266700" progId="Equation.DSMT4">
                  <p:embed/>
                </p:oleObj>
              </mc:Choice>
              <mc:Fallback>
                <p:oleObj r:id="rId11" imgW="2005965" imgH="266700" progId="Equation.DSMT4">
                  <p:embed/>
                  <p:pic>
                    <p:nvPicPr>
                      <p:cNvPr id="0" name="图片 14"/>
                      <p:cNvPicPr/>
                      <p:nvPr/>
                    </p:nvPicPr>
                    <p:blipFill>
                      <a:blip r:embed="rId12"/>
                      <a:stretch>
                        <a:fillRect/>
                      </a:stretch>
                    </p:blipFill>
                    <p:spPr>
                      <a:xfrm>
                        <a:off x="6346190" y="3260725"/>
                        <a:ext cx="3523615" cy="463550"/>
                      </a:xfrm>
                      <a:prstGeom prst="rect">
                        <a:avLst/>
                      </a:prstGeom>
                      <a:noFill/>
                      <a:ln w="38100">
                        <a:noFill/>
                        <a:miter/>
                      </a:ln>
                    </p:spPr>
                  </p:pic>
                </p:oleObj>
              </mc:Fallback>
            </mc:AlternateContent>
          </a:graphicData>
        </a:graphic>
      </p:graphicFrame>
      <p:graphicFrame>
        <p:nvGraphicFramePr>
          <p:cNvPr id="8" name="对象 -2147482377"/>
          <p:cNvGraphicFramePr/>
          <p:nvPr/>
        </p:nvGraphicFramePr>
        <p:xfrm>
          <a:off x="6346190" y="2637155"/>
          <a:ext cx="3487420" cy="463550"/>
        </p:xfrm>
        <a:graphic>
          <a:graphicData uri="http://schemas.openxmlformats.org/presentationml/2006/ole">
            <mc:AlternateContent xmlns:mc="http://schemas.openxmlformats.org/markup-compatibility/2006">
              <mc:Choice xmlns:v="urn:schemas-microsoft-com:vml" Requires="v">
                <p:oleObj r:id="rId13" imgW="1993900" imgH="266700" progId="Equation.DSMT4">
                  <p:embed/>
                </p:oleObj>
              </mc:Choice>
              <mc:Fallback>
                <p:oleObj r:id="rId13" imgW="1993900" imgH="266700" progId="Equation.DSMT4">
                  <p:embed/>
                  <p:pic>
                    <p:nvPicPr>
                      <p:cNvPr id="0" name="图片 15"/>
                      <p:cNvPicPr/>
                      <p:nvPr/>
                    </p:nvPicPr>
                    <p:blipFill>
                      <a:blip r:embed="rId14"/>
                      <a:stretch>
                        <a:fillRect/>
                      </a:stretch>
                    </p:blipFill>
                    <p:spPr>
                      <a:xfrm>
                        <a:off x="6346190" y="2637155"/>
                        <a:ext cx="3487420" cy="463550"/>
                      </a:xfrm>
                      <a:prstGeom prst="rect">
                        <a:avLst/>
                      </a:prstGeom>
                      <a:noFill/>
                      <a:ln w="38100">
                        <a:noFill/>
                        <a:miter/>
                      </a:ln>
                    </p:spPr>
                  </p:pic>
                </p:oleObj>
              </mc:Fallback>
            </mc:AlternateContent>
          </a:graphicData>
        </a:graphic>
      </p:graphicFrame>
      <p:cxnSp>
        <p:nvCxnSpPr>
          <p:cNvPr id="18" name="直接连接符 17"/>
          <p:cNvCxnSpPr/>
          <p:nvPr/>
        </p:nvCxnSpPr>
        <p:spPr>
          <a:xfrm>
            <a:off x="5743575" y="2613660"/>
            <a:ext cx="0" cy="3818890"/>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graphicFrame>
        <p:nvGraphicFramePr>
          <p:cNvPr id="10" name="对象 -2147482375"/>
          <p:cNvGraphicFramePr/>
          <p:nvPr/>
        </p:nvGraphicFramePr>
        <p:xfrm>
          <a:off x="6844030" y="3884295"/>
          <a:ext cx="2332990" cy="433705"/>
        </p:xfrm>
        <a:graphic>
          <a:graphicData uri="http://schemas.openxmlformats.org/presentationml/2006/ole">
            <mc:AlternateContent xmlns:mc="http://schemas.openxmlformats.org/markup-compatibility/2006">
              <mc:Choice xmlns:v="urn:schemas-microsoft-com:vml" Requires="v">
                <p:oleObj r:id="rId15" imgW="1422400" imgH="266700" progId="Equation.DSMT4">
                  <p:embed/>
                </p:oleObj>
              </mc:Choice>
              <mc:Fallback>
                <p:oleObj r:id="rId15" imgW="1422400" imgH="266700" progId="Equation.DSMT4">
                  <p:embed/>
                  <p:pic>
                    <p:nvPicPr>
                      <p:cNvPr id="0" name="图片 18"/>
                      <p:cNvPicPr/>
                      <p:nvPr/>
                    </p:nvPicPr>
                    <p:blipFill>
                      <a:blip r:embed="rId16"/>
                      <a:stretch>
                        <a:fillRect/>
                      </a:stretch>
                    </p:blipFill>
                    <p:spPr>
                      <a:xfrm>
                        <a:off x="6844030" y="3884295"/>
                        <a:ext cx="2332990" cy="433705"/>
                      </a:xfrm>
                      <a:prstGeom prst="rect">
                        <a:avLst/>
                      </a:prstGeom>
                      <a:noFill/>
                      <a:ln w="38100">
                        <a:noFill/>
                        <a:miter/>
                      </a:ln>
                    </p:spPr>
                  </p:pic>
                </p:oleObj>
              </mc:Fallback>
            </mc:AlternateContent>
          </a:graphicData>
        </a:graphic>
      </p:graphicFrame>
      <p:graphicFrame>
        <p:nvGraphicFramePr>
          <p:cNvPr id="17" name="对象 -2147482374"/>
          <p:cNvGraphicFramePr/>
          <p:nvPr/>
        </p:nvGraphicFramePr>
        <p:xfrm>
          <a:off x="6957695" y="4521835"/>
          <a:ext cx="2144395" cy="417195"/>
        </p:xfrm>
        <a:graphic>
          <a:graphicData uri="http://schemas.openxmlformats.org/presentationml/2006/ole">
            <mc:AlternateContent xmlns:mc="http://schemas.openxmlformats.org/markup-compatibility/2006">
              <mc:Choice xmlns:v="urn:schemas-microsoft-com:vml" Requires="v">
                <p:oleObj r:id="rId17" imgW="1308100" imgH="254000" progId="Equation.DSMT4">
                  <p:embed/>
                </p:oleObj>
              </mc:Choice>
              <mc:Fallback>
                <p:oleObj r:id="rId17" imgW="1308100" imgH="254000" progId="Equation.DSMT4">
                  <p:embed/>
                  <p:pic>
                    <p:nvPicPr>
                      <p:cNvPr id="0" name="图片 19"/>
                      <p:cNvPicPr/>
                      <p:nvPr/>
                    </p:nvPicPr>
                    <p:blipFill>
                      <a:blip r:embed="rId18"/>
                      <a:stretch>
                        <a:fillRect/>
                      </a:stretch>
                    </p:blipFill>
                    <p:spPr>
                      <a:xfrm>
                        <a:off x="6957695" y="4521835"/>
                        <a:ext cx="2144395" cy="417195"/>
                      </a:xfrm>
                      <a:prstGeom prst="rect">
                        <a:avLst/>
                      </a:prstGeom>
                      <a:noFill/>
                      <a:ln w="38100">
                        <a:noFill/>
                        <a:miter/>
                      </a:ln>
                    </p:spPr>
                  </p:pic>
                </p:oleObj>
              </mc:Fallback>
            </mc:AlternateContent>
          </a:graphicData>
        </a:graphic>
      </p:graphicFrame>
      <p:graphicFrame>
        <p:nvGraphicFramePr>
          <p:cNvPr id="21" name="对象 -2147482373"/>
          <p:cNvGraphicFramePr/>
          <p:nvPr/>
        </p:nvGraphicFramePr>
        <p:xfrm>
          <a:off x="6381750" y="5157470"/>
          <a:ext cx="3833495" cy="459740"/>
        </p:xfrm>
        <a:graphic>
          <a:graphicData uri="http://schemas.openxmlformats.org/presentationml/2006/ole">
            <mc:AlternateContent xmlns:mc="http://schemas.openxmlformats.org/markup-compatibility/2006">
              <mc:Choice xmlns:v="urn:schemas-microsoft-com:vml" Requires="v">
                <p:oleObj r:id="rId19" imgW="2336800" imgH="279400" progId="Equation.DSMT4">
                  <p:embed/>
                </p:oleObj>
              </mc:Choice>
              <mc:Fallback>
                <p:oleObj r:id="rId19" imgW="2336800" imgH="279400" progId="Equation.DSMT4">
                  <p:embed/>
                  <p:pic>
                    <p:nvPicPr>
                      <p:cNvPr id="0" name="图片 20"/>
                      <p:cNvPicPr/>
                      <p:nvPr/>
                    </p:nvPicPr>
                    <p:blipFill>
                      <a:blip r:embed="rId20"/>
                      <a:stretch>
                        <a:fillRect/>
                      </a:stretch>
                    </p:blipFill>
                    <p:spPr>
                      <a:xfrm>
                        <a:off x="6381750" y="5157470"/>
                        <a:ext cx="3833495" cy="459740"/>
                      </a:xfrm>
                      <a:prstGeom prst="rect">
                        <a:avLst/>
                      </a:prstGeom>
                      <a:noFill/>
                      <a:ln w="38100">
                        <a:noFill/>
                        <a:miter/>
                      </a:ln>
                    </p:spPr>
                  </p:pic>
                </p:oleObj>
              </mc:Fallback>
            </mc:AlternateContent>
          </a:graphicData>
        </a:graphic>
      </p:graphicFrame>
      <p:sp>
        <p:nvSpPr>
          <p:cNvPr id="23" name="文本框 22"/>
          <p:cNvSpPr txBox="1"/>
          <p:nvPr/>
        </p:nvSpPr>
        <p:spPr>
          <a:xfrm>
            <a:off x="7606665" y="5473700"/>
            <a:ext cx="1932305" cy="583565"/>
          </a:xfrm>
          <a:prstGeom prst="rect">
            <a:avLst/>
          </a:prstGeom>
          <a:noFill/>
        </p:spPr>
        <p:txBody>
          <a:bodyPr wrap="square" rtlCol="0">
            <a:spAutoFit/>
          </a:bodyPr>
          <a:lstStyle/>
          <a:p>
            <a:r>
              <a:rPr lang="en-US" altLang="zh-CN" sz="3200"/>
              <a:t>......</a:t>
            </a:r>
          </a:p>
        </p:txBody>
      </p:sp>
      <p:sp>
        <p:nvSpPr>
          <p:cNvPr id="24" name="文本框 23"/>
          <p:cNvSpPr txBox="1"/>
          <p:nvPr/>
        </p:nvSpPr>
        <p:spPr>
          <a:xfrm>
            <a:off x="6090920" y="6143625"/>
            <a:ext cx="4878070" cy="368300"/>
          </a:xfrm>
          <a:prstGeom prst="rect">
            <a:avLst/>
          </a:prstGeom>
          <a:noFill/>
        </p:spPr>
        <p:txBody>
          <a:bodyPr wrap="square" rtlCol="0">
            <a:spAutoFit/>
          </a:bodyPr>
          <a:lstStyle/>
          <a:p>
            <a:r>
              <a:rPr lang="zh-CN" altLang="en-US"/>
              <a:t>（内生变量的数量与均衡方程数量相同）</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3000" b="1" dirty="0"/>
              <a:t>1.DSGE</a:t>
            </a:r>
            <a:r>
              <a:rPr lang="zh-CN" altLang="en-US" sz="3000" b="1" dirty="0"/>
              <a:t>的定义</a:t>
            </a:r>
            <a:endParaRPr lang="en-US" altLang="zh-CN" sz="3000" dirty="0"/>
          </a:p>
          <a:p>
            <a:pPr>
              <a:lnSpc>
                <a:spcPct val="170000"/>
              </a:lnSpc>
            </a:pPr>
            <a:r>
              <a:rPr lang="zh-CN" altLang="en-US" sz="2800" b="1" dirty="0"/>
              <a:t>动态随机一般均衡模型（简称DSGE），是宏观经济学的主流研究范式。该模型包含</a:t>
            </a:r>
            <a:r>
              <a:rPr lang="zh-CN" altLang="en-US" sz="2800" b="1" dirty="0">
                <a:solidFill>
                  <a:srgbClr val="0000FF"/>
                </a:solidFill>
              </a:rPr>
              <a:t>多个经济部门</a:t>
            </a:r>
            <a:r>
              <a:rPr lang="zh-CN" altLang="en-US" sz="2800" b="1" dirty="0"/>
              <a:t>，通过融合各部门的</a:t>
            </a:r>
            <a:r>
              <a:rPr lang="zh-CN" altLang="en-US" sz="2800" b="1" dirty="0">
                <a:sym typeface="+mn-ea"/>
              </a:rPr>
              <a:t>最优化决策</a:t>
            </a:r>
            <a:r>
              <a:rPr lang="zh-CN" altLang="en-US" sz="2800" b="1" dirty="0"/>
              <a:t>以模拟一个完整经济系统的均衡状态，同时，通过为DSGE模型构造各类</a:t>
            </a:r>
            <a:r>
              <a:rPr lang="zh-CN" altLang="en-US" sz="2800" b="1" dirty="0">
                <a:solidFill>
                  <a:srgbClr val="0000FF"/>
                </a:solidFill>
              </a:rPr>
              <a:t>外生随机冲击</a:t>
            </a:r>
            <a:r>
              <a:rPr lang="zh-CN" altLang="en-US" sz="2800" b="1" dirty="0"/>
              <a:t>，可直观地考量模型内各宏观变量在外生扰动下的动态演变，以便获取外生冲击对经济的结构性影响效应与传导渠道。</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en-US" altLang="zh-CN" sz="2600" b="1" dirty="0">
                <a:latin typeface="微软雅黑" panose="020B0503020204020204" pitchFamily="34" charset="-122"/>
                <a:ea typeface="微软雅黑" panose="020B0503020204020204" pitchFamily="34" charset="-122"/>
              </a:rPr>
              <a:t>DSGE</a:t>
            </a:r>
            <a:r>
              <a:rPr lang="zh-CN" altLang="en-US" sz="2600" b="1" dirty="0">
                <a:latin typeface="微软雅黑" panose="020B0503020204020204" pitchFamily="34" charset="-122"/>
                <a:ea typeface="微软雅黑" panose="020B0503020204020204" pitchFamily="34" charset="-122"/>
              </a:rPr>
              <a:t>介绍</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
        <p:nvSpPr>
          <p:cNvPr id="9" name="文本框 8"/>
          <p:cNvSpPr txBox="1"/>
          <p:nvPr/>
        </p:nvSpPr>
        <p:spPr>
          <a:xfrm>
            <a:off x="85482" y="620688"/>
            <a:ext cx="11926267" cy="1327150"/>
          </a:xfrm>
          <a:prstGeom prst="rect">
            <a:avLst/>
          </a:prstGeom>
          <a:noFill/>
        </p:spPr>
        <p:txBody>
          <a:bodyPr wrap="square">
            <a:spAutoFit/>
          </a:bodyPr>
          <a:lstStyle/>
          <a:p>
            <a:pPr>
              <a:lnSpc>
                <a:spcPct val="130000"/>
              </a:lnSpc>
              <a:spcBef>
                <a:spcPct val="20000"/>
              </a:spcBef>
            </a:pPr>
            <a:r>
              <a:rPr kumimoji="1" lang="zh-CN" altLang="en-US" sz="2400" dirty="0">
                <a:latin typeface="+mn-lt"/>
                <a:ea typeface="+mn-ea"/>
              </a:rPr>
              <a:t>模型求解完成后，下面列示了技术进步冲击、政府购买冲击和劳动税率冲击分别对各宏观变量的脉冲响应。</a:t>
            </a:r>
          </a:p>
          <a:p>
            <a:endParaRPr lang="zh-CN" altLang="en-US" dirty="0"/>
          </a:p>
        </p:txBody>
      </p:sp>
      <p:pic>
        <p:nvPicPr>
          <p:cNvPr id="3" name="图片 284"/>
          <p:cNvPicPr>
            <a:picLocks noChangeAspect="1"/>
          </p:cNvPicPr>
          <p:nvPr/>
        </p:nvPicPr>
        <p:blipFill>
          <a:blip r:embed="rId3"/>
          <a:stretch>
            <a:fillRect/>
          </a:stretch>
        </p:blipFill>
        <p:spPr>
          <a:xfrm>
            <a:off x="1990090" y="1557655"/>
            <a:ext cx="8253730" cy="4657090"/>
          </a:xfrm>
          <a:prstGeom prst="rect">
            <a:avLst/>
          </a:prstGeom>
          <a:noFill/>
          <a:ln>
            <a:noFill/>
          </a:ln>
        </p:spPr>
      </p:pic>
      <p:sp>
        <p:nvSpPr>
          <p:cNvPr id="4" name="文本框 3"/>
          <p:cNvSpPr txBox="1"/>
          <p:nvPr/>
        </p:nvSpPr>
        <p:spPr>
          <a:xfrm>
            <a:off x="3717925" y="6093143"/>
            <a:ext cx="5080000" cy="506730"/>
          </a:xfrm>
          <a:prstGeom prst="rect">
            <a:avLst/>
          </a:prstGeom>
        </p:spPr>
        <p:txBody>
          <a:bodyPr>
            <a:spAutoFit/>
          </a:bodyPr>
          <a:lstStyle/>
          <a:p>
            <a:pPr marL="0" indent="0" algn="ctr" defTabSz="266700">
              <a:lnSpc>
                <a:spcPct val="150000"/>
              </a:lnSpc>
              <a:spcAft>
                <a:spcPct val="0"/>
              </a:spcAft>
            </a:pPr>
            <a:r>
              <a:rPr lang="zh-CN" altLang="en-US" sz="1800" b="1" dirty="0">
                <a:latin typeface="Times New Roman" panose="02020603050405020304"/>
                <a:ea typeface="宋体" panose="02010600030101010101" pitchFamily="2" charset="-122"/>
              </a:rPr>
              <a:t>图</a:t>
            </a:r>
            <a:r>
              <a:rPr lang="en-US" altLang="zh-CN" sz="1800" b="1" dirty="0">
                <a:latin typeface="Times New Roman" panose="02020603050405020304"/>
                <a:ea typeface="Times New Roman" panose="02020603050405020304"/>
              </a:rPr>
              <a:t>5-1 </a:t>
            </a:r>
            <a:r>
              <a:rPr lang="zh-CN" altLang="en-US" sz="1800" b="1" dirty="0">
                <a:latin typeface="Times New Roman" panose="02020603050405020304"/>
                <a:ea typeface="宋体" panose="02010600030101010101" pitchFamily="2" charset="-122"/>
              </a:rPr>
              <a:t>技术进步冲击对各宏观变量的脉冲响应图</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544639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a:t>
            </a:r>
            <a:r>
              <a:rPr kumimoji="1" lang="en-US" altLang="zh-CN" sz="2400" dirty="0">
                <a:latin typeface="+mn-lt"/>
                <a:ea typeface="+mn-ea"/>
              </a:rPr>
              <a:t>5-</a:t>
            </a:r>
            <a:r>
              <a:rPr kumimoji="1" lang="zh-CN" altLang="en-US" sz="2400" dirty="0">
                <a:latin typeface="+mn-lt"/>
                <a:ea typeface="+mn-ea"/>
              </a:rPr>
              <a:t>1是技术进步冲击对各宏观变量的脉冲响应图。可以看出，各宏观变量的脉冲响应围绕0轴而发生，也即模型稳态下各宏观变量的偏离率为0，处于未受扰动的静态一般均衡。</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技术进步冲击会使得产出在短暂的波动后呈现明显的上升态势，最高峰值可使得产出增长超过0.5%，这一正向脉冲在10期内逐渐收缩并恢复稳态，即技术进步冲击总体上有助于刺激经济增长。</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其余脉冲结果表明，技术进步会在20期内维持消费的提升效应，但也会挤出企业对资本与劳动两种生产要素的需求。同时，技术进步有利于降低通货膨胀率，但也会推高政府债务。</a:t>
            </a:r>
          </a:p>
          <a:p>
            <a:endParaRPr kumimoji="1" lang="zh-CN" altLang="en-US" sz="2400" dirty="0">
              <a:latin typeface="+mn-lt"/>
              <a:ea typeface="+mn-ea"/>
            </a:endParaRPr>
          </a:p>
        </p:txBody>
      </p:sp>
      <p:sp>
        <p:nvSpPr>
          <p:cNvPr id="4"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a:latin typeface="Times New Roman" panose="02020603050405020304"/>
                <a:ea typeface="宋体" panose="02010600030101010101" pitchFamily="2" charset="-122"/>
              </a:rPr>
              <a:t>图</a:t>
            </a:r>
            <a:r>
              <a:rPr lang="en-US" altLang="zh-CN" sz="1800" b="1" dirty="0">
                <a:latin typeface="Times New Roman" panose="02020603050405020304"/>
                <a:ea typeface="Times New Roman" panose="02020603050405020304"/>
              </a:rPr>
              <a:t>5-2 </a:t>
            </a:r>
            <a:r>
              <a:rPr lang="zh-CN" altLang="en-US" sz="1800" b="1" dirty="0">
                <a:latin typeface="Times New Roman" panose="02020603050405020304"/>
                <a:ea typeface="Times New Roman" panose="02020603050405020304"/>
              </a:rPr>
              <a:t>政府购买</a:t>
            </a:r>
            <a:r>
              <a:rPr lang="zh-CN" altLang="en-US" sz="1800" b="1" dirty="0">
                <a:latin typeface="Times New Roman" panose="02020603050405020304"/>
                <a:ea typeface="宋体" panose="02010600030101010101" pitchFamily="2" charset="-122"/>
              </a:rPr>
              <a:t>冲击对各宏观变量的脉冲响应图</a:t>
            </a:r>
          </a:p>
        </p:txBody>
      </p:sp>
      <p:pic>
        <p:nvPicPr>
          <p:cNvPr id="5" name="图片 283"/>
          <p:cNvPicPr>
            <a:picLocks noChangeAspect="1"/>
          </p:cNvPicPr>
          <p:nvPr/>
        </p:nvPicPr>
        <p:blipFill>
          <a:blip r:embed="rId3"/>
          <a:stretch>
            <a:fillRect/>
          </a:stretch>
        </p:blipFill>
        <p:spPr>
          <a:xfrm>
            <a:off x="1557020" y="764540"/>
            <a:ext cx="8986520" cy="5154930"/>
          </a:xfrm>
          <a:prstGeom prst="rect">
            <a:avLst/>
          </a:prstGeom>
          <a:noFill/>
          <a:ln>
            <a:noFill/>
          </a:ln>
        </p:spPr>
      </p:pic>
      <p:sp>
        <p:nvSpPr>
          <p:cNvPr id="6"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452310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a:t>
            </a:r>
            <a:r>
              <a:rPr kumimoji="1" lang="en-US" altLang="zh-CN" sz="2400" dirty="0">
                <a:latin typeface="+mn-lt"/>
                <a:ea typeface="+mn-ea"/>
              </a:rPr>
              <a:t>5-</a:t>
            </a:r>
            <a:r>
              <a:rPr kumimoji="1" lang="zh-CN" altLang="en-US" sz="2400" dirty="0">
                <a:latin typeface="+mn-lt"/>
                <a:ea typeface="+mn-ea"/>
              </a:rPr>
              <a:t>2是政府购买冲击对各宏观变量的脉冲响应图，结果表明，由于政府购买直接进入到总需求中，其正向冲击对产出有显著的提升作用，但会对家庭的消费与投资产生挤出效应，导致政府购买增加刺激经济增长的同时，私人需求遭遇弱化，进而大幅削弱了政府购买正向冲击对产出的积极影响，使得产出的脉冲响应在冲击后以较快的速度下降。</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对于企业而言，私人投资需求的下降使得其所获资本减少，因此转而对劳动的需求有所增加，工资亦有所提高。最后，政府购买对总需求的扩张效应会导致通货膨胀的上升，并在一定程度上拉高了政府债务。</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a:latin typeface="Times New Roman" panose="02020603050405020304"/>
                <a:ea typeface="宋体" panose="02010600030101010101" pitchFamily="2" charset="-122"/>
              </a:rPr>
              <a:t>图</a:t>
            </a:r>
            <a:r>
              <a:rPr lang="en-US" altLang="zh-CN" sz="1800" b="1" dirty="0">
                <a:latin typeface="Times New Roman" panose="02020603050405020304"/>
                <a:ea typeface="Times New Roman" panose="02020603050405020304"/>
              </a:rPr>
              <a:t>5-3 </a:t>
            </a:r>
            <a:r>
              <a:rPr lang="zh-CN" altLang="en-US" sz="1800" b="1" dirty="0">
                <a:latin typeface="Times New Roman" panose="02020603050405020304"/>
                <a:ea typeface="Times New Roman" panose="02020603050405020304"/>
              </a:rPr>
              <a:t>劳动税率</a:t>
            </a:r>
            <a:r>
              <a:rPr lang="zh-CN" altLang="en-US" sz="1800" b="1" dirty="0">
                <a:latin typeface="Times New Roman" panose="02020603050405020304"/>
                <a:ea typeface="宋体" panose="02010600030101010101" pitchFamily="2" charset="-122"/>
              </a:rPr>
              <a:t>冲击对各宏观变量的脉冲响应图</a:t>
            </a:r>
          </a:p>
        </p:txBody>
      </p:sp>
      <p:pic>
        <p:nvPicPr>
          <p:cNvPr id="3" name="图片 308"/>
          <p:cNvPicPr>
            <a:picLocks noChangeAspect="1"/>
          </p:cNvPicPr>
          <p:nvPr/>
        </p:nvPicPr>
        <p:blipFill>
          <a:blip r:embed="rId3"/>
          <a:stretch>
            <a:fillRect/>
          </a:stretch>
        </p:blipFill>
        <p:spPr>
          <a:xfrm>
            <a:off x="1701165" y="908685"/>
            <a:ext cx="8806815" cy="5069205"/>
          </a:xfrm>
          <a:prstGeom prst="rect">
            <a:avLst/>
          </a:prstGeom>
          <a:noFill/>
          <a:ln>
            <a:noFill/>
          </a:ln>
        </p:spPr>
      </p:pic>
      <p:sp>
        <p:nvSpPr>
          <p:cNvPr id="6" name="标题 5"/>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1339215"/>
            <a:ext cx="10578465" cy="3415030"/>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a:t>
            </a:r>
            <a:r>
              <a:rPr kumimoji="1" lang="en-US" altLang="zh-CN" sz="2400" dirty="0">
                <a:latin typeface="+mn-lt"/>
                <a:ea typeface="+mn-ea"/>
              </a:rPr>
              <a:t>5-</a:t>
            </a:r>
            <a:r>
              <a:rPr kumimoji="1" lang="zh-CN" altLang="en-US" sz="2400" dirty="0">
                <a:latin typeface="+mn-lt"/>
                <a:ea typeface="+mn-ea"/>
              </a:rPr>
              <a:t>3是劳动税率冲击对各宏观变量的脉冲响应图，结果表明，正向的劳动税率冲击提高了政府对家庭的劳动税收，最直观的影响是使得家庭的劳动供应脉冲向下偏离，由于税收增加对家庭收入具有挤压效应，家庭会选择更低的支出水平。削减消费与投资，导致总需求下降，表现为产出的脉冲响应为负，即劳动税率增加会拉低产出水平，抑制经济增长。与此同时，通货膨胀率有所上升，但政府债务则因政府税收的增加而呈现下降态势。</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1435" y="2132330"/>
            <a:ext cx="6096000" cy="2584450"/>
          </a:xfrm>
          <a:prstGeom prst="rect">
            <a:avLst/>
          </a:prstGeom>
          <a:noFill/>
        </p:spPr>
        <p:txBody>
          <a:bodyPr wrap="square" rtlCol="0" anchor="t">
            <a:spAutoFit/>
          </a:bodyPr>
          <a:lstStyle/>
          <a:p>
            <a:pPr eaLnBrk="1" hangingPunct="1"/>
            <a:r>
              <a:rPr lang="zh-CN" altLang="en-US" sz="5400" b="1" dirty="0">
                <a:solidFill>
                  <a:schemeClr val="bg1"/>
                </a:solidFill>
                <a:latin typeface="微软雅黑" panose="020B0503020204020204" pitchFamily="34" charset="-122"/>
                <a:ea typeface="微软雅黑" panose="020B0503020204020204" pitchFamily="34" charset="-122"/>
                <a:sym typeface="+mn-ea"/>
              </a:rPr>
              <a:t>五、动态随机一般均衡模型的应用与批评</a:t>
            </a:r>
          </a:p>
        </p:txBody>
      </p:sp>
    </p:spTree>
  </p:cSld>
  <p:clrMapOvr>
    <a:masterClrMapping/>
  </p:clrMapOvr>
  <p:transition spd="slow" advClick="0" advTm="334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eaLnBrk="1" hangingPunct="1">
              <a:lnSpc>
                <a:spcPct val="170000"/>
              </a:lnSpc>
              <a:spcBef>
                <a:spcPts val="600"/>
              </a:spcBef>
              <a:buClr>
                <a:schemeClr val="accent1"/>
              </a:buClr>
              <a:buSzPct val="70000"/>
            </a:pPr>
            <a:r>
              <a:rPr kumimoji="1" sz="2600" dirty="0">
                <a:latin typeface="+mn-lt"/>
                <a:ea typeface="+mn-ea"/>
              </a:rPr>
              <a:t>DSGE模型可以帮助我们更好地理解宏观经济现象并指导政策制定，其在现实中的应用是十分广泛的，全球主要经济体的中央银行均开发了分析本国或全球经济的DSGE模型。其应用包括但不限于以下方面。</a:t>
            </a:r>
          </a:p>
        </p:txBody>
      </p:sp>
      <p:sp>
        <p:nvSpPr>
          <p:cNvPr id="3"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
        <p:nvSpPr>
          <p:cNvPr id="4" name="圆角矩形 3"/>
          <p:cNvSpPr/>
          <p:nvPr/>
        </p:nvSpPr>
        <p:spPr>
          <a:xfrm>
            <a:off x="982980"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宏观经济政策分析</a:t>
            </a:r>
          </a:p>
        </p:txBody>
      </p:sp>
      <p:sp>
        <p:nvSpPr>
          <p:cNvPr id="8" name="圆角矩形 7"/>
          <p:cNvSpPr/>
          <p:nvPr/>
        </p:nvSpPr>
        <p:spPr>
          <a:xfrm>
            <a:off x="429323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经济压力测试</a:t>
            </a:r>
          </a:p>
        </p:txBody>
      </p:sp>
      <p:sp>
        <p:nvSpPr>
          <p:cNvPr id="14" name="圆角矩形 13"/>
          <p:cNvSpPr/>
          <p:nvPr/>
        </p:nvSpPr>
        <p:spPr>
          <a:xfrm>
            <a:off x="982980"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经济周期研究</a:t>
            </a:r>
          </a:p>
        </p:txBody>
      </p:sp>
      <p:sp>
        <p:nvSpPr>
          <p:cNvPr id="15" name="圆角矩形 14"/>
          <p:cNvSpPr/>
          <p:nvPr/>
        </p:nvSpPr>
        <p:spPr>
          <a:xfrm>
            <a:off x="767524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政策效果评估</a:t>
            </a:r>
          </a:p>
        </p:txBody>
      </p:sp>
      <p:sp>
        <p:nvSpPr>
          <p:cNvPr id="16" name="圆角矩形 15"/>
          <p:cNvSpPr/>
          <p:nvPr/>
        </p:nvSpPr>
        <p:spPr>
          <a:xfrm>
            <a:off x="4293235"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预测和决策支持</a:t>
            </a:r>
          </a:p>
        </p:txBody>
      </p:sp>
      <p:sp>
        <p:nvSpPr>
          <p:cNvPr id="17" name="文本框 16"/>
          <p:cNvSpPr txBox="1"/>
          <p:nvPr/>
        </p:nvSpPr>
        <p:spPr>
          <a:xfrm>
            <a:off x="7893685" y="4725670"/>
            <a:ext cx="1390650" cy="688975"/>
          </a:xfrm>
          <a:prstGeom prst="rect">
            <a:avLst/>
          </a:prstGeom>
          <a:noFill/>
        </p:spPr>
        <p:txBody>
          <a:bodyPr wrap="square" rtlCol="0">
            <a:noAutofit/>
          </a:bodyPr>
          <a:lstStyle/>
          <a:p>
            <a:r>
              <a:rPr lang="en-US" altLang="zh-CN" sz="3600"/>
              <a:t>......</a:t>
            </a: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0385" y="76394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尽管动态随机一般均衡模型在主流的经济研究方法中占有重要地位，针对其效果或价值的批评也不断涌现。DSGE模型中关于代表性家庭、代表性企业的诸多理想设定亦被诟病缺乏微观基础。</a:t>
            </a:r>
          </a:p>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事实上，20世纪90年代后，新凯恩斯主义DSGE模型已对这一点做出较大的改善，在模型中纳入了</a:t>
            </a:r>
            <a:r>
              <a:rPr kumimoji="1" lang="zh-CN" sz="2600" dirty="0">
                <a:latin typeface="+mn-lt"/>
                <a:ea typeface="+mn-ea"/>
              </a:rPr>
              <a:t>丰富的</a:t>
            </a:r>
            <a:r>
              <a:rPr kumimoji="1" sz="2600" dirty="0">
                <a:latin typeface="+mn-lt"/>
                <a:ea typeface="+mn-ea"/>
              </a:rPr>
              <a:t>微观</a:t>
            </a:r>
            <a:r>
              <a:rPr kumimoji="1" lang="zh-CN" sz="2600" dirty="0">
                <a:latin typeface="+mn-lt"/>
                <a:ea typeface="+mn-ea"/>
              </a:rPr>
              <a:t>基础</a:t>
            </a:r>
            <a:r>
              <a:rPr kumimoji="1" sz="2600" dirty="0">
                <a:latin typeface="+mn-lt"/>
                <a:ea typeface="+mn-ea"/>
              </a:rPr>
              <a:t>，包括价格黏性、工资黏性、垄断竞争、不完全性、投资调整成本和资本利用成本等。</a:t>
            </a:r>
          </a:p>
        </p:txBody>
      </p:sp>
      <p:sp>
        <p:nvSpPr>
          <p:cNvPr id="5"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r>
              <a:rPr sz="2800" dirty="0">
                <a:sym typeface="+mn-ea"/>
              </a:rPr>
              <a:t>目前，现阶段围绕DSGE模型的批评主要包含以下方面：</a:t>
            </a:r>
            <a:endParaRPr kumimoji="1" sz="2800" dirty="0">
              <a:latin typeface="+mn-lt"/>
              <a:ea typeface="+mn-ea"/>
            </a:endParaRPr>
          </a:p>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endParaRPr kumimoji="0" lang="zh-CN" alt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宋体" panose="02010600030101010101" pitchFamily="2" charset="-122"/>
              <a:cs typeface="+mn-cs"/>
            </a:endParaRP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p:txBody>
      </p:sp>
      <p:sp>
        <p:nvSpPr>
          <p:cNvPr id="7" name="左大括号 6"/>
          <p:cNvSpPr/>
          <p:nvPr/>
        </p:nvSpPr>
        <p:spPr>
          <a:xfrm>
            <a:off x="1997710" y="2419985"/>
            <a:ext cx="602615" cy="241744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 name="文本框 9"/>
          <p:cNvSpPr txBox="1"/>
          <p:nvPr>
            <p:custDataLst>
              <p:tags r:id="rId1"/>
            </p:custDataLst>
          </p:nvPr>
        </p:nvSpPr>
        <p:spPr>
          <a:xfrm>
            <a:off x="2807970" y="1844040"/>
            <a:ext cx="6410960" cy="1014730"/>
          </a:xfrm>
          <a:prstGeom prst="rect">
            <a:avLst/>
          </a:prstGeom>
          <a:noFill/>
        </p:spPr>
        <p:txBody>
          <a:bodyPr wrap="square" rtlCol="0">
            <a:spAutoFit/>
          </a:bodyPr>
          <a:lstStyle/>
          <a:p>
            <a:pPr lvl="0"/>
            <a:r>
              <a:rPr lang="zh-CN" altLang="en-US" sz="2000" dirty="0"/>
              <a:t>一方面，DSGE模型存在与现实不吻合的问题。某些时候，一些模型的参数无法与微观经济数据进行匹配，并且模型对经济周期的预测能力有限。</a:t>
            </a:r>
          </a:p>
        </p:txBody>
      </p:sp>
      <p:sp>
        <p:nvSpPr>
          <p:cNvPr id="13" name="文本框 12"/>
          <p:cNvSpPr txBox="1"/>
          <p:nvPr>
            <p:custDataLst>
              <p:tags r:id="rId2"/>
            </p:custDataLst>
          </p:nvPr>
        </p:nvSpPr>
        <p:spPr>
          <a:xfrm>
            <a:off x="2807970" y="4200525"/>
            <a:ext cx="6561455" cy="132207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另一方面，过于复杂而无法求解的问题。大型的DSGE模型非常复杂，难以求解。同时，DSGE模型中的参数非常多，估计需要大量的数据，并且需要进行高度的统计分析，这使得DSGE模型的估计过程非常困难。</a:t>
            </a:r>
          </a:p>
        </p:txBody>
      </p:sp>
      <p:sp>
        <p:nvSpPr>
          <p:cNvPr id="15" name="矩形: 圆角 14"/>
          <p:cNvSpPr/>
          <p:nvPr>
            <p:custDataLst>
              <p:tags r:id="rId3"/>
            </p:custDataLst>
          </p:nvPr>
        </p:nvSpPr>
        <p:spPr>
          <a:xfrm>
            <a:off x="2668270" y="1749425"/>
            <a:ext cx="6717665" cy="1332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custDataLst>
              <p:tags r:id="rId4"/>
            </p:custDataLst>
          </p:nvPr>
        </p:nvSpPr>
        <p:spPr>
          <a:xfrm>
            <a:off x="2599055" y="4135755"/>
            <a:ext cx="6790055" cy="1452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DSGE的定义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DSGE</a:t>
            </a:r>
            <a:r>
              <a:rPr lang="zh-CN" altLang="en-US" sz="2800" dirty="0">
                <a:latin typeface="Times New Roman" panose="02020603050405020304" pitchFamily="18" charset="0"/>
                <a:cs typeface="Times New Roman" panose="02020603050405020304" pitchFamily="18" charset="0"/>
              </a:rPr>
              <a:t>多部门构建：通常包括</a:t>
            </a:r>
            <a:r>
              <a:rPr lang="zh-CN" altLang="en-US" sz="2800" dirty="0"/>
              <a:t>代表性家庭、代表性厂商、政府部门和中央银行等，通过融合各部门的约束条件与最优行为路径以模拟一个完整经济系统的均衡状态。</a:t>
            </a:r>
            <a:endParaRPr lang="en-US" altLang="zh-CN" sz="2800" dirty="0"/>
          </a:p>
        </p:txBody>
      </p:sp>
      <p:sp>
        <p:nvSpPr>
          <p:cNvPr id="6" name="圆角矩形 3"/>
          <p:cNvSpPr/>
          <p:nvPr/>
        </p:nvSpPr>
        <p:spPr>
          <a:xfrm>
            <a:off x="2266230"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多部门</a:t>
            </a:r>
          </a:p>
        </p:txBody>
      </p:sp>
      <p:sp>
        <p:nvSpPr>
          <p:cNvPr id="7" name="左大括号 6"/>
          <p:cNvSpPr/>
          <p:nvPr/>
        </p:nvSpPr>
        <p:spPr>
          <a:xfrm>
            <a:off x="4396636"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p:cNvGrpSpPr/>
          <p:nvPr/>
        </p:nvGrpSpPr>
        <p:grpSpPr>
          <a:xfrm>
            <a:off x="5218209" y="1690969"/>
            <a:ext cx="2397760" cy="2942760"/>
            <a:chOff x="9608" y="7430"/>
            <a:chExt cx="3776" cy="3641"/>
          </a:xfrm>
          <a:solidFill>
            <a:schemeClr val="accent1">
              <a:lumMod val="20000"/>
              <a:lumOff val="80000"/>
            </a:schemeClr>
          </a:solidFill>
        </p:grpSpPr>
        <p:sp>
          <p:nvSpPr>
            <p:cNvPr id="9" name="圆角矩形 7"/>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代表性家庭</a:t>
              </a:r>
              <a:endParaRPr kumimoji="1" lang="zh-CN" altLang="en-US" sz="2400" b="1" dirty="0"/>
            </a:p>
          </p:txBody>
        </p:sp>
        <p:grpSp>
          <p:nvGrpSpPr>
            <p:cNvPr id="10" name="组合 9"/>
            <p:cNvGrpSpPr/>
            <p:nvPr/>
          </p:nvGrpSpPr>
          <p:grpSpPr>
            <a:xfrm>
              <a:off x="9628" y="8924"/>
              <a:ext cx="3756" cy="2147"/>
              <a:chOff x="9628" y="7753"/>
              <a:chExt cx="3756" cy="3916"/>
            </a:xfrm>
            <a:grpFill/>
          </p:grpSpPr>
          <p:sp>
            <p:nvSpPr>
              <p:cNvPr id="11" name="圆角矩形 9"/>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代表性厂商</a:t>
                </a:r>
              </a:p>
            </p:txBody>
          </p:sp>
          <p:sp>
            <p:nvSpPr>
              <p:cNvPr id="12" name="圆角矩形 10"/>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财政部门</a:t>
                </a:r>
                <a:endParaRPr kumimoji="1" lang="zh-CN" altLang="en-US" sz="2400" b="1" dirty="0"/>
              </a:p>
            </p:txBody>
          </p:sp>
        </p:grpSp>
      </p:grpSp>
      <p:sp>
        <p:nvSpPr>
          <p:cNvPr id="13" name="圆角矩形 7"/>
          <p:cNvSpPr/>
          <p:nvPr/>
        </p:nvSpPr>
        <p:spPr>
          <a:xfrm>
            <a:off x="5230909"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中央银行</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614680" y="909320"/>
            <a:ext cx="10697845" cy="2476500"/>
          </a:xfrm>
          <a:prstGeom prst="rect">
            <a:avLst/>
          </a:prstGeom>
          <a:noFill/>
        </p:spPr>
        <p:txBody>
          <a:bodyPr wrap="square">
            <a:noAutofit/>
          </a:bodyPr>
          <a:lstStyle/>
          <a:p>
            <a:pPr marL="0" indent="0" latinLnBrk="0">
              <a:lnSpc>
                <a:spcPct val="150000"/>
              </a:lnSpc>
            </a:pPr>
            <a:r>
              <a:rPr kumimoji="1" sz="2600" i="0" u="none" strike="noStrike" kern="1200" cap="none" spc="0" normalizeH="0" baseline="0" dirty="0">
                <a:latin typeface="+mn-lt"/>
                <a:ea typeface="+mn-ea"/>
                <a:cs typeface="+mn-cs"/>
              </a:rPr>
              <a:t>综上所述，DSGE模型可以用于分析宏观经济政策、预测经济变量、评估政策效果以及研究经济周期和决策支持等方面。虽然DSGE模型也存在自身的局限性，但它仍为经济学家、政策制定者和决策者提供了一个强大的工具，帮助他们更好地理解和解释经济现象，并制定更有效的经济政策和决策。</a:t>
            </a:r>
          </a:p>
        </p:txBody>
      </p:sp>
      <p:sp>
        <p:nvSpPr>
          <p:cNvPr id="3" name="Rectangle 2"/>
          <p:cNvSpPr txBox="1"/>
          <p:nvPr/>
        </p:nvSpPr>
        <p:spPr>
          <a:xfrm>
            <a:off x="207010" y="116840"/>
            <a:ext cx="3973195" cy="504825"/>
          </a:xfrm>
          <a:prstGeom prst="rect">
            <a:avLst/>
          </a:prstGeom>
        </p:spPr>
        <p:txBody>
          <a:bodyPr anchor="b">
            <a:normAutofit fontScale="80000"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动态随机一般均衡模型的发展、构建方法、应用与批评，通过构筑一个基于新凯恩斯主义的DSGE模型作为演示，展示DSGE模型的构建过程、求解方法与对数线性化形式，并通过脉冲响应图演示外生冲击对不同宏观变量的传导效应。DSGE模型作为宏观经济学研究的经典建模方法，具有较好的应用效果与多种适用途径，但同时也存在不足之处，亟待更为完善地发展。</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36664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1、动态随机一般均衡模型的“动态”是指：（）</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A.经济变量会处于持续变化的动态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B.模型处于不稳定状态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C.经济变量受外生冲击呈现动态变化</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D.外生冲击是动态的</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2、通常情况下，若NK-DSGE模型中已构建单一的代表性家庭，其主观贴现因子设定为</a:t>
            </a:r>
            <a:r>
              <a:rPr kumimoji="1" lang="en-US" altLang="zh-CN" sz="2200" dirty="0">
                <a:latin typeface="+mn-lt"/>
                <a:ea typeface="+mn-ea"/>
              </a:rPr>
              <a:t>      </a:t>
            </a:r>
            <a:r>
              <a:rPr kumimoji="1" lang="zh-CN" altLang="en-US" sz="2200" dirty="0">
                <a:latin typeface="+mn-lt"/>
                <a:ea typeface="+mn-ea"/>
              </a:rPr>
              <a:t>，家庭具有购买无风险国债的决策行为，无风险国债收益率的稳态值为</a:t>
            </a:r>
            <a:r>
              <a:rPr kumimoji="1" lang="en-US" altLang="zh-CN" sz="2200" dirty="0">
                <a:latin typeface="+mn-lt"/>
                <a:ea typeface="+mn-ea"/>
              </a:rPr>
              <a:t>      </a:t>
            </a:r>
            <a:r>
              <a:rPr kumimoji="1" lang="zh-CN" altLang="en-US" sz="2200" dirty="0">
                <a:latin typeface="+mn-lt"/>
                <a:ea typeface="+mn-ea"/>
              </a:rPr>
              <a:t>，则可求得通胀的稳态值</a:t>
            </a:r>
            <a:r>
              <a:rPr kumimoji="1" lang="en-US" altLang="zh-CN" sz="2200" dirty="0">
                <a:latin typeface="+mn-lt"/>
                <a:ea typeface="+mn-ea"/>
              </a:rPr>
              <a:t>      </a:t>
            </a:r>
            <a:r>
              <a:rPr kumimoji="1" lang="zh-CN" altLang="en-US" sz="2200" dirty="0">
                <a:latin typeface="+mn-lt"/>
                <a:ea typeface="+mn-ea"/>
              </a:rPr>
              <a:t>为：（）</a:t>
            </a: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A.</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B.</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C.</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D.</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8"/>
          <p:cNvGraphicFramePr/>
          <p:nvPr/>
        </p:nvGraphicFramePr>
        <p:xfrm>
          <a:off x="10872470" y="3068955"/>
          <a:ext cx="292735" cy="384175"/>
        </p:xfrm>
        <a:graphic>
          <a:graphicData uri="http://schemas.openxmlformats.org/presentationml/2006/ole">
            <mc:AlternateContent xmlns:mc="http://schemas.openxmlformats.org/markup-compatibility/2006">
              <mc:Choice xmlns:v="urn:schemas-microsoft-com:vml" Requires="v">
                <p:oleObj r:id="rId2" imgW="152400" imgH="203200" progId="Equation.DSMT4">
                  <p:embed/>
                </p:oleObj>
              </mc:Choice>
              <mc:Fallback>
                <p:oleObj r:id="rId2" imgW="152400" imgH="203200" progId="Equation.DSMT4">
                  <p:embed/>
                  <p:pic>
                    <p:nvPicPr>
                      <p:cNvPr id="0" name="图片 3075"/>
                      <p:cNvPicPr/>
                      <p:nvPr/>
                    </p:nvPicPr>
                    <p:blipFill>
                      <a:blip r:embed="rId3"/>
                      <a:stretch>
                        <a:fillRect/>
                      </a:stretch>
                    </p:blipFill>
                    <p:spPr>
                      <a:xfrm>
                        <a:off x="10872470" y="3068955"/>
                        <a:ext cx="292735" cy="384175"/>
                      </a:xfrm>
                      <a:prstGeom prst="rect">
                        <a:avLst/>
                      </a:prstGeom>
                      <a:noFill/>
                      <a:ln w="38100">
                        <a:noFill/>
                        <a:miter/>
                      </a:ln>
                    </p:spPr>
                  </p:pic>
                </p:oleObj>
              </mc:Fallback>
            </mc:AlternateContent>
          </a:graphicData>
        </a:graphic>
      </p:graphicFrame>
      <p:graphicFrame>
        <p:nvGraphicFramePr>
          <p:cNvPr id="5" name="对象 -2147482346"/>
          <p:cNvGraphicFramePr/>
          <p:nvPr/>
        </p:nvGraphicFramePr>
        <p:xfrm>
          <a:off x="1381760" y="3763645"/>
          <a:ext cx="292735" cy="313690"/>
        </p:xfrm>
        <a:graphic>
          <a:graphicData uri="http://schemas.openxmlformats.org/presentationml/2006/ole">
            <mc:AlternateContent xmlns:mc="http://schemas.openxmlformats.org/markup-compatibility/2006">
              <mc:Choice xmlns:v="urn:schemas-microsoft-com:vml" Requires="v">
                <p:oleObj r:id="rId4" imgW="152400" imgH="165100" progId="Equation.DSMT4">
                  <p:embed/>
                </p:oleObj>
              </mc:Choice>
              <mc:Fallback>
                <p:oleObj r:id="rId4" imgW="152400" imgH="165100" progId="Equation.DSMT4">
                  <p:embed/>
                  <p:pic>
                    <p:nvPicPr>
                      <p:cNvPr id="0" name="图片 3"/>
                      <p:cNvPicPr/>
                      <p:nvPr/>
                    </p:nvPicPr>
                    <p:blipFill>
                      <a:blip r:embed="rId5"/>
                      <a:stretch>
                        <a:fillRect/>
                      </a:stretch>
                    </p:blipFill>
                    <p:spPr>
                      <a:xfrm>
                        <a:off x="1381760" y="3763645"/>
                        <a:ext cx="292735" cy="313690"/>
                      </a:xfrm>
                      <a:prstGeom prst="rect">
                        <a:avLst/>
                      </a:prstGeom>
                      <a:noFill/>
                      <a:ln w="38100">
                        <a:noFill/>
                        <a:miter/>
                      </a:ln>
                    </p:spPr>
                  </p:pic>
                </p:oleObj>
              </mc:Fallback>
            </mc:AlternateContent>
          </a:graphicData>
        </a:graphic>
      </p:graphicFrame>
      <p:graphicFrame>
        <p:nvGraphicFramePr>
          <p:cNvPr id="7" name="对象 -2147482347"/>
          <p:cNvGraphicFramePr/>
          <p:nvPr/>
        </p:nvGraphicFramePr>
        <p:xfrm>
          <a:off x="8902065" y="3453130"/>
          <a:ext cx="262890" cy="293370"/>
        </p:xfrm>
        <a:graphic>
          <a:graphicData uri="http://schemas.openxmlformats.org/presentationml/2006/ole">
            <mc:AlternateContent xmlns:mc="http://schemas.openxmlformats.org/markup-compatibility/2006">
              <mc:Choice xmlns:v="urn:schemas-microsoft-com:vml" Requires="v">
                <p:oleObj r:id="rId6" imgW="139700" imgH="152400" progId="Equation.DSMT4">
                  <p:embed/>
                </p:oleObj>
              </mc:Choice>
              <mc:Fallback>
                <p:oleObj r:id="rId6" imgW="139700" imgH="152400" progId="Equation.DSMT4">
                  <p:embed/>
                  <p:pic>
                    <p:nvPicPr>
                      <p:cNvPr id="0" name="图片 4"/>
                      <p:cNvPicPr/>
                      <p:nvPr/>
                    </p:nvPicPr>
                    <p:blipFill>
                      <a:blip r:embed="rId7"/>
                      <a:stretch>
                        <a:fillRect/>
                      </a:stretch>
                    </p:blipFill>
                    <p:spPr>
                      <a:xfrm>
                        <a:off x="8902065" y="3453130"/>
                        <a:ext cx="262890" cy="293370"/>
                      </a:xfrm>
                      <a:prstGeom prst="rect">
                        <a:avLst/>
                      </a:prstGeom>
                      <a:noFill/>
                      <a:ln w="38100">
                        <a:noFill/>
                        <a:miter/>
                      </a:ln>
                    </p:spPr>
                  </p:pic>
                </p:oleObj>
              </mc:Fallback>
            </mc:AlternateContent>
          </a:graphicData>
        </a:graphic>
      </p:graphicFrame>
      <p:graphicFrame>
        <p:nvGraphicFramePr>
          <p:cNvPr id="9" name="对象 -2147482345"/>
          <p:cNvGraphicFramePr/>
          <p:nvPr/>
        </p:nvGraphicFramePr>
        <p:xfrm>
          <a:off x="909320" y="4077335"/>
          <a:ext cx="1560830" cy="487045"/>
        </p:xfrm>
        <a:graphic>
          <a:graphicData uri="http://schemas.openxmlformats.org/presentationml/2006/ole">
            <mc:AlternateContent xmlns:mc="http://schemas.openxmlformats.org/markup-compatibility/2006">
              <mc:Choice xmlns:v="urn:schemas-microsoft-com:vml" Requires="v">
                <p:oleObj r:id="rId8" imgW="812800" imgH="254000" progId="Equation.DSMT4">
                  <p:embed/>
                </p:oleObj>
              </mc:Choice>
              <mc:Fallback>
                <p:oleObj r:id="rId8" imgW="812800" imgH="254000" progId="Equation.DSMT4">
                  <p:embed/>
                  <p:pic>
                    <p:nvPicPr>
                      <p:cNvPr id="0" name="图片 5"/>
                      <p:cNvPicPr/>
                      <p:nvPr/>
                    </p:nvPicPr>
                    <p:blipFill>
                      <a:blip r:embed="rId9"/>
                      <a:stretch>
                        <a:fillRect/>
                      </a:stretch>
                    </p:blipFill>
                    <p:spPr>
                      <a:xfrm>
                        <a:off x="909320" y="4077335"/>
                        <a:ext cx="1560830" cy="487045"/>
                      </a:xfrm>
                      <a:prstGeom prst="rect">
                        <a:avLst/>
                      </a:prstGeom>
                      <a:noFill/>
                      <a:ln w="38100">
                        <a:noFill/>
                        <a:miter/>
                      </a:ln>
                    </p:spPr>
                  </p:pic>
                </p:oleObj>
              </mc:Fallback>
            </mc:AlternateContent>
          </a:graphicData>
        </a:graphic>
      </p:graphicFrame>
      <p:graphicFrame>
        <p:nvGraphicFramePr>
          <p:cNvPr id="11" name="对象 -2147482344"/>
          <p:cNvGraphicFramePr/>
          <p:nvPr/>
        </p:nvGraphicFramePr>
        <p:xfrm>
          <a:off x="909003" y="4509135"/>
          <a:ext cx="1583690" cy="485775"/>
        </p:xfrm>
        <a:graphic>
          <a:graphicData uri="http://schemas.openxmlformats.org/presentationml/2006/ole">
            <mc:AlternateContent xmlns:mc="http://schemas.openxmlformats.org/markup-compatibility/2006">
              <mc:Choice xmlns:v="urn:schemas-microsoft-com:vml" Requires="v">
                <p:oleObj r:id="rId10" imgW="825500" imgH="254000" progId="Equation.DSMT4">
                  <p:embed/>
                </p:oleObj>
              </mc:Choice>
              <mc:Fallback>
                <p:oleObj r:id="rId10" imgW="825500" imgH="254000" progId="Equation.DSMT4">
                  <p:embed/>
                  <p:pic>
                    <p:nvPicPr>
                      <p:cNvPr id="0" name="图片 6"/>
                      <p:cNvPicPr/>
                      <p:nvPr/>
                    </p:nvPicPr>
                    <p:blipFill>
                      <a:blip r:embed="rId11"/>
                      <a:stretch>
                        <a:fillRect/>
                      </a:stretch>
                    </p:blipFill>
                    <p:spPr>
                      <a:xfrm>
                        <a:off x="909003" y="4509135"/>
                        <a:ext cx="1583690" cy="485775"/>
                      </a:xfrm>
                      <a:prstGeom prst="rect">
                        <a:avLst/>
                      </a:prstGeom>
                      <a:noFill/>
                      <a:ln w="38100">
                        <a:noFill/>
                        <a:miter/>
                      </a:ln>
                    </p:spPr>
                  </p:pic>
                </p:oleObj>
              </mc:Fallback>
            </mc:AlternateContent>
          </a:graphicData>
        </a:graphic>
      </p:graphicFrame>
      <p:graphicFrame>
        <p:nvGraphicFramePr>
          <p:cNvPr id="13" name="对象 -2147482342"/>
          <p:cNvGraphicFramePr/>
          <p:nvPr/>
        </p:nvGraphicFramePr>
        <p:xfrm>
          <a:off x="909003" y="5373053"/>
          <a:ext cx="1075055" cy="412750"/>
        </p:xfrm>
        <a:graphic>
          <a:graphicData uri="http://schemas.openxmlformats.org/presentationml/2006/ole">
            <mc:AlternateContent xmlns:mc="http://schemas.openxmlformats.org/markup-compatibility/2006">
              <mc:Choice xmlns:v="urn:schemas-microsoft-com:vml" Requires="v">
                <p:oleObj r:id="rId12" imgW="558800" imgH="215900" progId="Equation.DSMT4">
                  <p:embed/>
                </p:oleObj>
              </mc:Choice>
              <mc:Fallback>
                <p:oleObj r:id="rId12" imgW="558800" imgH="215900" progId="Equation.DSMT4">
                  <p:embed/>
                  <p:pic>
                    <p:nvPicPr>
                      <p:cNvPr id="0" name="图片 8"/>
                      <p:cNvPicPr/>
                      <p:nvPr/>
                    </p:nvPicPr>
                    <p:blipFill>
                      <a:blip r:embed="rId13"/>
                      <a:stretch>
                        <a:fillRect/>
                      </a:stretch>
                    </p:blipFill>
                    <p:spPr>
                      <a:xfrm>
                        <a:off x="909003" y="5373053"/>
                        <a:ext cx="1075055" cy="412750"/>
                      </a:xfrm>
                      <a:prstGeom prst="rect">
                        <a:avLst/>
                      </a:prstGeom>
                      <a:noFill/>
                      <a:ln w="38100">
                        <a:noFill/>
                        <a:miter/>
                      </a:ln>
                    </p:spPr>
                  </p:pic>
                </p:oleObj>
              </mc:Fallback>
            </mc:AlternateContent>
          </a:graphicData>
        </a:graphic>
      </p:graphicFrame>
      <p:graphicFrame>
        <p:nvGraphicFramePr>
          <p:cNvPr id="15" name="对象 -2147482343"/>
          <p:cNvGraphicFramePr/>
          <p:nvPr/>
        </p:nvGraphicFramePr>
        <p:xfrm>
          <a:off x="909320" y="5013325"/>
          <a:ext cx="950595" cy="384175"/>
        </p:xfrm>
        <a:graphic>
          <a:graphicData uri="http://schemas.openxmlformats.org/presentationml/2006/ole">
            <mc:AlternateContent xmlns:mc="http://schemas.openxmlformats.org/markup-compatibility/2006">
              <mc:Choice xmlns:v="urn:schemas-microsoft-com:vml" Requires="v">
                <p:oleObj r:id="rId14" imgW="495300" imgH="203200" progId="Equation.DSMT4">
                  <p:embed/>
                </p:oleObj>
              </mc:Choice>
              <mc:Fallback>
                <p:oleObj r:id="rId14" imgW="495300" imgH="203200" progId="Equation.DSMT4">
                  <p:embed/>
                  <p:pic>
                    <p:nvPicPr>
                      <p:cNvPr id="0" name="图片 9"/>
                      <p:cNvPicPr/>
                      <p:nvPr/>
                    </p:nvPicPr>
                    <p:blipFill>
                      <a:blip r:embed="rId15"/>
                      <a:stretch>
                        <a:fillRect/>
                      </a:stretch>
                    </p:blipFill>
                    <p:spPr>
                      <a:xfrm>
                        <a:off x="909320" y="5013325"/>
                        <a:ext cx="950595" cy="3841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3、请简述动态随机一般均衡模型的特征与应用。</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4、在本章设定的基础上，在家庭效用中引入消费习惯形成</a:t>
            </a:r>
            <a:r>
              <a:rPr kumimoji="1" lang="zh-CN" altLang="en-US" sz="2200" i="1" dirty="0">
                <a:latin typeface="+mn-lt"/>
                <a:ea typeface="+mn-ea"/>
              </a:rPr>
              <a:t>h</a:t>
            </a:r>
            <a:r>
              <a:rPr kumimoji="1" lang="zh-CN" altLang="en-US" sz="2200" dirty="0">
                <a:latin typeface="+mn-lt"/>
                <a:ea typeface="+mn-ea"/>
              </a:rPr>
              <a:t>，即代表性家庭效用函数设定为如下形式：</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假设预算约束的设定不变，请构造拉格朗日函数以求解家庭部门纳入习惯形成后的消费最优决策（构造拉格朗日函数并得到消费的最优一阶条件）。</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5、在第4题的基础上，对包含习惯形成的消费最优一阶条件进行对数线性化处理。</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6、若生产函数为CES形式，即</a:t>
            </a:r>
            <a:r>
              <a:rPr kumimoji="1" lang="en-US" altLang="zh-CN" sz="2200" dirty="0">
                <a:latin typeface="+mn-lt"/>
                <a:ea typeface="+mn-ea"/>
              </a:rPr>
              <a:t>                                              </a:t>
            </a:r>
            <a:r>
              <a:rPr kumimoji="1" lang="zh-CN" altLang="en-US" sz="2200" dirty="0">
                <a:latin typeface="+mn-lt"/>
                <a:ea typeface="+mn-ea"/>
              </a:rPr>
              <a:t>，请对其进行对数线性化处理。</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1"/>
          <p:cNvGraphicFramePr/>
          <p:nvPr/>
        </p:nvGraphicFramePr>
        <p:xfrm>
          <a:off x="3937635" y="2132965"/>
          <a:ext cx="4092575" cy="955040"/>
        </p:xfrm>
        <a:graphic>
          <a:graphicData uri="http://schemas.openxmlformats.org/presentationml/2006/ole">
            <mc:AlternateContent xmlns:mc="http://schemas.openxmlformats.org/markup-compatibility/2006">
              <mc:Choice xmlns:v="urn:schemas-microsoft-com:vml" Requires="v">
                <p:oleObj r:id="rId2" imgW="2286000" imgH="533400" progId="Equation.DSMT4">
                  <p:embed/>
                </p:oleObj>
              </mc:Choice>
              <mc:Fallback>
                <p:oleObj r:id="rId2" imgW="2286000" imgH="533400" progId="Equation.DSMT4">
                  <p:embed/>
                  <p:pic>
                    <p:nvPicPr>
                      <p:cNvPr id="0" name="图片 16"/>
                      <p:cNvPicPr/>
                      <p:nvPr/>
                    </p:nvPicPr>
                    <p:blipFill>
                      <a:blip r:embed="rId3"/>
                      <a:stretch>
                        <a:fillRect/>
                      </a:stretch>
                    </p:blipFill>
                    <p:spPr>
                      <a:xfrm>
                        <a:off x="3937635" y="2132965"/>
                        <a:ext cx="4092575" cy="955040"/>
                      </a:xfrm>
                      <a:prstGeom prst="rect">
                        <a:avLst/>
                      </a:prstGeom>
                      <a:noFill/>
                      <a:ln w="38100">
                        <a:noFill/>
                        <a:miter/>
                      </a:ln>
                    </p:spPr>
                  </p:pic>
                </p:oleObj>
              </mc:Fallback>
            </mc:AlternateContent>
          </a:graphicData>
        </a:graphic>
      </p:graphicFrame>
      <p:graphicFrame>
        <p:nvGraphicFramePr>
          <p:cNvPr id="5" name="对象 -2147482340"/>
          <p:cNvGraphicFramePr>
            <a:graphicFrameLocks noChangeAspect="1"/>
          </p:cNvGraphicFramePr>
          <p:nvPr/>
        </p:nvGraphicFramePr>
        <p:xfrm>
          <a:off x="4148455" y="5157470"/>
          <a:ext cx="2638425" cy="626745"/>
        </p:xfrm>
        <a:graphic>
          <a:graphicData uri="http://schemas.openxmlformats.org/presentationml/2006/ole">
            <mc:AlternateContent xmlns:mc="http://schemas.openxmlformats.org/markup-compatibility/2006">
              <mc:Choice xmlns:v="urn:schemas-microsoft-com:vml" Requires="v">
                <p:oleObj r:id="rId4" imgW="1600200" imgH="368300" progId="Equation.DSMT4">
                  <p:embed/>
                </p:oleObj>
              </mc:Choice>
              <mc:Fallback>
                <p:oleObj r:id="rId4" imgW="1600200" imgH="368300" progId="Equation.DSMT4">
                  <p:embed/>
                  <p:pic>
                    <p:nvPicPr>
                      <p:cNvPr id="0" name="图片 17"/>
                      <p:cNvPicPr/>
                      <p:nvPr/>
                    </p:nvPicPr>
                    <p:blipFill>
                      <a:blip r:embed="rId5"/>
                      <a:stretch>
                        <a:fillRect/>
                      </a:stretch>
                    </p:blipFill>
                    <p:spPr>
                      <a:xfrm>
                        <a:off x="4148455" y="5157470"/>
                        <a:ext cx="2638425" cy="6267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DSGE的定义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7" name="左大括号 6"/>
          <p:cNvSpPr/>
          <p:nvPr/>
        </p:nvSpPr>
        <p:spPr>
          <a:xfrm>
            <a:off x="2502535" y="1672590"/>
            <a:ext cx="575945" cy="355155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0" name="文本框 9"/>
          <p:cNvSpPr txBox="1"/>
          <p:nvPr/>
        </p:nvSpPr>
        <p:spPr>
          <a:xfrm>
            <a:off x="3286760" y="119761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动态性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模型中不同经济行为主体在不同的约束条件与外生扰动下进行最优决策，而其决策通常包含了对现期以及未来的预期影响，由此形成了各宏观经济变量的异质性动态变化过程</a:t>
            </a:r>
            <a:r>
              <a:rPr lang="zh-CN" sz="2000" kern="100" dirty="0">
                <a:solidFill>
                  <a:srgbClr val="000000"/>
                </a:solidFill>
                <a:latin typeface="Times New Roman" panose="02020603050405020304" pitchFamily="18" charset="0"/>
                <a:cs typeface="Times New Roman" panose="02020603050405020304" pitchFamily="18" charset="0"/>
              </a:rPr>
              <a:t>。</a:t>
            </a:r>
          </a:p>
        </p:txBody>
      </p:sp>
      <p:sp>
        <p:nvSpPr>
          <p:cNvPr id="15" name="矩形: 圆角 14"/>
          <p:cNvSpPr/>
          <p:nvPr/>
        </p:nvSpPr>
        <p:spPr>
          <a:xfrm>
            <a:off x="3070225" y="112585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p:cNvSpPr/>
          <p:nvPr/>
        </p:nvSpPr>
        <p:spPr>
          <a:xfrm>
            <a:off x="369485" y="314054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的特点</a:t>
            </a:r>
          </a:p>
        </p:txBody>
      </p:sp>
      <p:sp>
        <p:nvSpPr>
          <p:cNvPr id="5" name="文本框 4"/>
          <p:cNvSpPr txBox="1"/>
          <p:nvPr/>
        </p:nvSpPr>
        <p:spPr>
          <a:xfrm>
            <a:off x="3295015" y="472567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一般均衡性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DSGE模型中所有市场将同时出清，并且，在外生随机冲击结束后，模型各部门的内生最优决策会使得经济系统回归初始未受冲击前的均衡状态。</a:t>
            </a:r>
          </a:p>
        </p:txBody>
      </p:sp>
      <p:sp>
        <p:nvSpPr>
          <p:cNvPr id="14" name="矩形: 圆角 14"/>
          <p:cNvSpPr/>
          <p:nvPr/>
        </p:nvSpPr>
        <p:spPr>
          <a:xfrm>
            <a:off x="3078480" y="4653915"/>
            <a:ext cx="837755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286125" y="302514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随机性</a:t>
            </a:r>
            <a:r>
              <a:rPr lang="zh-CN" sz="2000" kern="100" dirty="0">
                <a:latin typeface="Times New Roman" panose="02020603050405020304" pitchFamily="18" charset="0"/>
                <a:cs typeface="Times New Roman" panose="02020603050405020304" pitchFamily="18" charset="0"/>
              </a:rPr>
              <a:t>：</a:t>
            </a:r>
            <a:r>
              <a:rPr sz="2000" kern="100" dirty="0">
                <a:latin typeface="Times New Roman" panose="02020603050405020304" pitchFamily="18" charset="0"/>
                <a:cs typeface="Times New Roman" panose="02020603050405020304" pitchFamily="18" charset="0"/>
              </a:rPr>
              <a:t>各经济行为主体与宏观变量的动态路径由模型所赋予的外生随机冲击所决定，诸如财政政策冲击、货币政策冲击、技术进步冲击等不同的外生性冲击将对经济系统造成不同的影响</a:t>
            </a:r>
          </a:p>
        </p:txBody>
      </p:sp>
      <p:sp>
        <p:nvSpPr>
          <p:cNvPr id="18" name="矩形: 圆角 14"/>
          <p:cNvSpPr/>
          <p:nvPr/>
        </p:nvSpPr>
        <p:spPr>
          <a:xfrm>
            <a:off x="3069590" y="295338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二、动态随机一般均衡</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模型构建</a:t>
            </a:r>
          </a:p>
        </p:txBody>
      </p:sp>
    </p:spTree>
  </p:cSld>
  <p:clrMapOvr>
    <a:masterClrMapping/>
  </p:clrMapOvr>
  <p:transition spd="slow" advClick="0" advTm="334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760" y="764540"/>
            <a:ext cx="10684510" cy="5328285"/>
          </a:xfrm>
        </p:spPr>
        <p:txBody>
          <a:bodyPr/>
          <a:lstStyle/>
          <a:p>
            <a:pPr marL="0" indent="0">
              <a:lnSpc>
                <a:spcPct val="170000"/>
              </a:lnSpc>
              <a:buNone/>
            </a:pPr>
            <a:r>
              <a:rPr lang="zh-CN" altLang="en-US" sz="2800" b="1" dirty="0">
                <a:sym typeface="+mn-ea"/>
              </a:rPr>
              <a:t>【例</a:t>
            </a:r>
            <a:r>
              <a:rPr lang="en-US" altLang="zh-CN" sz="2800" b="1" dirty="0">
                <a:sym typeface="+mn-ea"/>
              </a:rPr>
              <a:t>5-</a:t>
            </a:r>
            <a:r>
              <a:rPr lang="zh-CN" altLang="en-US" sz="2800" b="1" dirty="0">
                <a:sym typeface="+mn-ea"/>
              </a:rPr>
              <a:t>1】新凯恩斯主义模型的构建示例：</a:t>
            </a:r>
          </a:p>
          <a:p>
            <a:pPr marL="0" indent="0">
              <a:lnSpc>
                <a:spcPct val="170000"/>
              </a:lnSpc>
              <a:buNone/>
            </a:pPr>
            <a:r>
              <a:rPr lang="en-US" altLang="zh-CN" sz="2800" b="1" dirty="0"/>
              <a:t>        </a:t>
            </a:r>
            <a:r>
              <a:rPr lang="zh-CN" altLang="en-US" sz="2800" b="1" dirty="0"/>
              <a:t>本章构建一个简化的新凯恩斯主义（New Keynesian，或称</a:t>
            </a:r>
            <a:r>
              <a:rPr lang="en-US" altLang="zh-CN" sz="2800" b="1" dirty="0"/>
              <a:t>NK</a:t>
            </a:r>
            <a:r>
              <a:rPr lang="zh-CN" altLang="en-US" sz="2800" b="1" dirty="0"/>
              <a:t>）模型作为示例。模型中包括家庭部门、最终品厂商、中间品厂商、货币部门以及财政部门。多部门根据其自身约束条件与最优决策达到一般均衡。</a:t>
            </a:r>
          </a:p>
          <a:p>
            <a:pPr marL="0" indent="0">
              <a:lnSpc>
                <a:spcPct val="170000"/>
              </a:lnSpc>
              <a:buNone/>
            </a:pPr>
            <a:endParaRPr lang="en-US" altLang="zh-CN" sz="2200" dirty="0"/>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a:t>
            </a:r>
            <a:r>
              <a:rPr kumimoji="1" lang="en-US" altLang="zh-CN" sz="2800" b="1" dirty="0">
                <a:solidFill>
                  <a:schemeClr val="tx1"/>
                </a:solidFill>
                <a:latin typeface="微软雅黑" panose="020B0503020204020204" pitchFamily="34" charset="-122"/>
                <a:ea typeface="微软雅黑" panose="020B0503020204020204" pitchFamily="34" charset="-122"/>
                <a:cs typeface="+mn-cs"/>
              </a:rPr>
              <a:t>DSGE</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模型构建</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假设经济中存在偏好相同且可无限存活的家庭，通过选择当期消费、劳动以实现效用最大化。代表性家庭效用函数设定为：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家庭进行消费和投资，以及购买债券，其预算约束为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家庭投资的资本累积方程为经典形式：</a:t>
            </a:r>
          </a:p>
          <a:p>
            <a:pPr marL="0" indent="0">
              <a:lnSpc>
                <a:spcPct val="130000"/>
              </a:lnSpc>
              <a:buNone/>
            </a:pPr>
            <a:endParaRPr lang="en-US" altLang="zh-CN" sz="20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624"/>
          <p:cNvGraphicFramePr>
            <a:graphicFrameLocks noChangeAspect="1"/>
          </p:cNvGraphicFramePr>
          <p:nvPr/>
        </p:nvGraphicFramePr>
        <p:xfrm>
          <a:off x="4004945" y="1700530"/>
          <a:ext cx="3500120" cy="994410"/>
        </p:xfrm>
        <a:graphic>
          <a:graphicData uri="http://schemas.openxmlformats.org/presentationml/2006/ole">
            <mc:AlternateContent xmlns:mc="http://schemas.openxmlformats.org/markup-compatibility/2006">
              <mc:Choice xmlns:v="urn:schemas-microsoft-com:vml" Requires="v">
                <p:oleObj r:id="rId3" imgW="1714500" imgH="482600" progId="Equation.DSMT4">
                  <p:embed/>
                </p:oleObj>
              </mc:Choice>
              <mc:Fallback>
                <p:oleObj r:id="rId3" imgW="1714500" imgH="482600" progId="Equation.DSMT4">
                  <p:embed/>
                  <p:pic>
                    <p:nvPicPr>
                      <p:cNvPr id="0" name="图片 3075"/>
                      <p:cNvPicPr/>
                      <p:nvPr/>
                    </p:nvPicPr>
                    <p:blipFill>
                      <a:blip r:embed="rId4"/>
                      <a:stretch>
                        <a:fillRect/>
                      </a:stretch>
                    </p:blipFill>
                    <p:spPr>
                      <a:xfrm>
                        <a:off x="4004945" y="1700530"/>
                        <a:ext cx="3500120" cy="994410"/>
                      </a:xfrm>
                      <a:prstGeom prst="rect">
                        <a:avLst/>
                      </a:prstGeom>
                      <a:noFill/>
                      <a:ln w="38100">
                        <a:noFill/>
                        <a:miter/>
                      </a:ln>
                    </p:spPr>
                  </p:pic>
                </p:oleObj>
              </mc:Fallback>
            </mc:AlternateContent>
          </a:graphicData>
        </a:graphic>
      </p:graphicFrame>
      <p:graphicFrame>
        <p:nvGraphicFramePr>
          <p:cNvPr id="4" name="对象 -2147482617"/>
          <p:cNvGraphicFramePr>
            <a:graphicFrameLocks noChangeAspect="1"/>
          </p:cNvGraphicFramePr>
          <p:nvPr/>
        </p:nvGraphicFramePr>
        <p:xfrm>
          <a:off x="2020570" y="3284855"/>
          <a:ext cx="8145780" cy="939800"/>
        </p:xfrm>
        <a:graphic>
          <a:graphicData uri="http://schemas.openxmlformats.org/presentationml/2006/ole">
            <mc:AlternateContent xmlns:mc="http://schemas.openxmlformats.org/markup-compatibility/2006">
              <mc:Choice xmlns:v="urn:schemas-microsoft-com:vml" Requires="v">
                <p:oleObj r:id="rId5" imgW="3987800" imgH="457200" progId="Equation.DSMT4">
                  <p:embed/>
                </p:oleObj>
              </mc:Choice>
              <mc:Fallback>
                <p:oleObj r:id="rId5" imgW="3987800" imgH="457200" progId="Equation.DSMT4">
                  <p:embed/>
                  <p:pic>
                    <p:nvPicPr>
                      <p:cNvPr id="0" name="图片 5"/>
                      <p:cNvPicPr/>
                      <p:nvPr/>
                    </p:nvPicPr>
                    <p:blipFill>
                      <a:blip r:embed="rId6"/>
                      <a:stretch>
                        <a:fillRect/>
                      </a:stretch>
                    </p:blipFill>
                    <p:spPr>
                      <a:xfrm>
                        <a:off x="2020570" y="3284855"/>
                        <a:ext cx="8145780" cy="939800"/>
                      </a:xfrm>
                      <a:prstGeom prst="rect">
                        <a:avLst/>
                      </a:prstGeom>
                      <a:noFill/>
                      <a:ln w="38100">
                        <a:noFill/>
                        <a:miter/>
                      </a:ln>
                    </p:spPr>
                  </p:pic>
                </p:oleObj>
              </mc:Fallback>
            </mc:AlternateContent>
          </a:graphicData>
        </a:graphic>
      </p:graphicFrame>
      <p:graphicFrame>
        <p:nvGraphicFramePr>
          <p:cNvPr id="7" name="对象 -2147482602"/>
          <p:cNvGraphicFramePr>
            <a:graphicFrameLocks noChangeAspect="1"/>
          </p:cNvGraphicFramePr>
          <p:nvPr/>
        </p:nvGraphicFramePr>
        <p:xfrm>
          <a:off x="4608195" y="5013325"/>
          <a:ext cx="2538730" cy="529590"/>
        </p:xfrm>
        <a:graphic>
          <a:graphicData uri="http://schemas.openxmlformats.org/presentationml/2006/ole">
            <mc:AlternateContent xmlns:mc="http://schemas.openxmlformats.org/markup-compatibility/2006">
              <mc:Choice xmlns:v="urn:schemas-microsoft-com:vml" Requires="v">
                <p:oleObj r:id="rId7" imgW="1244600" imgH="254000" progId="Equation.DSMT4">
                  <p:embed/>
                </p:oleObj>
              </mc:Choice>
              <mc:Fallback>
                <p:oleObj r:id="rId7" imgW="1244600" imgH="254000" progId="Equation.DSMT4">
                  <p:embed/>
                  <p:pic>
                    <p:nvPicPr>
                      <p:cNvPr id="0" name="图片 6"/>
                      <p:cNvPicPr/>
                      <p:nvPr/>
                    </p:nvPicPr>
                    <p:blipFill>
                      <a:blip r:embed="rId8"/>
                      <a:stretch>
                        <a:fillRect/>
                      </a:stretch>
                    </p:blipFill>
                    <p:spPr>
                      <a:xfrm>
                        <a:off x="4608195" y="5013325"/>
                        <a:ext cx="2538730" cy="52959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VmYmQ0NjY4MjJjODU1OWI3NjA4ZDEyMzM3ZGY5Mjg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909*709"/>
  <p:tag name="TABLE_ENDDRAG_RECT" val="23*60*909*709"/>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713*317"/>
  <p:tag name="TABLE_ENDDRAG_RECT" val="114*75*713*317"/>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3164</Words>
  <Application>Microsoft Office PowerPoint</Application>
  <PresentationFormat>自定义</PresentationFormat>
  <Paragraphs>458</Paragraphs>
  <Slides>54</Slides>
  <Notes>34</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54</vt:i4>
      </vt:variant>
    </vt:vector>
  </HeadingPairs>
  <TitlesOfParts>
    <vt:vector size="68" baseType="lpstr">
      <vt:lpstr>等线</vt:lpstr>
      <vt:lpstr>黑体</vt:lpstr>
      <vt:lpstr>华文细黑</vt:lpstr>
      <vt:lpstr>隶书</vt:lpstr>
      <vt:lpstr>微软雅黑</vt:lpstr>
      <vt:lpstr>Arial</vt:lpstr>
      <vt:lpstr>Calibri</vt:lpstr>
      <vt:lpstr>Century Schoolbook</vt:lpstr>
      <vt:lpstr>Times New Roman</vt:lpstr>
      <vt:lpstr>Wingdings</vt:lpstr>
      <vt:lpstr>Office 主题​​</vt:lpstr>
      <vt:lpstr>1_Office 主题​​</vt:lpstr>
      <vt:lpstr>MathType 6.0 Equation</vt:lpstr>
      <vt:lpstr>剪辑</vt:lpstr>
      <vt:lpstr>PowerPoint 演示文稿</vt:lpstr>
      <vt:lpstr>PowerPoint 演示文稿</vt:lpstr>
      <vt:lpstr>PowerPoint 演示文稿</vt:lpstr>
      <vt:lpstr>PowerPoint 演示文稿</vt:lpstr>
      <vt:lpstr>1.DSGE的定义</vt:lpstr>
      <vt:lpstr>1.DSGE的定义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DSGE非线性化求解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DSGE线性化求解</vt:lpstr>
      <vt:lpstr>1.对数线性化的定义</vt:lpstr>
      <vt:lpstr>1.对数线性化的定义</vt:lpstr>
      <vt:lpstr>1.对数线性化的定义</vt:lpstr>
      <vt:lpstr>2.DSGE的对数线性化</vt:lpstr>
      <vt:lpstr>2.DSGE的对数线性化</vt:lpstr>
      <vt:lpstr>3.DSGE的脉冲响应</vt:lpstr>
      <vt:lpstr>PowerPoint 演示文稿</vt:lpstr>
      <vt:lpstr>PowerPoint 演示文稿</vt:lpstr>
      <vt:lpstr>3.DSGE的脉冲响应</vt:lpstr>
      <vt:lpstr>3.DSGE的脉冲响应</vt:lpstr>
      <vt:lpstr>3.DSGE的脉冲响应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1494</cp:revision>
  <dcterms:created xsi:type="dcterms:W3CDTF">2014-05-22T15:27:00Z</dcterms:created>
  <dcterms:modified xsi:type="dcterms:W3CDTF">2025-10-10T07:35:46Z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A2EDAB37AE2B46ABBF125F849C95CC3C_12</vt:lpwstr>
  </property>
  <property fmtid="{D5CDD505-2E9C-101B-9397-08002B2CF9AE}" pid="3" name="KSOProductBuildVer">
    <vt:lpwstr>2052-12.1.0.17147</vt:lpwstr>
  </property>
</Properties>
</file>