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tags/tag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handoutMasterIdLst>
    <p:handoutMasterId r:id="rId80"/>
  </p:handoutMasterIdLst>
  <p:sldIdLst>
    <p:sldId id="256" r:id="rId2"/>
    <p:sldId id="555" r:id="rId3"/>
    <p:sldId id="529" r:id="rId4"/>
    <p:sldId id="530" r:id="rId5"/>
    <p:sldId id="531" r:id="rId6"/>
    <p:sldId id="532" r:id="rId7"/>
    <p:sldId id="533" r:id="rId8"/>
    <p:sldId id="534" r:id="rId9"/>
    <p:sldId id="535" r:id="rId10"/>
    <p:sldId id="536" r:id="rId11"/>
    <p:sldId id="537" r:id="rId12"/>
    <p:sldId id="538" r:id="rId13"/>
    <p:sldId id="556" r:id="rId14"/>
    <p:sldId id="557" r:id="rId15"/>
    <p:sldId id="539" r:id="rId16"/>
    <p:sldId id="540" r:id="rId17"/>
    <p:sldId id="541" r:id="rId18"/>
    <p:sldId id="542" r:id="rId19"/>
    <p:sldId id="543" r:id="rId20"/>
    <p:sldId id="544" r:id="rId21"/>
    <p:sldId id="545" r:id="rId22"/>
    <p:sldId id="546" r:id="rId23"/>
    <p:sldId id="547" r:id="rId24"/>
    <p:sldId id="548" r:id="rId25"/>
    <p:sldId id="550" r:id="rId26"/>
    <p:sldId id="551" r:id="rId27"/>
    <p:sldId id="552" r:id="rId28"/>
    <p:sldId id="553" r:id="rId29"/>
    <p:sldId id="554" r:id="rId30"/>
    <p:sldId id="514" r:id="rId31"/>
    <p:sldId id="516" r:id="rId32"/>
    <p:sldId id="517" r:id="rId33"/>
    <p:sldId id="446" r:id="rId34"/>
    <p:sldId id="518" r:id="rId35"/>
    <p:sldId id="519" r:id="rId36"/>
    <p:sldId id="515" r:id="rId37"/>
    <p:sldId id="521" r:id="rId38"/>
    <p:sldId id="449" r:id="rId39"/>
    <p:sldId id="526" r:id="rId40"/>
    <p:sldId id="436" r:id="rId41"/>
    <p:sldId id="405" r:id="rId42"/>
    <p:sldId id="451" r:id="rId43"/>
    <p:sldId id="437" r:id="rId44"/>
    <p:sldId id="419" r:id="rId45"/>
    <p:sldId id="429" r:id="rId46"/>
    <p:sldId id="522" r:id="rId47"/>
    <p:sldId id="458" r:id="rId48"/>
    <p:sldId id="459" r:id="rId49"/>
    <p:sldId id="527" r:id="rId50"/>
    <p:sldId id="441" r:id="rId51"/>
    <p:sldId id="477" r:id="rId52"/>
    <p:sldId id="478" r:id="rId53"/>
    <p:sldId id="480" r:id="rId54"/>
    <p:sldId id="479" r:id="rId55"/>
    <p:sldId id="475" r:id="rId56"/>
    <p:sldId id="430" r:id="rId57"/>
    <p:sldId id="528" r:id="rId58"/>
    <p:sldId id="689" r:id="rId59"/>
    <p:sldId id="690" r:id="rId60"/>
    <p:sldId id="691" r:id="rId61"/>
    <p:sldId id="692" r:id="rId62"/>
    <p:sldId id="693" r:id="rId63"/>
    <p:sldId id="694" r:id="rId64"/>
    <p:sldId id="695" r:id="rId65"/>
    <p:sldId id="696" r:id="rId66"/>
    <p:sldId id="697" r:id="rId67"/>
    <p:sldId id="698" r:id="rId68"/>
    <p:sldId id="672" r:id="rId69"/>
    <p:sldId id="673" r:id="rId70"/>
    <p:sldId id="674" r:id="rId71"/>
    <p:sldId id="671" r:id="rId72"/>
    <p:sldId id="675" r:id="rId73"/>
    <p:sldId id="677" r:id="rId74"/>
    <p:sldId id="678" r:id="rId75"/>
    <p:sldId id="524" r:id="rId76"/>
    <p:sldId id="525" r:id="rId77"/>
    <p:sldId id="434" r:id="rId78"/>
  </p:sldIdLst>
  <p:sldSz cx="12187238" cy="6858000"/>
  <p:notesSz cx="6858000" cy="9144000"/>
  <p:defaultTex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E46C0A"/>
    <a:srgbClr val="B9BF41"/>
    <a:srgbClr val="0066FF"/>
    <a:srgbClr val="215968"/>
    <a:srgbClr val="3333FF"/>
    <a:srgbClr val="0000CC"/>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96" autoAdjust="0"/>
    <p:restoredTop sz="92428" autoAdjust="0"/>
  </p:normalViewPr>
  <p:slideViewPr>
    <p:cSldViewPr>
      <p:cViewPr varScale="1">
        <p:scale>
          <a:sx n="151" d="100"/>
          <a:sy n="151" d="100"/>
        </p:scale>
        <p:origin x="669" y="66"/>
      </p:cViewPr>
      <p:guideLst>
        <p:guide orient="horz" pos="2160"/>
        <p:guide pos="3839"/>
      </p:guideLst>
    </p:cSldViewPr>
  </p:slideViewPr>
  <p:outlineViewPr>
    <p:cViewPr>
      <p:scale>
        <a:sx n="33" d="100"/>
        <a:sy n="33" d="100"/>
      </p:scale>
      <p:origin x="0" y="1232"/>
    </p:cViewPr>
  </p:outlineViewPr>
  <p:notesTextViewPr>
    <p:cViewPr>
      <p:scale>
        <a:sx n="1" d="1"/>
        <a:sy n="1" d="1"/>
      </p:scale>
      <p:origin x="0" y="0"/>
    </p:cViewPr>
  </p:notesTextViewPr>
  <p:sorterViewPr>
    <p:cViewPr>
      <p:scale>
        <a:sx n="100" d="100"/>
        <a:sy n="100" d="100"/>
      </p:scale>
      <p:origin x="0" y="1836"/>
    </p:cViewPr>
  </p:sorterViewPr>
  <p:notesViewPr>
    <p:cSldViewPr>
      <p:cViewPr varScale="1">
        <p:scale>
          <a:sx n="127" d="100"/>
          <a:sy n="127" d="100"/>
        </p:scale>
        <p:origin x="-4884" y="-5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a:latin typeface="Arial" charset="0"/>
                <a:ea typeface="宋体" pitchFamily="2" charset="-122"/>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0" hangingPunct="0">
              <a:defRPr sz="1200">
                <a:latin typeface="Arial" charset="0"/>
                <a:ea typeface="宋体" pitchFamily="2" charset="-122"/>
              </a:defRPr>
            </a:lvl1pPr>
          </a:lstStyle>
          <a:p>
            <a:pPr>
              <a:defRPr/>
            </a:pPr>
            <a:fld id="{5C9BBA8F-0133-4E87-B046-A2FDEDCF47AD}" type="datetimeFigureOut">
              <a:rPr lang="zh-CN" altLang="en-US"/>
              <a:pPr>
                <a:defRPr/>
              </a:pPr>
              <a:t>2026/9/24</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0" hangingPunct="0">
              <a:defRPr sz="1200">
                <a:latin typeface="Arial" charset="0"/>
                <a:ea typeface="宋体" pitchFamily="2" charset="-122"/>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CD81BE3-8160-4299-B6B9-8A4475FAB90D}" type="slidenum">
              <a:rPr lang="zh-CN" altLang="en-US"/>
              <a:pPr/>
              <a:t>‹#›</a:t>
            </a:fld>
            <a:endParaRPr lang="zh-CN" altLang="en-US"/>
          </a:p>
        </p:txBody>
      </p:sp>
    </p:spTree>
    <p:extLst>
      <p:ext uri="{BB962C8B-B14F-4D97-AF65-F5344CB8AC3E}">
        <p14:creationId xmlns:p14="http://schemas.microsoft.com/office/powerpoint/2010/main" val="18104584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defRPr sz="1200">
                <a:latin typeface="Arial" panose="020B0604020202020204" pitchFamily="34" charset="0"/>
                <a:ea typeface="宋体" pitchFamily="2" charset="-122"/>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defRPr sz="1200">
                <a:latin typeface="Arial" panose="020B0604020202020204" pitchFamily="34" charset="0"/>
                <a:ea typeface="宋体" pitchFamily="2" charset="-122"/>
              </a:defRPr>
            </a:lvl1pPr>
          </a:lstStyle>
          <a:p>
            <a:pPr>
              <a:defRPr/>
            </a:pPr>
            <a:fld id="{3B1F3953-5F16-47C0-B42C-DF3778086CEE}" type="datetimeFigureOut">
              <a:rPr lang="zh-CN" altLang="en-US"/>
              <a:pPr>
                <a:defRPr/>
              </a:pPr>
              <a:t>2026/9/24</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wrap="square" lIns="91440" tIns="45720" rIns="91440" bIns="45720" numCol="1" anchor="t" anchorCtr="0" compatLnSpc="1">
            <a:prstTxWarp prst="textNoShape">
              <a:avLst/>
            </a:prstTxWarp>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0" hangingPunct="0">
              <a:defRPr sz="1200">
                <a:latin typeface="Arial" panose="020B0604020202020204" pitchFamily="34" charset="0"/>
                <a:ea typeface="宋体" pitchFamily="2"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7F12B51-38F5-440D-987E-EA5538A19096}" type="slidenum">
              <a:rPr lang="zh-CN" altLang="en-US"/>
              <a:pPr/>
              <a:t>‹#›</a:t>
            </a:fld>
            <a:endParaRPr lang="zh-CN" altLang="en-US"/>
          </a:p>
        </p:txBody>
      </p:sp>
    </p:spTree>
    <p:extLst>
      <p:ext uri="{BB962C8B-B14F-4D97-AF65-F5344CB8AC3E}">
        <p14:creationId xmlns:p14="http://schemas.microsoft.com/office/powerpoint/2010/main" val="42817977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等线" pitchFamily="2" charset="-122"/>
                <a:ea typeface="等线" pitchFamily="2" charset="-122"/>
              </a:defRPr>
            </a:lvl1pPr>
            <a:lvl2pPr marL="742950" indent="-285750">
              <a:defRPr sz="1200">
                <a:solidFill>
                  <a:schemeClr val="tx1"/>
                </a:solidFill>
                <a:latin typeface="等线" pitchFamily="2" charset="-122"/>
                <a:ea typeface="等线" pitchFamily="2" charset="-122"/>
              </a:defRPr>
            </a:lvl2pPr>
            <a:lvl3pPr marL="1143000" indent="-228600">
              <a:defRPr sz="1200">
                <a:solidFill>
                  <a:schemeClr val="tx1"/>
                </a:solidFill>
                <a:latin typeface="等线" pitchFamily="2" charset="-122"/>
                <a:ea typeface="等线" pitchFamily="2" charset="-122"/>
              </a:defRPr>
            </a:lvl3pPr>
            <a:lvl4pPr marL="1600200" indent="-228600">
              <a:defRPr sz="1200">
                <a:solidFill>
                  <a:schemeClr val="tx1"/>
                </a:solidFill>
                <a:latin typeface="等线" pitchFamily="2" charset="-122"/>
                <a:ea typeface="等线" pitchFamily="2" charset="-122"/>
              </a:defRPr>
            </a:lvl4pPr>
            <a:lvl5pPr marL="2057400" indent="-228600">
              <a:defRPr sz="1200">
                <a:solidFill>
                  <a:schemeClr val="tx1"/>
                </a:solidFill>
                <a:latin typeface="等线" pitchFamily="2" charset="-122"/>
                <a:ea typeface="等线" pitchFamily="2" charset="-122"/>
              </a:defRPr>
            </a:lvl5pPr>
            <a:lvl6pPr marL="2514600" indent="-228600" eaLnBrk="0" fontAlgn="base" hangingPunct="0">
              <a:spcBef>
                <a:spcPct val="30000"/>
              </a:spcBef>
              <a:spcAft>
                <a:spcPct val="0"/>
              </a:spcAft>
              <a:defRPr sz="1200">
                <a:solidFill>
                  <a:schemeClr val="tx1"/>
                </a:solidFill>
                <a:latin typeface="等线" pitchFamily="2" charset="-122"/>
                <a:ea typeface="等线" pitchFamily="2" charset="-122"/>
              </a:defRPr>
            </a:lvl6pPr>
            <a:lvl7pPr marL="2971800" indent="-228600" eaLnBrk="0" fontAlgn="base" hangingPunct="0">
              <a:spcBef>
                <a:spcPct val="30000"/>
              </a:spcBef>
              <a:spcAft>
                <a:spcPct val="0"/>
              </a:spcAft>
              <a:defRPr sz="1200">
                <a:solidFill>
                  <a:schemeClr val="tx1"/>
                </a:solidFill>
                <a:latin typeface="等线" pitchFamily="2" charset="-122"/>
                <a:ea typeface="等线" pitchFamily="2" charset="-122"/>
              </a:defRPr>
            </a:lvl7pPr>
            <a:lvl8pPr marL="3429000" indent="-228600" eaLnBrk="0" fontAlgn="base" hangingPunct="0">
              <a:spcBef>
                <a:spcPct val="30000"/>
              </a:spcBef>
              <a:spcAft>
                <a:spcPct val="0"/>
              </a:spcAft>
              <a:defRPr sz="1200">
                <a:solidFill>
                  <a:schemeClr val="tx1"/>
                </a:solidFill>
                <a:latin typeface="等线" pitchFamily="2" charset="-122"/>
                <a:ea typeface="等线" pitchFamily="2" charset="-122"/>
              </a:defRPr>
            </a:lvl8pPr>
            <a:lvl9pPr marL="3886200" indent="-228600" eaLnBrk="0" fontAlgn="base" hangingPunct="0">
              <a:spcBef>
                <a:spcPct val="30000"/>
              </a:spcBef>
              <a:spcAft>
                <a:spcPct val="0"/>
              </a:spcAft>
              <a:defRPr sz="1200">
                <a:solidFill>
                  <a:schemeClr val="tx1"/>
                </a:solidFill>
                <a:latin typeface="等线" pitchFamily="2" charset="-122"/>
                <a:ea typeface="等线" pitchFamily="2" charset="-122"/>
              </a:defRPr>
            </a:lvl9pPr>
          </a:lstStyle>
          <a:p>
            <a:fld id="{64954A28-3DC3-401C-8871-6F2DB6073328}" type="slidenum">
              <a:rPr lang="zh-CN" altLang="en-US">
                <a:latin typeface="Arial" pitchFamily="34" charset="0"/>
                <a:ea typeface="宋体" pitchFamily="2" charset="-122"/>
              </a:rPr>
              <a:pPr/>
              <a:t>1</a:t>
            </a:fld>
            <a:endParaRPr lang="zh-CN" altLang="en-US">
              <a:latin typeface="Arial" pitchFamily="34" charset="0"/>
              <a:ea typeface="宋体"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17F12B51-38F5-440D-987E-EA5538A19096}" type="slidenum">
              <a:rPr lang="zh-CN" altLang="en-US" smtClean="0"/>
              <a:t>25</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17F12B51-38F5-440D-987E-EA5538A19096}" type="slidenum">
              <a:rPr lang="zh-CN" altLang="en-US" smtClean="0"/>
              <a:t>26</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17F12B51-38F5-440D-987E-EA5538A19096}" type="slidenum">
              <a:rPr lang="zh-CN" altLang="en-US" smtClean="0"/>
              <a:t>27</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17F12B51-38F5-440D-987E-EA5538A19096}" type="slidenum">
              <a:rPr lang="zh-CN" altLang="en-US" smtClean="0"/>
              <a:t>28</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7F12B51-38F5-440D-987E-EA5538A19096}" type="slidenum">
              <a:rPr lang="zh-CN" altLang="en-US" smtClean="0"/>
              <a:pPr/>
              <a:t>32</a:t>
            </a:fld>
            <a:endParaRPr lang="zh-CN" altLang="en-US"/>
          </a:p>
        </p:txBody>
      </p:sp>
    </p:spTree>
    <p:extLst>
      <p:ext uri="{BB962C8B-B14F-4D97-AF65-F5344CB8AC3E}">
        <p14:creationId xmlns:p14="http://schemas.microsoft.com/office/powerpoint/2010/main" val="1499668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7F12B51-38F5-440D-987E-EA5538A19096}" type="slidenum">
              <a:rPr lang="zh-CN" altLang="en-US" smtClean="0"/>
              <a:pPr/>
              <a:t>33</a:t>
            </a:fld>
            <a:endParaRPr lang="zh-CN" altLang="en-US"/>
          </a:p>
        </p:txBody>
      </p:sp>
    </p:spTree>
    <p:extLst>
      <p:ext uri="{BB962C8B-B14F-4D97-AF65-F5344CB8AC3E}">
        <p14:creationId xmlns:p14="http://schemas.microsoft.com/office/powerpoint/2010/main" val="1499668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7F12B51-38F5-440D-987E-EA5538A19096}" type="slidenum">
              <a:rPr lang="zh-CN" altLang="en-US" smtClean="0"/>
              <a:pPr/>
              <a:t>36</a:t>
            </a:fld>
            <a:endParaRPr lang="zh-CN" altLang="en-US"/>
          </a:p>
        </p:txBody>
      </p:sp>
    </p:spTree>
    <p:extLst>
      <p:ext uri="{BB962C8B-B14F-4D97-AF65-F5344CB8AC3E}">
        <p14:creationId xmlns:p14="http://schemas.microsoft.com/office/powerpoint/2010/main" val="1499668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7F12B51-38F5-440D-987E-EA5538A19096}" type="slidenum">
              <a:rPr lang="zh-CN" altLang="en-US" smtClean="0"/>
              <a:pPr/>
              <a:t>37</a:t>
            </a:fld>
            <a:endParaRPr lang="zh-CN" altLang="en-US"/>
          </a:p>
        </p:txBody>
      </p:sp>
    </p:spTree>
    <p:extLst>
      <p:ext uri="{BB962C8B-B14F-4D97-AF65-F5344CB8AC3E}">
        <p14:creationId xmlns:p14="http://schemas.microsoft.com/office/powerpoint/2010/main" val="1499668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7F12B51-38F5-440D-987E-EA5538A19096}" type="slidenum">
              <a:rPr lang="zh-CN" altLang="en-US" smtClean="0"/>
              <a:pPr/>
              <a:t>38</a:t>
            </a:fld>
            <a:endParaRPr lang="zh-CN" altLang="en-US"/>
          </a:p>
        </p:txBody>
      </p:sp>
    </p:spTree>
    <p:extLst>
      <p:ext uri="{BB962C8B-B14F-4D97-AF65-F5344CB8AC3E}">
        <p14:creationId xmlns:p14="http://schemas.microsoft.com/office/powerpoint/2010/main" val="1499668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7F12B51-38F5-440D-987E-EA5538A19096}" type="slidenum">
              <a:rPr lang="zh-CN" altLang="en-US" smtClean="0"/>
              <a:pPr/>
              <a:t>41</a:t>
            </a:fld>
            <a:endParaRPr lang="zh-CN" altLang="en-US"/>
          </a:p>
        </p:txBody>
      </p:sp>
    </p:spTree>
    <p:extLst>
      <p:ext uri="{BB962C8B-B14F-4D97-AF65-F5344CB8AC3E}">
        <p14:creationId xmlns:p14="http://schemas.microsoft.com/office/powerpoint/2010/main" val="18114061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7F12B51-38F5-440D-987E-EA5538A19096}" type="slidenum">
              <a:rPr lang="zh-CN" altLang="en-US" smtClean="0"/>
              <a:pPr/>
              <a:t>53</a:t>
            </a:fld>
            <a:endParaRPr lang="zh-CN" altLang="en-US"/>
          </a:p>
        </p:txBody>
      </p:sp>
    </p:spTree>
    <p:extLst>
      <p:ext uri="{BB962C8B-B14F-4D97-AF65-F5344CB8AC3E}">
        <p14:creationId xmlns:p14="http://schemas.microsoft.com/office/powerpoint/2010/main" val="20710105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7F12B51-38F5-440D-987E-EA5538A19096}" type="slidenum">
              <a:rPr lang="zh-CN" altLang="en-US" smtClean="0"/>
              <a:t>67</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7F12B51-38F5-440D-987E-EA5538A19096}" type="slidenum">
              <a:rPr lang="zh-CN" altLang="en-US" smtClean="0"/>
              <a:t>71</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7F12B51-38F5-440D-987E-EA5538A19096}" type="slidenum">
              <a:rPr lang="zh-CN" altLang="en-US" smtClean="0"/>
              <a:t>72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4" name="图片 7" descr="图片包含 背景, 钟表, 黑暗, 监控&#10;&#10;描述已自动生成"/>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05850" y="5467350"/>
            <a:ext cx="3930650" cy="141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ctrTitle"/>
          </p:nvPr>
        </p:nvSpPr>
        <p:spPr>
          <a:xfrm>
            <a:off x="914043" y="2130427"/>
            <a:ext cx="10359153" cy="1470025"/>
          </a:xfrm>
        </p:spPr>
        <p:txBody>
          <a:bodyPr/>
          <a:lstStyle/>
          <a:p>
            <a:r>
              <a:rPr lang="zh-CN" altLang="en-US"/>
              <a:t>单击此处编辑母版标题样式</a:t>
            </a:r>
          </a:p>
        </p:txBody>
      </p:sp>
      <p:sp>
        <p:nvSpPr>
          <p:cNvPr id="3" name="副标题 2"/>
          <p:cNvSpPr>
            <a:spLocks noGrp="1"/>
          </p:cNvSpPr>
          <p:nvPr>
            <p:ph type="subTitle" idx="1"/>
          </p:nvPr>
        </p:nvSpPr>
        <p:spPr>
          <a:xfrm>
            <a:off x="1828087" y="3886200"/>
            <a:ext cx="8531067"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5" name="日期占位符 3"/>
          <p:cNvSpPr>
            <a:spLocks noGrp="1"/>
          </p:cNvSpPr>
          <p:nvPr>
            <p:ph type="dt" sz="half" idx="10"/>
          </p:nvPr>
        </p:nvSpPr>
        <p:spPr/>
        <p:txBody>
          <a:bodyPr/>
          <a:lstStyle>
            <a:lvl1pPr>
              <a:defRPr/>
            </a:lvl1pPr>
          </a:lstStyle>
          <a:p>
            <a:pPr>
              <a:defRPr/>
            </a:pPr>
            <a:fld id="{9D6FB868-AC17-4892-8E55-097DF144418B}" type="datetimeFigureOut">
              <a:rPr lang="zh-CN" altLang="en-US"/>
              <a:pPr>
                <a:defRPr/>
              </a:pPr>
              <a:t>2026/9/24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E5D0D58C-8F2E-47FF-AA3A-3DD216554D88}" type="slidenum">
              <a:rPr lang="zh-CN" altLang="en-US"/>
              <a:pPr/>
              <a:t>‹#›</a:t>
            </a:fld>
            <a:endParaRPr lang="zh-CN" altLang="en-US"/>
          </a:p>
        </p:txBody>
      </p:sp>
    </p:spTree>
    <p:extLst>
      <p:ext uri="{BB962C8B-B14F-4D97-AF65-F5344CB8AC3E}">
        <p14:creationId xmlns:p14="http://schemas.microsoft.com/office/powerpoint/2010/main" val="145913520"/>
      </p:ext>
    </p:extLst>
  </p:cSld>
  <p:clrMapOvr>
    <a:masterClrMapping/>
  </p:clrMapOvr>
  <p:transition>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grpSp>
        <p:nvGrpSpPr>
          <p:cNvPr id="3" name="组合 8"/>
          <p:cNvGrpSpPr>
            <a:grpSpLocks/>
          </p:cNvGrpSpPr>
          <p:nvPr userDrawn="1"/>
        </p:nvGrpSpPr>
        <p:grpSpPr bwMode="auto">
          <a:xfrm>
            <a:off x="4868863" y="2046288"/>
            <a:ext cx="2449512" cy="2447925"/>
            <a:chOff x="6897738" y="2060848"/>
            <a:chExt cx="2448272" cy="2448272"/>
          </a:xfrm>
        </p:grpSpPr>
        <p:sp>
          <p:nvSpPr>
            <p:cNvPr id="4" name="空心弧 3"/>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sp>
          <p:nvSpPr>
            <p:cNvPr id="5" name="空心弧 4"/>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grpSp>
      <p:sp>
        <p:nvSpPr>
          <p:cNvPr id="6" name="TextBox 5"/>
          <p:cNvSpPr txBox="1">
            <a:spLocks noChangeArrowheads="1"/>
          </p:cNvSpPr>
          <p:nvPr userDrawn="1"/>
        </p:nvSpPr>
        <p:spPr bwMode="auto">
          <a:xfrm>
            <a:off x="5394325" y="2628900"/>
            <a:ext cx="1357313" cy="584200"/>
          </a:xfrm>
          <a:prstGeom prst="rect">
            <a:avLst/>
          </a:prstGeom>
          <a:noFill/>
          <a:ln>
            <a:noFill/>
          </a:ln>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defRPr/>
            </a:pPr>
            <a:r>
              <a:rPr lang="en-US" altLang="zh-CN" sz="3200" b="1">
                <a:solidFill>
                  <a:schemeClr val="bg1"/>
                </a:solidFill>
                <a:latin typeface="微软雅黑" charset="0"/>
                <a:ea typeface="微软雅黑" charset="0"/>
                <a:cs typeface="微软雅黑" charset="0"/>
              </a:rPr>
              <a:t>Part</a:t>
            </a:r>
            <a:endParaRPr lang="zh-CN" altLang="en-US" sz="3200" b="1">
              <a:solidFill>
                <a:schemeClr val="bg1"/>
              </a:solidFill>
              <a:latin typeface="微软雅黑" charset="0"/>
              <a:ea typeface="微软雅黑" charset="0"/>
              <a:cs typeface="微软雅黑" charset="0"/>
            </a:endParaRPr>
          </a:p>
        </p:txBody>
      </p:sp>
      <p:pic>
        <p:nvPicPr>
          <p:cNvPr id="7" name="图片 16" descr="图片包含 背景, 钟表, 黑暗, 监控&#10;&#10;描述已自动生成"/>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05850" y="5467350"/>
            <a:ext cx="3930650" cy="141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a:t>单击此处编辑母版标题样式</a:t>
            </a:r>
          </a:p>
        </p:txBody>
      </p:sp>
      <p:sp>
        <p:nvSpPr>
          <p:cNvPr id="8" name="日期占位符 3"/>
          <p:cNvSpPr>
            <a:spLocks noGrp="1"/>
          </p:cNvSpPr>
          <p:nvPr>
            <p:ph type="dt" sz="half" idx="10"/>
          </p:nvPr>
        </p:nvSpPr>
        <p:spPr/>
        <p:txBody>
          <a:bodyPr/>
          <a:lstStyle>
            <a:lvl1pPr>
              <a:defRPr/>
            </a:lvl1pPr>
          </a:lstStyle>
          <a:p>
            <a:pPr>
              <a:defRPr/>
            </a:pPr>
            <a:fld id="{6D7AB130-94D4-4090-BCD1-A9B407B85054}" type="datetimeFigureOut">
              <a:rPr lang="zh-CN" altLang="en-US"/>
              <a:pPr>
                <a:defRPr/>
              </a:pPr>
              <a:t>2026/9/24</a:t>
            </a:fld>
            <a:endParaRPr lang="zh-CN" altLang="en-US"/>
          </a:p>
        </p:txBody>
      </p:sp>
      <p:sp>
        <p:nvSpPr>
          <p:cNvPr id="9" name="页脚占位符 4"/>
          <p:cNvSpPr>
            <a:spLocks noGrp="1"/>
          </p:cNvSpPr>
          <p:nvPr>
            <p:ph type="ftr" sz="quarter" idx="11"/>
          </p:nvPr>
        </p:nvSpPr>
        <p:spPr/>
        <p:txBody>
          <a:bodyPr/>
          <a:lstStyle>
            <a:lvl1pPr>
              <a:defRPr/>
            </a:lvl1pPr>
          </a:lstStyle>
          <a:p>
            <a:pPr>
              <a:defRPr/>
            </a:pPr>
            <a:endParaRPr lang="zh-CN" altLang="en-US"/>
          </a:p>
        </p:txBody>
      </p:sp>
      <p:sp>
        <p:nvSpPr>
          <p:cNvPr id="10" name="灯片编号占位符 5"/>
          <p:cNvSpPr>
            <a:spLocks noGrp="1"/>
          </p:cNvSpPr>
          <p:nvPr>
            <p:ph type="sldNum" sz="quarter" idx="12"/>
          </p:nvPr>
        </p:nvSpPr>
        <p:spPr/>
        <p:txBody>
          <a:bodyPr/>
          <a:lstStyle>
            <a:lvl1pPr>
              <a:defRPr/>
            </a:lvl1pPr>
          </a:lstStyle>
          <a:p>
            <a:fld id="{7DA045BE-1F7A-45F9-A8EE-EADC55ABCF3F}" type="slidenum">
              <a:rPr lang="zh-CN" altLang="en-US"/>
              <a:pPr/>
              <a:t>‹#›</a:t>
            </a:fld>
            <a:endParaRPr lang="zh-CN" altLang="en-US"/>
          </a:p>
        </p:txBody>
      </p:sp>
    </p:spTree>
    <p:extLst>
      <p:ext uri="{BB962C8B-B14F-4D97-AF65-F5344CB8AC3E}">
        <p14:creationId xmlns:p14="http://schemas.microsoft.com/office/powerpoint/2010/main" val="650242960"/>
      </p:ext>
    </p:extLst>
  </p:cSld>
  <p:clrMapOvr>
    <a:masterClrMapping/>
  </p:clrMapOvr>
  <p:transition>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4" name="矩形 3"/>
          <p:cNvSpPr/>
          <p:nvPr userDrawn="1"/>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5" name="矩形 4"/>
          <p:cNvSpPr/>
          <p:nvPr userDrawn="1"/>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椭圆 5"/>
          <p:cNvSpPr/>
          <p:nvPr userDrawn="1"/>
        </p:nvSpPr>
        <p:spPr>
          <a:xfrm>
            <a:off x="5842000" y="6470650"/>
            <a:ext cx="503238" cy="503238"/>
          </a:xfrm>
          <a:prstGeom prst="ellipse">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fld id="{46537F44-FBCF-4F23-B675-87FB8E3761FE}" type="slidenum">
              <a:rPr lang="zh-CN" altLang="en-US" sz="1100">
                <a:solidFill>
                  <a:srgbClr val="31859C"/>
                </a:solidFill>
              </a:rPr>
              <a:pPr algn="ctr" eaLnBrk="1" hangingPunct="1"/>
              <a:t>‹#›</a:t>
            </a:fld>
            <a:endParaRPr lang="zh-CN" altLang="en-US">
              <a:solidFill>
                <a:srgbClr val="31859C"/>
              </a:solidFill>
            </a:endParaRPr>
          </a:p>
        </p:txBody>
      </p:sp>
      <p:cxnSp>
        <p:nvCxnSpPr>
          <p:cNvPr id="7" name="直接连接符 6"/>
          <p:cNvCxnSpPr/>
          <p:nvPr userDrawn="1"/>
        </p:nvCxnSpPr>
        <p:spPr>
          <a:xfrm flipH="1">
            <a:off x="7102475" y="533400"/>
            <a:ext cx="4999038"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962708" y="4406902"/>
            <a:ext cx="10359153"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2708" y="2906713"/>
            <a:ext cx="10359153"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8" name="日期占位符 3"/>
          <p:cNvSpPr>
            <a:spLocks noGrp="1"/>
          </p:cNvSpPr>
          <p:nvPr>
            <p:ph type="dt" sz="half" idx="10"/>
          </p:nvPr>
        </p:nvSpPr>
        <p:spPr/>
        <p:txBody>
          <a:bodyPr/>
          <a:lstStyle>
            <a:lvl1pPr>
              <a:defRPr/>
            </a:lvl1pPr>
          </a:lstStyle>
          <a:p>
            <a:pPr>
              <a:defRPr/>
            </a:pPr>
            <a:fld id="{734B5DB1-4E4C-4AD5-AD20-320D7CE2C00A}" type="datetimeFigureOut">
              <a:rPr lang="zh-CN" altLang="en-US"/>
              <a:pPr>
                <a:defRPr/>
              </a:pPr>
              <a:t>2026/9/24</a:t>
            </a:fld>
            <a:endParaRPr lang="zh-CN" altLang="en-US"/>
          </a:p>
        </p:txBody>
      </p:sp>
      <p:sp>
        <p:nvSpPr>
          <p:cNvPr id="9" name="页脚占位符 4"/>
          <p:cNvSpPr>
            <a:spLocks noGrp="1"/>
          </p:cNvSpPr>
          <p:nvPr>
            <p:ph type="ftr" sz="quarter" idx="11"/>
          </p:nvPr>
        </p:nvSpPr>
        <p:spPr/>
        <p:txBody>
          <a:bodyPr/>
          <a:lstStyle>
            <a:lvl1pPr>
              <a:defRPr/>
            </a:lvl1pPr>
          </a:lstStyle>
          <a:p>
            <a:pPr>
              <a:defRPr/>
            </a:pPr>
            <a:endParaRPr lang="zh-CN" altLang="en-US"/>
          </a:p>
        </p:txBody>
      </p:sp>
      <p:sp>
        <p:nvSpPr>
          <p:cNvPr id="10" name="灯片编号占位符 5"/>
          <p:cNvSpPr>
            <a:spLocks noGrp="1"/>
          </p:cNvSpPr>
          <p:nvPr>
            <p:ph type="sldNum" sz="quarter" idx="12"/>
          </p:nvPr>
        </p:nvSpPr>
        <p:spPr/>
        <p:txBody>
          <a:bodyPr/>
          <a:lstStyle>
            <a:lvl1pPr>
              <a:defRPr/>
            </a:lvl1pPr>
          </a:lstStyle>
          <a:p>
            <a:fld id="{25A715B0-738C-41C2-8410-2B847574FA6E}" type="slidenum">
              <a:rPr lang="zh-CN" altLang="en-US"/>
              <a:pPr/>
              <a:t>‹#›</a:t>
            </a:fld>
            <a:endParaRPr lang="zh-CN" altLang="en-US"/>
          </a:p>
        </p:txBody>
      </p:sp>
    </p:spTree>
    <p:extLst>
      <p:ext uri="{BB962C8B-B14F-4D97-AF65-F5344CB8AC3E}">
        <p14:creationId xmlns:p14="http://schemas.microsoft.com/office/powerpoint/2010/main" val="1441754003"/>
      </p:ext>
    </p:extLst>
  </p:cSld>
  <p:clrMapOvr>
    <a:masterClrMapping/>
  </p:clrMapOvr>
  <p:transition>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5"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blip>
          <a:srcRect t="47291" b="8126"/>
          <a:stretch/>
        </p:blipFill>
        <p:spPr bwMode="auto">
          <a:xfrm>
            <a:off x="0" y="3267580"/>
            <a:ext cx="12166275" cy="3617804"/>
          </a:xfrm>
          <a:prstGeom prst="rect">
            <a:avLst/>
          </a:prstGeom>
          <a:noFill/>
        </p:spPr>
      </p:pic>
      <p:sp>
        <p:nvSpPr>
          <p:cNvPr id="6" name="矩形 5"/>
          <p:cNvSpPr/>
          <p:nvPr userDrawn="1"/>
        </p:nvSpPr>
        <p:spPr>
          <a:xfrm>
            <a:off x="0" y="0"/>
            <a:ext cx="12187238" cy="32670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7" name="组合 8"/>
          <p:cNvGrpSpPr>
            <a:grpSpLocks/>
          </p:cNvGrpSpPr>
          <p:nvPr userDrawn="1"/>
        </p:nvGrpSpPr>
        <p:grpSpPr bwMode="auto">
          <a:xfrm>
            <a:off x="4868863" y="2046288"/>
            <a:ext cx="2449512" cy="2447925"/>
            <a:chOff x="6897738" y="2060848"/>
            <a:chExt cx="2448272" cy="2448272"/>
          </a:xfrm>
        </p:grpSpPr>
        <p:sp>
          <p:nvSpPr>
            <p:cNvPr id="8" name="空心弧 7"/>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sp>
          <p:nvSpPr>
            <p:cNvPr id="9" name="空心弧 8"/>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grpSp>
      <p:sp>
        <p:nvSpPr>
          <p:cNvPr id="10" name="TextBox 9"/>
          <p:cNvSpPr txBox="1">
            <a:spLocks noChangeArrowheads="1"/>
          </p:cNvSpPr>
          <p:nvPr userDrawn="1"/>
        </p:nvSpPr>
        <p:spPr bwMode="auto">
          <a:xfrm>
            <a:off x="5394325" y="2628900"/>
            <a:ext cx="1357313" cy="584200"/>
          </a:xfrm>
          <a:prstGeom prst="rect">
            <a:avLst/>
          </a:prstGeom>
          <a:noFill/>
          <a:ln>
            <a:noFill/>
          </a:ln>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defRPr/>
            </a:pPr>
            <a:r>
              <a:rPr lang="en-US" altLang="zh-CN" sz="3200" b="1">
                <a:solidFill>
                  <a:schemeClr val="bg1"/>
                </a:solidFill>
                <a:latin typeface="微软雅黑" charset="0"/>
                <a:ea typeface="微软雅黑" charset="0"/>
                <a:cs typeface="微软雅黑" charset="0"/>
              </a:rPr>
              <a:t>Part</a:t>
            </a:r>
            <a:endParaRPr lang="zh-CN" altLang="en-US" sz="3200" b="1">
              <a:solidFill>
                <a:schemeClr val="bg1"/>
              </a:solidFill>
              <a:latin typeface="微软雅黑" charset="0"/>
              <a:ea typeface="微软雅黑" charset="0"/>
              <a:cs typeface="微软雅黑" charset="0"/>
            </a:endParaRPr>
          </a:p>
        </p:txBody>
      </p:sp>
      <p:sp>
        <p:nvSpPr>
          <p:cNvPr id="11" name="TextBox 10"/>
          <p:cNvSpPr txBox="1">
            <a:spLocks noChangeArrowheads="1"/>
          </p:cNvSpPr>
          <p:nvPr userDrawn="1"/>
        </p:nvSpPr>
        <p:spPr bwMode="auto">
          <a:xfrm>
            <a:off x="5394325" y="3284538"/>
            <a:ext cx="1357313" cy="708025"/>
          </a:xfrm>
          <a:prstGeom prst="rect">
            <a:avLst/>
          </a:prstGeom>
          <a:noFill/>
          <a:ln>
            <a:noFill/>
          </a:ln>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defRPr/>
            </a:pPr>
            <a:r>
              <a:rPr lang="en-US" altLang="zh-CN" sz="4000" b="1">
                <a:solidFill>
                  <a:srgbClr val="31859C"/>
                </a:solidFill>
                <a:latin typeface="微软雅黑" charset="0"/>
                <a:ea typeface="微软雅黑" charset="0"/>
                <a:cs typeface="微软雅黑" charset="0"/>
              </a:rPr>
              <a:t>2</a:t>
            </a:r>
            <a:endParaRPr lang="zh-CN" altLang="en-US" sz="4000" b="1">
              <a:solidFill>
                <a:srgbClr val="31859C"/>
              </a:solidFill>
              <a:latin typeface="微软雅黑" charset="0"/>
              <a:ea typeface="微软雅黑" charset="0"/>
              <a:cs typeface="微软雅黑" charset="0"/>
            </a:endParaRPr>
          </a:p>
        </p:txBody>
      </p:sp>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719386" y="1600202"/>
            <a:ext cx="637714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7299648" y="1600202"/>
            <a:ext cx="637714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2" name="日期占位符 4"/>
          <p:cNvSpPr>
            <a:spLocks noGrp="1"/>
          </p:cNvSpPr>
          <p:nvPr>
            <p:ph type="dt" sz="half" idx="10"/>
          </p:nvPr>
        </p:nvSpPr>
        <p:spPr/>
        <p:txBody>
          <a:bodyPr/>
          <a:lstStyle>
            <a:lvl1pPr>
              <a:defRPr/>
            </a:lvl1pPr>
          </a:lstStyle>
          <a:p>
            <a:pPr>
              <a:defRPr/>
            </a:pPr>
            <a:fld id="{3E6F1283-CCE5-4695-9394-BE2002B35C36}" type="datetimeFigureOut">
              <a:rPr lang="zh-CN" altLang="en-US"/>
              <a:pPr>
                <a:defRPr/>
              </a:pPr>
              <a:t>2026/9/24</a:t>
            </a:fld>
            <a:endParaRPr lang="zh-CN" altLang="en-US"/>
          </a:p>
        </p:txBody>
      </p:sp>
      <p:sp>
        <p:nvSpPr>
          <p:cNvPr id="13" name="页脚占位符 5"/>
          <p:cNvSpPr>
            <a:spLocks noGrp="1"/>
          </p:cNvSpPr>
          <p:nvPr>
            <p:ph type="ftr" sz="quarter" idx="11"/>
          </p:nvPr>
        </p:nvSpPr>
        <p:spPr/>
        <p:txBody>
          <a:bodyPr/>
          <a:lstStyle>
            <a:lvl1pPr>
              <a:defRPr/>
            </a:lvl1pPr>
          </a:lstStyle>
          <a:p>
            <a:pPr>
              <a:defRPr/>
            </a:pPr>
            <a:endParaRPr lang="zh-CN" altLang="en-US"/>
          </a:p>
        </p:txBody>
      </p:sp>
      <p:sp>
        <p:nvSpPr>
          <p:cNvPr id="14" name="灯片编号占位符 6"/>
          <p:cNvSpPr>
            <a:spLocks noGrp="1"/>
          </p:cNvSpPr>
          <p:nvPr>
            <p:ph type="sldNum" sz="quarter" idx="12"/>
          </p:nvPr>
        </p:nvSpPr>
        <p:spPr/>
        <p:txBody>
          <a:bodyPr/>
          <a:lstStyle>
            <a:lvl1pPr>
              <a:defRPr/>
            </a:lvl1pPr>
          </a:lstStyle>
          <a:p>
            <a:fld id="{3A180CCA-1712-4585-BA53-15C38A1B49F5}" type="slidenum">
              <a:rPr lang="zh-CN" altLang="en-US"/>
              <a:pPr/>
              <a:t>‹#›</a:t>
            </a:fld>
            <a:endParaRPr lang="zh-CN" altLang="en-US"/>
          </a:p>
        </p:txBody>
      </p:sp>
    </p:spTree>
    <p:extLst>
      <p:ext uri="{BB962C8B-B14F-4D97-AF65-F5344CB8AC3E}">
        <p14:creationId xmlns:p14="http://schemas.microsoft.com/office/powerpoint/2010/main" val="912243842"/>
      </p:ext>
    </p:extLst>
  </p:cSld>
  <p:clrMapOvr>
    <a:masterClrMapping/>
  </p:clrMapOvr>
  <p:transition>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7" name="矩形 6"/>
          <p:cNvSpPr/>
          <p:nvPr userDrawn="1"/>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8" name="矩形 7"/>
          <p:cNvSpPr/>
          <p:nvPr userDrawn="1"/>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椭圆 8"/>
          <p:cNvSpPr/>
          <p:nvPr userDrawn="1"/>
        </p:nvSpPr>
        <p:spPr>
          <a:xfrm>
            <a:off x="5842000" y="6470650"/>
            <a:ext cx="503238" cy="503238"/>
          </a:xfrm>
          <a:prstGeom prst="ellipse">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fld id="{21010D48-3B53-42CB-A0EF-1A6E78801D5E}" type="slidenum">
              <a:rPr lang="zh-CN" altLang="en-US" sz="1100">
                <a:solidFill>
                  <a:srgbClr val="31859C"/>
                </a:solidFill>
              </a:rPr>
              <a:pPr algn="ctr" eaLnBrk="1" hangingPunct="1"/>
              <a:t>‹#›</a:t>
            </a:fld>
            <a:endParaRPr lang="zh-CN" altLang="en-US">
              <a:solidFill>
                <a:srgbClr val="31859C"/>
              </a:solidFill>
            </a:endParaRPr>
          </a:p>
        </p:txBody>
      </p:sp>
      <p:cxnSp>
        <p:nvCxnSpPr>
          <p:cNvPr id="10" name="直接连接符 9"/>
          <p:cNvCxnSpPr/>
          <p:nvPr userDrawn="1"/>
        </p:nvCxnSpPr>
        <p:spPr>
          <a:xfrm flipH="1">
            <a:off x="7102475" y="533400"/>
            <a:ext cx="4999038"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1" name="Line 26"/>
          <p:cNvSpPr>
            <a:spLocks noChangeShapeType="1"/>
          </p:cNvSpPr>
          <p:nvPr userDrawn="1"/>
        </p:nvSpPr>
        <p:spPr bwMode="gray">
          <a:xfrm rot="5400000" flipH="1">
            <a:off x="3658394" y="-2909093"/>
            <a:ext cx="0" cy="7059612"/>
          </a:xfrm>
          <a:prstGeom prst="line">
            <a:avLst/>
          </a:prstGeom>
          <a:ln w="19050">
            <a:solidFill>
              <a:srgbClr val="215968"/>
            </a:solidFill>
            <a:headEnd/>
            <a:tailEnd/>
          </a:ln>
        </p:spPr>
        <p:style>
          <a:lnRef idx="1">
            <a:schemeClr val="accent2"/>
          </a:lnRef>
          <a:fillRef idx="0">
            <a:schemeClr val="accent2"/>
          </a:fillRef>
          <a:effectRef idx="0">
            <a:schemeClr val="accent2"/>
          </a:effectRef>
          <a:fontRef idx="minor">
            <a:schemeClr val="tx1"/>
          </a:fontRef>
        </p:style>
        <p:txBody>
          <a:bodyPr lIns="108850" tIns="54425" rIns="108850" bIns="54425"/>
          <a:lstStyle/>
          <a:p>
            <a:pPr eaLnBrk="1" hangingPunct="1">
              <a:defRPr/>
            </a:pPr>
            <a:endParaRPr lang="zh-CN" altLang="en-US"/>
          </a:p>
        </p:txBody>
      </p:sp>
      <p:pic>
        <p:nvPicPr>
          <p:cNvPr id="12" name="Picture 32" descr="12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104438" y="20638"/>
            <a:ext cx="18843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标题 1"/>
          <p:cNvSpPr txBox="1">
            <a:spLocks/>
          </p:cNvSpPr>
          <p:nvPr userDrawn="1"/>
        </p:nvSpPr>
        <p:spPr bwMode="auto">
          <a:xfrm>
            <a:off x="188913" y="20638"/>
            <a:ext cx="7416800" cy="600075"/>
          </a:xfrm>
          <a:prstGeom prst="rect">
            <a:avLst/>
          </a:prstGeom>
          <a:noFill/>
          <a:ln>
            <a:noFill/>
          </a:ln>
        </p:spPr>
        <p:txBody>
          <a:bodyPr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kumimoji="1" lang="zh-CN" altLang="en-US" sz="4400">
                <a:latin typeface="Calibri" pitchFamily="34" charset="0"/>
              </a:rPr>
              <a:t>单击此处编辑母版标题样式</a:t>
            </a:r>
          </a:p>
        </p:txBody>
      </p:sp>
      <p:sp>
        <p:nvSpPr>
          <p:cNvPr id="2" name="标题 1"/>
          <p:cNvSpPr>
            <a:spLocks noGrp="1"/>
          </p:cNvSpPr>
          <p:nvPr>
            <p:ph type="title"/>
          </p:nvPr>
        </p:nvSpPr>
        <p:spPr>
          <a:xfrm>
            <a:off x="609363" y="274638"/>
            <a:ext cx="10968514"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363" y="1535113"/>
            <a:ext cx="53848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363" y="2174875"/>
            <a:ext cx="53848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0948" y="1535113"/>
            <a:ext cx="538692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0948" y="2174875"/>
            <a:ext cx="538692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4" name="日期占位符 6"/>
          <p:cNvSpPr>
            <a:spLocks noGrp="1"/>
          </p:cNvSpPr>
          <p:nvPr>
            <p:ph type="dt" sz="half" idx="10"/>
          </p:nvPr>
        </p:nvSpPr>
        <p:spPr/>
        <p:txBody>
          <a:bodyPr/>
          <a:lstStyle>
            <a:lvl1pPr>
              <a:defRPr/>
            </a:lvl1pPr>
          </a:lstStyle>
          <a:p>
            <a:pPr>
              <a:defRPr/>
            </a:pPr>
            <a:fld id="{B9FA2B3E-2F24-4F07-8F8C-775B3BDC4663}" type="datetimeFigureOut">
              <a:rPr lang="zh-CN" altLang="en-US"/>
              <a:pPr>
                <a:defRPr/>
              </a:pPr>
              <a:t>2026/9/24</a:t>
            </a:fld>
            <a:endParaRPr lang="zh-CN" altLang="en-US"/>
          </a:p>
        </p:txBody>
      </p:sp>
      <p:sp>
        <p:nvSpPr>
          <p:cNvPr id="15" name="页脚占位符 7"/>
          <p:cNvSpPr>
            <a:spLocks noGrp="1"/>
          </p:cNvSpPr>
          <p:nvPr>
            <p:ph type="ftr" sz="quarter" idx="11"/>
          </p:nvPr>
        </p:nvSpPr>
        <p:spPr/>
        <p:txBody>
          <a:bodyPr/>
          <a:lstStyle>
            <a:lvl1pPr>
              <a:defRPr/>
            </a:lvl1pPr>
          </a:lstStyle>
          <a:p>
            <a:pPr>
              <a:defRPr/>
            </a:pPr>
            <a:endParaRPr lang="zh-CN" altLang="en-US"/>
          </a:p>
        </p:txBody>
      </p:sp>
      <p:sp>
        <p:nvSpPr>
          <p:cNvPr id="16" name="灯片编号占位符 8"/>
          <p:cNvSpPr>
            <a:spLocks noGrp="1"/>
          </p:cNvSpPr>
          <p:nvPr>
            <p:ph type="sldNum" sz="quarter" idx="12"/>
          </p:nvPr>
        </p:nvSpPr>
        <p:spPr/>
        <p:txBody>
          <a:bodyPr/>
          <a:lstStyle>
            <a:lvl1pPr>
              <a:defRPr/>
            </a:lvl1pPr>
          </a:lstStyle>
          <a:p>
            <a:fld id="{E91EB392-A98E-44C4-A23D-70366F4F0792}" type="slidenum">
              <a:rPr lang="zh-CN" altLang="en-US"/>
              <a:pPr/>
              <a:t>‹#›</a:t>
            </a:fld>
            <a:endParaRPr lang="zh-CN" altLang="en-US"/>
          </a:p>
        </p:txBody>
      </p:sp>
    </p:spTree>
    <p:extLst>
      <p:ext uri="{BB962C8B-B14F-4D97-AF65-F5344CB8AC3E}">
        <p14:creationId xmlns:p14="http://schemas.microsoft.com/office/powerpoint/2010/main" val="2826394660"/>
      </p:ext>
    </p:extLst>
  </p:cSld>
  <p:clrMapOvr>
    <a:masterClrMapping/>
  </p:clrMapOvr>
  <p:transition>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3"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blip>
          <a:srcRect t="47291" b="8126"/>
          <a:stretch/>
        </p:blipFill>
        <p:spPr bwMode="auto">
          <a:xfrm>
            <a:off x="0" y="3267580"/>
            <a:ext cx="12166275" cy="3617804"/>
          </a:xfrm>
          <a:prstGeom prst="rect">
            <a:avLst/>
          </a:prstGeom>
          <a:noFill/>
        </p:spPr>
      </p:pic>
      <p:sp>
        <p:nvSpPr>
          <p:cNvPr id="4" name="矩形 3"/>
          <p:cNvSpPr/>
          <p:nvPr userDrawn="1"/>
        </p:nvSpPr>
        <p:spPr>
          <a:xfrm>
            <a:off x="0" y="0"/>
            <a:ext cx="12187238" cy="32670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5" name="组合 8"/>
          <p:cNvGrpSpPr>
            <a:grpSpLocks/>
          </p:cNvGrpSpPr>
          <p:nvPr userDrawn="1"/>
        </p:nvGrpSpPr>
        <p:grpSpPr bwMode="auto">
          <a:xfrm>
            <a:off x="4868863" y="2046288"/>
            <a:ext cx="2449512" cy="2447925"/>
            <a:chOff x="6897738" y="2060848"/>
            <a:chExt cx="2448272" cy="2448272"/>
          </a:xfrm>
        </p:grpSpPr>
        <p:sp>
          <p:nvSpPr>
            <p:cNvPr id="6" name="空心弧 5"/>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sp>
          <p:nvSpPr>
            <p:cNvPr id="7" name="空心弧 6"/>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grpSp>
      <p:sp>
        <p:nvSpPr>
          <p:cNvPr id="8" name="TextBox 7"/>
          <p:cNvSpPr txBox="1">
            <a:spLocks noChangeArrowheads="1"/>
          </p:cNvSpPr>
          <p:nvPr userDrawn="1"/>
        </p:nvSpPr>
        <p:spPr bwMode="auto">
          <a:xfrm>
            <a:off x="5394325" y="2628900"/>
            <a:ext cx="1357313" cy="584200"/>
          </a:xfrm>
          <a:prstGeom prst="rect">
            <a:avLst/>
          </a:prstGeom>
          <a:noFill/>
          <a:ln>
            <a:noFill/>
          </a:ln>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defRPr/>
            </a:pPr>
            <a:r>
              <a:rPr lang="en-US" altLang="zh-CN" sz="3200" b="1">
                <a:solidFill>
                  <a:schemeClr val="bg1"/>
                </a:solidFill>
                <a:latin typeface="微软雅黑" charset="0"/>
                <a:ea typeface="微软雅黑" charset="0"/>
                <a:cs typeface="微软雅黑" charset="0"/>
              </a:rPr>
              <a:t>Part</a:t>
            </a:r>
            <a:endParaRPr lang="zh-CN" altLang="en-US" sz="3200" b="1">
              <a:solidFill>
                <a:schemeClr val="bg1"/>
              </a:solidFill>
              <a:latin typeface="微软雅黑" charset="0"/>
              <a:ea typeface="微软雅黑" charset="0"/>
              <a:cs typeface="微软雅黑" charset="0"/>
            </a:endParaRPr>
          </a:p>
        </p:txBody>
      </p:sp>
      <p:sp>
        <p:nvSpPr>
          <p:cNvPr id="9" name="TextBox 8"/>
          <p:cNvSpPr txBox="1">
            <a:spLocks noChangeArrowheads="1"/>
          </p:cNvSpPr>
          <p:nvPr userDrawn="1"/>
        </p:nvSpPr>
        <p:spPr bwMode="auto">
          <a:xfrm>
            <a:off x="5394325" y="3284538"/>
            <a:ext cx="1357313" cy="708025"/>
          </a:xfrm>
          <a:prstGeom prst="rect">
            <a:avLst/>
          </a:prstGeom>
          <a:noFill/>
          <a:ln>
            <a:noFill/>
          </a:ln>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defRPr/>
            </a:pPr>
            <a:r>
              <a:rPr lang="en-US" altLang="zh-CN" sz="4000" b="1" dirty="0">
                <a:solidFill>
                  <a:srgbClr val="31859C"/>
                </a:solidFill>
                <a:latin typeface="微软雅黑" charset="0"/>
                <a:ea typeface="微软雅黑" charset="0"/>
                <a:cs typeface="微软雅黑" charset="0"/>
              </a:rPr>
              <a:t>2</a:t>
            </a:r>
            <a:endParaRPr lang="zh-CN" altLang="en-US" sz="4000" b="1" dirty="0">
              <a:solidFill>
                <a:srgbClr val="31859C"/>
              </a:solidFill>
              <a:latin typeface="微软雅黑" charset="0"/>
              <a:ea typeface="微软雅黑" charset="0"/>
              <a:cs typeface="微软雅黑" charset="0"/>
            </a:endParaRPr>
          </a:p>
        </p:txBody>
      </p:sp>
      <p:sp>
        <p:nvSpPr>
          <p:cNvPr id="2" name="标题 1"/>
          <p:cNvSpPr>
            <a:spLocks noGrp="1"/>
          </p:cNvSpPr>
          <p:nvPr>
            <p:ph type="title"/>
          </p:nvPr>
        </p:nvSpPr>
        <p:spPr/>
        <p:txBody>
          <a:bodyPr/>
          <a:lstStyle/>
          <a:p>
            <a:r>
              <a:rPr lang="zh-CN" altLang="en-US"/>
              <a:t>单击此处编辑母版标题样式</a:t>
            </a:r>
          </a:p>
        </p:txBody>
      </p:sp>
      <p:sp>
        <p:nvSpPr>
          <p:cNvPr id="10" name="日期占位符 2"/>
          <p:cNvSpPr>
            <a:spLocks noGrp="1"/>
          </p:cNvSpPr>
          <p:nvPr>
            <p:ph type="dt" sz="half" idx="10"/>
          </p:nvPr>
        </p:nvSpPr>
        <p:spPr/>
        <p:txBody>
          <a:bodyPr/>
          <a:lstStyle>
            <a:lvl1pPr>
              <a:defRPr/>
            </a:lvl1pPr>
          </a:lstStyle>
          <a:p>
            <a:pPr>
              <a:defRPr/>
            </a:pPr>
            <a:fld id="{0A75B769-02EA-42D7-8061-617DE2C7DD6F}" type="datetimeFigureOut">
              <a:rPr lang="zh-CN" altLang="en-US"/>
              <a:pPr>
                <a:defRPr/>
              </a:pPr>
              <a:t>2026/9/24</a:t>
            </a:fld>
            <a:endParaRPr lang="zh-CN" altLang="en-US"/>
          </a:p>
        </p:txBody>
      </p:sp>
      <p:sp>
        <p:nvSpPr>
          <p:cNvPr id="11" name="页脚占位符 3"/>
          <p:cNvSpPr>
            <a:spLocks noGrp="1"/>
          </p:cNvSpPr>
          <p:nvPr>
            <p:ph type="ftr" sz="quarter" idx="11"/>
          </p:nvPr>
        </p:nvSpPr>
        <p:spPr/>
        <p:txBody>
          <a:bodyPr/>
          <a:lstStyle>
            <a:lvl1pPr>
              <a:defRPr/>
            </a:lvl1pPr>
          </a:lstStyle>
          <a:p>
            <a:pPr>
              <a:defRPr/>
            </a:pPr>
            <a:endParaRPr lang="zh-CN" altLang="en-US"/>
          </a:p>
        </p:txBody>
      </p:sp>
      <p:sp>
        <p:nvSpPr>
          <p:cNvPr id="12" name="灯片编号占位符 4"/>
          <p:cNvSpPr>
            <a:spLocks noGrp="1"/>
          </p:cNvSpPr>
          <p:nvPr>
            <p:ph type="sldNum" sz="quarter" idx="12"/>
          </p:nvPr>
        </p:nvSpPr>
        <p:spPr/>
        <p:txBody>
          <a:bodyPr/>
          <a:lstStyle>
            <a:lvl1pPr>
              <a:defRPr/>
            </a:lvl1pPr>
          </a:lstStyle>
          <a:p>
            <a:fld id="{5330785D-0D93-4520-B4F2-FCB37B80F3AD}" type="slidenum">
              <a:rPr lang="zh-CN" altLang="en-US"/>
              <a:pPr/>
              <a:t>‹#›</a:t>
            </a:fld>
            <a:endParaRPr lang="zh-CN" altLang="en-US"/>
          </a:p>
        </p:txBody>
      </p:sp>
    </p:spTree>
    <p:extLst>
      <p:ext uri="{BB962C8B-B14F-4D97-AF65-F5344CB8AC3E}">
        <p14:creationId xmlns:p14="http://schemas.microsoft.com/office/powerpoint/2010/main" val="733088026"/>
      </p:ext>
    </p:extLst>
  </p:cSld>
  <p:clrMapOvr>
    <a:masterClrMapping/>
  </p:clrMapOvr>
  <p:transition>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4" name="矩形 3"/>
          <p:cNvSpPr/>
          <p:nvPr userDrawn="1"/>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5" name="矩形 4"/>
          <p:cNvSpPr/>
          <p:nvPr userDrawn="1"/>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椭圆 5"/>
          <p:cNvSpPr/>
          <p:nvPr userDrawn="1"/>
        </p:nvSpPr>
        <p:spPr>
          <a:xfrm>
            <a:off x="5842000" y="6470650"/>
            <a:ext cx="503238" cy="503238"/>
          </a:xfrm>
          <a:prstGeom prst="ellipse">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fld id="{8E08760C-0088-4E38-A3A9-0838AB9536BD}" type="slidenum">
              <a:rPr lang="zh-CN" altLang="en-US" sz="1100">
                <a:solidFill>
                  <a:srgbClr val="31859C"/>
                </a:solidFill>
              </a:rPr>
              <a:pPr algn="ctr" eaLnBrk="1" hangingPunct="1"/>
              <a:t>‹#›</a:t>
            </a:fld>
            <a:endParaRPr lang="zh-CN" altLang="en-US">
              <a:solidFill>
                <a:srgbClr val="31859C"/>
              </a:solidFill>
            </a:endParaRPr>
          </a:p>
        </p:txBody>
      </p:sp>
      <p:sp>
        <p:nvSpPr>
          <p:cNvPr id="7" name="Line 26"/>
          <p:cNvSpPr>
            <a:spLocks noChangeShapeType="1"/>
          </p:cNvSpPr>
          <p:nvPr userDrawn="1"/>
        </p:nvSpPr>
        <p:spPr bwMode="gray">
          <a:xfrm rot="5400000" flipH="1">
            <a:off x="3658394" y="-2909093"/>
            <a:ext cx="0" cy="7059612"/>
          </a:xfrm>
          <a:prstGeom prst="line">
            <a:avLst/>
          </a:prstGeom>
          <a:ln w="19050">
            <a:solidFill>
              <a:srgbClr val="215968"/>
            </a:solidFill>
            <a:headEnd/>
            <a:tailEnd/>
          </a:ln>
        </p:spPr>
        <p:style>
          <a:lnRef idx="1">
            <a:schemeClr val="accent2"/>
          </a:lnRef>
          <a:fillRef idx="0">
            <a:schemeClr val="accent2"/>
          </a:fillRef>
          <a:effectRef idx="0">
            <a:schemeClr val="accent2"/>
          </a:effectRef>
          <a:fontRef idx="minor">
            <a:schemeClr val="tx1"/>
          </a:fontRef>
        </p:style>
        <p:txBody>
          <a:bodyPr lIns="108850" tIns="54425" rIns="108850" bIns="54425"/>
          <a:lstStyle/>
          <a:p>
            <a:pPr eaLnBrk="1" hangingPunct="1">
              <a:defRPr/>
            </a:pPr>
            <a:endParaRPr lang="zh-CN" altLang="en-US"/>
          </a:p>
        </p:txBody>
      </p:sp>
      <p:pic>
        <p:nvPicPr>
          <p:cNvPr id="8" name="Picture 32" descr="12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104438" y="20638"/>
            <a:ext cx="18843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标题 1"/>
          <p:cNvSpPr>
            <a:spLocks noGrp="1"/>
          </p:cNvSpPr>
          <p:nvPr>
            <p:ph type="title"/>
          </p:nvPr>
        </p:nvSpPr>
        <p:spPr>
          <a:xfrm>
            <a:off x="188964" y="20638"/>
            <a:ext cx="7416824" cy="600075"/>
          </a:xfrm>
        </p:spPr>
        <p:txBody>
          <a:bodyPr/>
          <a:lstStyle/>
          <a:p>
            <a:r>
              <a:rPr lang="zh-CN" altLang="en-US" dirty="0"/>
              <a:t>单击此处编辑母版标题样式</a:t>
            </a:r>
          </a:p>
        </p:txBody>
      </p:sp>
      <p:sp>
        <p:nvSpPr>
          <p:cNvPr id="16" name="内容占位符 2"/>
          <p:cNvSpPr>
            <a:spLocks noGrp="1"/>
          </p:cNvSpPr>
          <p:nvPr>
            <p:ph sz="half" idx="1"/>
          </p:nvPr>
        </p:nvSpPr>
        <p:spPr>
          <a:xfrm>
            <a:off x="719386" y="1600202"/>
            <a:ext cx="637714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9" name="日期占位符 1"/>
          <p:cNvSpPr>
            <a:spLocks noGrp="1"/>
          </p:cNvSpPr>
          <p:nvPr>
            <p:ph type="dt" sz="half" idx="10"/>
          </p:nvPr>
        </p:nvSpPr>
        <p:spPr/>
        <p:txBody>
          <a:bodyPr/>
          <a:lstStyle>
            <a:lvl1pPr>
              <a:defRPr/>
            </a:lvl1pPr>
          </a:lstStyle>
          <a:p>
            <a:pPr>
              <a:defRPr/>
            </a:pPr>
            <a:fld id="{CDC6D247-FFE1-4021-BC8B-C93BF7F2DDB0}" type="datetimeFigureOut">
              <a:rPr lang="zh-CN" altLang="en-US"/>
              <a:pPr>
                <a:defRPr/>
              </a:pPr>
              <a:t>2026/9/24</a:t>
            </a:fld>
            <a:endParaRPr lang="zh-CN" altLang="en-US"/>
          </a:p>
        </p:txBody>
      </p:sp>
      <p:sp>
        <p:nvSpPr>
          <p:cNvPr id="10" name="页脚占位符 2"/>
          <p:cNvSpPr>
            <a:spLocks noGrp="1"/>
          </p:cNvSpPr>
          <p:nvPr>
            <p:ph type="ftr" sz="quarter" idx="11"/>
          </p:nvPr>
        </p:nvSpPr>
        <p:spPr/>
        <p:txBody>
          <a:bodyPr/>
          <a:lstStyle>
            <a:lvl1pPr>
              <a:defRPr/>
            </a:lvl1pPr>
          </a:lstStyle>
          <a:p>
            <a:pPr>
              <a:defRPr/>
            </a:pPr>
            <a:endParaRPr lang="zh-CN" altLang="en-US"/>
          </a:p>
        </p:txBody>
      </p:sp>
      <p:sp>
        <p:nvSpPr>
          <p:cNvPr id="11" name="灯片编号占位符 3"/>
          <p:cNvSpPr>
            <a:spLocks noGrp="1"/>
          </p:cNvSpPr>
          <p:nvPr>
            <p:ph type="sldNum" sz="quarter" idx="12"/>
          </p:nvPr>
        </p:nvSpPr>
        <p:spPr/>
        <p:txBody>
          <a:bodyPr/>
          <a:lstStyle>
            <a:lvl1pPr>
              <a:defRPr/>
            </a:lvl1pPr>
          </a:lstStyle>
          <a:p>
            <a:fld id="{86649C0E-681B-4033-B023-DE2E157EF217}" type="slidenum">
              <a:rPr lang="zh-CN" altLang="en-US"/>
              <a:pPr/>
              <a:t>‹#›</a:t>
            </a:fld>
            <a:endParaRPr lang="zh-CN" altLang="en-US"/>
          </a:p>
        </p:txBody>
      </p:sp>
    </p:spTree>
    <p:extLst>
      <p:ext uri="{BB962C8B-B14F-4D97-AF65-F5344CB8AC3E}">
        <p14:creationId xmlns:p14="http://schemas.microsoft.com/office/powerpoint/2010/main" val="3408529031"/>
      </p:ext>
    </p:extLst>
  </p:cSld>
  <p:clrMapOvr>
    <a:masterClrMapping/>
  </p:clrMapOvr>
  <p:transition>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5"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blip>
          <a:srcRect t="47291" b="8126"/>
          <a:stretch/>
        </p:blipFill>
        <p:spPr bwMode="auto">
          <a:xfrm>
            <a:off x="0" y="3267580"/>
            <a:ext cx="12166275" cy="3617804"/>
          </a:xfrm>
          <a:prstGeom prst="rect">
            <a:avLst/>
          </a:prstGeom>
          <a:noFill/>
        </p:spPr>
      </p:pic>
      <p:sp>
        <p:nvSpPr>
          <p:cNvPr id="6" name="矩形 5"/>
          <p:cNvSpPr/>
          <p:nvPr userDrawn="1"/>
        </p:nvSpPr>
        <p:spPr>
          <a:xfrm>
            <a:off x="0" y="0"/>
            <a:ext cx="12187238" cy="32670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7" name="组合 8"/>
          <p:cNvGrpSpPr>
            <a:grpSpLocks/>
          </p:cNvGrpSpPr>
          <p:nvPr userDrawn="1"/>
        </p:nvGrpSpPr>
        <p:grpSpPr bwMode="auto">
          <a:xfrm>
            <a:off x="4868863" y="2046288"/>
            <a:ext cx="2449512" cy="2447925"/>
            <a:chOff x="6897738" y="2060848"/>
            <a:chExt cx="2448272" cy="2448272"/>
          </a:xfrm>
        </p:grpSpPr>
        <p:sp>
          <p:nvSpPr>
            <p:cNvPr id="8" name="空心弧 7"/>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sp>
          <p:nvSpPr>
            <p:cNvPr id="9" name="空心弧 8"/>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grpSp>
      <p:sp>
        <p:nvSpPr>
          <p:cNvPr id="10" name="TextBox 9"/>
          <p:cNvSpPr txBox="1">
            <a:spLocks noChangeArrowheads="1"/>
          </p:cNvSpPr>
          <p:nvPr userDrawn="1"/>
        </p:nvSpPr>
        <p:spPr bwMode="auto">
          <a:xfrm>
            <a:off x="5394325" y="2628900"/>
            <a:ext cx="1357313" cy="584200"/>
          </a:xfrm>
          <a:prstGeom prst="rect">
            <a:avLst/>
          </a:prstGeom>
          <a:noFill/>
          <a:ln>
            <a:noFill/>
          </a:ln>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defRPr/>
            </a:pPr>
            <a:r>
              <a:rPr lang="en-US" altLang="zh-CN" sz="3200" b="1">
                <a:solidFill>
                  <a:schemeClr val="bg1"/>
                </a:solidFill>
                <a:latin typeface="微软雅黑" charset="0"/>
                <a:ea typeface="微软雅黑" charset="0"/>
                <a:cs typeface="微软雅黑" charset="0"/>
              </a:rPr>
              <a:t>Part</a:t>
            </a:r>
            <a:endParaRPr lang="zh-CN" altLang="en-US" sz="3200" b="1">
              <a:solidFill>
                <a:schemeClr val="bg1"/>
              </a:solidFill>
              <a:latin typeface="微软雅黑" charset="0"/>
              <a:ea typeface="微软雅黑" charset="0"/>
              <a:cs typeface="微软雅黑" charset="0"/>
            </a:endParaRPr>
          </a:p>
        </p:txBody>
      </p:sp>
      <p:sp>
        <p:nvSpPr>
          <p:cNvPr id="11" name="TextBox 10"/>
          <p:cNvSpPr txBox="1">
            <a:spLocks noChangeArrowheads="1"/>
          </p:cNvSpPr>
          <p:nvPr userDrawn="1"/>
        </p:nvSpPr>
        <p:spPr bwMode="auto">
          <a:xfrm>
            <a:off x="5394325" y="3284538"/>
            <a:ext cx="1357313" cy="708025"/>
          </a:xfrm>
          <a:prstGeom prst="rect">
            <a:avLst/>
          </a:prstGeom>
          <a:noFill/>
          <a:ln>
            <a:noFill/>
          </a:ln>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defRPr/>
            </a:pPr>
            <a:r>
              <a:rPr lang="en-US" altLang="zh-CN" sz="4000" b="1" dirty="0">
                <a:solidFill>
                  <a:srgbClr val="31859C"/>
                </a:solidFill>
                <a:latin typeface="微软雅黑" charset="0"/>
                <a:ea typeface="微软雅黑" charset="0"/>
                <a:cs typeface="微软雅黑" charset="0"/>
              </a:rPr>
              <a:t>6</a:t>
            </a:r>
            <a:endParaRPr lang="zh-CN" altLang="en-US" sz="4000" b="1" dirty="0">
              <a:solidFill>
                <a:srgbClr val="31859C"/>
              </a:solidFill>
              <a:latin typeface="微软雅黑" charset="0"/>
              <a:ea typeface="微软雅黑" charset="0"/>
              <a:cs typeface="微软雅黑" charset="0"/>
            </a:endParaRPr>
          </a:p>
        </p:txBody>
      </p:sp>
      <p:sp>
        <p:nvSpPr>
          <p:cNvPr id="2" name="标题 1"/>
          <p:cNvSpPr>
            <a:spLocks noGrp="1"/>
          </p:cNvSpPr>
          <p:nvPr>
            <p:ph type="title"/>
          </p:nvPr>
        </p:nvSpPr>
        <p:spPr>
          <a:xfrm>
            <a:off x="609362" y="273050"/>
            <a:ext cx="4009518" cy="1162050"/>
          </a:xfrm>
        </p:spPr>
        <p:txBody>
          <a:bodyPr anchor="b"/>
          <a:lstStyle>
            <a:lvl1pPr algn="l">
              <a:defRPr sz="2000" b="1"/>
            </a:lvl1pPr>
          </a:lstStyle>
          <a:p>
            <a:r>
              <a:rPr lang="zh-CN" altLang="en-US"/>
              <a:t>单击此处编辑母版标题样式</a:t>
            </a:r>
          </a:p>
        </p:txBody>
      </p:sp>
      <p:sp>
        <p:nvSpPr>
          <p:cNvPr id="4" name="文本占位符 3"/>
          <p:cNvSpPr>
            <a:spLocks noGrp="1"/>
          </p:cNvSpPr>
          <p:nvPr>
            <p:ph type="body" sz="half" idx="2"/>
          </p:nvPr>
        </p:nvSpPr>
        <p:spPr>
          <a:xfrm>
            <a:off x="609362" y="1435102"/>
            <a:ext cx="400951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单击此处编辑母版文本样式</a:t>
            </a:r>
          </a:p>
        </p:txBody>
      </p:sp>
      <p:sp>
        <p:nvSpPr>
          <p:cNvPr id="12" name="日期占位符 4"/>
          <p:cNvSpPr>
            <a:spLocks noGrp="1"/>
          </p:cNvSpPr>
          <p:nvPr>
            <p:ph type="dt" sz="half" idx="10"/>
          </p:nvPr>
        </p:nvSpPr>
        <p:spPr/>
        <p:txBody>
          <a:bodyPr/>
          <a:lstStyle>
            <a:lvl1pPr>
              <a:defRPr/>
            </a:lvl1pPr>
          </a:lstStyle>
          <a:p>
            <a:pPr>
              <a:defRPr/>
            </a:pPr>
            <a:fld id="{9C903290-4841-42F7-91F1-09FA35BC9C00}" type="datetimeFigureOut">
              <a:rPr lang="zh-CN" altLang="en-US"/>
              <a:pPr>
                <a:defRPr/>
              </a:pPr>
              <a:t>2026/9/24</a:t>
            </a:fld>
            <a:endParaRPr lang="zh-CN" altLang="en-US"/>
          </a:p>
        </p:txBody>
      </p:sp>
      <p:sp>
        <p:nvSpPr>
          <p:cNvPr id="13" name="页脚占位符 5"/>
          <p:cNvSpPr>
            <a:spLocks noGrp="1"/>
          </p:cNvSpPr>
          <p:nvPr>
            <p:ph type="ftr" sz="quarter" idx="11"/>
          </p:nvPr>
        </p:nvSpPr>
        <p:spPr/>
        <p:txBody>
          <a:bodyPr/>
          <a:lstStyle>
            <a:lvl1pPr>
              <a:defRPr/>
            </a:lvl1pPr>
          </a:lstStyle>
          <a:p>
            <a:pPr>
              <a:defRPr/>
            </a:pPr>
            <a:endParaRPr lang="zh-CN" altLang="en-US"/>
          </a:p>
        </p:txBody>
      </p:sp>
      <p:sp>
        <p:nvSpPr>
          <p:cNvPr id="14" name="灯片编号占位符 6"/>
          <p:cNvSpPr>
            <a:spLocks noGrp="1"/>
          </p:cNvSpPr>
          <p:nvPr>
            <p:ph type="sldNum" sz="quarter" idx="12"/>
          </p:nvPr>
        </p:nvSpPr>
        <p:spPr/>
        <p:txBody>
          <a:bodyPr/>
          <a:lstStyle>
            <a:lvl1pPr>
              <a:defRPr/>
            </a:lvl1pPr>
          </a:lstStyle>
          <a:p>
            <a:fld id="{462A93CB-EA50-4404-AC0B-4A313DBDF13E}" type="slidenum">
              <a:rPr lang="zh-CN" altLang="en-US"/>
              <a:pPr/>
              <a:t>‹#›</a:t>
            </a:fld>
            <a:endParaRPr lang="zh-CN" altLang="en-US"/>
          </a:p>
        </p:txBody>
      </p:sp>
    </p:spTree>
    <p:extLst>
      <p:ext uri="{BB962C8B-B14F-4D97-AF65-F5344CB8AC3E}">
        <p14:creationId xmlns:p14="http://schemas.microsoft.com/office/powerpoint/2010/main" val="1795130068"/>
      </p:ext>
    </p:extLst>
  </p:cSld>
  <p:clrMapOvr>
    <a:masterClrMapping/>
  </p:clrMapOvr>
  <p:transition>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pic>
        <p:nvPicPr>
          <p:cNvPr id="5"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blip>
          <a:srcRect t="47291" b="8126"/>
          <a:stretch/>
        </p:blipFill>
        <p:spPr bwMode="auto">
          <a:xfrm>
            <a:off x="0" y="3267580"/>
            <a:ext cx="12166275" cy="3617804"/>
          </a:xfrm>
          <a:prstGeom prst="rect">
            <a:avLst/>
          </a:prstGeom>
          <a:noFill/>
        </p:spPr>
      </p:pic>
      <p:sp>
        <p:nvSpPr>
          <p:cNvPr id="6" name="矩形 5"/>
          <p:cNvSpPr/>
          <p:nvPr userDrawn="1"/>
        </p:nvSpPr>
        <p:spPr>
          <a:xfrm>
            <a:off x="0" y="0"/>
            <a:ext cx="12187238" cy="32670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7" name="组合 8"/>
          <p:cNvGrpSpPr>
            <a:grpSpLocks/>
          </p:cNvGrpSpPr>
          <p:nvPr userDrawn="1"/>
        </p:nvGrpSpPr>
        <p:grpSpPr bwMode="auto">
          <a:xfrm>
            <a:off x="4868863" y="2046288"/>
            <a:ext cx="2449512" cy="2447925"/>
            <a:chOff x="6897738" y="2060848"/>
            <a:chExt cx="2448272" cy="2448272"/>
          </a:xfrm>
        </p:grpSpPr>
        <p:sp>
          <p:nvSpPr>
            <p:cNvPr id="8" name="空心弧 7"/>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sp>
          <p:nvSpPr>
            <p:cNvPr id="9" name="空心弧 8"/>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grpSp>
      <p:sp>
        <p:nvSpPr>
          <p:cNvPr id="10" name="TextBox 9"/>
          <p:cNvSpPr txBox="1">
            <a:spLocks noChangeArrowheads="1"/>
          </p:cNvSpPr>
          <p:nvPr userDrawn="1"/>
        </p:nvSpPr>
        <p:spPr bwMode="auto">
          <a:xfrm>
            <a:off x="5394325" y="2628900"/>
            <a:ext cx="1357313" cy="584200"/>
          </a:xfrm>
          <a:prstGeom prst="rect">
            <a:avLst/>
          </a:prstGeom>
          <a:noFill/>
          <a:ln>
            <a:noFill/>
          </a:ln>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defRPr/>
            </a:pPr>
            <a:r>
              <a:rPr lang="en-US" altLang="zh-CN" sz="3200" b="1">
                <a:solidFill>
                  <a:schemeClr val="bg1"/>
                </a:solidFill>
                <a:latin typeface="微软雅黑" charset="0"/>
                <a:ea typeface="微软雅黑" charset="0"/>
                <a:cs typeface="微软雅黑" charset="0"/>
              </a:rPr>
              <a:t>Part</a:t>
            </a:r>
            <a:endParaRPr lang="zh-CN" altLang="en-US" sz="3200" b="1">
              <a:solidFill>
                <a:schemeClr val="bg1"/>
              </a:solidFill>
              <a:latin typeface="微软雅黑" charset="0"/>
              <a:ea typeface="微软雅黑" charset="0"/>
              <a:cs typeface="微软雅黑" charset="0"/>
            </a:endParaRPr>
          </a:p>
        </p:txBody>
      </p:sp>
      <p:sp>
        <p:nvSpPr>
          <p:cNvPr id="11" name="TextBox 10"/>
          <p:cNvSpPr txBox="1">
            <a:spLocks noChangeArrowheads="1"/>
          </p:cNvSpPr>
          <p:nvPr userDrawn="1"/>
        </p:nvSpPr>
        <p:spPr bwMode="auto">
          <a:xfrm>
            <a:off x="5394325" y="3284538"/>
            <a:ext cx="1357313" cy="708025"/>
          </a:xfrm>
          <a:prstGeom prst="rect">
            <a:avLst/>
          </a:prstGeom>
          <a:noFill/>
          <a:ln>
            <a:noFill/>
          </a:ln>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defRPr/>
            </a:pPr>
            <a:r>
              <a:rPr lang="en-US" altLang="zh-CN" sz="4000" b="1" dirty="0">
                <a:solidFill>
                  <a:srgbClr val="31859C"/>
                </a:solidFill>
                <a:latin typeface="微软雅黑" charset="0"/>
                <a:ea typeface="微软雅黑" charset="0"/>
                <a:cs typeface="微软雅黑" charset="0"/>
              </a:rPr>
              <a:t>5</a:t>
            </a:r>
            <a:endParaRPr lang="zh-CN" altLang="en-US" sz="4000" b="1" dirty="0">
              <a:solidFill>
                <a:srgbClr val="31859C"/>
              </a:solidFill>
              <a:latin typeface="微软雅黑" charset="0"/>
              <a:ea typeface="微软雅黑" charset="0"/>
              <a:cs typeface="微软雅黑" charset="0"/>
            </a:endParaRPr>
          </a:p>
        </p:txBody>
      </p:sp>
      <p:sp>
        <p:nvSpPr>
          <p:cNvPr id="2" name="标题 1"/>
          <p:cNvSpPr>
            <a:spLocks noGrp="1"/>
          </p:cNvSpPr>
          <p:nvPr>
            <p:ph type="title"/>
          </p:nvPr>
        </p:nvSpPr>
        <p:spPr>
          <a:xfrm>
            <a:off x="609362" y="273050"/>
            <a:ext cx="4009518" cy="1162050"/>
          </a:xfrm>
        </p:spPr>
        <p:txBody>
          <a:bodyPr anchor="b"/>
          <a:lstStyle>
            <a:lvl1pPr algn="l">
              <a:defRPr sz="2000" b="1"/>
            </a:lvl1pPr>
          </a:lstStyle>
          <a:p>
            <a:r>
              <a:rPr lang="zh-CN" altLang="en-US"/>
              <a:t>单击此处编辑母版标题样式</a:t>
            </a:r>
          </a:p>
        </p:txBody>
      </p:sp>
      <p:sp>
        <p:nvSpPr>
          <p:cNvPr id="4" name="文本占位符 3"/>
          <p:cNvSpPr>
            <a:spLocks noGrp="1"/>
          </p:cNvSpPr>
          <p:nvPr>
            <p:ph type="body" sz="half" idx="2"/>
          </p:nvPr>
        </p:nvSpPr>
        <p:spPr>
          <a:xfrm>
            <a:off x="609362" y="1435102"/>
            <a:ext cx="400951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单击此处编辑母版文本样式</a:t>
            </a:r>
          </a:p>
        </p:txBody>
      </p:sp>
      <p:sp>
        <p:nvSpPr>
          <p:cNvPr id="12" name="日期占位符 4"/>
          <p:cNvSpPr>
            <a:spLocks noGrp="1"/>
          </p:cNvSpPr>
          <p:nvPr>
            <p:ph type="dt" sz="half" idx="10"/>
          </p:nvPr>
        </p:nvSpPr>
        <p:spPr/>
        <p:txBody>
          <a:bodyPr/>
          <a:lstStyle>
            <a:lvl1pPr>
              <a:defRPr/>
            </a:lvl1pPr>
          </a:lstStyle>
          <a:p>
            <a:pPr>
              <a:defRPr/>
            </a:pPr>
            <a:fld id="{65A337C9-F7C4-4C7D-A897-6B17CC4766C3}" type="datetimeFigureOut">
              <a:rPr lang="zh-CN" altLang="en-US"/>
              <a:pPr>
                <a:defRPr/>
              </a:pPr>
              <a:t>2026/9/24</a:t>
            </a:fld>
            <a:endParaRPr lang="zh-CN" altLang="en-US"/>
          </a:p>
        </p:txBody>
      </p:sp>
      <p:sp>
        <p:nvSpPr>
          <p:cNvPr id="13" name="页脚占位符 5"/>
          <p:cNvSpPr>
            <a:spLocks noGrp="1"/>
          </p:cNvSpPr>
          <p:nvPr>
            <p:ph type="ftr" sz="quarter" idx="11"/>
          </p:nvPr>
        </p:nvSpPr>
        <p:spPr/>
        <p:txBody>
          <a:bodyPr/>
          <a:lstStyle>
            <a:lvl1pPr>
              <a:defRPr/>
            </a:lvl1pPr>
          </a:lstStyle>
          <a:p>
            <a:pPr>
              <a:defRPr/>
            </a:pPr>
            <a:endParaRPr lang="zh-CN" altLang="en-US"/>
          </a:p>
        </p:txBody>
      </p:sp>
      <p:sp>
        <p:nvSpPr>
          <p:cNvPr id="14" name="灯片编号占位符 6"/>
          <p:cNvSpPr>
            <a:spLocks noGrp="1"/>
          </p:cNvSpPr>
          <p:nvPr>
            <p:ph type="sldNum" sz="quarter" idx="12"/>
          </p:nvPr>
        </p:nvSpPr>
        <p:spPr/>
        <p:txBody>
          <a:bodyPr/>
          <a:lstStyle>
            <a:lvl1pPr>
              <a:defRPr/>
            </a:lvl1pPr>
          </a:lstStyle>
          <a:p>
            <a:fld id="{3BF89F15-F08D-4DD9-BE64-803B16BAE451}" type="slidenum">
              <a:rPr lang="zh-CN" altLang="en-US"/>
              <a:pPr/>
              <a:t>‹#›</a:t>
            </a:fld>
            <a:endParaRPr lang="zh-CN" altLang="en-US"/>
          </a:p>
        </p:txBody>
      </p:sp>
    </p:spTree>
    <p:extLst>
      <p:ext uri="{BB962C8B-B14F-4D97-AF65-F5344CB8AC3E}">
        <p14:creationId xmlns:p14="http://schemas.microsoft.com/office/powerpoint/2010/main" val="3115221996"/>
      </p:ext>
    </p:extLst>
  </p:cSld>
  <p:clrMapOvr>
    <a:masterClrMapping/>
  </p:clrMapOvr>
  <p:transition>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5" name="矩形 4"/>
          <p:cNvSpPr/>
          <p:nvPr userDrawn="1"/>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6" name="矩形 5"/>
          <p:cNvSpPr/>
          <p:nvPr userDrawn="1"/>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椭圆 6"/>
          <p:cNvSpPr/>
          <p:nvPr userDrawn="1"/>
        </p:nvSpPr>
        <p:spPr>
          <a:xfrm>
            <a:off x="5842000" y="6470650"/>
            <a:ext cx="503238" cy="503238"/>
          </a:xfrm>
          <a:prstGeom prst="ellipse">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fld id="{3A1086AB-FA55-458F-B4C3-6E6DAC987516}" type="slidenum">
              <a:rPr lang="zh-CN" altLang="en-US" sz="1100">
                <a:solidFill>
                  <a:srgbClr val="31859C"/>
                </a:solidFill>
              </a:rPr>
              <a:pPr algn="ctr" eaLnBrk="1" hangingPunct="1"/>
              <a:t>‹#›</a:t>
            </a:fld>
            <a:endParaRPr lang="zh-CN" altLang="en-US">
              <a:solidFill>
                <a:srgbClr val="31859C"/>
              </a:solidFill>
            </a:endParaRPr>
          </a:p>
        </p:txBody>
      </p:sp>
      <p:pic>
        <p:nvPicPr>
          <p:cNvPr id="8" name="Picture 32" descr="12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104438" y="20638"/>
            <a:ext cx="18843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26"/>
          <p:cNvSpPr>
            <a:spLocks noChangeShapeType="1"/>
          </p:cNvSpPr>
          <p:nvPr userDrawn="1"/>
        </p:nvSpPr>
        <p:spPr bwMode="gray">
          <a:xfrm rot="5400000" flipH="1">
            <a:off x="3658394" y="-2909093"/>
            <a:ext cx="0" cy="7059612"/>
          </a:xfrm>
          <a:prstGeom prst="line">
            <a:avLst/>
          </a:prstGeom>
          <a:ln w="19050">
            <a:solidFill>
              <a:srgbClr val="215968"/>
            </a:solidFill>
            <a:headEnd/>
            <a:tailEnd/>
          </a:ln>
        </p:spPr>
        <p:style>
          <a:lnRef idx="1">
            <a:schemeClr val="accent2"/>
          </a:lnRef>
          <a:fillRef idx="0">
            <a:schemeClr val="accent2"/>
          </a:fillRef>
          <a:effectRef idx="0">
            <a:schemeClr val="accent2"/>
          </a:effectRef>
          <a:fontRef idx="minor">
            <a:schemeClr val="tx1"/>
          </a:fontRef>
        </p:style>
        <p:txBody>
          <a:bodyPr lIns="108850" tIns="54425" rIns="108850" bIns="54425"/>
          <a:lstStyle/>
          <a:p>
            <a:pPr eaLnBrk="1" hangingPunct="1">
              <a:defRPr/>
            </a:pPr>
            <a:endParaRPr lang="zh-CN" altLang="en-US"/>
          </a:p>
        </p:txBody>
      </p:sp>
      <p:sp>
        <p:nvSpPr>
          <p:cNvPr id="2" name="标题 1"/>
          <p:cNvSpPr>
            <a:spLocks noGrp="1"/>
          </p:cNvSpPr>
          <p:nvPr>
            <p:ph type="title"/>
          </p:nvPr>
        </p:nvSpPr>
        <p:spPr>
          <a:xfrm>
            <a:off x="2388784" y="4800600"/>
            <a:ext cx="7312343"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8784" y="612775"/>
            <a:ext cx="7312343"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8784" y="5367338"/>
            <a:ext cx="731234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10" name="日期占位符 4"/>
          <p:cNvSpPr>
            <a:spLocks noGrp="1"/>
          </p:cNvSpPr>
          <p:nvPr>
            <p:ph type="dt" sz="half" idx="10"/>
          </p:nvPr>
        </p:nvSpPr>
        <p:spPr/>
        <p:txBody>
          <a:bodyPr/>
          <a:lstStyle>
            <a:lvl1pPr>
              <a:defRPr/>
            </a:lvl1pPr>
          </a:lstStyle>
          <a:p>
            <a:pPr>
              <a:defRPr/>
            </a:pPr>
            <a:fld id="{7C8F8991-131F-4495-B060-CCDCC085ED61}" type="datetimeFigureOut">
              <a:rPr lang="zh-CN" altLang="en-US"/>
              <a:pPr>
                <a:defRPr/>
              </a:pPr>
              <a:t>2026/9/24</a:t>
            </a:fld>
            <a:endParaRPr lang="zh-CN" altLang="en-US"/>
          </a:p>
        </p:txBody>
      </p:sp>
      <p:sp>
        <p:nvSpPr>
          <p:cNvPr id="11" name="页脚占位符 5"/>
          <p:cNvSpPr>
            <a:spLocks noGrp="1"/>
          </p:cNvSpPr>
          <p:nvPr>
            <p:ph type="ftr" sz="quarter" idx="11"/>
          </p:nvPr>
        </p:nvSpPr>
        <p:spPr/>
        <p:txBody>
          <a:bodyPr/>
          <a:lstStyle>
            <a:lvl1pPr>
              <a:defRPr/>
            </a:lvl1pPr>
          </a:lstStyle>
          <a:p>
            <a:pPr>
              <a:defRPr/>
            </a:pPr>
            <a:endParaRPr lang="zh-CN" altLang="en-US"/>
          </a:p>
        </p:txBody>
      </p:sp>
      <p:sp>
        <p:nvSpPr>
          <p:cNvPr id="12" name="灯片编号占位符 6"/>
          <p:cNvSpPr>
            <a:spLocks noGrp="1"/>
          </p:cNvSpPr>
          <p:nvPr>
            <p:ph type="sldNum" sz="quarter" idx="12"/>
          </p:nvPr>
        </p:nvSpPr>
        <p:spPr/>
        <p:txBody>
          <a:bodyPr/>
          <a:lstStyle>
            <a:lvl1pPr>
              <a:defRPr/>
            </a:lvl1pPr>
          </a:lstStyle>
          <a:p>
            <a:fld id="{2A4307EB-7D08-4BE7-87B1-DFAC274E573D}" type="slidenum">
              <a:rPr lang="zh-CN" altLang="en-US"/>
              <a:pPr/>
              <a:t>‹#›</a:t>
            </a:fld>
            <a:endParaRPr lang="zh-CN" altLang="en-US"/>
          </a:p>
        </p:txBody>
      </p:sp>
    </p:spTree>
    <p:extLst>
      <p:ext uri="{BB962C8B-B14F-4D97-AF65-F5344CB8AC3E}">
        <p14:creationId xmlns:p14="http://schemas.microsoft.com/office/powerpoint/2010/main" val="2915171808"/>
      </p:ext>
    </p:extLst>
  </p:cSld>
  <p:clrMapOvr>
    <a:masterClrMapping/>
  </p:clrMapOvr>
  <p:transition>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2" name="矩形 1"/>
          <p:cNvSpPr/>
          <p:nvPr userDrawn="1"/>
        </p:nvSpPr>
        <p:spPr>
          <a:xfrm>
            <a:off x="0" y="0"/>
            <a:ext cx="12187238" cy="6858000"/>
          </a:xfrm>
          <a:prstGeom prst="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3"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blip>
          <a:srcRect t="47291" b="8126"/>
          <a:stretch/>
        </p:blipFill>
        <p:spPr bwMode="auto">
          <a:xfrm>
            <a:off x="1845147" y="2405712"/>
            <a:ext cx="1639613" cy="1023288"/>
          </a:xfrm>
          <a:prstGeom prst="rect">
            <a:avLst/>
          </a:prstGeom>
          <a:noFill/>
        </p:spPr>
      </p:pic>
      <p:pic>
        <p:nvPicPr>
          <p:cNvPr id="4" name="图片 8" descr="图片包含 背景, 钟表, 黑暗, 监控&#10;&#10;描述已自动生成"/>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22613" y="-100013"/>
            <a:ext cx="5362575" cy="193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9" descr="徽标&#10;&#10;描述已自动生成"/>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58463" y="5157788"/>
            <a:ext cx="1157287" cy="120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日期占位符 3"/>
          <p:cNvSpPr>
            <a:spLocks noGrp="1"/>
          </p:cNvSpPr>
          <p:nvPr>
            <p:ph type="dt" sz="half" idx="10"/>
          </p:nvPr>
        </p:nvSpPr>
        <p:spPr/>
        <p:txBody>
          <a:bodyPr/>
          <a:lstStyle>
            <a:lvl1pPr>
              <a:defRPr/>
            </a:lvl1pPr>
          </a:lstStyle>
          <a:p>
            <a:pPr>
              <a:defRPr/>
            </a:pPr>
            <a:fld id="{524EE924-02C8-47EB-9B6C-361B37314DD6}" type="datetimeFigureOut">
              <a:rPr lang="zh-CN" altLang="en-US"/>
              <a:pPr>
                <a:defRPr/>
              </a:pPr>
              <a:t>2026/9/24</a:t>
            </a:fld>
            <a:endParaRPr lang="zh-CN" altLang="en-US"/>
          </a:p>
        </p:txBody>
      </p:sp>
      <p:sp>
        <p:nvSpPr>
          <p:cNvPr id="7" name="页脚占位符 4"/>
          <p:cNvSpPr>
            <a:spLocks noGrp="1"/>
          </p:cNvSpPr>
          <p:nvPr>
            <p:ph type="ftr" sz="quarter" idx="11"/>
          </p:nvPr>
        </p:nvSpPr>
        <p:spPr/>
        <p:txBody>
          <a:bodyPr/>
          <a:lstStyle>
            <a:lvl1pPr>
              <a:defRPr/>
            </a:lvl1pPr>
          </a:lstStyle>
          <a:p>
            <a:pPr>
              <a:defRPr/>
            </a:pPr>
            <a:endParaRPr lang="zh-CN" altLang="en-US"/>
          </a:p>
        </p:txBody>
      </p:sp>
      <p:sp>
        <p:nvSpPr>
          <p:cNvPr id="8" name="灯片编号占位符 5"/>
          <p:cNvSpPr>
            <a:spLocks noGrp="1"/>
          </p:cNvSpPr>
          <p:nvPr>
            <p:ph type="sldNum" sz="quarter" idx="12"/>
          </p:nvPr>
        </p:nvSpPr>
        <p:spPr/>
        <p:txBody>
          <a:bodyPr/>
          <a:lstStyle>
            <a:lvl1pPr>
              <a:defRPr/>
            </a:lvl1pPr>
          </a:lstStyle>
          <a:p>
            <a:fld id="{0E18118D-F5A2-41D9-93F0-92FF9794C981}" type="slidenum">
              <a:rPr lang="zh-CN" altLang="en-US"/>
              <a:pPr/>
              <a:t>‹#›</a:t>
            </a:fld>
            <a:endParaRPr lang="zh-CN" altLang="en-US"/>
          </a:p>
        </p:txBody>
      </p:sp>
    </p:spTree>
    <p:extLst>
      <p:ext uri="{BB962C8B-B14F-4D97-AF65-F5344CB8AC3E}">
        <p14:creationId xmlns:p14="http://schemas.microsoft.com/office/powerpoint/2010/main" val="1566712734"/>
      </p:ext>
    </p:extLst>
  </p:cSld>
  <p:clrMapOvr>
    <a:masterClrMapping/>
  </p:clrMapOvr>
  <p:transition>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8" name="内容占位符 7"/>
          <p:cNvSpPr>
            <a:spLocks noGrp="1"/>
          </p:cNvSpPr>
          <p:nvPr>
            <p:ph sz="quarter" idx="1"/>
          </p:nvPr>
        </p:nvSpPr>
        <p:spPr>
          <a:xfrm>
            <a:off x="609362" y="1600200"/>
            <a:ext cx="9952911" cy="4873752"/>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7" name="日期占位符 6"/>
          <p:cNvSpPr>
            <a:spLocks noGrp="1"/>
          </p:cNvSpPr>
          <p:nvPr>
            <p:ph type="dt" sz="half" idx="14"/>
          </p:nvPr>
        </p:nvSpPr>
        <p:spPr/>
        <p:txBody>
          <a:bodyPr rtlCol="0"/>
          <a:lstStyle/>
          <a:p>
            <a:fld id="{530820CF-B880-4189-942D-D702A7CBA730}" type="datetimeFigureOut">
              <a:rPr lang="zh-CN" altLang="en-US" smtClean="0"/>
              <a:t>2026/9/24</a:t>
            </a:fld>
            <a:endParaRPr lang="zh-CN" altLang="en-US"/>
          </a:p>
        </p:txBody>
      </p:sp>
      <p:sp>
        <p:nvSpPr>
          <p:cNvPr id="9" name="灯片编号占位符 8"/>
          <p:cNvSpPr>
            <a:spLocks noGrp="1"/>
          </p:cNvSpPr>
          <p:nvPr>
            <p:ph type="sldNum" sz="quarter" idx="15"/>
          </p:nvPr>
        </p:nvSpPr>
        <p:spPr/>
        <p:txBody>
          <a:bodyPr rtlCol="0"/>
          <a:lstStyle/>
          <a:p>
            <a:fld id="{0C913308-F349-4B6D-A68A-DD1791B4A57B}" type="slidenum">
              <a:rPr lang="zh-CN" altLang="en-US" smtClean="0"/>
              <a:t>‹#›</a:t>
            </a:fld>
            <a:endParaRPr lang="zh-CN" altLang="en-US"/>
          </a:p>
        </p:txBody>
      </p:sp>
      <p:sp>
        <p:nvSpPr>
          <p:cNvPr id="10" name="页脚占位符 9"/>
          <p:cNvSpPr>
            <a:spLocks noGrp="1"/>
          </p:cNvSpPr>
          <p:nvPr>
            <p:ph type="ftr" sz="quarter" idx="16"/>
          </p:nvPr>
        </p:nvSpPr>
        <p:spPr/>
        <p:txBody>
          <a:bodyPr rtlCol="0"/>
          <a:lstStyle/>
          <a:p>
            <a:endParaRPr lang="zh-CN" altLang="en-US"/>
          </a:p>
        </p:txBody>
      </p:sp>
      <p:sp>
        <p:nvSpPr>
          <p:cNvPr id="11" name="矩形 10"/>
          <p:cNvSpPr/>
          <p:nvPr userDrawn="1"/>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pic>
        <p:nvPicPr>
          <p:cNvPr id="12" name="Picture 32" descr="12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104438" y="20638"/>
            <a:ext cx="18843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Line 26"/>
          <p:cNvSpPr>
            <a:spLocks noChangeShapeType="1"/>
          </p:cNvSpPr>
          <p:nvPr userDrawn="1"/>
        </p:nvSpPr>
        <p:spPr bwMode="gray">
          <a:xfrm rot="5400000" flipH="1">
            <a:off x="3658394" y="-2909093"/>
            <a:ext cx="0" cy="7059612"/>
          </a:xfrm>
          <a:prstGeom prst="line">
            <a:avLst/>
          </a:prstGeom>
          <a:ln w="19050">
            <a:solidFill>
              <a:srgbClr val="215968"/>
            </a:solidFill>
            <a:headEnd/>
            <a:tailEnd/>
          </a:ln>
        </p:spPr>
        <p:style>
          <a:lnRef idx="1">
            <a:schemeClr val="accent2"/>
          </a:lnRef>
          <a:fillRef idx="0">
            <a:schemeClr val="accent2"/>
          </a:fillRef>
          <a:effectRef idx="0">
            <a:schemeClr val="accent2"/>
          </a:effectRef>
          <a:fontRef idx="minor">
            <a:schemeClr val="tx1"/>
          </a:fontRef>
        </p:style>
        <p:txBody>
          <a:bodyPr lIns="108850" tIns="54425" rIns="108850" bIns="54425"/>
          <a:lstStyle/>
          <a:p>
            <a:pPr eaLnBrk="1" hangingPunct="1">
              <a:defRPr/>
            </a:pPr>
            <a:endParaRPr lang="zh-CN" altLang="en-US"/>
          </a:p>
        </p:txBody>
      </p:sp>
      <p:sp>
        <p:nvSpPr>
          <p:cNvPr id="14" name="矩形 13"/>
          <p:cNvSpPr/>
          <p:nvPr userDrawn="1"/>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extLst>
      <p:ext uri="{BB962C8B-B14F-4D97-AF65-F5344CB8AC3E}">
        <p14:creationId xmlns:p14="http://schemas.microsoft.com/office/powerpoint/2010/main" val="2955529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2026/9/24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矩形 4"/>
          <p:cNvSpPr/>
          <p:nvPr userDrawn="1"/>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Line 26"/>
          <p:cNvSpPr>
            <a:spLocks noChangeShapeType="1"/>
          </p:cNvSpPr>
          <p:nvPr userDrawn="1"/>
        </p:nvSpPr>
        <p:spPr bwMode="gray">
          <a:xfrm rot="5400000" flipH="1">
            <a:off x="3658394" y="-2909093"/>
            <a:ext cx="0" cy="7059612"/>
          </a:xfrm>
          <a:prstGeom prst="line">
            <a:avLst/>
          </a:prstGeom>
          <a:ln w="19050">
            <a:solidFill>
              <a:srgbClr val="215968"/>
            </a:solidFill>
            <a:headEnd/>
            <a:tailEnd/>
          </a:ln>
        </p:spPr>
        <p:style>
          <a:lnRef idx="1">
            <a:schemeClr val="accent2"/>
          </a:lnRef>
          <a:fillRef idx="0">
            <a:schemeClr val="accent2"/>
          </a:fillRef>
          <a:effectRef idx="0">
            <a:schemeClr val="accent2"/>
          </a:effectRef>
          <a:fontRef idx="minor">
            <a:schemeClr val="tx1"/>
          </a:fontRef>
        </p:style>
        <p:txBody>
          <a:bodyPr lIns="108850" tIns="54425" rIns="108850" bIns="54425"/>
          <a:lstStyle/>
          <a:p>
            <a:pPr eaLnBrk="1" hangingPunct="1">
              <a:defRPr/>
            </a:pPr>
            <a:endParaRPr lang="zh-CN" altLang="en-US"/>
          </a:p>
        </p:txBody>
      </p:sp>
      <p:sp>
        <p:nvSpPr>
          <p:cNvPr id="7" name="矩形 6"/>
          <p:cNvSpPr/>
          <p:nvPr userDrawn="1"/>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pic>
        <p:nvPicPr>
          <p:cNvPr id="8" name="Picture 32" descr="12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104438" y="20638"/>
            <a:ext cx="18843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6421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609600" y="274638"/>
            <a:ext cx="10968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609600" y="1600200"/>
            <a:ext cx="1096803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0"/>
            <a:ext cx="2843213"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ea typeface="宋体" pitchFamily="2" charset="-122"/>
              </a:defRPr>
            </a:lvl1pPr>
          </a:lstStyle>
          <a:p>
            <a:pPr>
              <a:defRPr/>
            </a:pPr>
            <a:fld id="{996E10C5-FB75-481A-B6E0-84A34293BD80}" type="datetimeFigureOut">
              <a:rPr lang="zh-CN" altLang="en-US"/>
              <a:pPr>
                <a:defRPr/>
              </a:pPr>
              <a:t>2026/9/24</a:t>
            </a:fld>
            <a:endParaRPr lang="zh-CN" altLang="en-US"/>
          </a:p>
        </p:txBody>
      </p:sp>
      <p:sp>
        <p:nvSpPr>
          <p:cNvPr id="5" name="页脚占位符 4"/>
          <p:cNvSpPr>
            <a:spLocks noGrp="1"/>
          </p:cNvSpPr>
          <p:nvPr>
            <p:ph type="ftr" sz="quarter" idx="3"/>
          </p:nvPr>
        </p:nvSpPr>
        <p:spPr>
          <a:xfrm>
            <a:off x="4164013" y="6356350"/>
            <a:ext cx="3859212"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zh-CN" altLang="en-US"/>
          </a:p>
        </p:txBody>
      </p:sp>
      <p:sp>
        <p:nvSpPr>
          <p:cNvPr id="6" name="灯片编号占位符 5"/>
          <p:cNvSpPr>
            <a:spLocks noGrp="1"/>
          </p:cNvSpPr>
          <p:nvPr>
            <p:ph type="sldNum" sz="quarter" idx="4"/>
          </p:nvPr>
        </p:nvSpPr>
        <p:spPr>
          <a:xfrm>
            <a:off x="8734425" y="6356350"/>
            <a:ext cx="2843213"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26CD09E8-74C0-4594-AB1A-81A9916E392F}"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5488" r:id="rId1"/>
    <p:sldLayoutId id="2147485489" r:id="rId2"/>
    <p:sldLayoutId id="2147485490" r:id="rId3"/>
    <p:sldLayoutId id="2147485491" r:id="rId4"/>
    <p:sldLayoutId id="2147485492" r:id="rId5"/>
    <p:sldLayoutId id="2147485493" r:id="rId6"/>
    <p:sldLayoutId id="2147485494" r:id="rId7"/>
    <p:sldLayoutId id="2147485495" r:id="rId8"/>
    <p:sldLayoutId id="2147485496" r:id="rId9"/>
    <p:sldLayoutId id="2147485497" r:id="rId10"/>
    <p:sldLayoutId id="2147485498" r:id="rId11"/>
    <p:sldLayoutId id="2147485499" r:id="rId12"/>
    <p:sldLayoutId id="2147485500" r:id="rId13"/>
  </p:sldLayoutIdLst>
  <p:transition>
    <p:wipe/>
  </p:transition>
  <p:txStyles>
    <p:titleStyle>
      <a:lvl1pPr algn="ctr" rtl="0" eaLnBrk="0" fontAlgn="base" hangingPunct="0">
        <a:spcBef>
          <a:spcPct val="0"/>
        </a:spcBef>
        <a:spcAft>
          <a:spcPct val="0"/>
        </a:spcAft>
        <a:defRPr kumimoji="1" sz="4400" kern="1200">
          <a:solidFill>
            <a:schemeClr val="tx1"/>
          </a:solidFill>
          <a:latin typeface="+mj-lt"/>
          <a:ea typeface="+mj-ea"/>
          <a:cs typeface="宋体" charset="0"/>
        </a:defRPr>
      </a:lvl1pPr>
      <a:lvl2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2pPr>
      <a:lvl3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3pPr>
      <a:lvl4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4pPr>
      <a:lvl5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eaLnBrk="0" fontAlgn="base" hangingPunct="0">
        <a:spcBef>
          <a:spcPct val="20000"/>
        </a:spcBef>
        <a:spcAft>
          <a:spcPct val="0"/>
        </a:spcAft>
        <a:buFont typeface="Arial" pitchFamily="34" charset="0"/>
        <a:buChar char="•"/>
        <a:defRPr kumimoji="1" sz="3200" kern="1200">
          <a:solidFill>
            <a:schemeClr val="tx1"/>
          </a:solidFill>
          <a:latin typeface="+mn-lt"/>
          <a:ea typeface="+mn-ea"/>
          <a:cs typeface="宋体" charset="0"/>
        </a:defRPr>
      </a:lvl1pPr>
      <a:lvl2pPr marL="742950" indent="-285750" algn="l" rtl="0" eaLnBrk="0" fontAlgn="base" hangingPunct="0">
        <a:spcBef>
          <a:spcPct val="20000"/>
        </a:spcBef>
        <a:spcAft>
          <a:spcPct val="0"/>
        </a:spcAft>
        <a:buFont typeface="Arial"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10.wmf"/><Relationship Id="rId18" Type="http://schemas.openxmlformats.org/officeDocument/2006/relationships/image" Target="../media/image12.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oleObject" Target="../embeddings/oleObject6.bin"/><Relationship Id="rId17" Type="http://schemas.openxmlformats.org/officeDocument/2006/relationships/oleObject" Target="../embeddings/oleObject9.bin"/><Relationship Id="rId2" Type="http://schemas.openxmlformats.org/officeDocument/2006/relationships/notesSlide" Target="../notesSlides/notesSlide4.xml"/><Relationship Id="rId16" Type="http://schemas.openxmlformats.org/officeDocument/2006/relationships/oleObject" Target="../embeddings/oleObject8.bin"/><Relationship Id="rId20" Type="http://schemas.openxmlformats.org/officeDocument/2006/relationships/image" Target="../media/image13.wmf"/><Relationship Id="rId1" Type="http://schemas.openxmlformats.org/officeDocument/2006/relationships/slideLayout" Target="../slideLayouts/slideLayout10.xml"/><Relationship Id="rId6" Type="http://schemas.openxmlformats.org/officeDocument/2006/relationships/image" Target="../media/image7.wmf"/><Relationship Id="rId11" Type="http://schemas.openxmlformats.org/officeDocument/2006/relationships/image" Target="../media/image9.wmf"/><Relationship Id="rId5" Type="http://schemas.openxmlformats.org/officeDocument/2006/relationships/oleObject" Target="../embeddings/oleObject2.bin"/><Relationship Id="rId15" Type="http://schemas.openxmlformats.org/officeDocument/2006/relationships/image" Target="../media/image11.wmf"/><Relationship Id="rId10" Type="http://schemas.openxmlformats.org/officeDocument/2006/relationships/oleObject" Target="../embeddings/oleObject5.bin"/><Relationship Id="rId19" Type="http://schemas.openxmlformats.org/officeDocument/2006/relationships/oleObject" Target="../embeddings/oleObject10.bin"/><Relationship Id="rId4" Type="http://schemas.openxmlformats.org/officeDocument/2006/relationships/image" Target="../media/image6.wmf"/><Relationship Id="rId9" Type="http://schemas.openxmlformats.org/officeDocument/2006/relationships/image" Target="../media/image8.wmf"/><Relationship Id="rId14" Type="http://schemas.openxmlformats.org/officeDocument/2006/relationships/oleObject" Target="../embeddings/oleObject7.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oleObject" Target="../embeddings/oleObject11.bin"/><Relationship Id="rId7" Type="http://schemas.openxmlformats.org/officeDocument/2006/relationships/oleObject" Target="../embeddings/oleObject13.bin"/><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15.wmf"/><Relationship Id="rId5" Type="http://schemas.openxmlformats.org/officeDocument/2006/relationships/oleObject" Target="../embeddings/oleObject12.bin"/><Relationship Id="rId10" Type="http://schemas.openxmlformats.org/officeDocument/2006/relationships/image" Target="../media/image17.wmf"/><Relationship Id="rId4" Type="http://schemas.openxmlformats.org/officeDocument/2006/relationships/image" Target="../media/image14.wmf"/><Relationship Id="rId9" Type="http://schemas.openxmlformats.org/officeDocument/2006/relationships/oleObject" Target="../embeddings/oleObject14.bin"/></Relationships>
</file>

<file path=ppt/slides/_rels/slide9.xml.rels><?xml version="1.0" encoding="UTF-8" standalone="yes"?>
<Relationships xmlns="http://schemas.openxmlformats.org/package/2006/relationships"><Relationship Id="rId8" Type="http://schemas.openxmlformats.org/officeDocument/2006/relationships/image" Target="../media/image17.wmf"/><Relationship Id="rId13" Type="http://schemas.openxmlformats.org/officeDocument/2006/relationships/image" Target="../media/image19.wmf"/><Relationship Id="rId18" Type="http://schemas.openxmlformats.org/officeDocument/2006/relationships/image" Target="../media/image21.wmf"/><Relationship Id="rId3" Type="http://schemas.openxmlformats.org/officeDocument/2006/relationships/oleObject" Target="../embeddings/oleObject15.bin"/><Relationship Id="rId7" Type="http://schemas.openxmlformats.org/officeDocument/2006/relationships/oleObject" Target="../embeddings/oleObject17.bin"/><Relationship Id="rId12" Type="http://schemas.openxmlformats.org/officeDocument/2006/relationships/oleObject" Target="../embeddings/oleObject20.bin"/><Relationship Id="rId17" Type="http://schemas.openxmlformats.org/officeDocument/2006/relationships/oleObject" Target="../embeddings/oleObject23.bin"/><Relationship Id="rId2" Type="http://schemas.openxmlformats.org/officeDocument/2006/relationships/notesSlide" Target="../notesSlides/notesSlide7.xml"/><Relationship Id="rId16" Type="http://schemas.openxmlformats.org/officeDocument/2006/relationships/image" Target="../media/image20.wmf"/><Relationship Id="rId1" Type="http://schemas.openxmlformats.org/officeDocument/2006/relationships/slideLayout" Target="../slideLayouts/slideLayout10.xml"/><Relationship Id="rId6" Type="http://schemas.openxmlformats.org/officeDocument/2006/relationships/image" Target="../media/image16.wmf"/><Relationship Id="rId11" Type="http://schemas.openxmlformats.org/officeDocument/2006/relationships/oleObject" Target="../embeddings/oleObject19.bin"/><Relationship Id="rId5" Type="http://schemas.openxmlformats.org/officeDocument/2006/relationships/oleObject" Target="../embeddings/oleObject16.bin"/><Relationship Id="rId15" Type="http://schemas.openxmlformats.org/officeDocument/2006/relationships/oleObject" Target="../embeddings/oleObject22.bin"/><Relationship Id="rId10" Type="http://schemas.openxmlformats.org/officeDocument/2006/relationships/image" Target="../media/image18.wmf"/><Relationship Id="rId4" Type="http://schemas.openxmlformats.org/officeDocument/2006/relationships/image" Target="../media/image15.wmf"/><Relationship Id="rId9" Type="http://schemas.openxmlformats.org/officeDocument/2006/relationships/oleObject" Target="../embeddings/oleObject18.bin"/><Relationship Id="rId14" Type="http://schemas.openxmlformats.org/officeDocument/2006/relationships/oleObject" Target="../embeddings/oleObject21.bin"/></Relationships>
</file>

<file path=ppt/slides/_rels/slide10.xml.rels><?xml version="1.0" encoding="UTF-8" standalone="yes"?>
<Relationships xmlns="http://schemas.openxmlformats.org/package/2006/relationships"><Relationship Id="rId8" Type="http://schemas.openxmlformats.org/officeDocument/2006/relationships/image" Target="../media/image17.wmf"/><Relationship Id="rId13" Type="http://schemas.openxmlformats.org/officeDocument/2006/relationships/oleObject" Target="../embeddings/oleObject29.bin"/><Relationship Id="rId18" Type="http://schemas.openxmlformats.org/officeDocument/2006/relationships/image" Target="../media/image25.wmf"/><Relationship Id="rId3" Type="http://schemas.openxmlformats.org/officeDocument/2006/relationships/oleObject" Target="../embeddings/oleObject24.bin"/><Relationship Id="rId7" Type="http://schemas.openxmlformats.org/officeDocument/2006/relationships/oleObject" Target="../embeddings/oleObject26.bin"/><Relationship Id="rId12" Type="http://schemas.openxmlformats.org/officeDocument/2006/relationships/image" Target="../media/image22.wmf"/><Relationship Id="rId17" Type="http://schemas.openxmlformats.org/officeDocument/2006/relationships/oleObject" Target="../embeddings/oleObject31.bin"/><Relationship Id="rId2" Type="http://schemas.openxmlformats.org/officeDocument/2006/relationships/notesSlide" Target="../notesSlides/notesSlide8.xml"/><Relationship Id="rId16" Type="http://schemas.openxmlformats.org/officeDocument/2006/relationships/image" Target="../media/image24.wmf"/><Relationship Id="rId1" Type="http://schemas.openxmlformats.org/officeDocument/2006/relationships/slideLayout" Target="../slideLayouts/slideLayout10.xml"/><Relationship Id="rId6" Type="http://schemas.openxmlformats.org/officeDocument/2006/relationships/image" Target="../media/image16.wmf"/><Relationship Id="rId11" Type="http://schemas.openxmlformats.org/officeDocument/2006/relationships/oleObject" Target="../embeddings/oleObject28.bin"/><Relationship Id="rId5" Type="http://schemas.openxmlformats.org/officeDocument/2006/relationships/oleObject" Target="../embeddings/oleObject25.bin"/><Relationship Id="rId15" Type="http://schemas.openxmlformats.org/officeDocument/2006/relationships/oleObject" Target="../embeddings/oleObject30.bin"/><Relationship Id="rId10" Type="http://schemas.openxmlformats.org/officeDocument/2006/relationships/image" Target="../media/image21.wmf"/><Relationship Id="rId4" Type="http://schemas.openxmlformats.org/officeDocument/2006/relationships/image" Target="../media/image15.wmf"/><Relationship Id="rId9" Type="http://schemas.openxmlformats.org/officeDocument/2006/relationships/oleObject" Target="../embeddings/oleObject27.bin"/><Relationship Id="rId14" Type="http://schemas.openxmlformats.org/officeDocument/2006/relationships/image" Target="../media/image23.wmf"/></Relationships>
</file>

<file path=ppt/slides/_rels/slide11.xml.rels><?xml version="1.0" encoding="UTF-8" standalone="yes"?>
<Relationships xmlns="http://schemas.openxmlformats.org/package/2006/relationships"><Relationship Id="rId8" Type="http://schemas.openxmlformats.org/officeDocument/2006/relationships/image" Target="../media/image17.wmf"/><Relationship Id="rId13" Type="http://schemas.openxmlformats.org/officeDocument/2006/relationships/oleObject" Target="../embeddings/oleObject37.bin"/><Relationship Id="rId3" Type="http://schemas.openxmlformats.org/officeDocument/2006/relationships/oleObject" Target="../embeddings/oleObject32.bin"/><Relationship Id="rId7" Type="http://schemas.openxmlformats.org/officeDocument/2006/relationships/oleObject" Target="../embeddings/oleObject34.bin"/><Relationship Id="rId12" Type="http://schemas.openxmlformats.org/officeDocument/2006/relationships/image" Target="../media/image23.wmf"/><Relationship Id="rId2" Type="http://schemas.openxmlformats.org/officeDocument/2006/relationships/notesSlide" Target="../notesSlides/notesSlide9.xml"/><Relationship Id="rId16" Type="http://schemas.openxmlformats.org/officeDocument/2006/relationships/image" Target="../media/image27.wmf"/><Relationship Id="rId1" Type="http://schemas.openxmlformats.org/officeDocument/2006/relationships/slideLayout" Target="../slideLayouts/slideLayout10.xml"/><Relationship Id="rId6" Type="http://schemas.openxmlformats.org/officeDocument/2006/relationships/image" Target="../media/image16.wmf"/><Relationship Id="rId11" Type="http://schemas.openxmlformats.org/officeDocument/2006/relationships/oleObject" Target="../embeddings/oleObject36.bin"/><Relationship Id="rId5" Type="http://schemas.openxmlformats.org/officeDocument/2006/relationships/oleObject" Target="../embeddings/oleObject33.bin"/><Relationship Id="rId15" Type="http://schemas.openxmlformats.org/officeDocument/2006/relationships/oleObject" Target="../embeddings/oleObject38.bin"/><Relationship Id="rId10" Type="http://schemas.openxmlformats.org/officeDocument/2006/relationships/image" Target="../media/image21.wmf"/><Relationship Id="rId4" Type="http://schemas.openxmlformats.org/officeDocument/2006/relationships/image" Target="../media/image15.wmf"/><Relationship Id="rId9" Type="http://schemas.openxmlformats.org/officeDocument/2006/relationships/oleObject" Target="../embeddings/oleObject35.bin"/><Relationship Id="rId14" Type="http://schemas.openxmlformats.org/officeDocument/2006/relationships/image" Target="../media/image26.wmf"/></Relationships>
</file>

<file path=ppt/slides/_rels/slide12.xml.rels><?xml version="1.0" encoding="UTF-8" standalone="yes"?>
<Relationships xmlns="http://schemas.openxmlformats.org/package/2006/relationships"><Relationship Id="rId8" Type="http://schemas.openxmlformats.org/officeDocument/2006/relationships/image" Target="../media/image30.wmf"/><Relationship Id="rId13" Type="http://schemas.openxmlformats.org/officeDocument/2006/relationships/oleObject" Target="../embeddings/oleObject44.bin"/><Relationship Id="rId18" Type="http://schemas.openxmlformats.org/officeDocument/2006/relationships/image" Target="../media/image35.wmf"/><Relationship Id="rId26" Type="http://schemas.openxmlformats.org/officeDocument/2006/relationships/image" Target="../media/image15.wmf"/><Relationship Id="rId3" Type="http://schemas.openxmlformats.org/officeDocument/2006/relationships/oleObject" Target="../embeddings/oleObject39.bin"/><Relationship Id="rId21" Type="http://schemas.openxmlformats.org/officeDocument/2006/relationships/oleObject" Target="../embeddings/oleObject48.bin"/><Relationship Id="rId7" Type="http://schemas.openxmlformats.org/officeDocument/2006/relationships/oleObject" Target="../embeddings/oleObject41.bin"/><Relationship Id="rId12" Type="http://schemas.openxmlformats.org/officeDocument/2006/relationships/image" Target="../media/image32.wmf"/><Relationship Id="rId17" Type="http://schemas.openxmlformats.org/officeDocument/2006/relationships/oleObject" Target="../embeddings/oleObject46.bin"/><Relationship Id="rId25" Type="http://schemas.openxmlformats.org/officeDocument/2006/relationships/oleObject" Target="../embeddings/oleObject50.bin"/><Relationship Id="rId2" Type="http://schemas.openxmlformats.org/officeDocument/2006/relationships/notesSlide" Target="../notesSlides/notesSlide10.xml"/><Relationship Id="rId16" Type="http://schemas.openxmlformats.org/officeDocument/2006/relationships/image" Target="../media/image34.wmf"/><Relationship Id="rId20" Type="http://schemas.openxmlformats.org/officeDocument/2006/relationships/image" Target="../media/image36.wmf"/><Relationship Id="rId29" Type="http://schemas.openxmlformats.org/officeDocument/2006/relationships/oleObject" Target="../embeddings/oleObject52.bin"/><Relationship Id="rId1" Type="http://schemas.openxmlformats.org/officeDocument/2006/relationships/slideLayout" Target="../slideLayouts/slideLayout10.xml"/><Relationship Id="rId6" Type="http://schemas.openxmlformats.org/officeDocument/2006/relationships/image" Target="../media/image29.wmf"/><Relationship Id="rId11" Type="http://schemas.openxmlformats.org/officeDocument/2006/relationships/oleObject" Target="../embeddings/oleObject43.bin"/><Relationship Id="rId24" Type="http://schemas.openxmlformats.org/officeDocument/2006/relationships/image" Target="../media/image23.wmf"/><Relationship Id="rId5" Type="http://schemas.openxmlformats.org/officeDocument/2006/relationships/oleObject" Target="../embeddings/oleObject40.bin"/><Relationship Id="rId15" Type="http://schemas.openxmlformats.org/officeDocument/2006/relationships/oleObject" Target="../embeddings/oleObject45.bin"/><Relationship Id="rId23" Type="http://schemas.openxmlformats.org/officeDocument/2006/relationships/oleObject" Target="../embeddings/oleObject49.bin"/><Relationship Id="rId28" Type="http://schemas.openxmlformats.org/officeDocument/2006/relationships/image" Target="../media/image16.wmf"/><Relationship Id="rId10" Type="http://schemas.openxmlformats.org/officeDocument/2006/relationships/image" Target="../media/image31.wmf"/><Relationship Id="rId19" Type="http://schemas.openxmlformats.org/officeDocument/2006/relationships/oleObject" Target="../embeddings/oleObject47.bin"/><Relationship Id="rId4" Type="http://schemas.openxmlformats.org/officeDocument/2006/relationships/image" Target="../media/image28.wmf"/><Relationship Id="rId9" Type="http://schemas.openxmlformats.org/officeDocument/2006/relationships/oleObject" Target="../embeddings/oleObject42.bin"/><Relationship Id="rId14" Type="http://schemas.openxmlformats.org/officeDocument/2006/relationships/image" Target="../media/image33.wmf"/><Relationship Id="rId22" Type="http://schemas.openxmlformats.org/officeDocument/2006/relationships/image" Target="../media/image17.wmf"/><Relationship Id="rId27" Type="http://schemas.openxmlformats.org/officeDocument/2006/relationships/oleObject" Target="../embeddings/oleObject51.bin"/><Relationship Id="rId30" Type="http://schemas.openxmlformats.org/officeDocument/2006/relationships/image" Target="../media/image21.wmf"/></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8" Type="http://schemas.openxmlformats.org/officeDocument/2006/relationships/image" Target="../media/image43.wmf"/><Relationship Id="rId3" Type="http://schemas.openxmlformats.org/officeDocument/2006/relationships/oleObject" Target="../embeddings/oleObject53.bin"/><Relationship Id="rId7" Type="http://schemas.openxmlformats.org/officeDocument/2006/relationships/oleObject" Target="../embeddings/oleObject55.bin"/><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42.wmf"/><Relationship Id="rId5" Type="http://schemas.openxmlformats.org/officeDocument/2006/relationships/oleObject" Target="../embeddings/oleObject54.bin"/><Relationship Id="rId4" Type="http://schemas.openxmlformats.org/officeDocument/2006/relationships/image" Target="../media/image41.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59.bin"/><Relationship Id="rId13" Type="http://schemas.openxmlformats.org/officeDocument/2006/relationships/image" Target="../media/image49.wmf"/><Relationship Id="rId18" Type="http://schemas.openxmlformats.org/officeDocument/2006/relationships/oleObject" Target="../embeddings/oleObject64.bin"/><Relationship Id="rId3" Type="http://schemas.openxmlformats.org/officeDocument/2006/relationships/image" Target="../media/image44.wmf"/><Relationship Id="rId21" Type="http://schemas.openxmlformats.org/officeDocument/2006/relationships/image" Target="../media/image53.wmf"/><Relationship Id="rId7" Type="http://schemas.openxmlformats.org/officeDocument/2006/relationships/image" Target="../media/image46.wmf"/><Relationship Id="rId12" Type="http://schemas.openxmlformats.org/officeDocument/2006/relationships/oleObject" Target="../embeddings/oleObject61.bin"/><Relationship Id="rId17" Type="http://schemas.openxmlformats.org/officeDocument/2006/relationships/image" Target="../media/image51.wmf"/><Relationship Id="rId25" Type="http://schemas.openxmlformats.org/officeDocument/2006/relationships/image" Target="../media/image55.wmf"/><Relationship Id="rId2" Type="http://schemas.openxmlformats.org/officeDocument/2006/relationships/oleObject" Target="../embeddings/oleObject56.bin"/><Relationship Id="rId16" Type="http://schemas.openxmlformats.org/officeDocument/2006/relationships/oleObject" Target="../embeddings/oleObject63.bin"/><Relationship Id="rId20" Type="http://schemas.openxmlformats.org/officeDocument/2006/relationships/oleObject" Target="../embeddings/oleObject65.bin"/><Relationship Id="rId1" Type="http://schemas.openxmlformats.org/officeDocument/2006/relationships/slideLayout" Target="../slideLayouts/slideLayout10.xml"/><Relationship Id="rId6" Type="http://schemas.openxmlformats.org/officeDocument/2006/relationships/oleObject" Target="../embeddings/oleObject58.bin"/><Relationship Id="rId11" Type="http://schemas.openxmlformats.org/officeDocument/2006/relationships/image" Target="../media/image48.wmf"/><Relationship Id="rId24" Type="http://schemas.openxmlformats.org/officeDocument/2006/relationships/oleObject" Target="../embeddings/oleObject67.bin"/><Relationship Id="rId5" Type="http://schemas.openxmlformats.org/officeDocument/2006/relationships/image" Target="../media/image45.wmf"/><Relationship Id="rId15" Type="http://schemas.openxmlformats.org/officeDocument/2006/relationships/image" Target="../media/image50.wmf"/><Relationship Id="rId23" Type="http://schemas.openxmlformats.org/officeDocument/2006/relationships/image" Target="../media/image54.wmf"/><Relationship Id="rId10" Type="http://schemas.openxmlformats.org/officeDocument/2006/relationships/oleObject" Target="../embeddings/oleObject60.bin"/><Relationship Id="rId19" Type="http://schemas.openxmlformats.org/officeDocument/2006/relationships/image" Target="../media/image52.wmf"/><Relationship Id="rId4" Type="http://schemas.openxmlformats.org/officeDocument/2006/relationships/oleObject" Target="../embeddings/oleObject57.bin"/><Relationship Id="rId9" Type="http://schemas.openxmlformats.org/officeDocument/2006/relationships/image" Target="../media/image47.wmf"/><Relationship Id="rId14" Type="http://schemas.openxmlformats.org/officeDocument/2006/relationships/oleObject" Target="../embeddings/oleObject62.bin"/><Relationship Id="rId22" Type="http://schemas.openxmlformats.org/officeDocument/2006/relationships/oleObject" Target="../embeddings/oleObject66.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71.bin"/><Relationship Id="rId3" Type="http://schemas.openxmlformats.org/officeDocument/2006/relationships/image" Target="../media/image56.wmf"/><Relationship Id="rId7" Type="http://schemas.openxmlformats.org/officeDocument/2006/relationships/image" Target="../media/image58.wmf"/><Relationship Id="rId2" Type="http://schemas.openxmlformats.org/officeDocument/2006/relationships/oleObject" Target="../embeddings/oleObject68.bin"/><Relationship Id="rId1" Type="http://schemas.openxmlformats.org/officeDocument/2006/relationships/slideLayout" Target="../slideLayouts/slideLayout10.xml"/><Relationship Id="rId6" Type="http://schemas.openxmlformats.org/officeDocument/2006/relationships/oleObject" Target="../embeddings/oleObject70.bin"/><Relationship Id="rId11" Type="http://schemas.openxmlformats.org/officeDocument/2006/relationships/image" Target="../media/image60.wmf"/><Relationship Id="rId5" Type="http://schemas.openxmlformats.org/officeDocument/2006/relationships/image" Target="../media/image57.wmf"/><Relationship Id="rId10" Type="http://schemas.openxmlformats.org/officeDocument/2006/relationships/oleObject" Target="../embeddings/oleObject72.bin"/><Relationship Id="rId4" Type="http://schemas.openxmlformats.org/officeDocument/2006/relationships/oleObject" Target="../embeddings/oleObject69.bin"/><Relationship Id="rId9" Type="http://schemas.openxmlformats.org/officeDocument/2006/relationships/image" Target="../media/image59.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76.bin"/><Relationship Id="rId3" Type="http://schemas.openxmlformats.org/officeDocument/2006/relationships/image" Target="../media/image61.wmf"/><Relationship Id="rId7" Type="http://schemas.openxmlformats.org/officeDocument/2006/relationships/image" Target="../media/image63.wmf"/><Relationship Id="rId2" Type="http://schemas.openxmlformats.org/officeDocument/2006/relationships/oleObject" Target="../embeddings/oleObject73.bin"/><Relationship Id="rId1" Type="http://schemas.openxmlformats.org/officeDocument/2006/relationships/slideLayout" Target="../slideLayouts/slideLayout10.xml"/><Relationship Id="rId6" Type="http://schemas.openxmlformats.org/officeDocument/2006/relationships/oleObject" Target="../embeddings/oleObject75.bin"/><Relationship Id="rId5" Type="http://schemas.openxmlformats.org/officeDocument/2006/relationships/image" Target="../media/image62.wmf"/><Relationship Id="rId4" Type="http://schemas.openxmlformats.org/officeDocument/2006/relationships/oleObject" Target="../embeddings/oleObject74.bin"/><Relationship Id="rId9" Type="http://schemas.openxmlformats.org/officeDocument/2006/relationships/image" Target="../media/image64.w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80.bin"/><Relationship Id="rId13" Type="http://schemas.openxmlformats.org/officeDocument/2006/relationships/image" Target="../media/image70.wmf"/><Relationship Id="rId3" Type="http://schemas.openxmlformats.org/officeDocument/2006/relationships/image" Target="../media/image65.wmf"/><Relationship Id="rId7" Type="http://schemas.openxmlformats.org/officeDocument/2006/relationships/image" Target="../media/image67.wmf"/><Relationship Id="rId12" Type="http://schemas.openxmlformats.org/officeDocument/2006/relationships/oleObject" Target="../embeddings/oleObject82.bin"/><Relationship Id="rId2" Type="http://schemas.openxmlformats.org/officeDocument/2006/relationships/oleObject" Target="../embeddings/oleObject77.bin"/><Relationship Id="rId1" Type="http://schemas.openxmlformats.org/officeDocument/2006/relationships/slideLayout" Target="../slideLayouts/slideLayout10.xml"/><Relationship Id="rId6" Type="http://schemas.openxmlformats.org/officeDocument/2006/relationships/oleObject" Target="../embeddings/oleObject79.bin"/><Relationship Id="rId11" Type="http://schemas.openxmlformats.org/officeDocument/2006/relationships/image" Target="../media/image69.wmf"/><Relationship Id="rId5" Type="http://schemas.openxmlformats.org/officeDocument/2006/relationships/image" Target="../media/image66.wmf"/><Relationship Id="rId15" Type="http://schemas.openxmlformats.org/officeDocument/2006/relationships/image" Target="../media/image71.wmf"/><Relationship Id="rId10" Type="http://schemas.openxmlformats.org/officeDocument/2006/relationships/oleObject" Target="../embeddings/oleObject81.bin"/><Relationship Id="rId4" Type="http://schemas.openxmlformats.org/officeDocument/2006/relationships/oleObject" Target="../embeddings/oleObject78.bin"/><Relationship Id="rId9" Type="http://schemas.openxmlformats.org/officeDocument/2006/relationships/image" Target="../media/image68.wmf"/><Relationship Id="rId14" Type="http://schemas.openxmlformats.org/officeDocument/2006/relationships/oleObject" Target="../embeddings/oleObject83.bin"/></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87.bin"/><Relationship Id="rId13" Type="http://schemas.openxmlformats.org/officeDocument/2006/relationships/image" Target="../media/image77.wmf"/><Relationship Id="rId18" Type="http://schemas.openxmlformats.org/officeDocument/2006/relationships/oleObject" Target="../embeddings/oleObject92.bin"/><Relationship Id="rId26" Type="http://schemas.openxmlformats.org/officeDocument/2006/relationships/image" Target="../media/image83.wmf"/><Relationship Id="rId3" Type="http://schemas.openxmlformats.org/officeDocument/2006/relationships/image" Target="../media/image72.wmf"/><Relationship Id="rId21" Type="http://schemas.openxmlformats.org/officeDocument/2006/relationships/image" Target="../media/image81.wmf"/><Relationship Id="rId7" Type="http://schemas.openxmlformats.org/officeDocument/2006/relationships/image" Target="../media/image74.wmf"/><Relationship Id="rId12" Type="http://schemas.openxmlformats.org/officeDocument/2006/relationships/oleObject" Target="../embeddings/oleObject89.bin"/><Relationship Id="rId17" Type="http://schemas.openxmlformats.org/officeDocument/2006/relationships/image" Target="../media/image79.wmf"/><Relationship Id="rId25" Type="http://schemas.openxmlformats.org/officeDocument/2006/relationships/oleObject" Target="../embeddings/oleObject96.bin"/><Relationship Id="rId2" Type="http://schemas.openxmlformats.org/officeDocument/2006/relationships/oleObject" Target="../embeddings/oleObject84.bin"/><Relationship Id="rId16" Type="http://schemas.openxmlformats.org/officeDocument/2006/relationships/oleObject" Target="../embeddings/oleObject91.bin"/><Relationship Id="rId20" Type="http://schemas.openxmlformats.org/officeDocument/2006/relationships/oleObject" Target="../embeddings/oleObject93.bin"/><Relationship Id="rId29" Type="http://schemas.openxmlformats.org/officeDocument/2006/relationships/oleObject" Target="../embeddings/oleObject99.bin"/><Relationship Id="rId1" Type="http://schemas.openxmlformats.org/officeDocument/2006/relationships/slideLayout" Target="../slideLayouts/slideLayout10.xml"/><Relationship Id="rId6" Type="http://schemas.openxmlformats.org/officeDocument/2006/relationships/oleObject" Target="../embeddings/oleObject86.bin"/><Relationship Id="rId11" Type="http://schemas.openxmlformats.org/officeDocument/2006/relationships/image" Target="../media/image76.wmf"/><Relationship Id="rId24" Type="http://schemas.openxmlformats.org/officeDocument/2006/relationships/image" Target="../media/image82.wmf"/><Relationship Id="rId5" Type="http://schemas.openxmlformats.org/officeDocument/2006/relationships/image" Target="../media/image73.wmf"/><Relationship Id="rId15" Type="http://schemas.openxmlformats.org/officeDocument/2006/relationships/image" Target="../media/image78.wmf"/><Relationship Id="rId23" Type="http://schemas.openxmlformats.org/officeDocument/2006/relationships/oleObject" Target="../embeddings/oleObject95.bin"/><Relationship Id="rId28" Type="http://schemas.openxmlformats.org/officeDocument/2006/relationships/oleObject" Target="../embeddings/oleObject98.bin"/><Relationship Id="rId10" Type="http://schemas.openxmlformats.org/officeDocument/2006/relationships/oleObject" Target="../embeddings/oleObject88.bin"/><Relationship Id="rId19" Type="http://schemas.openxmlformats.org/officeDocument/2006/relationships/image" Target="../media/image80.wmf"/><Relationship Id="rId4" Type="http://schemas.openxmlformats.org/officeDocument/2006/relationships/oleObject" Target="../embeddings/oleObject85.bin"/><Relationship Id="rId9" Type="http://schemas.openxmlformats.org/officeDocument/2006/relationships/image" Target="../media/image75.wmf"/><Relationship Id="rId14" Type="http://schemas.openxmlformats.org/officeDocument/2006/relationships/oleObject" Target="../embeddings/oleObject90.bin"/><Relationship Id="rId22" Type="http://schemas.openxmlformats.org/officeDocument/2006/relationships/oleObject" Target="../embeddings/oleObject94.bin"/><Relationship Id="rId27" Type="http://schemas.openxmlformats.org/officeDocument/2006/relationships/oleObject" Target="../embeddings/oleObject97.bin"/><Relationship Id="rId30" Type="http://schemas.openxmlformats.org/officeDocument/2006/relationships/image" Target="../media/image84.wmf"/></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03.bin"/><Relationship Id="rId13" Type="http://schemas.openxmlformats.org/officeDocument/2006/relationships/image" Target="../media/image90.png"/><Relationship Id="rId3" Type="http://schemas.openxmlformats.org/officeDocument/2006/relationships/image" Target="../media/image85.wmf"/><Relationship Id="rId7" Type="http://schemas.openxmlformats.org/officeDocument/2006/relationships/image" Target="../media/image87.wmf"/><Relationship Id="rId12" Type="http://schemas.openxmlformats.org/officeDocument/2006/relationships/image" Target="../media/image89.wmf"/><Relationship Id="rId2" Type="http://schemas.openxmlformats.org/officeDocument/2006/relationships/oleObject" Target="../embeddings/oleObject100.bin"/><Relationship Id="rId1" Type="http://schemas.openxmlformats.org/officeDocument/2006/relationships/slideLayout" Target="../slideLayouts/slideLayout10.xml"/><Relationship Id="rId6" Type="http://schemas.openxmlformats.org/officeDocument/2006/relationships/oleObject" Target="../embeddings/oleObject102.bin"/><Relationship Id="rId11" Type="http://schemas.openxmlformats.org/officeDocument/2006/relationships/oleObject" Target="../embeddings/oleObject105.bin"/><Relationship Id="rId5" Type="http://schemas.openxmlformats.org/officeDocument/2006/relationships/image" Target="../media/image86.wmf"/><Relationship Id="rId10" Type="http://schemas.openxmlformats.org/officeDocument/2006/relationships/oleObject" Target="../embeddings/oleObject104.bin"/><Relationship Id="rId4" Type="http://schemas.openxmlformats.org/officeDocument/2006/relationships/oleObject" Target="../embeddings/oleObject101.bin"/><Relationship Id="rId9" Type="http://schemas.openxmlformats.org/officeDocument/2006/relationships/image" Target="../media/image88.w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tags" Target="../tags/tag6.xml"/><Relationship Id="rId5" Type="http://schemas.openxmlformats.org/officeDocument/2006/relationships/image" Target="../media/image92.wmf"/><Relationship Id="rId4" Type="http://schemas.openxmlformats.org/officeDocument/2006/relationships/oleObject" Target="../embeddings/oleObject106.bin"/></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109.bin"/><Relationship Id="rId13" Type="http://schemas.openxmlformats.org/officeDocument/2006/relationships/image" Target="../media/image97.wmf"/><Relationship Id="rId18" Type="http://schemas.openxmlformats.org/officeDocument/2006/relationships/oleObject" Target="../embeddings/oleObject114.bin"/><Relationship Id="rId3" Type="http://schemas.openxmlformats.org/officeDocument/2006/relationships/notesSlide" Target="../notesSlides/notesSlide15.xml"/><Relationship Id="rId21" Type="http://schemas.openxmlformats.org/officeDocument/2006/relationships/image" Target="../media/image101.wmf"/><Relationship Id="rId7" Type="http://schemas.openxmlformats.org/officeDocument/2006/relationships/image" Target="../media/image94.wmf"/><Relationship Id="rId12" Type="http://schemas.openxmlformats.org/officeDocument/2006/relationships/oleObject" Target="../embeddings/oleObject111.bin"/><Relationship Id="rId17" Type="http://schemas.openxmlformats.org/officeDocument/2006/relationships/image" Target="../media/image99.wmf"/><Relationship Id="rId2" Type="http://schemas.openxmlformats.org/officeDocument/2006/relationships/slideLayout" Target="../slideLayouts/slideLayout10.xml"/><Relationship Id="rId16" Type="http://schemas.openxmlformats.org/officeDocument/2006/relationships/oleObject" Target="../embeddings/oleObject113.bin"/><Relationship Id="rId20" Type="http://schemas.openxmlformats.org/officeDocument/2006/relationships/oleObject" Target="../embeddings/oleObject115.bin"/><Relationship Id="rId1" Type="http://schemas.openxmlformats.org/officeDocument/2006/relationships/tags" Target="../tags/tag7.xml"/><Relationship Id="rId6" Type="http://schemas.openxmlformats.org/officeDocument/2006/relationships/oleObject" Target="../embeddings/oleObject108.bin"/><Relationship Id="rId11" Type="http://schemas.openxmlformats.org/officeDocument/2006/relationships/image" Target="../media/image96.wmf"/><Relationship Id="rId5" Type="http://schemas.openxmlformats.org/officeDocument/2006/relationships/image" Target="../media/image93.wmf"/><Relationship Id="rId15" Type="http://schemas.openxmlformats.org/officeDocument/2006/relationships/image" Target="../media/image98.wmf"/><Relationship Id="rId10" Type="http://schemas.openxmlformats.org/officeDocument/2006/relationships/oleObject" Target="../embeddings/oleObject110.bin"/><Relationship Id="rId19" Type="http://schemas.openxmlformats.org/officeDocument/2006/relationships/image" Target="../media/image100.wmf"/><Relationship Id="rId4" Type="http://schemas.openxmlformats.org/officeDocument/2006/relationships/oleObject" Target="../embeddings/oleObject107.bin"/><Relationship Id="rId9" Type="http://schemas.openxmlformats.org/officeDocument/2006/relationships/image" Target="../media/image95.wmf"/><Relationship Id="rId14" Type="http://schemas.openxmlformats.org/officeDocument/2006/relationships/oleObject" Target="../embeddings/oleObject112.bin"/><Relationship Id="rId22" Type="http://schemas.openxmlformats.org/officeDocument/2006/relationships/oleObject" Target="../embeddings/oleObject116.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02.wmf"/><Relationship Id="rId2" Type="http://schemas.openxmlformats.org/officeDocument/2006/relationships/oleObject" Target="../embeddings/oleObject117.bin"/><Relationship Id="rId1" Type="http://schemas.openxmlformats.org/officeDocument/2006/relationships/slideLayout" Target="../slideLayouts/slideLayout12.xml"/><Relationship Id="rId5" Type="http://schemas.openxmlformats.org/officeDocument/2006/relationships/image" Target="../media/image103.wmf"/><Relationship Id="rId4" Type="http://schemas.openxmlformats.org/officeDocument/2006/relationships/oleObject" Target="../embeddings/oleObject118.bin"/></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122.bin"/><Relationship Id="rId13" Type="http://schemas.openxmlformats.org/officeDocument/2006/relationships/image" Target="../media/image110.png"/><Relationship Id="rId3" Type="http://schemas.openxmlformats.org/officeDocument/2006/relationships/image" Target="../media/image104.emf"/><Relationship Id="rId7" Type="http://schemas.openxmlformats.org/officeDocument/2006/relationships/image" Target="../media/image106.emf"/><Relationship Id="rId12" Type="http://schemas.openxmlformats.org/officeDocument/2006/relationships/image" Target="../media/image109.png"/><Relationship Id="rId2" Type="http://schemas.openxmlformats.org/officeDocument/2006/relationships/oleObject" Target="../embeddings/oleObject119.bin"/><Relationship Id="rId1" Type="http://schemas.openxmlformats.org/officeDocument/2006/relationships/slideLayout" Target="../slideLayouts/slideLayout12.xml"/><Relationship Id="rId6" Type="http://schemas.openxmlformats.org/officeDocument/2006/relationships/oleObject" Target="../embeddings/oleObject121.bin"/><Relationship Id="rId11" Type="http://schemas.openxmlformats.org/officeDocument/2006/relationships/image" Target="../media/image108.emf"/><Relationship Id="rId5" Type="http://schemas.openxmlformats.org/officeDocument/2006/relationships/image" Target="../media/image105.wmf"/><Relationship Id="rId10" Type="http://schemas.openxmlformats.org/officeDocument/2006/relationships/oleObject" Target="../embeddings/oleObject123.bin"/><Relationship Id="rId4" Type="http://schemas.openxmlformats.org/officeDocument/2006/relationships/oleObject" Target="../embeddings/oleObject120.bin"/><Relationship Id="rId9" Type="http://schemas.openxmlformats.org/officeDocument/2006/relationships/image" Target="../media/image107.emf"/></Relationships>
</file>

<file path=ppt/slides/_rels/slide32.xml.rels><?xml version="1.0" encoding="UTF-8" standalone="yes"?>
<Relationships xmlns="http://schemas.openxmlformats.org/package/2006/relationships"><Relationship Id="rId8" Type="http://schemas.openxmlformats.org/officeDocument/2006/relationships/image" Target="../media/image112.emf"/><Relationship Id="rId13" Type="http://schemas.openxmlformats.org/officeDocument/2006/relationships/oleObject" Target="../embeddings/oleObject129.bin"/><Relationship Id="rId18" Type="http://schemas.openxmlformats.org/officeDocument/2006/relationships/image" Target="../media/image117.wmf"/><Relationship Id="rId3" Type="http://schemas.openxmlformats.org/officeDocument/2006/relationships/oleObject" Target="../embeddings/oleObject124.bin"/><Relationship Id="rId7" Type="http://schemas.openxmlformats.org/officeDocument/2006/relationships/oleObject" Target="../embeddings/oleObject126.bin"/><Relationship Id="rId12" Type="http://schemas.openxmlformats.org/officeDocument/2006/relationships/image" Target="../media/image114.wmf"/><Relationship Id="rId17" Type="http://schemas.openxmlformats.org/officeDocument/2006/relationships/oleObject" Target="../embeddings/oleObject131.bin"/><Relationship Id="rId2" Type="http://schemas.openxmlformats.org/officeDocument/2006/relationships/notesSlide" Target="../notesSlides/notesSlide16.xml"/><Relationship Id="rId16" Type="http://schemas.openxmlformats.org/officeDocument/2006/relationships/image" Target="../media/image116.wmf"/><Relationship Id="rId20" Type="http://schemas.openxmlformats.org/officeDocument/2006/relationships/image" Target="../media/image118.wmf"/><Relationship Id="rId1" Type="http://schemas.openxmlformats.org/officeDocument/2006/relationships/slideLayout" Target="../slideLayouts/slideLayout12.xml"/><Relationship Id="rId6" Type="http://schemas.openxmlformats.org/officeDocument/2006/relationships/image" Target="../media/image111.emf"/><Relationship Id="rId11" Type="http://schemas.openxmlformats.org/officeDocument/2006/relationships/oleObject" Target="../embeddings/oleObject128.bin"/><Relationship Id="rId5" Type="http://schemas.openxmlformats.org/officeDocument/2006/relationships/oleObject" Target="../embeddings/oleObject125.bin"/><Relationship Id="rId15" Type="http://schemas.openxmlformats.org/officeDocument/2006/relationships/oleObject" Target="../embeddings/oleObject130.bin"/><Relationship Id="rId10" Type="http://schemas.openxmlformats.org/officeDocument/2006/relationships/image" Target="../media/image113.emf"/><Relationship Id="rId19" Type="http://schemas.openxmlformats.org/officeDocument/2006/relationships/oleObject" Target="../embeddings/oleObject132.bin"/><Relationship Id="rId4" Type="http://schemas.openxmlformats.org/officeDocument/2006/relationships/image" Target="../media/image110.wmf"/><Relationship Id="rId9" Type="http://schemas.openxmlformats.org/officeDocument/2006/relationships/oleObject" Target="../embeddings/oleObject127.bin"/><Relationship Id="rId14" Type="http://schemas.openxmlformats.org/officeDocument/2006/relationships/image" Target="../media/image115.wmf"/></Relationships>
</file>

<file path=ppt/slides/_rels/slide33.xml.rels><?xml version="1.0" encoding="UTF-8" standalone="yes"?>
<Relationships xmlns="http://schemas.openxmlformats.org/package/2006/relationships"><Relationship Id="rId8" Type="http://schemas.openxmlformats.org/officeDocument/2006/relationships/image" Target="../media/image121.wmf"/><Relationship Id="rId3" Type="http://schemas.openxmlformats.org/officeDocument/2006/relationships/oleObject" Target="../embeddings/oleObject133.bin"/><Relationship Id="rId7" Type="http://schemas.openxmlformats.org/officeDocument/2006/relationships/oleObject" Target="../embeddings/oleObject135.bin"/><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120.wmf"/><Relationship Id="rId5" Type="http://schemas.openxmlformats.org/officeDocument/2006/relationships/oleObject" Target="../embeddings/oleObject134.bin"/><Relationship Id="rId4" Type="http://schemas.openxmlformats.org/officeDocument/2006/relationships/image" Target="../media/image119.wmf"/></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139.bin"/><Relationship Id="rId13" Type="http://schemas.openxmlformats.org/officeDocument/2006/relationships/image" Target="../media/image127.wmf"/><Relationship Id="rId18" Type="http://schemas.openxmlformats.org/officeDocument/2006/relationships/oleObject" Target="../embeddings/oleObject144.bin"/><Relationship Id="rId3" Type="http://schemas.openxmlformats.org/officeDocument/2006/relationships/image" Target="../media/image122.wmf"/><Relationship Id="rId7" Type="http://schemas.openxmlformats.org/officeDocument/2006/relationships/image" Target="../media/image124.wmf"/><Relationship Id="rId12" Type="http://schemas.openxmlformats.org/officeDocument/2006/relationships/oleObject" Target="../embeddings/oleObject141.bin"/><Relationship Id="rId17" Type="http://schemas.openxmlformats.org/officeDocument/2006/relationships/image" Target="../media/image129.wmf"/><Relationship Id="rId2" Type="http://schemas.openxmlformats.org/officeDocument/2006/relationships/oleObject" Target="../embeddings/oleObject136.bin"/><Relationship Id="rId16" Type="http://schemas.openxmlformats.org/officeDocument/2006/relationships/oleObject" Target="../embeddings/oleObject143.bin"/><Relationship Id="rId1" Type="http://schemas.openxmlformats.org/officeDocument/2006/relationships/slideLayout" Target="../slideLayouts/slideLayout12.xml"/><Relationship Id="rId6" Type="http://schemas.openxmlformats.org/officeDocument/2006/relationships/oleObject" Target="../embeddings/oleObject138.bin"/><Relationship Id="rId11" Type="http://schemas.openxmlformats.org/officeDocument/2006/relationships/image" Target="../media/image126.wmf"/><Relationship Id="rId5" Type="http://schemas.openxmlformats.org/officeDocument/2006/relationships/image" Target="../media/image123.wmf"/><Relationship Id="rId15" Type="http://schemas.openxmlformats.org/officeDocument/2006/relationships/image" Target="../media/image128.wmf"/><Relationship Id="rId10" Type="http://schemas.openxmlformats.org/officeDocument/2006/relationships/oleObject" Target="../embeddings/oleObject140.bin"/><Relationship Id="rId19" Type="http://schemas.openxmlformats.org/officeDocument/2006/relationships/image" Target="../media/image130.wmf"/><Relationship Id="rId4" Type="http://schemas.openxmlformats.org/officeDocument/2006/relationships/oleObject" Target="../embeddings/oleObject137.bin"/><Relationship Id="rId9" Type="http://schemas.openxmlformats.org/officeDocument/2006/relationships/image" Target="../media/image125.wmf"/><Relationship Id="rId14" Type="http://schemas.openxmlformats.org/officeDocument/2006/relationships/oleObject" Target="../embeddings/oleObject142.bin"/></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148.bin"/><Relationship Id="rId13" Type="http://schemas.openxmlformats.org/officeDocument/2006/relationships/image" Target="../media/image136.wmf"/><Relationship Id="rId18" Type="http://schemas.openxmlformats.org/officeDocument/2006/relationships/oleObject" Target="../embeddings/oleObject153.bin"/><Relationship Id="rId26" Type="http://schemas.openxmlformats.org/officeDocument/2006/relationships/oleObject" Target="../embeddings/oleObject157.bin"/><Relationship Id="rId3" Type="http://schemas.openxmlformats.org/officeDocument/2006/relationships/image" Target="../media/image131.wmf"/><Relationship Id="rId21" Type="http://schemas.openxmlformats.org/officeDocument/2006/relationships/image" Target="../media/image140.wmf"/><Relationship Id="rId7" Type="http://schemas.openxmlformats.org/officeDocument/2006/relationships/image" Target="../media/image133.wmf"/><Relationship Id="rId12" Type="http://schemas.openxmlformats.org/officeDocument/2006/relationships/oleObject" Target="../embeddings/oleObject150.bin"/><Relationship Id="rId17" Type="http://schemas.openxmlformats.org/officeDocument/2006/relationships/image" Target="../media/image138.wmf"/><Relationship Id="rId25" Type="http://schemas.openxmlformats.org/officeDocument/2006/relationships/image" Target="../media/image142.wmf"/><Relationship Id="rId2" Type="http://schemas.openxmlformats.org/officeDocument/2006/relationships/oleObject" Target="../embeddings/oleObject145.bin"/><Relationship Id="rId16" Type="http://schemas.openxmlformats.org/officeDocument/2006/relationships/oleObject" Target="../embeddings/oleObject152.bin"/><Relationship Id="rId20" Type="http://schemas.openxmlformats.org/officeDocument/2006/relationships/oleObject" Target="../embeddings/oleObject154.bin"/><Relationship Id="rId1" Type="http://schemas.openxmlformats.org/officeDocument/2006/relationships/slideLayout" Target="../slideLayouts/slideLayout12.xml"/><Relationship Id="rId6" Type="http://schemas.openxmlformats.org/officeDocument/2006/relationships/oleObject" Target="../embeddings/oleObject147.bin"/><Relationship Id="rId11" Type="http://schemas.openxmlformats.org/officeDocument/2006/relationships/image" Target="../media/image135.wmf"/><Relationship Id="rId24" Type="http://schemas.openxmlformats.org/officeDocument/2006/relationships/oleObject" Target="../embeddings/oleObject156.bin"/><Relationship Id="rId5" Type="http://schemas.openxmlformats.org/officeDocument/2006/relationships/image" Target="../media/image132.wmf"/><Relationship Id="rId15" Type="http://schemas.openxmlformats.org/officeDocument/2006/relationships/image" Target="../media/image137.wmf"/><Relationship Id="rId23" Type="http://schemas.openxmlformats.org/officeDocument/2006/relationships/image" Target="../media/image141.wmf"/><Relationship Id="rId10" Type="http://schemas.openxmlformats.org/officeDocument/2006/relationships/oleObject" Target="../embeddings/oleObject149.bin"/><Relationship Id="rId19" Type="http://schemas.openxmlformats.org/officeDocument/2006/relationships/image" Target="../media/image139.wmf"/><Relationship Id="rId4" Type="http://schemas.openxmlformats.org/officeDocument/2006/relationships/oleObject" Target="../embeddings/oleObject146.bin"/><Relationship Id="rId9" Type="http://schemas.openxmlformats.org/officeDocument/2006/relationships/image" Target="../media/image134.wmf"/><Relationship Id="rId14" Type="http://schemas.openxmlformats.org/officeDocument/2006/relationships/oleObject" Target="../embeddings/oleObject151.bin"/><Relationship Id="rId22" Type="http://schemas.openxmlformats.org/officeDocument/2006/relationships/oleObject" Target="../embeddings/oleObject155.bin"/><Relationship Id="rId27" Type="http://schemas.openxmlformats.org/officeDocument/2006/relationships/image" Target="../media/image143.w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58.bin"/><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145.wmf"/><Relationship Id="rId5" Type="http://schemas.openxmlformats.org/officeDocument/2006/relationships/oleObject" Target="../embeddings/oleObject159.bin"/><Relationship Id="rId4" Type="http://schemas.openxmlformats.org/officeDocument/2006/relationships/image" Target="../media/image144.wmf"/></Relationships>
</file>

<file path=ppt/slides/_rels/slide37.xml.rels><?xml version="1.0" encoding="UTF-8" standalone="yes"?>
<Relationships xmlns="http://schemas.openxmlformats.org/package/2006/relationships"><Relationship Id="rId8" Type="http://schemas.openxmlformats.org/officeDocument/2006/relationships/image" Target="../media/image148.wmf"/><Relationship Id="rId3" Type="http://schemas.openxmlformats.org/officeDocument/2006/relationships/oleObject" Target="../embeddings/oleObject160.bin"/><Relationship Id="rId7" Type="http://schemas.openxmlformats.org/officeDocument/2006/relationships/oleObject" Target="../embeddings/oleObject162.bin"/><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147.wmf"/><Relationship Id="rId5" Type="http://schemas.openxmlformats.org/officeDocument/2006/relationships/oleObject" Target="../embeddings/oleObject161.bin"/><Relationship Id="rId10" Type="http://schemas.openxmlformats.org/officeDocument/2006/relationships/image" Target="../media/image149.wmf"/><Relationship Id="rId4" Type="http://schemas.openxmlformats.org/officeDocument/2006/relationships/image" Target="../media/image146.wmf"/><Relationship Id="rId9" Type="http://schemas.openxmlformats.org/officeDocument/2006/relationships/oleObject" Target="../embeddings/oleObject163.bin"/></Relationships>
</file>

<file path=ppt/slides/_rels/slide3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oleObject" Target="../embeddings/oleObject164.bin"/><Relationship Id="rId7" Type="http://schemas.openxmlformats.org/officeDocument/2006/relationships/image" Target="../media/image152.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151.png"/><Relationship Id="rId4" Type="http://schemas.openxmlformats.org/officeDocument/2006/relationships/image" Target="../media/image150.wmf"/></Relationships>
</file>

<file path=ppt/slides/_rels/slide39.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8" Type="http://schemas.openxmlformats.org/officeDocument/2006/relationships/image" Target="../media/image157.emf"/><Relationship Id="rId3" Type="http://schemas.openxmlformats.org/officeDocument/2006/relationships/oleObject" Target="../embeddings/oleObject165.bin"/><Relationship Id="rId7" Type="http://schemas.openxmlformats.org/officeDocument/2006/relationships/oleObject" Target="../embeddings/oleObject167.bin"/><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156.emf"/><Relationship Id="rId5" Type="http://schemas.openxmlformats.org/officeDocument/2006/relationships/oleObject" Target="../embeddings/oleObject166.bin"/><Relationship Id="rId4" Type="http://schemas.openxmlformats.org/officeDocument/2006/relationships/image" Target="../media/image155.emf"/></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171.bin"/><Relationship Id="rId13" Type="http://schemas.openxmlformats.org/officeDocument/2006/relationships/image" Target="../media/image163.wmf"/><Relationship Id="rId3" Type="http://schemas.openxmlformats.org/officeDocument/2006/relationships/image" Target="../media/image158.wmf"/><Relationship Id="rId7" Type="http://schemas.openxmlformats.org/officeDocument/2006/relationships/image" Target="../media/image160.emf"/><Relationship Id="rId12" Type="http://schemas.openxmlformats.org/officeDocument/2006/relationships/oleObject" Target="../embeddings/oleObject173.bin"/><Relationship Id="rId2" Type="http://schemas.openxmlformats.org/officeDocument/2006/relationships/oleObject" Target="../embeddings/oleObject168.bin"/><Relationship Id="rId1" Type="http://schemas.openxmlformats.org/officeDocument/2006/relationships/slideLayout" Target="../slideLayouts/slideLayout12.xml"/><Relationship Id="rId6" Type="http://schemas.openxmlformats.org/officeDocument/2006/relationships/oleObject" Target="../embeddings/oleObject170.bin"/><Relationship Id="rId11" Type="http://schemas.openxmlformats.org/officeDocument/2006/relationships/image" Target="../media/image162.emf"/><Relationship Id="rId5" Type="http://schemas.openxmlformats.org/officeDocument/2006/relationships/image" Target="../media/image159.emf"/><Relationship Id="rId15" Type="http://schemas.openxmlformats.org/officeDocument/2006/relationships/image" Target="../media/image164.emf"/><Relationship Id="rId10" Type="http://schemas.openxmlformats.org/officeDocument/2006/relationships/oleObject" Target="../embeddings/oleObject172.bin"/><Relationship Id="rId4" Type="http://schemas.openxmlformats.org/officeDocument/2006/relationships/oleObject" Target="../embeddings/oleObject169.bin"/><Relationship Id="rId9" Type="http://schemas.openxmlformats.org/officeDocument/2006/relationships/image" Target="../media/image161.emf"/><Relationship Id="rId14" Type="http://schemas.openxmlformats.org/officeDocument/2006/relationships/oleObject" Target="../embeddings/oleObject174.bin"/></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13" Type="http://schemas.openxmlformats.org/officeDocument/2006/relationships/image" Target="../media/image170.emf"/><Relationship Id="rId18" Type="http://schemas.openxmlformats.org/officeDocument/2006/relationships/oleObject" Target="../embeddings/oleObject183.bin"/><Relationship Id="rId26" Type="http://schemas.openxmlformats.org/officeDocument/2006/relationships/oleObject" Target="../embeddings/oleObject187.bin"/><Relationship Id="rId3" Type="http://schemas.openxmlformats.org/officeDocument/2006/relationships/image" Target="../media/image165.emf"/><Relationship Id="rId21" Type="http://schemas.openxmlformats.org/officeDocument/2006/relationships/image" Target="../media/image174.wmf"/><Relationship Id="rId34" Type="http://schemas.openxmlformats.org/officeDocument/2006/relationships/oleObject" Target="../embeddings/oleObject191.bin"/><Relationship Id="rId7" Type="http://schemas.openxmlformats.org/officeDocument/2006/relationships/image" Target="../media/image167.emf"/><Relationship Id="rId12" Type="http://schemas.openxmlformats.org/officeDocument/2006/relationships/oleObject" Target="../embeddings/oleObject180.bin"/><Relationship Id="rId17" Type="http://schemas.openxmlformats.org/officeDocument/2006/relationships/image" Target="../media/image172.emf"/><Relationship Id="rId25" Type="http://schemas.openxmlformats.org/officeDocument/2006/relationships/image" Target="../media/image176.emf"/><Relationship Id="rId33" Type="http://schemas.openxmlformats.org/officeDocument/2006/relationships/image" Target="../media/image180.emf"/><Relationship Id="rId2" Type="http://schemas.openxmlformats.org/officeDocument/2006/relationships/oleObject" Target="../embeddings/oleObject175.bin"/><Relationship Id="rId16" Type="http://schemas.openxmlformats.org/officeDocument/2006/relationships/oleObject" Target="../embeddings/oleObject182.bin"/><Relationship Id="rId20" Type="http://schemas.openxmlformats.org/officeDocument/2006/relationships/oleObject" Target="../embeddings/oleObject184.bin"/><Relationship Id="rId29" Type="http://schemas.openxmlformats.org/officeDocument/2006/relationships/image" Target="../media/image178.emf"/><Relationship Id="rId1" Type="http://schemas.openxmlformats.org/officeDocument/2006/relationships/slideLayout" Target="../slideLayouts/slideLayout12.xml"/><Relationship Id="rId6" Type="http://schemas.openxmlformats.org/officeDocument/2006/relationships/oleObject" Target="../embeddings/oleObject177.bin"/><Relationship Id="rId11" Type="http://schemas.openxmlformats.org/officeDocument/2006/relationships/image" Target="../media/image169.emf"/><Relationship Id="rId24" Type="http://schemas.openxmlformats.org/officeDocument/2006/relationships/oleObject" Target="../embeddings/oleObject186.bin"/><Relationship Id="rId32" Type="http://schemas.openxmlformats.org/officeDocument/2006/relationships/oleObject" Target="../embeddings/oleObject190.bin"/><Relationship Id="rId5" Type="http://schemas.openxmlformats.org/officeDocument/2006/relationships/image" Target="../media/image166.wmf"/><Relationship Id="rId15" Type="http://schemas.openxmlformats.org/officeDocument/2006/relationships/image" Target="../media/image171.emf"/><Relationship Id="rId23" Type="http://schemas.openxmlformats.org/officeDocument/2006/relationships/image" Target="../media/image175.wmf"/><Relationship Id="rId28" Type="http://schemas.openxmlformats.org/officeDocument/2006/relationships/oleObject" Target="../embeddings/oleObject188.bin"/><Relationship Id="rId10" Type="http://schemas.openxmlformats.org/officeDocument/2006/relationships/oleObject" Target="../embeddings/oleObject179.bin"/><Relationship Id="rId19" Type="http://schemas.openxmlformats.org/officeDocument/2006/relationships/image" Target="../media/image173.emf"/><Relationship Id="rId31" Type="http://schemas.openxmlformats.org/officeDocument/2006/relationships/image" Target="../media/image179.emf"/><Relationship Id="rId4" Type="http://schemas.openxmlformats.org/officeDocument/2006/relationships/oleObject" Target="../embeddings/oleObject176.bin"/><Relationship Id="rId9" Type="http://schemas.openxmlformats.org/officeDocument/2006/relationships/image" Target="../media/image168.emf"/><Relationship Id="rId14" Type="http://schemas.openxmlformats.org/officeDocument/2006/relationships/oleObject" Target="../embeddings/oleObject181.bin"/><Relationship Id="rId22" Type="http://schemas.openxmlformats.org/officeDocument/2006/relationships/oleObject" Target="../embeddings/oleObject185.bin"/><Relationship Id="rId27" Type="http://schemas.openxmlformats.org/officeDocument/2006/relationships/image" Target="../media/image177.wmf"/><Relationship Id="rId30" Type="http://schemas.openxmlformats.org/officeDocument/2006/relationships/oleObject" Target="../embeddings/oleObject189.bin"/><Relationship Id="rId35" Type="http://schemas.openxmlformats.org/officeDocument/2006/relationships/image" Target="../media/image181.wmf"/><Relationship Id="rId8" Type="http://schemas.openxmlformats.org/officeDocument/2006/relationships/oleObject" Target="../embeddings/oleObject178.bin"/></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8" Type="http://schemas.openxmlformats.org/officeDocument/2006/relationships/oleObject" Target="../embeddings/oleObject195.bin"/><Relationship Id="rId13" Type="http://schemas.openxmlformats.org/officeDocument/2006/relationships/image" Target="../media/image187.wmf"/><Relationship Id="rId18" Type="http://schemas.openxmlformats.org/officeDocument/2006/relationships/oleObject" Target="../embeddings/oleObject200.bin"/><Relationship Id="rId3" Type="http://schemas.openxmlformats.org/officeDocument/2006/relationships/image" Target="../media/image182.wmf"/><Relationship Id="rId21" Type="http://schemas.openxmlformats.org/officeDocument/2006/relationships/image" Target="../media/image191.wmf"/><Relationship Id="rId7" Type="http://schemas.openxmlformats.org/officeDocument/2006/relationships/image" Target="../media/image184.wmf"/><Relationship Id="rId12" Type="http://schemas.openxmlformats.org/officeDocument/2006/relationships/oleObject" Target="../embeddings/oleObject197.bin"/><Relationship Id="rId17" Type="http://schemas.openxmlformats.org/officeDocument/2006/relationships/image" Target="../media/image189.wmf"/><Relationship Id="rId2" Type="http://schemas.openxmlformats.org/officeDocument/2006/relationships/oleObject" Target="../embeddings/oleObject192.bin"/><Relationship Id="rId16" Type="http://schemas.openxmlformats.org/officeDocument/2006/relationships/oleObject" Target="../embeddings/oleObject199.bin"/><Relationship Id="rId20" Type="http://schemas.openxmlformats.org/officeDocument/2006/relationships/oleObject" Target="../embeddings/oleObject201.bin"/><Relationship Id="rId1" Type="http://schemas.openxmlformats.org/officeDocument/2006/relationships/slideLayout" Target="../slideLayouts/slideLayout12.xml"/><Relationship Id="rId6" Type="http://schemas.openxmlformats.org/officeDocument/2006/relationships/oleObject" Target="../embeddings/oleObject194.bin"/><Relationship Id="rId11" Type="http://schemas.openxmlformats.org/officeDocument/2006/relationships/image" Target="../media/image186.wmf"/><Relationship Id="rId5" Type="http://schemas.openxmlformats.org/officeDocument/2006/relationships/image" Target="../media/image183.wmf"/><Relationship Id="rId15" Type="http://schemas.openxmlformats.org/officeDocument/2006/relationships/image" Target="../media/image188.wmf"/><Relationship Id="rId23" Type="http://schemas.openxmlformats.org/officeDocument/2006/relationships/image" Target="../media/image192.wmf"/><Relationship Id="rId10" Type="http://schemas.openxmlformats.org/officeDocument/2006/relationships/oleObject" Target="../embeddings/oleObject196.bin"/><Relationship Id="rId19" Type="http://schemas.openxmlformats.org/officeDocument/2006/relationships/image" Target="../media/image190.wmf"/><Relationship Id="rId4" Type="http://schemas.openxmlformats.org/officeDocument/2006/relationships/oleObject" Target="../embeddings/oleObject193.bin"/><Relationship Id="rId9" Type="http://schemas.openxmlformats.org/officeDocument/2006/relationships/image" Target="../media/image185.wmf"/><Relationship Id="rId14" Type="http://schemas.openxmlformats.org/officeDocument/2006/relationships/oleObject" Target="../embeddings/oleObject198.bin"/><Relationship Id="rId22" Type="http://schemas.openxmlformats.org/officeDocument/2006/relationships/oleObject" Target="../embeddings/oleObject202.bin"/></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206.bin"/><Relationship Id="rId13" Type="http://schemas.openxmlformats.org/officeDocument/2006/relationships/image" Target="../media/image198.emf"/><Relationship Id="rId18" Type="http://schemas.openxmlformats.org/officeDocument/2006/relationships/oleObject" Target="../embeddings/oleObject211.bin"/><Relationship Id="rId26" Type="http://schemas.openxmlformats.org/officeDocument/2006/relationships/oleObject" Target="../embeddings/oleObject215.bin"/><Relationship Id="rId3" Type="http://schemas.openxmlformats.org/officeDocument/2006/relationships/image" Target="../media/image193.emf"/><Relationship Id="rId21" Type="http://schemas.openxmlformats.org/officeDocument/2006/relationships/image" Target="../media/image202.emf"/><Relationship Id="rId7" Type="http://schemas.openxmlformats.org/officeDocument/2006/relationships/image" Target="../media/image195.emf"/><Relationship Id="rId12" Type="http://schemas.openxmlformats.org/officeDocument/2006/relationships/oleObject" Target="../embeddings/oleObject208.bin"/><Relationship Id="rId17" Type="http://schemas.openxmlformats.org/officeDocument/2006/relationships/image" Target="../media/image200.emf"/><Relationship Id="rId25" Type="http://schemas.openxmlformats.org/officeDocument/2006/relationships/image" Target="../media/image204.wmf"/><Relationship Id="rId2" Type="http://schemas.openxmlformats.org/officeDocument/2006/relationships/oleObject" Target="../embeddings/oleObject203.bin"/><Relationship Id="rId16" Type="http://schemas.openxmlformats.org/officeDocument/2006/relationships/oleObject" Target="../embeddings/oleObject210.bin"/><Relationship Id="rId20" Type="http://schemas.openxmlformats.org/officeDocument/2006/relationships/oleObject" Target="../embeddings/oleObject212.bin"/><Relationship Id="rId1" Type="http://schemas.openxmlformats.org/officeDocument/2006/relationships/slideLayout" Target="../slideLayouts/slideLayout12.xml"/><Relationship Id="rId6" Type="http://schemas.openxmlformats.org/officeDocument/2006/relationships/oleObject" Target="../embeddings/oleObject205.bin"/><Relationship Id="rId11" Type="http://schemas.openxmlformats.org/officeDocument/2006/relationships/image" Target="../media/image197.emf"/><Relationship Id="rId24" Type="http://schemas.openxmlformats.org/officeDocument/2006/relationships/oleObject" Target="../embeddings/oleObject214.bin"/><Relationship Id="rId5" Type="http://schemas.openxmlformats.org/officeDocument/2006/relationships/image" Target="../media/image194.emf"/><Relationship Id="rId15" Type="http://schemas.openxmlformats.org/officeDocument/2006/relationships/image" Target="../media/image199.emf"/><Relationship Id="rId23" Type="http://schemas.openxmlformats.org/officeDocument/2006/relationships/image" Target="../media/image203.emf"/><Relationship Id="rId10" Type="http://schemas.openxmlformats.org/officeDocument/2006/relationships/oleObject" Target="../embeddings/oleObject207.bin"/><Relationship Id="rId19" Type="http://schemas.openxmlformats.org/officeDocument/2006/relationships/image" Target="../media/image201.emf"/><Relationship Id="rId4" Type="http://schemas.openxmlformats.org/officeDocument/2006/relationships/oleObject" Target="../embeddings/oleObject204.bin"/><Relationship Id="rId9" Type="http://schemas.openxmlformats.org/officeDocument/2006/relationships/image" Target="../media/image196.wmf"/><Relationship Id="rId14" Type="http://schemas.openxmlformats.org/officeDocument/2006/relationships/oleObject" Target="../embeddings/oleObject209.bin"/><Relationship Id="rId22" Type="http://schemas.openxmlformats.org/officeDocument/2006/relationships/oleObject" Target="../embeddings/oleObject213.bin"/><Relationship Id="rId27" Type="http://schemas.openxmlformats.org/officeDocument/2006/relationships/image" Target="../media/image205.emf"/></Relationships>
</file>

<file path=ppt/slides/_rels/slide48.xml.rels><?xml version="1.0" encoding="UTF-8" standalone="yes"?>
<Relationships xmlns="http://schemas.openxmlformats.org/package/2006/relationships"><Relationship Id="rId3" Type="http://schemas.openxmlformats.org/officeDocument/2006/relationships/image" Target="../media/image206.wmf"/><Relationship Id="rId2" Type="http://schemas.openxmlformats.org/officeDocument/2006/relationships/oleObject" Target="../embeddings/oleObject216.bin"/><Relationship Id="rId1" Type="http://schemas.openxmlformats.org/officeDocument/2006/relationships/slideLayout" Target="../slideLayouts/slideLayout12.xml"/><Relationship Id="rId4" Type="http://schemas.openxmlformats.org/officeDocument/2006/relationships/image" Target="../media/image207.png"/></Relationships>
</file>

<file path=ppt/slides/_rels/slide49.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220.bin"/><Relationship Id="rId3" Type="http://schemas.openxmlformats.org/officeDocument/2006/relationships/image" Target="../media/image209.wmf"/><Relationship Id="rId7" Type="http://schemas.openxmlformats.org/officeDocument/2006/relationships/image" Target="../media/image211.emf"/><Relationship Id="rId2" Type="http://schemas.openxmlformats.org/officeDocument/2006/relationships/oleObject" Target="../embeddings/oleObject217.bin"/><Relationship Id="rId1" Type="http://schemas.openxmlformats.org/officeDocument/2006/relationships/slideLayout" Target="../slideLayouts/slideLayout12.xml"/><Relationship Id="rId6" Type="http://schemas.openxmlformats.org/officeDocument/2006/relationships/oleObject" Target="../embeddings/oleObject219.bin"/><Relationship Id="rId5" Type="http://schemas.openxmlformats.org/officeDocument/2006/relationships/image" Target="../media/image210.emf"/><Relationship Id="rId4" Type="http://schemas.openxmlformats.org/officeDocument/2006/relationships/oleObject" Target="../embeddings/oleObject218.bin"/><Relationship Id="rId9" Type="http://schemas.openxmlformats.org/officeDocument/2006/relationships/image" Target="../media/image212.emf"/></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224.bin"/><Relationship Id="rId13" Type="http://schemas.openxmlformats.org/officeDocument/2006/relationships/image" Target="../media/image218.emf"/><Relationship Id="rId18" Type="http://schemas.openxmlformats.org/officeDocument/2006/relationships/oleObject" Target="../embeddings/oleObject229.bin"/><Relationship Id="rId26" Type="http://schemas.openxmlformats.org/officeDocument/2006/relationships/oleObject" Target="../embeddings/oleObject233.bin"/><Relationship Id="rId3" Type="http://schemas.openxmlformats.org/officeDocument/2006/relationships/image" Target="../media/image213.wmf"/><Relationship Id="rId21" Type="http://schemas.openxmlformats.org/officeDocument/2006/relationships/image" Target="../media/image222.emf"/><Relationship Id="rId7" Type="http://schemas.openxmlformats.org/officeDocument/2006/relationships/image" Target="../media/image215.emf"/><Relationship Id="rId12" Type="http://schemas.openxmlformats.org/officeDocument/2006/relationships/oleObject" Target="../embeddings/oleObject226.bin"/><Relationship Id="rId17" Type="http://schemas.openxmlformats.org/officeDocument/2006/relationships/image" Target="../media/image220.emf"/><Relationship Id="rId25" Type="http://schemas.openxmlformats.org/officeDocument/2006/relationships/image" Target="../media/image224.emf"/><Relationship Id="rId2" Type="http://schemas.openxmlformats.org/officeDocument/2006/relationships/oleObject" Target="../embeddings/oleObject221.bin"/><Relationship Id="rId16" Type="http://schemas.openxmlformats.org/officeDocument/2006/relationships/oleObject" Target="../embeddings/oleObject228.bin"/><Relationship Id="rId20" Type="http://schemas.openxmlformats.org/officeDocument/2006/relationships/oleObject" Target="../embeddings/oleObject230.bin"/><Relationship Id="rId29" Type="http://schemas.openxmlformats.org/officeDocument/2006/relationships/image" Target="../media/image226.emf"/><Relationship Id="rId1" Type="http://schemas.openxmlformats.org/officeDocument/2006/relationships/slideLayout" Target="../slideLayouts/slideLayout12.xml"/><Relationship Id="rId6" Type="http://schemas.openxmlformats.org/officeDocument/2006/relationships/oleObject" Target="../embeddings/oleObject223.bin"/><Relationship Id="rId11" Type="http://schemas.openxmlformats.org/officeDocument/2006/relationships/image" Target="../media/image217.emf"/><Relationship Id="rId24" Type="http://schemas.openxmlformats.org/officeDocument/2006/relationships/oleObject" Target="../embeddings/oleObject232.bin"/><Relationship Id="rId5" Type="http://schemas.openxmlformats.org/officeDocument/2006/relationships/image" Target="../media/image214.emf"/><Relationship Id="rId15" Type="http://schemas.openxmlformats.org/officeDocument/2006/relationships/image" Target="../media/image219.emf"/><Relationship Id="rId23" Type="http://schemas.openxmlformats.org/officeDocument/2006/relationships/image" Target="../media/image223.emf"/><Relationship Id="rId28" Type="http://schemas.openxmlformats.org/officeDocument/2006/relationships/oleObject" Target="../embeddings/oleObject234.bin"/><Relationship Id="rId10" Type="http://schemas.openxmlformats.org/officeDocument/2006/relationships/oleObject" Target="../embeddings/oleObject225.bin"/><Relationship Id="rId19" Type="http://schemas.openxmlformats.org/officeDocument/2006/relationships/image" Target="../media/image221.emf"/><Relationship Id="rId31" Type="http://schemas.openxmlformats.org/officeDocument/2006/relationships/image" Target="../media/image227.wmf"/><Relationship Id="rId4" Type="http://schemas.openxmlformats.org/officeDocument/2006/relationships/oleObject" Target="../embeddings/oleObject222.bin"/><Relationship Id="rId9" Type="http://schemas.openxmlformats.org/officeDocument/2006/relationships/image" Target="../media/image216.emf"/><Relationship Id="rId14" Type="http://schemas.openxmlformats.org/officeDocument/2006/relationships/oleObject" Target="../embeddings/oleObject227.bin"/><Relationship Id="rId22" Type="http://schemas.openxmlformats.org/officeDocument/2006/relationships/oleObject" Target="../embeddings/oleObject231.bin"/><Relationship Id="rId27" Type="http://schemas.openxmlformats.org/officeDocument/2006/relationships/image" Target="../media/image225.emf"/><Relationship Id="rId30" Type="http://schemas.openxmlformats.org/officeDocument/2006/relationships/oleObject" Target="../embeddings/oleObject235.bin"/></Relationships>
</file>

<file path=ppt/slides/_rels/slide53.xml.rels><?xml version="1.0" encoding="UTF-8" standalone="yes"?>
<Relationships xmlns="http://schemas.openxmlformats.org/package/2006/relationships"><Relationship Id="rId8" Type="http://schemas.openxmlformats.org/officeDocument/2006/relationships/image" Target="../media/image230.emf"/><Relationship Id="rId13" Type="http://schemas.openxmlformats.org/officeDocument/2006/relationships/oleObject" Target="../embeddings/oleObject241.bin"/><Relationship Id="rId18" Type="http://schemas.openxmlformats.org/officeDocument/2006/relationships/image" Target="../media/image235.emf"/><Relationship Id="rId26" Type="http://schemas.openxmlformats.org/officeDocument/2006/relationships/image" Target="../media/image239.emf"/><Relationship Id="rId3" Type="http://schemas.openxmlformats.org/officeDocument/2006/relationships/oleObject" Target="../embeddings/oleObject236.bin"/><Relationship Id="rId21" Type="http://schemas.openxmlformats.org/officeDocument/2006/relationships/oleObject" Target="../embeddings/oleObject245.bin"/><Relationship Id="rId7" Type="http://schemas.openxmlformats.org/officeDocument/2006/relationships/oleObject" Target="../embeddings/oleObject238.bin"/><Relationship Id="rId12" Type="http://schemas.openxmlformats.org/officeDocument/2006/relationships/image" Target="../media/image232.emf"/><Relationship Id="rId17" Type="http://schemas.openxmlformats.org/officeDocument/2006/relationships/oleObject" Target="../embeddings/oleObject243.bin"/><Relationship Id="rId25" Type="http://schemas.openxmlformats.org/officeDocument/2006/relationships/oleObject" Target="../embeddings/oleObject247.bin"/><Relationship Id="rId2" Type="http://schemas.openxmlformats.org/officeDocument/2006/relationships/notesSlide" Target="../notesSlides/notesSlide22.xml"/><Relationship Id="rId16" Type="http://schemas.openxmlformats.org/officeDocument/2006/relationships/image" Target="../media/image234.emf"/><Relationship Id="rId20" Type="http://schemas.openxmlformats.org/officeDocument/2006/relationships/image" Target="../media/image236.emf"/><Relationship Id="rId1" Type="http://schemas.openxmlformats.org/officeDocument/2006/relationships/slideLayout" Target="../slideLayouts/slideLayout12.xml"/><Relationship Id="rId6" Type="http://schemas.openxmlformats.org/officeDocument/2006/relationships/image" Target="../media/image229.emf"/><Relationship Id="rId11" Type="http://schemas.openxmlformats.org/officeDocument/2006/relationships/oleObject" Target="../embeddings/oleObject240.bin"/><Relationship Id="rId24" Type="http://schemas.openxmlformats.org/officeDocument/2006/relationships/image" Target="../media/image238.emf"/><Relationship Id="rId5" Type="http://schemas.openxmlformats.org/officeDocument/2006/relationships/oleObject" Target="../embeddings/oleObject237.bin"/><Relationship Id="rId15" Type="http://schemas.openxmlformats.org/officeDocument/2006/relationships/oleObject" Target="../embeddings/oleObject242.bin"/><Relationship Id="rId23" Type="http://schemas.openxmlformats.org/officeDocument/2006/relationships/oleObject" Target="../embeddings/oleObject246.bin"/><Relationship Id="rId28" Type="http://schemas.openxmlformats.org/officeDocument/2006/relationships/image" Target="../media/image240.wmf"/><Relationship Id="rId10" Type="http://schemas.openxmlformats.org/officeDocument/2006/relationships/image" Target="../media/image231.emf"/><Relationship Id="rId19" Type="http://schemas.openxmlformats.org/officeDocument/2006/relationships/oleObject" Target="../embeddings/oleObject244.bin"/><Relationship Id="rId4" Type="http://schemas.openxmlformats.org/officeDocument/2006/relationships/image" Target="../media/image228.wmf"/><Relationship Id="rId9" Type="http://schemas.openxmlformats.org/officeDocument/2006/relationships/oleObject" Target="../embeddings/oleObject239.bin"/><Relationship Id="rId14" Type="http://schemas.openxmlformats.org/officeDocument/2006/relationships/image" Target="../media/image233.emf"/><Relationship Id="rId22" Type="http://schemas.openxmlformats.org/officeDocument/2006/relationships/image" Target="../media/image237.wmf"/><Relationship Id="rId27" Type="http://schemas.openxmlformats.org/officeDocument/2006/relationships/oleObject" Target="../embeddings/oleObject248.bin"/></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252.bin"/><Relationship Id="rId13" Type="http://schemas.openxmlformats.org/officeDocument/2006/relationships/image" Target="../media/image246.emf"/><Relationship Id="rId18" Type="http://schemas.openxmlformats.org/officeDocument/2006/relationships/oleObject" Target="../embeddings/oleObject257.bin"/><Relationship Id="rId3" Type="http://schemas.openxmlformats.org/officeDocument/2006/relationships/image" Target="../media/image241.emf"/><Relationship Id="rId21" Type="http://schemas.openxmlformats.org/officeDocument/2006/relationships/image" Target="../media/image250.emf"/><Relationship Id="rId7" Type="http://schemas.openxmlformats.org/officeDocument/2006/relationships/image" Target="../media/image243.emf"/><Relationship Id="rId12" Type="http://schemas.openxmlformats.org/officeDocument/2006/relationships/oleObject" Target="../embeddings/oleObject254.bin"/><Relationship Id="rId17" Type="http://schemas.openxmlformats.org/officeDocument/2006/relationships/image" Target="../media/image248.emf"/><Relationship Id="rId25" Type="http://schemas.openxmlformats.org/officeDocument/2006/relationships/image" Target="../media/image252.wmf"/><Relationship Id="rId2" Type="http://schemas.openxmlformats.org/officeDocument/2006/relationships/oleObject" Target="../embeddings/oleObject249.bin"/><Relationship Id="rId16" Type="http://schemas.openxmlformats.org/officeDocument/2006/relationships/oleObject" Target="../embeddings/oleObject256.bin"/><Relationship Id="rId20" Type="http://schemas.openxmlformats.org/officeDocument/2006/relationships/oleObject" Target="../embeddings/oleObject258.bin"/><Relationship Id="rId1" Type="http://schemas.openxmlformats.org/officeDocument/2006/relationships/slideLayout" Target="../slideLayouts/slideLayout12.xml"/><Relationship Id="rId6" Type="http://schemas.openxmlformats.org/officeDocument/2006/relationships/oleObject" Target="../embeddings/oleObject251.bin"/><Relationship Id="rId11" Type="http://schemas.openxmlformats.org/officeDocument/2006/relationships/image" Target="../media/image245.wmf"/><Relationship Id="rId24" Type="http://schemas.openxmlformats.org/officeDocument/2006/relationships/oleObject" Target="../embeddings/oleObject260.bin"/><Relationship Id="rId5" Type="http://schemas.openxmlformats.org/officeDocument/2006/relationships/image" Target="../media/image242.emf"/><Relationship Id="rId15" Type="http://schemas.openxmlformats.org/officeDocument/2006/relationships/image" Target="../media/image247.emf"/><Relationship Id="rId23" Type="http://schemas.openxmlformats.org/officeDocument/2006/relationships/image" Target="../media/image251.wmf"/><Relationship Id="rId10" Type="http://schemas.openxmlformats.org/officeDocument/2006/relationships/oleObject" Target="../embeddings/oleObject253.bin"/><Relationship Id="rId19" Type="http://schemas.openxmlformats.org/officeDocument/2006/relationships/image" Target="../media/image249.emf"/><Relationship Id="rId4" Type="http://schemas.openxmlformats.org/officeDocument/2006/relationships/oleObject" Target="../embeddings/oleObject250.bin"/><Relationship Id="rId9" Type="http://schemas.openxmlformats.org/officeDocument/2006/relationships/image" Target="../media/image244.emf"/><Relationship Id="rId14" Type="http://schemas.openxmlformats.org/officeDocument/2006/relationships/oleObject" Target="../embeddings/oleObject255.bin"/><Relationship Id="rId22" Type="http://schemas.openxmlformats.org/officeDocument/2006/relationships/oleObject" Target="../embeddings/oleObject259.bin"/></Relationships>
</file>

<file path=ppt/slides/_rels/slide55.xml.rels><?xml version="1.0" encoding="UTF-8" standalone="yes"?>
<Relationships xmlns="http://schemas.openxmlformats.org/package/2006/relationships"><Relationship Id="rId13" Type="http://schemas.openxmlformats.org/officeDocument/2006/relationships/image" Target="../media/image258.emf"/><Relationship Id="rId18" Type="http://schemas.openxmlformats.org/officeDocument/2006/relationships/oleObject" Target="../embeddings/oleObject269.bin"/><Relationship Id="rId26" Type="http://schemas.openxmlformats.org/officeDocument/2006/relationships/oleObject" Target="../embeddings/oleObject273.bin"/><Relationship Id="rId3" Type="http://schemas.openxmlformats.org/officeDocument/2006/relationships/image" Target="../media/image253.wmf"/><Relationship Id="rId21" Type="http://schemas.openxmlformats.org/officeDocument/2006/relationships/image" Target="../media/image262.emf"/><Relationship Id="rId34" Type="http://schemas.openxmlformats.org/officeDocument/2006/relationships/oleObject" Target="../embeddings/oleObject277.bin"/><Relationship Id="rId7" Type="http://schemas.openxmlformats.org/officeDocument/2006/relationships/image" Target="../media/image255.emf"/><Relationship Id="rId12" Type="http://schemas.openxmlformats.org/officeDocument/2006/relationships/oleObject" Target="../embeddings/oleObject266.bin"/><Relationship Id="rId17" Type="http://schemas.openxmlformats.org/officeDocument/2006/relationships/image" Target="../media/image260.emf"/><Relationship Id="rId25" Type="http://schemas.openxmlformats.org/officeDocument/2006/relationships/image" Target="../media/image264.emf"/><Relationship Id="rId33" Type="http://schemas.openxmlformats.org/officeDocument/2006/relationships/image" Target="../media/image268.emf"/><Relationship Id="rId2" Type="http://schemas.openxmlformats.org/officeDocument/2006/relationships/oleObject" Target="../embeddings/oleObject261.bin"/><Relationship Id="rId16" Type="http://schemas.openxmlformats.org/officeDocument/2006/relationships/oleObject" Target="../embeddings/oleObject268.bin"/><Relationship Id="rId20" Type="http://schemas.openxmlformats.org/officeDocument/2006/relationships/oleObject" Target="../embeddings/oleObject270.bin"/><Relationship Id="rId29" Type="http://schemas.openxmlformats.org/officeDocument/2006/relationships/image" Target="../media/image266.wmf"/><Relationship Id="rId1" Type="http://schemas.openxmlformats.org/officeDocument/2006/relationships/slideLayout" Target="../slideLayouts/slideLayout12.xml"/><Relationship Id="rId6" Type="http://schemas.openxmlformats.org/officeDocument/2006/relationships/oleObject" Target="../embeddings/oleObject263.bin"/><Relationship Id="rId11" Type="http://schemas.openxmlformats.org/officeDocument/2006/relationships/image" Target="../media/image257.emf"/><Relationship Id="rId24" Type="http://schemas.openxmlformats.org/officeDocument/2006/relationships/oleObject" Target="../embeddings/oleObject272.bin"/><Relationship Id="rId32" Type="http://schemas.openxmlformats.org/officeDocument/2006/relationships/oleObject" Target="../embeddings/oleObject276.bin"/><Relationship Id="rId5" Type="http://schemas.openxmlformats.org/officeDocument/2006/relationships/image" Target="../media/image254.emf"/><Relationship Id="rId15" Type="http://schemas.openxmlformats.org/officeDocument/2006/relationships/image" Target="../media/image259.emf"/><Relationship Id="rId23" Type="http://schemas.openxmlformats.org/officeDocument/2006/relationships/image" Target="../media/image263.emf"/><Relationship Id="rId28" Type="http://schemas.openxmlformats.org/officeDocument/2006/relationships/oleObject" Target="../embeddings/oleObject274.bin"/><Relationship Id="rId10" Type="http://schemas.openxmlformats.org/officeDocument/2006/relationships/oleObject" Target="../embeddings/oleObject265.bin"/><Relationship Id="rId19" Type="http://schemas.openxmlformats.org/officeDocument/2006/relationships/image" Target="../media/image261.emf"/><Relationship Id="rId31" Type="http://schemas.openxmlformats.org/officeDocument/2006/relationships/image" Target="../media/image267.emf"/><Relationship Id="rId4" Type="http://schemas.openxmlformats.org/officeDocument/2006/relationships/oleObject" Target="../embeddings/oleObject262.bin"/><Relationship Id="rId9" Type="http://schemas.openxmlformats.org/officeDocument/2006/relationships/image" Target="../media/image256.wmf"/><Relationship Id="rId14" Type="http://schemas.openxmlformats.org/officeDocument/2006/relationships/oleObject" Target="../embeddings/oleObject267.bin"/><Relationship Id="rId22" Type="http://schemas.openxmlformats.org/officeDocument/2006/relationships/oleObject" Target="../embeddings/oleObject271.bin"/><Relationship Id="rId27" Type="http://schemas.openxmlformats.org/officeDocument/2006/relationships/image" Target="../media/image265.emf"/><Relationship Id="rId30" Type="http://schemas.openxmlformats.org/officeDocument/2006/relationships/oleObject" Target="../embeddings/oleObject275.bin"/><Relationship Id="rId35" Type="http://schemas.openxmlformats.org/officeDocument/2006/relationships/image" Target="../media/image269.emf"/><Relationship Id="rId8" Type="http://schemas.openxmlformats.org/officeDocument/2006/relationships/oleObject" Target="../embeddings/oleObject264.bin"/></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281.bin"/><Relationship Id="rId3" Type="http://schemas.openxmlformats.org/officeDocument/2006/relationships/image" Target="../media/image270.wmf"/><Relationship Id="rId7" Type="http://schemas.openxmlformats.org/officeDocument/2006/relationships/image" Target="../media/image272.wmf"/><Relationship Id="rId2" Type="http://schemas.openxmlformats.org/officeDocument/2006/relationships/oleObject" Target="../embeddings/oleObject278.bin"/><Relationship Id="rId1" Type="http://schemas.openxmlformats.org/officeDocument/2006/relationships/slideLayout" Target="../slideLayouts/slideLayout13.xml"/><Relationship Id="rId6" Type="http://schemas.openxmlformats.org/officeDocument/2006/relationships/oleObject" Target="../embeddings/oleObject280.bin"/><Relationship Id="rId11" Type="http://schemas.microsoft.com/office/2007/relationships/hdphoto" Target="../media/hdphoto3.wdp"/><Relationship Id="rId5" Type="http://schemas.openxmlformats.org/officeDocument/2006/relationships/image" Target="../media/image271.emf"/><Relationship Id="rId10" Type="http://schemas.openxmlformats.org/officeDocument/2006/relationships/image" Target="../media/image274.png"/><Relationship Id="rId4" Type="http://schemas.openxmlformats.org/officeDocument/2006/relationships/oleObject" Target="../embeddings/oleObject279.bin"/><Relationship Id="rId9" Type="http://schemas.openxmlformats.org/officeDocument/2006/relationships/image" Target="../media/image273.wmf"/></Relationships>
</file>

<file path=ppt/slides/_rels/slide57.xml.rels><?xml version="1.0" encoding="UTF-8" standalone="yes"?>
<Relationships xmlns="http://schemas.openxmlformats.org/package/2006/relationships"><Relationship Id="rId2" Type="http://schemas.openxmlformats.org/officeDocument/2006/relationships/image" Target="../media/image275.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285.bin"/><Relationship Id="rId13" Type="http://schemas.openxmlformats.org/officeDocument/2006/relationships/image" Target="../media/image281.wmf"/><Relationship Id="rId18" Type="http://schemas.openxmlformats.org/officeDocument/2006/relationships/oleObject" Target="../embeddings/oleObject290.bin"/><Relationship Id="rId26" Type="http://schemas.openxmlformats.org/officeDocument/2006/relationships/oleObject" Target="../embeddings/oleObject294.bin"/><Relationship Id="rId3" Type="http://schemas.openxmlformats.org/officeDocument/2006/relationships/image" Target="../media/image276.wmf"/><Relationship Id="rId21" Type="http://schemas.openxmlformats.org/officeDocument/2006/relationships/image" Target="../media/image285.wmf"/><Relationship Id="rId7" Type="http://schemas.openxmlformats.org/officeDocument/2006/relationships/image" Target="../media/image278.wmf"/><Relationship Id="rId12" Type="http://schemas.openxmlformats.org/officeDocument/2006/relationships/oleObject" Target="../embeddings/oleObject287.bin"/><Relationship Id="rId17" Type="http://schemas.openxmlformats.org/officeDocument/2006/relationships/image" Target="../media/image283.wmf"/><Relationship Id="rId25" Type="http://schemas.openxmlformats.org/officeDocument/2006/relationships/image" Target="../media/image287.wmf"/><Relationship Id="rId2" Type="http://schemas.openxmlformats.org/officeDocument/2006/relationships/oleObject" Target="../embeddings/oleObject282.bin"/><Relationship Id="rId16" Type="http://schemas.openxmlformats.org/officeDocument/2006/relationships/oleObject" Target="../embeddings/oleObject289.bin"/><Relationship Id="rId20" Type="http://schemas.openxmlformats.org/officeDocument/2006/relationships/oleObject" Target="../embeddings/oleObject291.bin"/><Relationship Id="rId1" Type="http://schemas.openxmlformats.org/officeDocument/2006/relationships/slideLayout" Target="../slideLayouts/slideLayout12.xml"/><Relationship Id="rId6" Type="http://schemas.openxmlformats.org/officeDocument/2006/relationships/oleObject" Target="../embeddings/oleObject284.bin"/><Relationship Id="rId11" Type="http://schemas.openxmlformats.org/officeDocument/2006/relationships/image" Target="../media/image280.wmf"/><Relationship Id="rId24" Type="http://schemas.openxmlformats.org/officeDocument/2006/relationships/oleObject" Target="../embeddings/oleObject293.bin"/><Relationship Id="rId5" Type="http://schemas.openxmlformats.org/officeDocument/2006/relationships/image" Target="../media/image277.wmf"/><Relationship Id="rId15" Type="http://schemas.openxmlformats.org/officeDocument/2006/relationships/image" Target="../media/image282.wmf"/><Relationship Id="rId23" Type="http://schemas.openxmlformats.org/officeDocument/2006/relationships/image" Target="../media/image286.wmf"/><Relationship Id="rId28" Type="http://schemas.openxmlformats.org/officeDocument/2006/relationships/image" Target="../media/image288.wmf"/><Relationship Id="rId10" Type="http://schemas.openxmlformats.org/officeDocument/2006/relationships/oleObject" Target="../embeddings/oleObject286.bin"/><Relationship Id="rId19" Type="http://schemas.openxmlformats.org/officeDocument/2006/relationships/image" Target="../media/image284.wmf"/><Relationship Id="rId4" Type="http://schemas.openxmlformats.org/officeDocument/2006/relationships/oleObject" Target="../embeddings/oleObject283.bin"/><Relationship Id="rId9" Type="http://schemas.openxmlformats.org/officeDocument/2006/relationships/image" Target="../media/image279.wmf"/><Relationship Id="rId14" Type="http://schemas.openxmlformats.org/officeDocument/2006/relationships/oleObject" Target="../embeddings/oleObject288.bin"/><Relationship Id="rId22" Type="http://schemas.openxmlformats.org/officeDocument/2006/relationships/oleObject" Target="../embeddings/oleObject292.bin"/><Relationship Id="rId27" Type="http://schemas.openxmlformats.org/officeDocument/2006/relationships/oleObject" Target="../embeddings/oleObject295.bin"/></Relationships>
</file>

<file path=ppt/slides/_rels/slide60.xml.rels><?xml version="1.0" encoding="UTF-8" standalone="yes"?>
<Relationships xmlns="http://schemas.openxmlformats.org/package/2006/relationships"><Relationship Id="rId8" Type="http://schemas.openxmlformats.org/officeDocument/2006/relationships/oleObject" Target="../embeddings/oleObject299.bin"/><Relationship Id="rId13" Type="http://schemas.openxmlformats.org/officeDocument/2006/relationships/oleObject" Target="../embeddings/oleObject302.bin"/><Relationship Id="rId18" Type="http://schemas.openxmlformats.org/officeDocument/2006/relationships/image" Target="../media/image295.wmf"/><Relationship Id="rId3" Type="http://schemas.openxmlformats.org/officeDocument/2006/relationships/image" Target="../media/image282.wmf"/><Relationship Id="rId7" Type="http://schemas.openxmlformats.org/officeDocument/2006/relationships/image" Target="../media/image290.wmf"/><Relationship Id="rId12" Type="http://schemas.openxmlformats.org/officeDocument/2006/relationships/image" Target="../media/image292.wmf"/><Relationship Id="rId17" Type="http://schemas.openxmlformats.org/officeDocument/2006/relationships/oleObject" Target="../embeddings/oleObject304.bin"/><Relationship Id="rId2" Type="http://schemas.openxmlformats.org/officeDocument/2006/relationships/oleObject" Target="../embeddings/oleObject296.bin"/><Relationship Id="rId16" Type="http://schemas.openxmlformats.org/officeDocument/2006/relationships/image" Target="../media/image294.wmf"/><Relationship Id="rId20" Type="http://schemas.openxmlformats.org/officeDocument/2006/relationships/image" Target="../media/image296.wmf"/><Relationship Id="rId1" Type="http://schemas.openxmlformats.org/officeDocument/2006/relationships/slideLayout" Target="../slideLayouts/slideLayout12.xml"/><Relationship Id="rId6" Type="http://schemas.openxmlformats.org/officeDocument/2006/relationships/oleObject" Target="../embeddings/oleObject298.bin"/><Relationship Id="rId11" Type="http://schemas.openxmlformats.org/officeDocument/2006/relationships/oleObject" Target="../embeddings/oleObject301.bin"/><Relationship Id="rId5" Type="http://schemas.openxmlformats.org/officeDocument/2006/relationships/image" Target="../media/image289.wmf"/><Relationship Id="rId15" Type="http://schemas.openxmlformats.org/officeDocument/2006/relationships/oleObject" Target="../embeddings/oleObject303.bin"/><Relationship Id="rId10" Type="http://schemas.openxmlformats.org/officeDocument/2006/relationships/oleObject" Target="../embeddings/oleObject300.bin"/><Relationship Id="rId19" Type="http://schemas.openxmlformats.org/officeDocument/2006/relationships/oleObject" Target="../embeddings/oleObject305.bin"/><Relationship Id="rId4" Type="http://schemas.openxmlformats.org/officeDocument/2006/relationships/oleObject" Target="../embeddings/oleObject297.bin"/><Relationship Id="rId9" Type="http://schemas.openxmlformats.org/officeDocument/2006/relationships/image" Target="../media/image291.wmf"/><Relationship Id="rId14" Type="http://schemas.openxmlformats.org/officeDocument/2006/relationships/image" Target="../media/image293.wmf"/></Relationships>
</file>

<file path=ppt/slides/_rels/slide61.xml.rels><?xml version="1.0" encoding="UTF-8" standalone="yes"?>
<Relationships xmlns="http://schemas.openxmlformats.org/package/2006/relationships"><Relationship Id="rId8" Type="http://schemas.openxmlformats.org/officeDocument/2006/relationships/oleObject" Target="../embeddings/oleObject309.bin"/><Relationship Id="rId13" Type="http://schemas.openxmlformats.org/officeDocument/2006/relationships/image" Target="../media/image301.wmf"/><Relationship Id="rId18" Type="http://schemas.openxmlformats.org/officeDocument/2006/relationships/image" Target="../media/image303.wmf"/><Relationship Id="rId3" Type="http://schemas.openxmlformats.org/officeDocument/2006/relationships/image" Target="../media/image282.wmf"/><Relationship Id="rId7" Type="http://schemas.openxmlformats.org/officeDocument/2006/relationships/image" Target="../media/image298.wmf"/><Relationship Id="rId12" Type="http://schemas.openxmlformats.org/officeDocument/2006/relationships/oleObject" Target="../embeddings/oleObject311.bin"/><Relationship Id="rId17" Type="http://schemas.openxmlformats.org/officeDocument/2006/relationships/oleObject" Target="../embeddings/oleObject314.bin"/><Relationship Id="rId2" Type="http://schemas.openxmlformats.org/officeDocument/2006/relationships/oleObject" Target="../embeddings/oleObject306.bin"/><Relationship Id="rId16" Type="http://schemas.openxmlformats.org/officeDocument/2006/relationships/oleObject" Target="../embeddings/oleObject313.bin"/><Relationship Id="rId1" Type="http://schemas.openxmlformats.org/officeDocument/2006/relationships/slideLayout" Target="../slideLayouts/slideLayout12.xml"/><Relationship Id="rId6" Type="http://schemas.openxmlformats.org/officeDocument/2006/relationships/oleObject" Target="../embeddings/oleObject308.bin"/><Relationship Id="rId11" Type="http://schemas.openxmlformats.org/officeDocument/2006/relationships/image" Target="../media/image300.wmf"/><Relationship Id="rId5" Type="http://schemas.openxmlformats.org/officeDocument/2006/relationships/image" Target="../media/image297.wmf"/><Relationship Id="rId15" Type="http://schemas.openxmlformats.org/officeDocument/2006/relationships/image" Target="../media/image302.wmf"/><Relationship Id="rId10" Type="http://schemas.openxmlformats.org/officeDocument/2006/relationships/oleObject" Target="../embeddings/oleObject310.bin"/><Relationship Id="rId4" Type="http://schemas.openxmlformats.org/officeDocument/2006/relationships/oleObject" Target="../embeddings/oleObject307.bin"/><Relationship Id="rId9" Type="http://schemas.openxmlformats.org/officeDocument/2006/relationships/image" Target="../media/image299.wmf"/><Relationship Id="rId14" Type="http://schemas.openxmlformats.org/officeDocument/2006/relationships/oleObject" Target="../embeddings/oleObject312.bin"/></Relationships>
</file>

<file path=ppt/slides/_rels/slide62.xml.rels><?xml version="1.0" encoding="UTF-8" standalone="yes"?>
<Relationships xmlns="http://schemas.openxmlformats.org/package/2006/relationships"><Relationship Id="rId3" Type="http://schemas.openxmlformats.org/officeDocument/2006/relationships/image" Target="../media/image304.wmf"/><Relationship Id="rId7" Type="http://schemas.openxmlformats.org/officeDocument/2006/relationships/image" Target="../media/image306.wmf"/><Relationship Id="rId2" Type="http://schemas.openxmlformats.org/officeDocument/2006/relationships/oleObject" Target="../embeddings/oleObject315.bin"/><Relationship Id="rId1" Type="http://schemas.openxmlformats.org/officeDocument/2006/relationships/slideLayout" Target="../slideLayouts/slideLayout12.xml"/><Relationship Id="rId6" Type="http://schemas.openxmlformats.org/officeDocument/2006/relationships/oleObject" Target="../embeddings/oleObject317.bin"/><Relationship Id="rId5" Type="http://schemas.openxmlformats.org/officeDocument/2006/relationships/image" Target="../media/image305.wmf"/><Relationship Id="rId4" Type="http://schemas.openxmlformats.org/officeDocument/2006/relationships/oleObject" Target="../embeddings/oleObject316.bin"/></Relationships>
</file>

<file path=ppt/slides/_rels/slide63.xml.rels><?xml version="1.0" encoding="UTF-8" standalone="yes"?>
<Relationships xmlns="http://schemas.openxmlformats.org/package/2006/relationships"><Relationship Id="rId3" Type="http://schemas.openxmlformats.org/officeDocument/2006/relationships/image" Target="../media/image304.wmf"/><Relationship Id="rId7" Type="http://schemas.openxmlformats.org/officeDocument/2006/relationships/image" Target="../media/image306.wmf"/><Relationship Id="rId2" Type="http://schemas.openxmlformats.org/officeDocument/2006/relationships/oleObject" Target="../embeddings/oleObject318.bin"/><Relationship Id="rId1" Type="http://schemas.openxmlformats.org/officeDocument/2006/relationships/slideLayout" Target="../slideLayouts/slideLayout12.xml"/><Relationship Id="rId6" Type="http://schemas.openxmlformats.org/officeDocument/2006/relationships/oleObject" Target="../embeddings/oleObject320.bin"/><Relationship Id="rId5" Type="http://schemas.openxmlformats.org/officeDocument/2006/relationships/image" Target="../media/image305.wmf"/><Relationship Id="rId4" Type="http://schemas.openxmlformats.org/officeDocument/2006/relationships/oleObject" Target="../embeddings/oleObject319.bin"/></Relationships>
</file>

<file path=ppt/slides/_rels/slide64.xml.rels><?xml version="1.0" encoding="UTF-8" standalone="yes"?>
<Relationships xmlns="http://schemas.openxmlformats.org/package/2006/relationships"><Relationship Id="rId2" Type="http://schemas.openxmlformats.org/officeDocument/2006/relationships/image" Target="../media/image307.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8" Type="http://schemas.openxmlformats.org/officeDocument/2006/relationships/oleObject" Target="../embeddings/oleObject325.bin"/><Relationship Id="rId3" Type="http://schemas.openxmlformats.org/officeDocument/2006/relationships/image" Target="../media/image308.wmf"/><Relationship Id="rId7" Type="http://schemas.openxmlformats.org/officeDocument/2006/relationships/oleObject" Target="../embeddings/oleObject324.bin"/><Relationship Id="rId2" Type="http://schemas.openxmlformats.org/officeDocument/2006/relationships/oleObject" Target="../embeddings/oleObject321.bin"/><Relationship Id="rId1" Type="http://schemas.openxmlformats.org/officeDocument/2006/relationships/slideLayout" Target="../slideLayouts/slideLayout12.xml"/><Relationship Id="rId6" Type="http://schemas.openxmlformats.org/officeDocument/2006/relationships/oleObject" Target="../embeddings/oleObject323.bin"/><Relationship Id="rId5" Type="http://schemas.openxmlformats.org/officeDocument/2006/relationships/image" Target="../media/image309.wmf"/><Relationship Id="rId4" Type="http://schemas.openxmlformats.org/officeDocument/2006/relationships/oleObject" Target="../embeddings/oleObject322.bin"/><Relationship Id="rId9" Type="http://schemas.openxmlformats.org/officeDocument/2006/relationships/image" Target="../media/image310.wmf"/></Relationships>
</file>

<file path=ppt/slides/_rels/slide66.xml.rels><?xml version="1.0" encoding="UTF-8" standalone="yes"?>
<Relationships xmlns="http://schemas.openxmlformats.org/package/2006/relationships"><Relationship Id="rId2" Type="http://schemas.openxmlformats.org/officeDocument/2006/relationships/image" Target="../media/image311.pn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8" Type="http://schemas.openxmlformats.org/officeDocument/2006/relationships/oleObject" Target="../embeddings/oleObject329.bin"/><Relationship Id="rId13" Type="http://schemas.openxmlformats.org/officeDocument/2006/relationships/image" Target="../media/image317.wmf"/><Relationship Id="rId18" Type="http://schemas.openxmlformats.org/officeDocument/2006/relationships/oleObject" Target="../embeddings/oleObject334.bin"/><Relationship Id="rId3" Type="http://schemas.openxmlformats.org/officeDocument/2006/relationships/image" Target="../media/image312.wmf"/><Relationship Id="rId7" Type="http://schemas.openxmlformats.org/officeDocument/2006/relationships/image" Target="../media/image314.wmf"/><Relationship Id="rId12" Type="http://schemas.openxmlformats.org/officeDocument/2006/relationships/oleObject" Target="../embeddings/oleObject331.bin"/><Relationship Id="rId17" Type="http://schemas.openxmlformats.org/officeDocument/2006/relationships/image" Target="../media/image319.wmf"/><Relationship Id="rId2" Type="http://schemas.openxmlformats.org/officeDocument/2006/relationships/oleObject" Target="../embeddings/oleObject326.bin"/><Relationship Id="rId16" Type="http://schemas.openxmlformats.org/officeDocument/2006/relationships/oleObject" Target="../embeddings/oleObject333.bin"/><Relationship Id="rId1" Type="http://schemas.openxmlformats.org/officeDocument/2006/relationships/slideLayout" Target="../slideLayouts/slideLayout12.xml"/><Relationship Id="rId6" Type="http://schemas.openxmlformats.org/officeDocument/2006/relationships/oleObject" Target="../embeddings/oleObject328.bin"/><Relationship Id="rId11" Type="http://schemas.openxmlformats.org/officeDocument/2006/relationships/image" Target="../media/image316.wmf"/><Relationship Id="rId5" Type="http://schemas.openxmlformats.org/officeDocument/2006/relationships/image" Target="../media/image313.wmf"/><Relationship Id="rId15" Type="http://schemas.openxmlformats.org/officeDocument/2006/relationships/image" Target="../media/image318.wmf"/><Relationship Id="rId10" Type="http://schemas.openxmlformats.org/officeDocument/2006/relationships/oleObject" Target="../embeddings/oleObject330.bin"/><Relationship Id="rId19" Type="http://schemas.openxmlformats.org/officeDocument/2006/relationships/image" Target="../media/image320.wmf"/><Relationship Id="rId4" Type="http://schemas.openxmlformats.org/officeDocument/2006/relationships/oleObject" Target="../embeddings/oleObject327.bin"/><Relationship Id="rId9" Type="http://schemas.openxmlformats.org/officeDocument/2006/relationships/image" Target="../media/image315.wmf"/><Relationship Id="rId14" Type="http://schemas.openxmlformats.org/officeDocument/2006/relationships/oleObject" Target="../embeddings/oleObject332.bin"/></Relationships>
</file>

<file path=ppt/slides/_rels/slide69.xml.rels><?xml version="1.0" encoding="UTF-8" standalone="yes"?>
<Relationships xmlns="http://schemas.openxmlformats.org/package/2006/relationships"><Relationship Id="rId8" Type="http://schemas.openxmlformats.org/officeDocument/2006/relationships/oleObject" Target="../embeddings/oleObject338.bin"/><Relationship Id="rId13" Type="http://schemas.openxmlformats.org/officeDocument/2006/relationships/image" Target="../media/image326.wmf"/><Relationship Id="rId18" Type="http://schemas.openxmlformats.org/officeDocument/2006/relationships/oleObject" Target="../embeddings/oleObject343.bin"/><Relationship Id="rId3" Type="http://schemas.openxmlformats.org/officeDocument/2006/relationships/image" Target="../media/image321.wmf"/><Relationship Id="rId7" Type="http://schemas.openxmlformats.org/officeDocument/2006/relationships/image" Target="../media/image323.wmf"/><Relationship Id="rId12" Type="http://schemas.openxmlformats.org/officeDocument/2006/relationships/oleObject" Target="../embeddings/oleObject340.bin"/><Relationship Id="rId17" Type="http://schemas.openxmlformats.org/officeDocument/2006/relationships/image" Target="../media/image328.wmf"/><Relationship Id="rId2" Type="http://schemas.openxmlformats.org/officeDocument/2006/relationships/oleObject" Target="../embeddings/oleObject335.bin"/><Relationship Id="rId16" Type="http://schemas.openxmlformats.org/officeDocument/2006/relationships/oleObject" Target="../embeddings/oleObject342.bin"/><Relationship Id="rId1" Type="http://schemas.openxmlformats.org/officeDocument/2006/relationships/slideLayout" Target="../slideLayouts/slideLayout12.xml"/><Relationship Id="rId6" Type="http://schemas.openxmlformats.org/officeDocument/2006/relationships/oleObject" Target="../embeddings/oleObject337.bin"/><Relationship Id="rId11" Type="http://schemas.openxmlformats.org/officeDocument/2006/relationships/image" Target="../media/image325.wmf"/><Relationship Id="rId5" Type="http://schemas.openxmlformats.org/officeDocument/2006/relationships/image" Target="../media/image322.wmf"/><Relationship Id="rId15" Type="http://schemas.openxmlformats.org/officeDocument/2006/relationships/image" Target="../media/image327.wmf"/><Relationship Id="rId10" Type="http://schemas.openxmlformats.org/officeDocument/2006/relationships/oleObject" Target="../embeddings/oleObject339.bin"/><Relationship Id="rId19" Type="http://schemas.openxmlformats.org/officeDocument/2006/relationships/image" Target="../media/image329.wmf"/><Relationship Id="rId4" Type="http://schemas.openxmlformats.org/officeDocument/2006/relationships/oleObject" Target="../embeddings/oleObject336.bin"/><Relationship Id="rId9" Type="http://schemas.openxmlformats.org/officeDocument/2006/relationships/image" Target="../media/image324.wmf"/><Relationship Id="rId14" Type="http://schemas.openxmlformats.org/officeDocument/2006/relationships/oleObject" Target="../embeddings/oleObject341.bin"/></Relationships>
</file>

<file path=ppt/slides/_rels/slide70.xml.rels><?xml version="1.0" encoding="UTF-8" standalone="yes"?>
<Relationships xmlns="http://schemas.openxmlformats.org/package/2006/relationships"><Relationship Id="rId13" Type="http://schemas.openxmlformats.org/officeDocument/2006/relationships/image" Target="../media/image335.wmf"/><Relationship Id="rId18" Type="http://schemas.openxmlformats.org/officeDocument/2006/relationships/oleObject" Target="../embeddings/oleObject353.bin"/><Relationship Id="rId26" Type="http://schemas.openxmlformats.org/officeDocument/2006/relationships/oleObject" Target="../embeddings/oleObject359.bin"/><Relationship Id="rId3" Type="http://schemas.openxmlformats.org/officeDocument/2006/relationships/image" Target="../media/image330.wmf"/><Relationship Id="rId21" Type="http://schemas.openxmlformats.org/officeDocument/2006/relationships/oleObject" Target="../embeddings/oleObject355.bin"/><Relationship Id="rId7" Type="http://schemas.openxmlformats.org/officeDocument/2006/relationships/image" Target="../media/image332.wmf"/><Relationship Id="rId12" Type="http://schemas.openxmlformats.org/officeDocument/2006/relationships/oleObject" Target="../embeddings/oleObject349.bin"/><Relationship Id="rId17" Type="http://schemas.openxmlformats.org/officeDocument/2006/relationships/image" Target="../media/image336.wmf"/><Relationship Id="rId25" Type="http://schemas.openxmlformats.org/officeDocument/2006/relationships/image" Target="../media/image338.wmf"/><Relationship Id="rId33" Type="http://schemas.openxmlformats.org/officeDocument/2006/relationships/oleObject" Target="../embeddings/oleObject364.bin"/><Relationship Id="rId2" Type="http://schemas.openxmlformats.org/officeDocument/2006/relationships/oleObject" Target="../embeddings/oleObject344.bin"/><Relationship Id="rId16" Type="http://schemas.openxmlformats.org/officeDocument/2006/relationships/oleObject" Target="../embeddings/oleObject352.bin"/><Relationship Id="rId20" Type="http://schemas.openxmlformats.org/officeDocument/2006/relationships/oleObject" Target="../embeddings/oleObject354.bin"/><Relationship Id="rId29" Type="http://schemas.openxmlformats.org/officeDocument/2006/relationships/image" Target="../media/image340.wmf"/><Relationship Id="rId1" Type="http://schemas.openxmlformats.org/officeDocument/2006/relationships/slideLayout" Target="../slideLayouts/slideLayout12.xml"/><Relationship Id="rId6" Type="http://schemas.openxmlformats.org/officeDocument/2006/relationships/oleObject" Target="../embeddings/oleObject346.bin"/><Relationship Id="rId11" Type="http://schemas.openxmlformats.org/officeDocument/2006/relationships/image" Target="../media/image334.wmf"/><Relationship Id="rId24" Type="http://schemas.openxmlformats.org/officeDocument/2006/relationships/oleObject" Target="../embeddings/oleObject358.bin"/><Relationship Id="rId32" Type="http://schemas.openxmlformats.org/officeDocument/2006/relationships/oleObject" Target="../embeddings/oleObject363.bin"/><Relationship Id="rId5" Type="http://schemas.openxmlformats.org/officeDocument/2006/relationships/image" Target="../media/image331.wmf"/><Relationship Id="rId15" Type="http://schemas.openxmlformats.org/officeDocument/2006/relationships/oleObject" Target="../embeddings/oleObject351.bin"/><Relationship Id="rId23" Type="http://schemas.openxmlformats.org/officeDocument/2006/relationships/oleObject" Target="../embeddings/oleObject357.bin"/><Relationship Id="rId28" Type="http://schemas.openxmlformats.org/officeDocument/2006/relationships/oleObject" Target="../embeddings/oleObject360.bin"/><Relationship Id="rId10" Type="http://schemas.openxmlformats.org/officeDocument/2006/relationships/oleObject" Target="../embeddings/oleObject348.bin"/><Relationship Id="rId19" Type="http://schemas.openxmlformats.org/officeDocument/2006/relationships/image" Target="../media/image337.wmf"/><Relationship Id="rId31" Type="http://schemas.openxmlformats.org/officeDocument/2006/relationships/oleObject" Target="../embeddings/oleObject362.bin"/><Relationship Id="rId4" Type="http://schemas.openxmlformats.org/officeDocument/2006/relationships/oleObject" Target="../embeddings/oleObject345.bin"/><Relationship Id="rId9" Type="http://schemas.openxmlformats.org/officeDocument/2006/relationships/image" Target="../media/image333.wmf"/><Relationship Id="rId14" Type="http://schemas.openxmlformats.org/officeDocument/2006/relationships/oleObject" Target="../embeddings/oleObject350.bin"/><Relationship Id="rId22" Type="http://schemas.openxmlformats.org/officeDocument/2006/relationships/oleObject" Target="../embeddings/oleObject356.bin"/><Relationship Id="rId27" Type="http://schemas.openxmlformats.org/officeDocument/2006/relationships/image" Target="../media/image339.wmf"/><Relationship Id="rId30" Type="http://schemas.openxmlformats.org/officeDocument/2006/relationships/oleObject" Target="../embeddings/oleObject361.bin"/><Relationship Id="rId8" Type="http://schemas.openxmlformats.org/officeDocument/2006/relationships/oleObject" Target="../embeddings/oleObject347.bin"/></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image" Target="../media/image341.emf"/><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342.pn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image" Target="../media/image343.wmf"/><Relationship Id="rId2" Type="http://schemas.openxmlformats.org/officeDocument/2006/relationships/oleObject" Target="../embeddings/oleObject365.bin"/><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5"/>
          <p:cNvSpPr>
            <a:spLocks noChangeArrowheads="1"/>
          </p:cNvSpPr>
          <p:nvPr>
            <p:custDataLst>
              <p:tags r:id="rId1"/>
            </p:custDataLst>
          </p:nvPr>
        </p:nvSpPr>
        <p:spPr bwMode="auto">
          <a:xfrm>
            <a:off x="6381750" y="706438"/>
            <a:ext cx="5805488" cy="201612"/>
          </a:xfrm>
          <a:prstGeom prst="rect">
            <a:avLst/>
          </a:prstGeom>
          <a:solidFill>
            <a:srgbClr val="001C5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buFont typeface="Arial" pitchFamily="34" charset="0"/>
              <a:buNone/>
            </a:pPr>
            <a:endParaRPr lang="zh-CN" altLang="en-US" sz="2000">
              <a:solidFill>
                <a:schemeClr val="accent2"/>
              </a:solidFill>
              <a:latin typeface="Times New Roman" pitchFamily="18" charset="0"/>
              <a:ea typeface="FangSong_GB2312" pitchFamily="49" charset="-122"/>
            </a:endParaRPr>
          </a:p>
        </p:txBody>
      </p:sp>
      <p:sp>
        <p:nvSpPr>
          <p:cNvPr id="15363" name="Rectangle 7"/>
          <p:cNvSpPr>
            <a:spLocks noChangeArrowheads="1"/>
          </p:cNvSpPr>
          <p:nvPr>
            <p:custDataLst>
              <p:tags r:id="rId2"/>
            </p:custDataLst>
          </p:nvPr>
        </p:nvSpPr>
        <p:spPr bwMode="auto">
          <a:xfrm>
            <a:off x="1692275" y="6530975"/>
            <a:ext cx="1736725" cy="138113"/>
          </a:xfrm>
          <a:prstGeom prst="rect">
            <a:avLst/>
          </a:prstGeom>
          <a:solidFill>
            <a:srgbClr val="08483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buFont typeface="Arial" pitchFamily="34" charset="0"/>
              <a:buNone/>
            </a:pPr>
            <a:endParaRPr lang="zh-CN" altLang="en-US" sz="2000">
              <a:solidFill>
                <a:schemeClr val="accent2"/>
              </a:solidFill>
              <a:latin typeface="Times New Roman" pitchFamily="18" charset="0"/>
              <a:ea typeface="FangSong_GB2312" pitchFamily="49" charset="-122"/>
            </a:endParaRPr>
          </a:p>
        </p:txBody>
      </p:sp>
      <p:pic>
        <p:nvPicPr>
          <p:cNvPr id="15364" name="Picture 32" descr="12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2088" y="150813"/>
            <a:ext cx="18843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Rectangle 2"/>
          <p:cNvSpPr txBox="1">
            <a:spLocks noChangeArrowheads="1"/>
          </p:cNvSpPr>
          <p:nvPr/>
        </p:nvSpPr>
        <p:spPr bwMode="gray">
          <a:xfrm>
            <a:off x="404969" y="1916832"/>
            <a:ext cx="1152128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50" tIns="54425" rIns="108850" bIns="54425" anchor="ctr"/>
          <a:lstStyle>
            <a:lvl1pPr>
              <a:defRPr kumimoji="1" sz="3200">
                <a:solidFill>
                  <a:schemeClr val="tx1"/>
                </a:solidFill>
                <a:latin typeface="Calibri" pitchFamily="34" charset="0"/>
                <a:ea typeface="宋体" pitchFamily="2" charset="-122"/>
              </a:defRPr>
            </a:lvl1pPr>
            <a:lvl2pPr>
              <a:defRPr kumimoji="1" sz="2800">
                <a:solidFill>
                  <a:schemeClr val="tx1"/>
                </a:solidFill>
                <a:latin typeface="Calibri" pitchFamily="34" charset="0"/>
                <a:ea typeface="宋体" pitchFamily="2" charset="-122"/>
              </a:defRPr>
            </a:lvl2pPr>
            <a:lvl3pPr>
              <a:defRPr kumimoji="1" sz="2400">
                <a:solidFill>
                  <a:schemeClr val="tx1"/>
                </a:solidFill>
                <a:latin typeface="Calibri" pitchFamily="34" charset="0"/>
                <a:ea typeface="宋体" pitchFamily="2" charset="-122"/>
              </a:defRPr>
            </a:lvl3pPr>
            <a:lvl4pPr>
              <a:defRPr kumimoji="1" sz="2000">
                <a:solidFill>
                  <a:schemeClr val="tx1"/>
                </a:solidFill>
                <a:latin typeface="Calibri" pitchFamily="34" charset="0"/>
                <a:ea typeface="宋体" pitchFamily="2" charset="-122"/>
              </a:defRPr>
            </a:lvl4pPr>
            <a:lvl5pPr>
              <a:defRPr kumimoji="1" sz="2000">
                <a:solidFill>
                  <a:schemeClr val="tx1"/>
                </a:solidFill>
                <a:latin typeface="Calibri" pitchFamily="34" charset="0"/>
                <a:ea typeface="宋体" pitchFamily="2" charset="-122"/>
              </a:defRPr>
            </a:lvl5pPr>
            <a:lvl6pPr eaLnBrk="0" fontAlgn="base" hangingPunct="0">
              <a:spcAft>
                <a:spcPct val="0"/>
              </a:spcAft>
              <a:buChar char="»"/>
              <a:defRPr kumimoji="1" sz="2000">
                <a:solidFill>
                  <a:schemeClr val="tx1"/>
                </a:solidFill>
                <a:latin typeface="Calibri" pitchFamily="34" charset="0"/>
                <a:ea typeface="宋体" pitchFamily="2" charset="-122"/>
              </a:defRPr>
            </a:lvl6pPr>
            <a:lvl7pPr eaLnBrk="0" fontAlgn="base" hangingPunct="0">
              <a:spcAft>
                <a:spcPct val="0"/>
              </a:spcAft>
              <a:buChar char="»"/>
              <a:defRPr kumimoji="1" sz="2000">
                <a:solidFill>
                  <a:schemeClr val="tx1"/>
                </a:solidFill>
                <a:latin typeface="Calibri" pitchFamily="34" charset="0"/>
                <a:ea typeface="宋体" pitchFamily="2" charset="-122"/>
              </a:defRPr>
            </a:lvl7pPr>
            <a:lvl8pPr eaLnBrk="0" fontAlgn="base" hangingPunct="0">
              <a:spcAft>
                <a:spcPct val="0"/>
              </a:spcAft>
              <a:buChar char="»"/>
              <a:defRPr kumimoji="1" sz="2000">
                <a:solidFill>
                  <a:schemeClr val="tx1"/>
                </a:solidFill>
                <a:latin typeface="Calibri" pitchFamily="34" charset="0"/>
                <a:ea typeface="宋体" pitchFamily="2" charset="-122"/>
              </a:defRPr>
            </a:lvl8pPr>
            <a:lvl9pPr eaLnBrk="0" fontAlgn="base" hangingPunct="0">
              <a:spcAft>
                <a:spcPct val="0"/>
              </a:spcAft>
              <a:buChar char="»"/>
              <a:defRPr kumimoji="1" sz="2000">
                <a:solidFill>
                  <a:schemeClr val="tx1"/>
                </a:solidFill>
                <a:latin typeface="Calibri" pitchFamily="34" charset="0"/>
                <a:ea typeface="宋体" pitchFamily="2" charset="-122"/>
              </a:defRPr>
            </a:lvl9pPr>
          </a:lstStyle>
          <a:p>
            <a:pPr algn="ctr" eaLnBrk="1" hangingPunct="1">
              <a:lnSpc>
                <a:spcPct val="120000"/>
              </a:lnSpc>
            </a:pPr>
            <a:r>
              <a:rPr kumimoji="0" lang="zh-CN" altLang="en-US" sz="6600" b="1" dirty="0">
                <a:latin typeface="黑体" pitchFamily="49" charset="-122"/>
                <a:ea typeface="黑体" pitchFamily="49" charset="-122"/>
              </a:rPr>
              <a:t>第二讲 </a:t>
            </a:r>
            <a:endParaRPr kumimoji="0" lang="en-US" altLang="zh-CN" sz="6600" b="1" dirty="0">
              <a:latin typeface="黑体" pitchFamily="49" charset="-122"/>
              <a:ea typeface="黑体" pitchFamily="49" charset="-122"/>
            </a:endParaRPr>
          </a:p>
          <a:p>
            <a:pPr algn="ctr" eaLnBrk="1" hangingPunct="1">
              <a:lnSpc>
                <a:spcPct val="120000"/>
              </a:lnSpc>
            </a:pPr>
            <a:r>
              <a:rPr kumimoji="0" lang="zh-CN" altLang="en-US" sz="6600" b="1" dirty="0">
                <a:latin typeface="黑体" pitchFamily="49" charset="-122"/>
                <a:ea typeface="黑体" pitchFamily="49" charset="-122"/>
              </a:rPr>
              <a:t>金融机构市场波动率测定</a:t>
            </a:r>
          </a:p>
        </p:txBody>
      </p:sp>
      <p:sp>
        <p:nvSpPr>
          <p:cNvPr id="15366" name="Text Box 38"/>
          <p:cNvSpPr txBox="1">
            <a:spLocks noChangeArrowheads="1"/>
          </p:cNvSpPr>
          <p:nvPr/>
        </p:nvSpPr>
        <p:spPr bwMode="gray">
          <a:xfrm>
            <a:off x="293029" y="4941168"/>
            <a:ext cx="11760200" cy="705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48" tIns="40824" rIns="81648" bIns="40824">
            <a:spAutoFit/>
          </a:bodyPr>
          <a:lstStyle>
            <a:lvl1pPr defTabSz="685800">
              <a:defRPr kumimoji="1" sz="3200">
                <a:solidFill>
                  <a:schemeClr val="tx1"/>
                </a:solidFill>
                <a:latin typeface="Calibri" pitchFamily="34" charset="0"/>
                <a:ea typeface="宋体" pitchFamily="2" charset="-122"/>
              </a:defRPr>
            </a:lvl1pPr>
            <a:lvl2pPr defTabSz="685800">
              <a:defRPr kumimoji="1" sz="2800">
                <a:solidFill>
                  <a:schemeClr val="tx1"/>
                </a:solidFill>
                <a:latin typeface="Calibri" pitchFamily="34" charset="0"/>
                <a:ea typeface="宋体" pitchFamily="2" charset="-122"/>
              </a:defRPr>
            </a:lvl2pPr>
            <a:lvl3pPr defTabSz="685800">
              <a:defRPr kumimoji="1" sz="2400">
                <a:solidFill>
                  <a:schemeClr val="tx1"/>
                </a:solidFill>
                <a:latin typeface="Calibri" pitchFamily="34" charset="0"/>
                <a:ea typeface="宋体" pitchFamily="2" charset="-122"/>
              </a:defRPr>
            </a:lvl3pPr>
            <a:lvl4pPr defTabSz="685800">
              <a:defRPr kumimoji="1" sz="2000">
                <a:solidFill>
                  <a:schemeClr val="tx1"/>
                </a:solidFill>
                <a:latin typeface="Calibri" pitchFamily="34" charset="0"/>
                <a:ea typeface="宋体" pitchFamily="2" charset="-122"/>
              </a:defRPr>
            </a:lvl4pPr>
            <a:lvl5pPr defTabSz="685800">
              <a:defRPr kumimoji="1" sz="2000">
                <a:solidFill>
                  <a:schemeClr val="tx1"/>
                </a:solidFill>
                <a:latin typeface="Calibri" pitchFamily="34" charset="0"/>
                <a:ea typeface="宋体" pitchFamily="2" charset="-122"/>
              </a:defRPr>
            </a:lvl5pPr>
            <a:lvl6pPr defTabSz="685800" eaLnBrk="0" fontAlgn="base" hangingPunct="0">
              <a:spcAft>
                <a:spcPct val="0"/>
              </a:spcAft>
              <a:buChar char="»"/>
              <a:defRPr kumimoji="1" sz="2000">
                <a:solidFill>
                  <a:schemeClr val="tx1"/>
                </a:solidFill>
                <a:latin typeface="Calibri" pitchFamily="34" charset="0"/>
                <a:ea typeface="宋体" pitchFamily="2" charset="-122"/>
              </a:defRPr>
            </a:lvl6pPr>
            <a:lvl7pPr defTabSz="685800" eaLnBrk="0" fontAlgn="base" hangingPunct="0">
              <a:spcAft>
                <a:spcPct val="0"/>
              </a:spcAft>
              <a:buChar char="»"/>
              <a:defRPr kumimoji="1" sz="2000">
                <a:solidFill>
                  <a:schemeClr val="tx1"/>
                </a:solidFill>
                <a:latin typeface="Calibri" pitchFamily="34" charset="0"/>
                <a:ea typeface="宋体" pitchFamily="2" charset="-122"/>
              </a:defRPr>
            </a:lvl7pPr>
            <a:lvl8pPr defTabSz="685800" eaLnBrk="0" fontAlgn="base" hangingPunct="0">
              <a:spcAft>
                <a:spcPct val="0"/>
              </a:spcAft>
              <a:buChar char="»"/>
              <a:defRPr kumimoji="1" sz="2000">
                <a:solidFill>
                  <a:schemeClr val="tx1"/>
                </a:solidFill>
                <a:latin typeface="Calibri" pitchFamily="34" charset="0"/>
                <a:ea typeface="宋体" pitchFamily="2" charset="-122"/>
              </a:defRPr>
            </a:lvl8pPr>
            <a:lvl9pPr defTabSz="685800" eaLnBrk="0" fontAlgn="base" hangingPunct="0">
              <a:spcAft>
                <a:spcPct val="0"/>
              </a:spcAft>
              <a:buChar char="»"/>
              <a:defRPr kumimoji="1" sz="2000">
                <a:solidFill>
                  <a:schemeClr val="tx1"/>
                </a:solidFill>
                <a:latin typeface="Calibri" pitchFamily="34" charset="0"/>
                <a:ea typeface="宋体" pitchFamily="2" charset="-122"/>
              </a:defRPr>
            </a:lvl9pPr>
          </a:lstStyle>
          <a:p>
            <a:pPr algn="ctr">
              <a:lnSpc>
                <a:spcPct val="150000"/>
              </a:lnSpc>
            </a:pPr>
            <a:r>
              <a:rPr kumimoji="0" lang="zh-CN" altLang="en-US" b="1" dirty="0">
                <a:latin typeface="黑体" pitchFamily="49" charset="-122"/>
                <a:ea typeface="黑体" pitchFamily="49" charset="-122"/>
              </a:rPr>
              <a:t>任课教师：陈创练</a:t>
            </a:r>
          </a:p>
        </p:txBody>
      </p:sp>
    </p:spTree>
  </p:cSld>
  <p:clrMapOvr>
    <a:masterClrMapping/>
  </p:clrMapOvr>
  <p:transition spd="slow" advClick="0" advTm="15798">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4224336" y="3221243"/>
            <a:ext cx="6892925" cy="646113"/>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2313"/>
            <a:r>
              <a:rPr lang="en-US" altLang="zh-CN" sz="2400" dirty="0">
                <a:solidFill>
                  <a:schemeClr val="tx1"/>
                </a:solidFill>
              </a:rPr>
              <a:t>     </a:t>
            </a:r>
            <a:r>
              <a:rPr lang="en-US" altLang="zh-CN" sz="2400" b="1" dirty="0">
                <a:solidFill>
                  <a:schemeClr val="tx1"/>
                </a:solidFill>
                <a:latin typeface="微软雅黑" pitchFamily="34" charset="-122"/>
                <a:ea typeface="微软雅黑" pitchFamily="34" charset="-122"/>
              </a:rPr>
              <a:t>EWMA</a:t>
            </a:r>
            <a:r>
              <a:rPr lang="zh-CN" altLang="en-US" sz="2400" b="1" dirty="0">
                <a:solidFill>
                  <a:schemeClr val="tx1"/>
                </a:solidFill>
                <a:latin typeface="微软雅黑" pitchFamily="34" charset="-122"/>
                <a:ea typeface="微软雅黑" pitchFamily="34" charset="-122"/>
              </a:rPr>
              <a:t>模型建模</a:t>
            </a:r>
          </a:p>
        </p:txBody>
      </p:sp>
      <p:sp>
        <p:nvSpPr>
          <p:cNvPr id="29" name="椭圆 28"/>
          <p:cNvSpPr/>
          <p:nvPr/>
        </p:nvSpPr>
        <p:spPr>
          <a:xfrm>
            <a:off x="4397374" y="3292681"/>
            <a:ext cx="671512" cy="503237"/>
          </a:xfrm>
          <a:prstGeom prst="ellipse">
            <a:avLst/>
          </a:prstGeom>
          <a:solidFill>
            <a:srgbClr val="00B0F0">
              <a:alpha val="80000"/>
            </a:srgbClr>
          </a:solidFill>
          <a:ln>
            <a:noFill/>
          </a:ln>
          <a:effectLst/>
        </p:spPr>
        <p:txBody>
          <a:bodyPr wrap="none" anchor="ctr"/>
          <a:lstStyle/>
          <a:p>
            <a:pPr algn="ctr">
              <a:buFont typeface="Arial" panose="020B0604020202020204" pitchFamily="34" charset="0"/>
              <a:buNone/>
              <a:defRPr/>
            </a:pPr>
            <a:r>
              <a:rPr lang="en-US" altLang="zh-CN" sz="2800" b="1" kern="0" dirty="0">
                <a:solidFill>
                  <a:srgbClr val="FFFFFF"/>
                </a:solidFill>
                <a:cs typeface="Times New Roman" panose="02020603050405020304" pitchFamily="18" charset="0"/>
              </a:rPr>
              <a:t>4</a:t>
            </a:r>
            <a:endParaRPr lang="zh-CN" altLang="en-US" sz="2800" b="1" kern="0" dirty="0">
              <a:solidFill>
                <a:srgbClr val="FFFFFF"/>
              </a:solidFill>
              <a:cs typeface="Times New Roman" panose="02020603050405020304" pitchFamily="18" charset="0"/>
            </a:endParaRPr>
          </a:p>
        </p:txBody>
      </p:sp>
      <p:sp>
        <p:nvSpPr>
          <p:cNvPr id="24" name="圆角矩形 23"/>
          <p:cNvSpPr/>
          <p:nvPr/>
        </p:nvSpPr>
        <p:spPr>
          <a:xfrm>
            <a:off x="4216400" y="620688"/>
            <a:ext cx="6892925" cy="646112"/>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zh-CN" altLang="en-US" sz="2400" dirty="0">
                <a:solidFill>
                  <a:schemeClr val="tx1"/>
                </a:solidFill>
              </a:rPr>
              <a:t>               </a:t>
            </a:r>
            <a:r>
              <a:rPr lang="zh-CN" altLang="en-US" sz="2400" b="1" dirty="0">
                <a:solidFill>
                  <a:schemeClr val="tx1"/>
                </a:solidFill>
                <a:latin typeface="微软雅黑" pitchFamily="34" charset="-122"/>
                <a:ea typeface="微软雅黑" pitchFamily="34" charset="-122"/>
              </a:rPr>
              <a:t>波动率与隐含波动率的定义</a:t>
            </a:r>
            <a:endParaRPr lang="en-US" altLang="zh-CN" sz="2400" b="1" dirty="0">
              <a:solidFill>
                <a:schemeClr val="tx1"/>
              </a:solidFill>
              <a:latin typeface="微软雅黑" pitchFamily="34" charset="-122"/>
              <a:ea typeface="微软雅黑" pitchFamily="34" charset="-122"/>
            </a:endParaRPr>
          </a:p>
        </p:txBody>
      </p:sp>
      <p:sp>
        <p:nvSpPr>
          <p:cNvPr id="25" name="圆角矩形 24"/>
          <p:cNvSpPr/>
          <p:nvPr/>
        </p:nvSpPr>
        <p:spPr>
          <a:xfrm>
            <a:off x="4241254" y="1458169"/>
            <a:ext cx="6892925" cy="674687"/>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2313"/>
            <a:r>
              <a:rPr lang="zh-CN" altLang="en-US" sz="2400" b="1" dirty="0">
                <a:solidFill>
                  <a:schemeClr val="tx1"/>
                </a:solidFill>
                <a:latin typeface="微软雅黑" pitchFamily="34" charset="-122"/>
                <a:ea typeface="微软雅黑" pitchFamily="34" charset="-122"/>
              </a:rPr>
              <a:t>   资产风险的度量</a:t>
            </a:r>
          </a:p>
        </p:txBody>
      </p:sp>
      <p:sp>
        <p:nvSpPr>
          <p:cNvPr id="26" name="圆角矩形 25"/>
          <p:cNvSpPr/>
          <p:nvPr/>
        </p:nvSpPr>
        <p:spPr>
          <a:xfrm>
            <a:off x="4225924" y="2329563"/>
            <a:ext cx="6892925" cy="695325"/>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altLang="zh-CN" sz="2400" dirty="0">
                <a:solidFill>
                  <a:schemeClr val="tx1"/>
                </a:solidFill>
              </a:rPr>
              <a:t>               </a:t>
            </a:r>
            <a:r>
              <a:rPr lang="en-US" altLang="zh-CN" sz="2400" b="1" dirty="0">
                <a:solidFill>
                  <a:schemeClr val="tx1"/>
                </a:solidFill>
                <a:latin typeface="微软雅黑" pitchFamily="34" charset="-122"/>
                <a:ea typeface="微软雅黑" pitchFamily="34" charset="-122"/>
              </a:rPr>
              <a:t>ARCH</a:t>
            </a:r>
            <a:r>
              <a:rPr lang="zh-CN" altLang="en-US" sz="2400" b="1" dirty="0">
                <a:solidFill>
                  <a:schemeClr val="tx1"/>
                </a:solidFill>
                <a:latin typeface="微软雅黑" pitchFamily="34" charset="-122"/>
                <a:ea typeface="微软雅黑" pitchFamily="34" charset="-122"/>
              </a:rPr>
              <a:t>模型建模</a:t>
            </a:r>
            <a:endParaRPr lang="en-US" altLang="zh-CN" sz="2400" b="1" dirty="0">
              <a:solidFill>
                <a:schemeClr val="tx1"/>
              </a:solidFill>
              <a:latin typeface="微软雅黑" pitchFamily="34" charset="-122"/>
              <a:ea typeface="微软雅黑" pitchFamily="34" charset="-122"/>
            </a:endParaRPr>
          </a:p>
        </p:txBody>
      </p:sp>
      <p:sp>
        <p:nvSpPr>
          <p:cNvPr id="28" name="椭圆 27"/>
          <p:cNvSpPr/>
          <p:nvPr/>
        </p:nvSpPr>
        <p:spPr>
          <a:xfrm>
            <a:off x="4384674" y="2432751"/>
            <a:ext cx="671512" cy="504825"/>
          </a:xfrm>
          <a:prstGeom prst="ellipse">
            <a:avLst/>
          </a:prstGeom>
          <a:solidFill>
            <a:srgbClr val="00B0F0">
              <a:alpha val="80000"/>
            </a:srgbClr>
          </a:solidFill>
          <a:ln>
            <a:noFill/>
          </a:ln>
          <a:effectLst/>
        </p:spPr>
        <p:txBody>
          <a:bodyPr wrap="none" anchor="ctr"/>
          <a:lstStyle/>
          <a:p>
            <a:pPr algn="ctr">
              <a:buFont typeface="Arial" panose="020B0604020202020204" pitchFamily="34" charset="0"/>
              <a:buNone/>
              <a:defRPr/>
            </a:pPr>
            <a:r>
              <a:rPr lang="en-US" altLang="zh-CN" sz="2800" b="1" kern="0" dirty="0">
                <a:solidFill>
                  <a:srgbClr val="FFFFFF"/>
                </a:solidFill>
                <a:cs typeface="Times New Roman" panose="02020603050405020304" pitchFamily="18" charset="0"/>
              </a:rPr>
              <a:t>3</a:t>
            </a:r>
            <a:endParaRPr lang="zh-CN" altLang="en-US" sz="2800" b="1" kern="0" dirty="0">
              <a:solidFill>
                <a:srgbClr val="FFFFFF"/>
              </a:solidFill>
              <a:cs typeface="Times New Roman" panose="02020603050405020304" pitchFamily="18" charset="0"/>
            </a:endParaRPr>
          </a:p>
        </p:txBody>
      </p:sp>
      <p:sp>
        <p:nvSpPr>
          <p:cNvPr id="30" name="椭圆 29"/>
          <p:cNvSpPr/>
          <p:nvPr/>
        </p:nvSpPr>
        <p:spPr>
          <a:xfrm>
            <a:off x="4365625" y="692125"/>
            <a:ext cx="671513" cy="503238"/>
          </a:xfrm>
          <a:prstGeom prst="ellipse">
            <a:avLst/>
          </a:prstGeom>
          <a:solidFill>
            <a:srgbClr val="00B0F0">
              <a:alpha val="80000"/>
            </a:srgbClr>
          </a:solidFill>
          <a:ln>
            <a:noFill/>
          </a:ln>
          <a:effectLst/>
        </p:spPr>
        <p:txBody>
          <a:bodyPr wrap="none" anchor="ctr"/>
          <a:lstStyle/>
          <a:p>
            <a:pPr algn="ctr">
              <a:buFont typeface="Arial" panose="020B0604020202020204" pitchFamily="34" charset="0"/>
              <a:buNone/>
              <a:defRPr/>
            </a:pPr>
            <a:r>
              <a:rPr lang="en-US" altLang="zh-CN" sz="2800" b="1" kern="0" dirty="0">
                <a:solidFill>
                  <a:srgbClr val="FFFFFF"/>
                </a:solidFill>
                <a:cs typeface="Times New Roman" panose="02020603050405020304" pitchFamily="18" charset="0"/>
              </a:rPr>
              <a:t>1</a:t>
            </a:r>
            <a:endParaRPr lang="zh-CN" altLang="en-US" sz="2800" b="1" kern="0" dirty="0">
              <a:solidFill>
                <a:srgbClr val="FFFFFF"/>
              </a:solidFill>
              <a:cs typeface="Times New Roman" panose="02020603050405020304" pitchFamily="18" charset="0"/>
            </a:endParaRPr>
          </a:p>
        </p:txBody>
      </p:sp>
      <p:sp>
        <p:nvSpPr>
          <p:cNvPr id="31" name="椭圆 30"/>
          <p:cNvSpPr/>
          <p:nvPr/>
        </p:nvSpPr>
        <p:spPr>
          <a:xfrm>
            <a:off x="4379366" y="1556792"/>
            <a:ext cx="671513" cy="503237"/>
          </a:xfrm>
          <a:prstGeom prst="ellipse">
            <a:avLst/>
          </a:prstGeom>
          <a:solidFill>
            <a:srgbClr val="00B0F0">
              <a:alpha val="80000"/>
            </a:srgbClr>
          </a:solidFill>
          <a:ln>
            <a:noFill/>
          </a:ln>
          <a:effectLst/>
        </p:spPr>
        <p:txBody>
          <a:bodyPr wrap="none" anchor="ctr"/>
          <a:lstStyle/>
          <a:p>
            <a:pPr algn="ctr">
              <a:buFont typeface="Arial" panose="020B0604020202020204" pitchFamily="34" charset="0"/>
              <a:buNone/>
              <a:defRPr/>
            </a:pPr>
            <a:r>
              <a:rPr lang="en-US" altLang="zh-CN" sz="2800" b="1" kern="0" dirty="0">
                <a:solidFill>
                  <a:srgbClr val="FFFFFF"/>
                </a:solidFill>
                <a:cs typeface="Times New Roman" panose="02020603050405020304" pitchFamily="18" charset="0"/>
              </a:rPr>
              <a:t>2</a:t>
            </a:r>
            <a:endParaRPr lang="zh-CN" altLang="en-US" sz="2800" b="1" kern="0" dirty="0">
              <a:solidFill>
                <a:srgbClr val="FFFFFF"/>
              </a:solidFill>
              <a:cs typeface="Times New Roman" panose="02020603050405020304" pitchFamily="18" charset="0"/>
            </a:endParaRPr>
          </a:p>
        </p:txBody>
      </p:sp>
      <p:sp>
        <p:nvSpPr>
          <p:cNvPr id="34" name="MH_Others_10" descr="#wm#_48_07_*Z"/>
          <p:cNvSpPr>
            <a:spLocks noChangeArrowheads="1"/>
          </p:cNvSpPr>
          <p:nvPr>
            <p:custDataLst>
              <p:tags r:id="rId1"/>
            </p:custDataLst>
          </p:nvPr>
        </p:nvSpPr>
        <p:spPr bwMode="auto">
          <a:xfrm>
            <a:off x="650875" y="947738"/>
            <a:ext cx="2035175" cy="1530350"/>
          </a:xfrm>
          <a:prstGeom prst="ellipse">
            <a:avLst/>
          </a:prstGeom>
          <a:solidFill>
            <a:schemeClr val="accent6">
              <a:lumMod val="75000"/>
            </a:schemeClr>
          </a:solidFill>
          <a:ln>
            <a:noFill/>
          </a:ln>
          <a:effectLst/>
        </p:spPr>
        <p:txBody>
          <a:bodyPr lIns="0" tIns="0" rIns="0" bIns="0"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eaLnBrk="1" hangingPunct="1">
              <a:spcBef>
                <a:spcPct val="0"/>
              </a:spcBef>
              <a:buFont typeface="Arial" panose="020B0604020202020204" pitchFamily="34" charset="0"/>
              <a:buNone/>
              <a:defRPr/>
            </a:pPr>
            <a:r>
              <a:rPr lang="zh-CN" altLang="en-US" sz="7200" b="1" kern="0"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提</a:t>
            </a:r>
            <a:endParaRPr lang="zh-CN" altLang="zh-CN" sz="7200" b="1" kern="0"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5" name="MH_Others_11" descr="#wm#_48_07_*Z"/>
          <p:cNvSpPr>
            <a:spLocks noChangeArrowheads="1"/>
          </p:cNvSpPr>
          <p:nvPr>
            <p:custDataLst>
              <p:tags r:id="rId2"/>
            </p:custDataLst>
          </p:nvPr>
        </p:nvSpPr>
        <p:spPr bwMode="auto">
          <a:xfrm>
            <a:off x="2120900" y="2012950"/>
            <a:ext cx="1233488" cy="928688"/>
          </a:xfrm>
          <a:prstGeom prst="ellipse">
            <a:avLst/>
          </a:prstGeom>
          <a:solidFill>
            <a:srgbClr val="FBBD9B"/>
          </a:solidFill>
          <a:ln>
            <a:noFill/>
          </a:ln>
          <a:effectLst/>
        </p:spPr>
        <p:txBody>
          <a:bodyPr lIns="0" tIns="0" rIns="0" bIns="0"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eaLnBrk="1" hangingPunct="1">
              <a:spcBef>
                <a:spcPct val="0"/>
              </a:spcBef>
              <a:buFont typeface="Arial" panose="020B0604020202020204" pitchFamily="34" charset="0"/>
              <a:buNone/>
              <a:defRPr/>
            </a:pPr>
            <a:r>
              <a:rPr lang="zh-CN" altLang="en-US" sz="4800" b="1" kern="0" dirty="0">
                <a:solidFill>
                  <a:srgbClr val="3333FF"/>
                </a:solidFill>
                <a:latin typeface="微软雅黑" panose="020B0503020204020204" pitchFamily="34" charset="-122"/>
                <a:ea typeface="微软雅黑" panose="020B0503020204020204" pitchFamily="34" charset="-122"/>
              </a:rPr>
              <a:t>纲</a:t>
            </a:r>
            <a:endParaRPr lang="zh-CN" altLang="zh-CN" sz="4800" b="1" kern="0" dirty="0">
              <a:solidFill>
                <a:srgbClr val="3333FF"/>
              </a:solidFill>
              <a:latin typeface="微软雅黑" panose="020B0503020204020204" pitchFamily="34" charset="-122"/>
              <a:ea typeface="微软雅黑" panose="020B0503020204020204" pitchFamily="34" charset="-122"/>
            </a:endParaRPr>
          </a:p>
        </p:txBody>
      </p:sp>
      <p:sp>
        <p:nvSpPr>
          <p:cNvPr id="17421" name="MH_Others_12"/>
          <p:cNvSpPr txBox="1">
            <a:spLocks noChangeArrowheads="1"/>
          </p:cNvSpPr>
          <p:nvPr>
            <p:custDataLst>
              <p:tags r:id="rId3"/>
            </p:custDataLst>
          </p:nvPr>
        </p:nvSpPr>
        <p:spPr bwMode="auto">
          <a:xfrm>
            <a:off x="1260475" y="2925763"/>
            <a:ext cx="815975"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nchor="ctr"/>
          <a:lstStyle>
            <a:lvl1pPr>
              <a:defRPr kumimoji="1" sz="3200">
                <a:solidFill>
                  <a:schemeClr val="tx1"/>
                </a:solidFill>
                <a:latin typeface="Calibri" pitchFamily="34" charset="0"/>
                <a:ea typeface="宋体" pitchFamily="2" charset="-122"/>
              </a:defRPr>
            </a:lvl1pPr>
            <a:lvl2pPr>
              <a:defRPr kumimoji="1" sz="2800">
                <a:solidFill>
                  <a:schemeClr val="tx1"/>
                </a:solidFill>
                <a:latin typeface="Calibri" pitchFamily="34" charset="0"/>
                <a:ea typeface="宋体" pitchFamily="2" charset="-122"/>
              </a:defRPr>
            </a:lvl2pPr>
            <a:lvl3pPr>
              <a:defRPr kumimoji="1" sz="2400">
                <a:solidFill>
                  <a:schemeClr val="tx1"/>
                </a:solidFill>
                <a:latin typeface="Calibri" pitchFamily="34" charset="0"/>
                <a:ea typeface="宋体" pitchFamily="2" charset="-122"/>
              </a:defRPr>
            </a:lvl3pPr>
            <a:lvl4pPr>
              <a:defRPr kumimoji="1" sz="2000">
                <a:solidFill>
                  <a:schemeClr val="tx1"/>
                </a:solidFill>
                <a:latin typeface="Calibri" pitchFamily="34" charset="0"/>
                <a:ea typeface="宋体" pitchFamily="2" charset="-122"/>
              </a:defRPr>
            </a:lvl4pPr>
            <a:lvl5pPr>
              <a:defRPr kumimoji="1" sz="2000">
                <a:solidFill>
                  <a:schemeClr val="tx1"/>
                </a:solidFill>
                <a:latin typeface="Calibri" pitchFamily="34" charset="0"/>
                <a:ea typeface="宋体" pitchFamily="2" charset="-122"/>
              </a:defRPr>
            </a:lvl5pPr>
            <a:lvl6pPr eaLnBrk="0" fontAlgn="base" hangingPunct="0">
              <a:spcAft>
                <a:spcPct val="0"/>
              </a:spcAft>
              <a:buChar char="»"/>
              <a:defRPr kumimoji="1" sz="2000">
                <a:solidFill>
                  <a:schemeClr val="tx1"/>
                </a:solidFill>
                <a:latin typeface="Calibri" pitchFamily="34" charset="0"/>
                <a:ea typeface="宋体" pitchFamily="2" charset="-122"/>
              </a:defRPr>
            </a:lvl6pPr>
            <a:lvl7pPr eaLnBrk="0" fontAlgn="base" hangingPunct="0">
              <a:spcAft>
                <a:spcPct val="0"/>
              </a:spcAft>
              <a:buChar char="»"/>
              <a:defRPr kumimoji="1" sz="2000">
                <a:solidFill>
                  <a:schemeClr val="tx1"/>
                </a:solidFill>
                <a:latin typeface="Calibri" pitchFamily="34" charset="0"/>
                <a:ea typeface="宋体" pitchFamily="2" charset="-122"/>
              </a:defRPr>
            </a:lvl7pPr>
            <a:lvl8pPr eaLnBrk="0" fontAlgn="base" hangingPunct="0">
              <a:spcAft>
                <a:spcPct val="0"/>
              </a:spcAft>
              <a:buChar char="»"/>
              <a:defRPr kumimoji="1" sz="2000">
                <a:solidFill>
                  <a:schemeClr val="tx1"/>
                </a:solidFill>
                <a:latin typeface="Calibri" pitchFamily="34" charset="0"/>
                <a:ea typeface="宋体" pitchFamily="2" charset="-122"/>
              </a:defRPr>
            </a:lvl8pPr>
            <a:lvl9pPr eaLnBrk="0" fontAlgn="base" hangingPunct="0">
              <a:spcAft>
                <a:spcPct val="0"/>
              </a:spcAft>
              <a:buChar char="»"/>
              <a:defRPr kumimoji="1" sz="2000">
                <a:solidFill>
                  <a:schemeClr val="tx1"/>
                </a:solidFill>
                <a:latin typeface="Calibri" pitchFamily="34" charset="0"/>
                <a:ea typeface="宋体" pitchFamily="2" charset="-122"/>
              </a:defRPr>
            </a:lvl9pPr>
          </a:lstStyle>
          <a:p>
            <a:r>
              <a:rPr kumimoji="0" lang="en-US" altLang="zh-CN" sz="3600" b="1">
                <a:latin typeface="STXihei" pitchFamily="2" charset="-122"/>
                <a:ea typeface="STXihei" pitchFamily="2" charset="-122"/>
              </a:rPr>
              <a:t>CONTENTS</a:t>
            </a:r>
            <a:endParaRPr kumimoji="0" lang="zh-CN" altLang="en-US" sz="3600" b="1">
              <a:latin typeface="STXihei" pitchFamily="2" charset="-122"/>
              <a:ea typeface="STXihei" pitchFamily="2" charset="-122"/>
            </a:endParaRPr>
          </a:p>
        </p:txBody>
      </p:sp>
      <p:pic>
        <p:nvPicPr>
          <p:cNvPr id="17423" name="Picture 32" descr="12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2088" y="150813"/>
            <a:ext cx="18843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2"/>
          <p:cNvGrpSpPr/>
          <p:nvPr/>
        </p:nvGrpSpPr>
        <p:grpSpPr>
          <a:xfrm>
            <a:off x="4216397" y="4055027"/>
            <a:ext cx="6892925" cy="695325"/>
            <a:chOff x="4227513" y="5949280"/>
            <a:chExt cx="6892925" cy="695325"/>
          </a:xfrm>
        </p:grpSpPr>
        <p:sp>
          <p:nvSpPr>
            <p:cNvPr id="21" name="圆角矩形 20"/>
            <p:cNvSpPr/>
            <p:nvPr/>
          </p:nvSpPr>
          <p:spPr>
            <a:xfrm>
              <a:off x="4227513" y="5949280"/>
              <a:ext cx="6892925" cy="695325"/>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2313"/>
              <a:r>
                <a:rPr lang="zh-CN" altLang="en-US" sz="2400" b="1" dirty="0">
                  <a:solidFill>
                    <a:schemeClr val="tx1"/>
                  </a:solidFill>
                  <a:latin typeface="微软雅黑" pitchFamily="34" charset="-122"/>
                  <a:ea typeface="微软雅黑" pitchFamily="34" charset="-122"/>
                </a:rPr>
                <a:t>    </a:t>
              </a:r>
              <a:r>
                <a:rPr lang="en-US" altLang="zh-CN" sz="2400" b="1" dirty="0">
                  <a:solidFill>
                    <a:schemeClr val="tx1"/>
                  </a:solidFill>
                  <a:latin typeface="微软雅黑" pitchFamily="34" charset="-122"/>
                  <a:ea typeface="微软雅黑" pitchFamily="34" charset="-122"/>
                </a:rPr>
                <a:t>GARCH</a:t>
              </a:r>
              <a:r>
                <a:rPr lang="zh-CN" altLang="en-US" sz="2400" b="1" dirty="0">
                  <a:solidFill>
                    <a:schemeClr val="tx1"/>
                  </a:solidFill>
                  <a:latin typeface="微软雅黑" pitchFamily="34" charset="-122"/>
                  <a:ea typeface="微软雅黑" pitchFamily="34" charset="-122"/>
                </a:rPr>
                <a:t>模型建模</a:t>
              </a:r>
            </a:p>
          </p:txBody>
        </p:sp>
        <p:sp>
          <p:nvSpPr>
            <p:cNvPr id="22" name="椭圆 21"/>
            <p:cNvSpPr/>
            <p:nvPr/>
          </p:nvSpPr>
          <p:spPr>
            <a:xfrm>
              <a:off x="4398963" y="6044529"/>
              <a:ext cx="671512" cy="504825"/>
            </a:xfrm>
            <a:prstGeom prst="ellipse">
              <a:avLst/>
            </a:prstGeom>
            <a:solidFill>
              <a:srgbClr val="00B0F0">
                <a:alpha val="80000"/>
              </a:srgbClr>
            </a:solidFill>
            <a:ln>
              <a:noFill/>
            </a:ln>
            <a:effectLst/>
          </p:spPr>
          <p:txBody>
            <a:bodyPr wrap="none" anchor="ctr"/>
            <a:lstStyle/>
            <a:p>
              <a:pPr algn="ctr">
                <a:buFont typeface="Arial" panose="020B0604020202020204" pitchFamily="34" charset="0"/>
                <a:buNone/>
                <a:defRPr/>
              </a:pPr>
              <a:r>
                <a:rPr lang="en-US" altLang="zh-CN" sz="2800" b="1" kern="0" dirty="0">
                  <a:solidFill>
                    <a:srgbClr val="FFFFFF"/>
                  </a:solidFill>
                  <a:cs typeface="Times New Roman" panose="02020603050405020304" pitchFamily="18" charset="0"/>
                </a:rPr>
                <a:t>5</a:t>
              </a:r>
              <a:endParaRPr lang="zh-CN" altLang="en-US" sz="2800" b="1" kern="0" dirty="0">
                <a:solidFill>
                  <a:srgbClr val="FFFFFF"/>
                </a:solidFill>
                <a:cs typeface="Times New Roman" panose="02020603050405020304" pitchFamily="18" charset="0"/>
              </a:endParaRPr>
            </a:p>
          </p:txBody>
        </p:sp>
      </p:grpSp>
      <p:grpSp>
        <p:nvGrpSpPr>
          <p:cNvPr id="32" name="组合 31"/>
          <p:cNvGrpSpPr/>
          <p:nvPr/>
        </p:nvGrpSpPr>
        <p:grpSpPr>
          <a:xfrm>
            <a:off x="4225924" y="4941168"/>
            <a:ext cx="6892925" cy="695325"/>
            <a:chOff x="4227513" y="5949280"/>
            <a:chExt cx="6892925" cy="695325"/>
          </a:xfrm>
        </p:grpSpPr>
        <p:sp>
          <p:nvSpPr>
            <p:cNvPr id="33" name="圆角矩形 32"/>
            <p:cNvSpPr/>
            <p:nvPr/>
          </p:nvSpPr>
          <p:spPr>
            <a:xfrm>
              <a:off x="4227513" y="5949280"/>
              <a:ext cx="6892925" cy="695325"/>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2313"/>
              <a:r>
                <a:rPr lang="zh-CN" altLang="en-US" sz="2400" b="1" dirty="0">
                  <a:solidFill>
                    <a:schemeClr val="tx1"/>
                  </a:solidFill>
                  <a:latin typeface="微软雅黑" pitchFamily="34" charset="-122"/>
                  <a:ea typeface="微软雅黑" pitchFamily="34" charset="-122"/>
                </a:rPr>
                <a:t>    其他</a:t>
              </a:r>
              <a:r>
                <a:rPr lang="en-US" altLang="zh-CN" sz="2400" b="1" dirty="0">
                  <a:solidFill>
                    <a:schemeClr val="tx1"/>
                  </a:solidFill>
                  <a:latin typeface="微软雅黑" pitchFamily="34" charset="-122"/>
                  <a:ea typeface="微软雅黑" pitchFamily="34" charset="-122"/>
                </a:rPr>
                <a:t>GARCH</a:t>
              </a:r>
              <a:r>
                <a:rPr lang="zh-CN" altLang="en-US" sz="2400" b="1" dirty="0">
                  <a:solidFill>
                    <a:schemeClr val="tx1"/>
                  </a:solidFill>
                  <a:latin typeface="微软雅黑" pitchFamily="34" charset="-122"/>
                  <a:ea typeface="微软雅黑" pitchFamily="34" charset="-122"/>
                </a:rPr>
                <a:t>族</a:t>
              </a:r>
            </a:p>
          </p:txBody>
        </p:sp>
        <p:sp>
          <p:nvSpPr>
            <p:cNvPr id="36" name="椭圆 35"/>
            <p:cNvSpPr/>
            <p:nvPr/>
          </p:nvSpPr>
          <p:spPr>
            <a:xfrm>
              <a:off x="4398963" y="6044529"/>
              <a:ext cx="671512" cy="504825"/>
            </a:xfrm>
            <a:prstGeom prst="ellipse">
              <a:avLst/>
            </a:prstGeom>
            <a:solidFill>
              <a:srgbClr val="00B0F0">
                <a:alpha val="80000"/>
              </a:srgbClr>
            </a:solidFill>
            <a:ln>
              <a:noFill/>
            </a:ln>
            <a:effectLst/>
          </p:spPr>
          <p:txBody>
            <a:bodyPr wrap="none" anchor="ctr"/>
            <a:lstStyle/>
            <a:p>
              <a:pPr algn="ctr">
                <a:buFont typeface="Arial" panose="020B0604020202020204" pitchFamily="34" charset="0"/>
                <a:buNone/>
                <a:defRPr/>
              </a:pPr>
              <a:r>
                <a:rPr lang="en-US" altLang="zh-CN" sz="2800" b="1" kern="0" dirty="0">
                  <a:solidFill>
                    <a:srgbClr val="FFFFFF"/>
                  </a:solidFill>
                  <a:cs typeface="Times New Roman" panose="02020603050405020304" pitchFamily="18" charset="0"/>
                </a:rPr>
                <a:t>6</a:t>
              </a:r>
              <a:endParaRPr lang="zh-CN" altLang="en-US" sz="2800" b="1" kern="0" dirty="0">
                <a:solidFill>
                  <a:srgbClr val="FFFFFF"/>
                </a:solidFill>
                <a:cs typeface="Times New Roman" panose="02020603050405020304" pitchFamily="18" charset="0"/>
              </a:endParaRPr>
            </a:p>
          </p:txBody>
        </p:sp>
      </p:grpSp>
    </p:spTree>
    <p:extLst>
      <p:ext uri="{BB962C8B-B14F-4D97-AF65-F5344CB8AC3E}">
        <p14:creationId xmlns:p14="http://schemas.microsoft.com/office/powerpoint/2010/main" val="2653770417"/>
      </p:ext>
    </p:extLst>
  </p:cSld>
  <p:clrMapOvr>
    <a:masterClrMapping/>
  </p:clrMapOvr>
  <p:transition spd="slow" advClick="0" advTm="3855">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1861533" y="2437398"/>
            <a:ext cx="1070213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722630">
              <a:defRPr kumimoji="1" sz="3200">
                <a:solidFill>
                  <a:schemeClr val="tx1"/>
                </a:solidFill>
                <a:latin typeface="Calibri" panose="020F0502020204030204" pitchFamily="34" charset="0"/>
                <a:ea typeface="宋体" panose="02010600030101010101" pitchFamily="2" charset="-122"/>
              </a:defRPr>
            </a:lvl1pPr>
            <a:lvl2pPr>
              <a:defRPr kumimoji="1" sz="2800">
                <a:solidFill>
                  <a:schemeClr val="tx1"/>
                </a:solidFill>
                <a:latin typeface="Calibri" panose="020F0502020204030204" pitchFamily="34" charset="0"/>
                <a:ea typeface="宋体" panose="02010600030101010101" pitchFamily="2" charset="-122"/>
              </a:defRPr>
            </a:lvl2pPr>
            <a:lvl3pPr>
              <a:defRPr kumimoji="1" sz="2400">
                <a:solidFill>
                  <a:schemeClr val="tx1"/>
                </a:solidFill>
                <a:latin typeface="Calibri" panose="020F0502020204030204" pitchFamily="34" charset="0"/>
                <a:ea typeface="宋体" panose="02010600030101010101" pitchFamily="2" charset="-122"/>
              </a:defRPr>
            </a:lvl3pPr>
            <a:lvl4pPr>
              <a:defRPr kumimoji="1" sz="2000">
                <a:solidFill>
                  <a:schemeClr val="tx1"/>
                </a:solidFill>
                <a:latin typeface="Calibri" panose="020F0502020204030204" pitchFamily="34" charset="0"/>
                <a:ea typeface="宋体" panose="02010600030101010101" pitchFamily="2" charset="-122"/>
              </a:defRPr>
            </a:lvl4pPr>
            <a:lvl5pPr>
              <a:defRPr kumimoji="1"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Char char="»"/>
              <a:defRPr kumimoji="1"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Char char="»"/>
              <a:defRPr kumimoji="1"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Char char="»"/>
              <a:defRPr kumimoji="1"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Char char="»"/>
              <a:defRPr kumimoji="1" sz="2000">
                <a:solidFill>
                  <a:schemeClr val="tx1"/>
                </a:solidFill>
                <a:latin typeface="Calibri" panose="020F0502020204030204" pitchFamily="34" charset="0"/>
                <a:ea typeface="宋体" panose="02010600030101010101" pitchFamily="2" charset="-122"/>
              </a:defRPr>
            </a:lvl9pPr>
          </a:lstStyle>
          <a:p>
            <a:pPr algn="ctr" eaLnBrk="1" hangingPunct="1"/>
            <a:r>
              <a:rPr kumimoji="0" lang="zh-CN" altLang="en-US" sz="4400" b="1" dirty="0">
                <a:solidFill>
                  <a:schemeClr val="bg1"/>
                </a:solidFill>
                <a:latin typeface="微软雅黑" panose="020B0503020204020204" pitchFamily="34" charset="-122"/>
                <a:ea typeface="微软雅黑" panose="020B0503020204020204" pitchFamily="34" charset="-122"/>
                <a:sym typeface="+mn-ea"/>
              </a:rPr>
              <a:t>一、波动率与隐含波动率的定义</a:t>
            </a:r>
            <a:endParaRPr kumimoji="0" lang="zh-CN" altLang="en-US" sz="4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13975915"/>
      </p:ext>
    </p:extLst>
  </p:cSld>
  <p:clrMapOvr>
    <a:masterClrMapping/>
  </p:clrMapOvr>
  <p:transition spd="slow" advClick="0" advTm="3340">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332979" y="703109"/>
            <a:ext cx="11593288" cy="2539157"/>
          </a:xfrm>
          <a:prstGeom prst="rect">
            <a:avLst/>
          </a:prstGeom>
        </p:spPr>
        <p:txBody>
          <a:bodyPr wrap="square">
            <a:spAutoFit/>
          </a:bodyPr>
          <a:lstStyle/>
          <a:p>
            <a:pPr latinLnBrk="0">
              <a:lnSpc>
                <a:spcPct val="150000"/>
              </a:lnSpc>
            </a:pPr>
            <a:r>
              <a:rPr lang="en-US" sz="2000" dirty="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  </a:t>
            </a:r>
            <a:r>
              <a:rPr sz="2400" dirty="0" err="1">
                <a:latin typeface="Times New Roman" panose="02020603050405020304" pitchFamily="18" charset="0"/>
                <a:cs typeface="Times New Roman" panose="02020603050405020304" pitchFamily="18" charset="0"/>
              </a:rPr>
              <a:t>在现实中，通常会用到两种</a:t>
            </a:r>
            <a:r>
              <a:rPr lang="zh-CN" sz="2400" dirty="0">
                <a:latin typeface="Times New Roman" panose="02020603050405020304" pitchFamily="18" charset="0"/>
                <a:cs typeface="Times New Roman" panose="02020603050405020304" pitchFamily="18" charset="0"/>
              </a:rPr>
              <a:t>波动率</a:t>
            </a:r>
            <a:r>
              <a:rPr sz="2400" dirty="0">
                <a:latin typeface="Times New Roman" panose="02020603050405020304" pitchFamily="18" charset="0"/>
                <a:cs typeface="Times New Roman" panose="02020603050405020304" pitchFamily="18" charset="0"/>
              </a:rPr>
              <a:t>：实际波动率（Realized Volatility）和隐含波动率（Implied Volatility）。</a:t>
            </a:r>
          </a:p>
          <a:p>
            <a:pPr latinLnBrk="0">
              <a:lnSpc>
                <a:spcPct val="150000"/>
              </a:lnSpc>
            </a:pPr>
            <a:endParaRPr sz="2400" dirty="0">
              <a:latin typeface="Times New Roman" panose="02020603050405020304" pitchFamily="18" charset="0"/>
              <a:cs typeface="Times New Roman" panose="02020603050405020304" pitchFamily="18" charset="0"/>
            </a:endParaRPr>
          </a:p>
          <a:p>
            <a:pPr latinLnBrk="0">
              <a:lnSpc>
                <a:spcPct val="150000"/>
              </a:lnSpc>
              <a:spcBef>
                <a:spcPts val="1800"/>
              </a:spcBef>
            </a:pPr>
            <a:r>
              <a:rPr sz="2400" dirty="0">
                <a:latin typeface="Times New Roman" panose="02020603050405020304" pitchFamily="18" charset="0"/>
                <a:cs typeface="Times New Roman" panose="02020603050405020304" pitchFamily="18" charset="0"/>
              </a:rPr>
              <a:t>         </a:t>
            </a:r>
            <a:r>
              <a:rPr lang="zh-CN" altLang="en-US" sz="2200" b="1" dirty="0">
                <a:latin typeface="Times New Roman" panose="02020603050405020304" pitchFamily="18" charset="0"/>
                <a:cs typeface="Times New Roman" panose="02020603050405020304" pitchFamily="18" charset="0"/>
              </a:rPr>
              <a:t>    </a:t>
            </a:r>
          </a:p>
        </p:txBody>
      </p:sp>
      <p:sp>
        <p:nvSpPr>
          <p:cNvPr id="2" name="矩形 1"/>
          <p:cNvSpPr/>
          <p:nvPr/>
        </p:nvSpPr>
        <p:spPr>
          <a:xfrm>
            <a:off x="476885" y="116840"/>
            <a:ext cx="5274945"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第一节 波动率与隐含波动率的定义 </a:t>
            </a:r>
          </a:p>
        </p:txBody>
      </p:sp>
      <p:sp>
        <p:nvSpPr>
          <p:cNvPr id="4" name="椭圆 3"/>
          <p:cNvSpPr/>
          <p:nvPr/>
        </p:nvSpPr>
        <p:spPr>
          <a:xfrm>
            <a:off x="4795625" y="2021550"/>
            <a:ext cx="2420728" cy="124318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zh-CN" altLang="en-US" sz="2400" b="1" dirty="0">
                <a:latin typeface="Times New Roman" panose="02020603050405020304" pitchFamily="18" charset="0"/>
              </a:rPr>
              <a:t>波动率</a:t>
            </a:r>
          </a:p>
        </p:txBody>
      </p:sp>
      <p:cxnSp>
        <p:nvCxnSpPr>
          <p:cNvPr id="5" name="直接箭头连接符 16"/>
          <p:cNvCxnSpPr/>
          <p:nvPr/>
        </p:nvCxnSpPr>
        <p:spPr>
          <a:xfrm flipH="1">
            <a:off x="4050030" y="3132455"/>
            <a:ext cx="1049655" cy="593725"/>
          </a:xfrm>
          <a:prstGeom prst="straightConnector1">
            <a:avLst/>
          </a:prstGeom>
          <a:ln w="15875">
            <a:tailEnd type="arrow" w="med" len="med"/>
          </a:ln>
        </p:spPr>
        <p:style>
          <a:lnRef idx="1">
            <a:schemeClr val="accent2"/>
          </a:lnRef>
          <a:fillRef idx="0">
            <a:schemeClr val="accent2"/>
          </a:fillRef>
          <a:effectRef idx="0">
            <a:schemeClr val="accent2"/>
          </a:effectRef>
          <a:fontRef idx="minor">
            <a:schemeClr val="tx1"/>
          </a:fontRef>
        </p:style>
      </p:cxnSp>
      <p:cxnSp>
        <p:nvCxnSpPr>
          <p:cNvPr id="13" name="直接箭头连接符 16"/>
          <p:cNvCxnSpPr/>
          <p:nvPr/>
        </p:nvCxnSpPr>
        <p:spPr>
          <a:xfrm>
            <a:off x="7059930" y="3138170"/>
            <a:ext cx="1160780" cy="588010"/>
          </a:xfrm>
          <a:prstGeom prst="straightConnector1">
            <a:avLst/>
          </a:prstGeom>
          <a:ln w="19050">
            <a:tailEnd type="arrow" w="med" len="med"/>
          </a:ln>
        </p:spPr>
        <p:style>
          <a:lnRef idx="1">
            <a:schemeClr val="accent2"/>
          </a:lnRef>
          <a:fillRef idx="0">
            <a:schemeClr val="accent2"/>
          </a:fillRef>
          <a:effectRef idx="0">
            <a:schemeClr val="accent2"/>
          </a:effectRef>
          <a:fontRef idx="minor">
            <a:schemeClr val="tx1"/>
          </a:fontRef>
        </p:style>
      </p:cxnSp>
      <p:sp>
        <p:nvSpPr>
          <p:cNvPr id="19" name="文本框 18"/>
          <p:cNvSpPr txBox="1"/>
          <p:nvPr/>
        </p:nvSpPr>
        <p:spPr>
          <a:xfrm>
            <a:off x="2747010" y="2976880"/>
            <a:ext cx="3655060" cy="398780"/>
          </a:xfrm>
          <a:prstGeom prst="rect">
            <a:avLst/>
          </a:prstGeom>
          <a:noFill/>
        </p:spPr>
        <p:txBody>
          <a:bodyPr wrap="square" rtlCol="0">
            <a:spAutoFit/>
          </a:bodyPr>
          <a:lstStyle/>
          <a:p>
            <a:r>
              <a:rPr lang="en-US" altLang="zh-CN" sz="2000" b="1" dirty="0">
                <a:latin typeface="宋体" panose="02010600030101010101" pitchFamily="2" charset="-122"/>
                <a:cs typeface="Times New Roman" panose="02020603050405020304" pitchFamily="18" charset="0"/>
                <a:sym typeface="+mn-ea"/>
              </a:rPr>
              <a:t>事前</a:t>
            </a:r>
            <a:r>
              <a:rPr lang="zh-CN" altLang="en-US" sz="2000" b="1" dirty="0">
                <a:latin typeface="宋体" panose="02010600030101010101" pitchFamily="2" charset="-122"/>
                <a:cs typeface="Times New Roman" panose="02020603050405020304" pitchFamily="18" charset="0"/>
                <a:sym typeface="+mn-ea"/>
              </a:rPr>
              <a:t>估算波动率</a:t>
            </a:r>
            <a:endParaRPr lang="zh-CN" altLang="en-US" sz="2000" b="1"/>
          </a:p>
        </p:txBody>
      </p:sp>
      <p:sp>
        <p:nvSpPr>
          <p:cNvPr id="20" name="文本框 19"/>
          <p:cNvSpPr txBox="1"/>
          <p:nvPr/>
        </p:nvSpPr>
        <p:spPr>
          <a:xfrm>
            <a:off x="7434580" y="2976880"/>
            <a:ext cx="3810000" cy="398780"/>
          </a:xfrm>
          <a:prstGeom prst="rect">
            <a:avLst/>
          </a:prstGeom>
          <a:noFill/>
        </p:spPr>
        <p:txBody>
          <a:bodyPr wrap="square" rtlCol="0">
            <a:spAutoFit/>
          </a:bodyPr>
          <a:lstStyle/>
          <a:p>
            <a:r>
              <a:rPr lang="en-US" altLang="zh-CN" sz="2000" b="1" dirty="0">
                <a:latin typeface="宋体" panose="02010600030101010101" pitchFamily="2" charset="-122"/>
                <a:cs typeface="Times New Roman" panose="02020603050405020304" pitchFamily="18" charset="0"/>
                <a:sym typeface="+mn-ea"/>
              </a:rPr>
              <a:t>事后</a:t>
            </a:r>
            <a:r>
              <a:rPr lang="zh-CN" altLang="en-US" sz="2000" b="1" dirty="0">
                <a:latin typeface="宋体" panose="02010600030101010101" pitchFamily="2" charset="-122"/>
                <a:cs typeface="Times New Roman" panose="02020603050405020304" pitchFamily="18" charset="0"/>
                <a:sym typeface="+mn-ea"/>
              </a:rPr>
              <a:t>计算波动率</a:t>
            </a:r>
            <a:endParaRPr lang="zh-CN" altLang="en-US" sz="2000" b="1"/>
          </a:p>
        </p:txBody>
      </p:sp>
      <p:sp>
        <p:nvSpPr>
          <p:cNvPr id="37" name="圆角矩形 36"/>
          <p:cNvSpPr/>
          <p:nvPr/>
        </p:nvSpPr>
        <p:spPr>
          <a:xfrm>
            <a:off x="1485265" y="3767455"/>
            <a:ext cx="3398520" cy="11684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l"/>
            <a:r>
              <a:rPr sz="24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通过</a:t>
            </a:r>
            <a:r>
              <a:rPr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sym typeface="+mn-ea"/>
              </a:rPr>
              <a:t>Black- Scholes</a:t>
            </a:r>
            <a:r>
              <a:rPr sz="24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期权定价模型推算得到。</a:t>
            </a:r>
          </a:p>
        </p:txBody>
      </p:sp>
      <p:sp>
        <p:nvSpPr>
          <p:cNvPr id="6" name="圆角矩形 5"/>
          <p:cNvSpPr/>
          <p:nvPr/>
        </p:nvSpPr>
        <p:spPr>
          <a:xfrm>
            <a:off x="7216140" y="3783965"/>
            <a:ext cx="3332480" cy="1151255"/>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l"/>
            <a:r>
              <a:rPr lang="en-US" altLang="zh-CN" sz="24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基于其历史</a:t>
            </a:r>
            <a:r>
              <a:rPr lang="zh-CN" altLang="en-US" sz="24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收益</a:t>
            </a:r>
            <a:r>
              <a:rPr lang="en-US" altLang="zh-CN" sz="24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数据计算</a:t>
            </a:r>
            <a:r>
              <a:rPr lang="zh-CN" altLang="en-US" sz="24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得到。</a:t>
            </a:r>
          </a:p>
        </p:txBody>
      </p:sp>
      <p:cxnSp>
        <p:nvCxnSpPr>
          <p:cNvPr id="7" name="直接箭头连接符 6"/>
          <p:cNvCxnSpPr/>
          <p:nvPr/>
        </p:nvCxnSpPr>
        <p:spPr>
          <a:xfrm>
            <a:off x="3114040" y="5062220"/>
            <a:ext cx="1270" cy="599440"/>
          </a:xfrm>
          <a:prstGeom prst="straightConnector1">
            <a:avLst/>
          </a:prstGeom>
          <a:ln w="22225">
            <a:tailEnd type="arrow" w="med" len="med"/>
          </a:ln>
        </p:spPr>
        <p:style>
          <a:lnRef idx="1">
            <a:schemeClr val="accent2"/>
          </a:lnRef>
          <a:fillRef idx="0">
            <a:schemeClr val="accent2"/>
          </a:fillRef>
          <a:effectRef idx="0">
            <a:schemeClr val="accent2"/>
          </a:effectRef>
          <a:fontRef idx="minor">
            <a:schemeClr val="tx1"/>
          </a:fontRef>
        </p:style>
      </p:cxnSp>
      <p:cxnSp>
        <p:nvCxnSpPr>
          <p:cNvPr id="8" name="直接箭头连接符 7"/>
          <p:cNvCxnSpPr/>
          <p:nvPr/>
        </p:nvCxnSpPr>
        <p:spPr>
          <a:xfrm>
            <a:off x="8575675" y="5062220"/>
            <a:ext cx="1270" cy="599440"/>
          </a:xfrm>
          <a:prstGeom prst="straightConnector1">
            <a:avLst/>
          </a:prstGeom>
          <a:ln w="22225">
            <a:tailEnd type="arrow" w="med" len="med"/>
          </a:ln>
        </p:spPr>
        <p:style>
          <a:lnRef idx="1">
            <a:schemeClr val="accent2"/>
          </a:lnRef>
          <a:fillRef idx="0">
            <a:schemeClr val="accent2"/>
          </a:fillRef>
          <a:effectRef idx="0">
            <a:schemeClr val="accent2"/>
          </a:effectRef>
          <a:fontRef idx="minor">
            <a:schemeClr val="tx1"/>
          </a:fontRef>
        </p:style>
      </p:cxnSp>
      <p:sp>
        <p:nvSpPr>
          <p:cNvPr id="10" name="文本框 9"/>
          <p:cNvSpPr txBox="1"/>
          <p:nvPr/>
        </p:nvSpPr>
        <p:spPr>
          <a:xfrm>
            <a:off x="7571105" y="5749925"/>
            <a:ext cx="3536315" cy="521970"/>
          </a:xfrm>
          <a:prstGeom prst="rect">
            <a:avLst/>
          </a:prstGeom>
          <a:noFill/>
        </p:spPr>
        <p:txBody>
          <a:bodyPr wrap="square" rtlCol="0">
            <a:spAutoFit/>
          </a:bodyPr>
          <a:lstStyle/>
          <a:p>
            <a:r>
              <a:rPr lang="zh-CN" altLang="en-US" sz="2800" b="1" dirty="0">
                <a:latin typeface="宋体" panose="02010600030101010101" pitchFamily="2" charset="-122"/>
                <a:cs typeface="Times New Roman" panose="02020603050405020304" pitchFamily="18" charset="0"/>
                <a:sym typeface="+mn-ea"/>
              </a:rPr>
              <a:t>实际波动率</a:t>
            </a:r>
          </a:p>
        </p:txBody>
      </p:sp>
      <p:sp>
        <p:nvSpPr>
          <p:cNvPr id="9" name="文本框 8"/>
          <p:cNvSpPr txBox="1"/>
          <p:nvPr/>
        </p:nvSpPr>
        <p:spPr>
          <a:xfrm>
            <a:off x="2146300" y="5749925"/>
            <a:ext cx="3032760" cy="521970"/>
          </a:xfrm>
          <a:prstGeom prst="rect">
            <a:avLst/>
          </a:prstGeom>
          <a:noFill/>
        </p:spPr>
        <p:txBody>
          <a:bodyPr wrap="square" rtlCol="0">
            <a:spAutoFit/>
          </a:bodyPr>
          <a:lstStyle/>
          <a:p>
            <a:r>
              <a:rPr lang="zh-CN" altLang="en-US" sz="2800" b="1" dirty="0">
                <a:latin typeface="宋体" panose="02010600030101010101" pitchFamily="2" charset="-122"/>
                <a:cs typeface="Times New Roman" panose="02020603050405020304" pitchFamily="18" charset="0"/>
                <a:sym typeface="+mn-ea"/>
              </a:rPr>
              <a:t>隐含波动率</a:t>
            </a:r>
          </a:p>
        </p:txBody>
      </p:sp>
    </p:spTree>
    <p:extLst>
      <p:ext uri="{BB962C8B-B14F-4D97-AF65-F5344CB8AC3E}">
        <p14:creationId xmlns:p14="http://schemas.microsoft.com/office/powerpoint/2010/main" val="2167892118"/>
      </p:ext>
    </p:extLst>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332979" y="600486"/>
            <a:ext cx="11233248" cy="6601807"/>
          </a:xfrm>
          <a:prstGeom prst="rect">
            <a:avLst/>
          </a:prstGeom>
        </p:spPr>
        <p:txBody>
          <a:bodyPr wrap="square">
            <a:spAutoFit/>
          </a:bodyPr>
          <a:lstStyle/>
          <a:p>
            <a:pPr latinLnBrk="0">
              <a:lnSpc>
                <a:spcPct val="150000"/>
              </a:lnSpc>
              <a:spcBef>
                <a:spcPct val="20000"/>
              </a:spcBef>
            </a:pPr>
            <a:r>
              <a:rPr kumimoji="1"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（一）实际波动率</a:t>
            </a:r>
          </a:p>
          <a:p>
            <a:pPr latinLnBrk="0">
              <a:lnSpc>
                <a:spcPct val="150000"/>
              </a:lnSpc>
            </a:pPr>
            <a:r>
              <a:rPr lang="zh-CN" altLang="en-US" sz="2400" b="1" dirty="0">
                <a:latin typeface="Times New Roman" panose="02020603050405020304" pitchFamily="18" charset="0"/>
              </a:rPr>
              <a:t>定义：</a:t>
            </a:r>
            <a:r>
              <a:rPr lang="zh-CN" altLang="en-US" sz="2400" dirty="0">
                <a:latin typeface="Times New Roman" panose="02020603050405020304" pitchFamily="18" charset="0"/>
              </a:rPr>
              <a:t>指某项</a:t>
            </a:r>
            <a:r>
              <a:rPr sz="2400" dirty="0">
                <a:latin typeface="Times New Roman" panose="02020603050405020304" pitchFamily="18" charset="0"/>
                <a:cs typeface="Times New Roman" panose="02020603050405020304" pitchFamily="18" charset="0"/>
              </a:rPr>
              <a:t>投资在单位时间内以连续复利的方式计算出的回报标准差。</a:t>
            </a:r>
          </a:p>
          <a:p>
            <a:pPr latinLnBrk="0">
              <a:lnSpc>
                <a:spcPct val="150000"/>
              </a:lnSpc>
            </a:pPr>
            <a:r>
              <a:rPr sz="2400" dirty="0">
                <a:latin typeface="Times New Roman" panose="02020603050405020304" pitchFamily="18" charset="0"/>
                <a:cs typeface="Times New Roman" panose="02020603050405020304" pitchFamily="18" charset="0"/>
              </a:rPr>
              <a:t>       常见的实际波动率有三种：标准差波动率、极差波动率和已实现波动率。</a:t>
            </a:r>
            <a:endParaRPr sz="1800" dirty="0">
              <a:latin typeface="Times New Roman" panose="02020603050405020304" pitchFamily="18" charset="0"/>
              <a:cs typeface="Times New Roman" panose="02020603050405020304" pitchFamily="18" charset="0"/>
            </a:endParaRPr>
          </a:p>
          <a:p>
            <a:pPr latinLnBrk="0">
              <a:lnSpc>
                <a:spcPct val="150000"/>
              </a:lnSpc>
            </a:pPr>
            <a:endParaRPr sz="2400" dirty="0">
              <a:latin typeface="Times New Roman" panose="02020603050405020304" pitchFamily="18" charset="0"/>
              <a:cs typeface="Times New Roman" panose="02020603050405020304" pitchFamily="18" charset="0"/>
            </a:endParaRPr>
          </a:p>
          <a:p>
            <a:pPr latinLnBrk="0">
              <a:lnSpc>
                <a:spcPct val="150000"/>
              </a:lnSpc>
            </a:pPr>
            <a:endParaRPr sz="2400" dirty="0">
              <a:latin typeface="Times New Roman" panose="02020603050405020304" pitchFamily="18" charset="0"/>
              <a:cs typeface="Times New Roman" panose="02020603050405020304" pitchFamily="18" charset="0"/>
            </a:endParaRPr>
          </a:p>
          <a:p>
            <a:pPr latinLnBrk="0">
              <a:lnSpc>
                <a:spcPct val="150000"/>
              </a:lnSpc>
            </a:pPr>
            <a:endParaRPr sz="2400" dirty="0">
              <a:latin typeface="Times New Roman" panose="02020603050405020304" pitchFamily="18" charset="0"/>
              <a:cs typeface="Times New Roman" panose="02020603050405020304" pitchFamily="18" charset="0"/>
            </a:endParaRPr>
          </a:p>
          <a:p>
            <a:pPr latinLnBrk="0">
              <a:lnSpc>
                <a:spcPct val="150000"/>
              </a:lnSpc>
            </a:pPr>
            <a:endParaRPr sz="2400" dirty="0">
              <a:latin typeface="Times New Roman" panose="02020603050405020304" pitchFamily="18" charset="0"/>
              <a:cs typeface="Times New Roman" panose="02020603050405020304" pitchFamily="18" charset="0"/>
            </a:endParaRPr>
          </a:p>
          <a:p>
            <a:pPr latinLnBrk="0">
              <a:lnSpc>
                <a:spcPct val="150000"/>
              </a:lnSpc>
            </a:pPr>
            <a:endParaRPr sz="2400" dirty="0">
              <a:latin typeface="Times New Roman" panose="02020603050405020304" pitchFamily="18" charset="0"/>
              <a:cs typeface="Times New Roman" panose="02020603050405020304" pitchFamily="18" charset="0"/>
            </a:endParaRPr>
          </a:p>
          <a:p>
            <a:pPr latinLnBrk="0">
              <a:lnSpc>
                <a:spcPct val="150000"/>
              </a:lnSpc>
            </a:pPr>
            <a:endParaRPr sz="2400" dirty="0">
              <a:latin typeface="Times New Roman" panose="02020603050405020304" pitchFamily="18" charset="0"/>
              <a:cs typeface="Times New Roman" panose="02020603050405020304" pitchFamily="18" charset="0"/>
            </a:endParaRPr>
          </a:p>
          <a:p>
            <a:pPr latinLnBrk="0">
              <a:lnSpc>
                <a:spcPct val="150000"/>
              </a:lnSpc>
            </a:pPr>
            <a:endParaRPr sz="2400" dirty="0">
              <a:latin typeface="Times New Roman" panose="02020603050405020304" pitchFamily="18" charset="0"/>
              <a:cs typeface="Times New Roman" panose="02020603050405020304" pitchFamily="18" charset="0"/>
            </a:endParaRPr>
          </a:p>
          <a:p>
            <a:pPr latinLnBrk="0">
              <a:lnSpc>
                <a:spcPct val="150000"/>
              </a:lnSpc>
              <a:spcBef>
                <a:spcPts val="1800"/>
              </a:spcBef>
            </a:pPr>
            <a:r>
              <a:rPr sz="2400" dirty="0">
                <a:latin typeface="Times New Roman" panose="02020603050405020304" pitchFamily="18" charset="0"/>
                <a:cs typeface="Times New Roman" panose="02020603050405020304" pitchFamily="18" charset="0"/>
              </a:rPr>
              <a:t>         </a:t>
            </a:r>
            <a:r>
              <a:rPr lang="zh-CN" altLang="en-US" sz="2200" b="1" dirty="0">
                <a:latin typeface="Times New Roman" panose="02020603050405020304" pitchFamily="18" charset="0"/>
                <a:cs typeface="Times New Roman" panose="02020603050405020304" pitchFamily="18" charset="0"/>
              </a:rPr>
              <a:t>    </a:t>
            </a:r>
          </a:p>
        </p:txBody>
      </p:sp>
      <p:sp>
        <p:nvSpPr>
          <p:cNvPr id="2" name="矩形 1"/>
          <p:cNvSpPr/>
          <p:nvPr/>
        </p:nvSpPr>
        <p:spPr>
          <a:xfrm>
            <a:off x="476885" y="116840"/>
            <a:ext cx="5274945"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第一节 波动率与隐含波动率的定义 </a:t>
            </a:r>
          </a:p>
        </p:txBody>
      </p:sp>
      <p:graphicFrame>
        <p:nvGraphicFramePr>
          <p:cNvPr id="10" name="表格 9"/>
          <p:cNvGraphicFramePr/>
          <p:nvPr/>
        </p:nvGraphicFramePr>
        <p:xfrm>
          <a:off x="1294765" y="2667000"/>
          <a:ext cx="10253345" cy="3080385"/>
        </p:xfrm>
        <a:graphic>
          <a:graphicData uri="http://schemas.openxmlformats.org/drawingml/2006/table">
            <a:tbl>
              <a:tblPr firstRow="1" bandRow="1">
                <a:tableStyleId>{5C22544A-7EE6-4342-B048-85BDC9FD1C3A}</a:tableStyleId>
              </a:tblPr>
              <a:tblGrid>
                <a:gridCol w="2545715">
                  <a:extLst>
                    <a:ext uri="{9D8B030D-6E8A-4147-A177-3AD203B41FA5}">
                      <a16:colId xmlns:a16="http://schemas.microsoft.com/office/drawing/2014/main" val="20000"/>
                    </a:ext>
                  </a:extLst>
                </a:gridCol>
                <a:gridCol w="3495675">
                  <a:extLst>
                    <a:ext uri="{9D8B030D-6E8A-4147-A177-3AD203B41FA5}">
                      <a16:colId xmlns:a16="http://schemas.microsoft.com/office/drawing/2014/main" val="20001"/>
                    </a:ext>
                  </a:extLst>
                </a:gridCol>
                <a:gridCol w="4211955">
                  <a:extLst>
                    <a:ext uri="{9D8B030D-6E8A-4147-A177-3AD203B41FA5}">
                      <a16:colId xmlns:a16="http://schemas.microsoft.com/office/drawing/2014/main" val="20002"/>
                    </a:ext>
                  </a:extLst>
                </a:gridCol>
              </a:tblGrid>
              <a:tr h="598805">
                <a:tc>
                  <a:txBody>
                    <a:bodyPr/>
                    <a:lstStyle/>
                    <a:p>
                      <a:pPr>
                        <a:buNone/>
                      </a:pPr>
                      <a:r>
                        <a:rPr lang="zh-CN" altLang="en-US"/>
                        <a:t>常见指标</a:t>
                      </a:r>
                    </a:p>
                  </a:txBody>
                  <a:tcPr/>
                </a:tc>
                <a:tc>
                  <a:txBody>
                    <a:bodyPr/>
                    <a:lstStyle/>
                    <a:p>
                      <a:pPr>
                        <a:buNone/>
                      </a:pPr>
                      <a:r>
                        <a:rPr lang="zh-CN" altLang="en-US"/>
                        <a:t>考虑因素</a:t>
                      </a:r>
                    </a:p>
                  </a:txBody>
                  <a:tcPr/>
                </a:tc>
                <a:tc>
                  <a:txBody>
                    <a:bodyPr/>
                    <a:lstStyle/>
                    <a:p>
                      <a:pPr>
                        <a:buNone/>
                      </a:pPr>
                      <a:r>
                        <a:rPr lang="zh-CN" altLang="en-US"/>
                        <a:t>缺陷</a:t>
                      </a:r>
                    </a:p>
                  </a:txBody>
                  <a:tcPr/>
                </a:tc>
                <a:extLst>
                  <a:ext uri="{0D108BD9-81ED-4DB2-BD59-A6C34878D82A}">
                    <a16:rowId xmlns:a16="http://schemas.microsoft.com/office/drawing/2014/main" val="10000"/>
                  </a:ext>
                </a:extLst>
              </a:tr>
              <a:tr h="864870">
                <a:tc>
                  <a:txBody>
                    <a:bodyPr/>
                    <a:lstStyle/>
                    <a:p>
                      <a:pPr fontAlgn="auto">
                        <a:lnSpc>
                          <a:spcPct val="150000"/>
                        </a:lnSpc>
                        <a:buNone/>
                      </a:pPr>
                      <a:r>
                        <a:rPr sz="1800" dirty="0">
                          <a:latin typeface="Times New Roman" panose="02020603050405020304" pitchFamily="18" charset="0"/>
                          <a:cs typeface="Times New Roman" panose="02020603050405020304" pitchFamily="18" charset="0"/>
                          <a:sym typeface="+mn-ea"/>
                        </a:rPr>
                        <a:t>标准差波动率</a:t>
                      </a:r>
                      <a:endParaRPr lang="zh-CN" altLang="en-US"/>
                    </a:p>
                  </a:txBody>
                  <a:tcPr/>
                </a:tc>
                <a:tc>
                  <a:txBody>
                    <a:bodyPr/>
                    <a:lstStyle/>
                    <a:p>
                      <a:pPr fontAlgn="auto">
                        <a:lnSpc>
                          <a:spcPct val="150000"/>
                        </a:lnSpc>
                        <a:buNone/>
                      </a:pPr>
                      <a:r>
                        <a:rPr lang="zh-CN" altLang="en-US"/>
                        <a:t>收盘价</a:t>
                      </a:r>
                    </a:p>
                  </a:txBody>
                  <a:tcPr/>
                </a:tc>
                <a:tc>
                  <a:txBody>
                    <a:bodyPr/>
                    <a:lstStyle/>
                    <a:p>
                      <a:pPr fontAlgn="auto">
                        <a:lnSpc>
                          <a:spcPct val="150000"/>
                        </a:lnSpc>
                        <a:buNone/>
                      </a:pPr>
                      <a:r>
                        <a:rPr sz="1800" dirty="0">
                          <a:latin typeface="Times New Roman" panose="02020603050405020304" pitchFamily="18" charset="0"/>
                          <a:cs typeface="Times New Roman" panose="02020603050405020304" pitchFamily="18" charset="0"/>
                          <a:sym typeface="+mn-ea"/>
                        </a:rPr>
                        <a:t>存在较大滞后问题</a:t>
                      </a:r>
                      <a:endParaRPr lang="en-US" altLang="zh-CN" sz="1800" dirty="0">
                        <a:latin typeface="Times New Roman" panose="02020603050405020304" pitchFamily="18" charset="0"/>
                        <a:ea typeface="楷体" panose="02010609060101010101" pitchFamily="49" charset="-122"/>
                        <a:cs typeface="Times New Roman" panose="02020603050405020304" pitchFamily="18" charset="0"/>
                        <a:sym typeface="+mn-ea"/>
                      </a:endParaRPr>
                    </a:p>
                    <a:p>
                      <a:pPr>
                        <a:buNone/>
                      </a:pPr>
                      <a:endParaRPr lang="zh-CN" altLang="en-US"/>
                    </a:p>
                  </a:txBody>
                  <a:tcPr/>
                </a:tc>
                <a:extLst>
                  <a:ext uri="{0D108BD9-81ED-4DB2-BD59-A6C34878D82A}">
                    <a16:rowId xmlns:a16="http://schemas.microsoft.com/office/drawing/2014/main" val="10001"/>
                  </a:ext>
                </a:extLst>
              </a:tr>
              <a:tr h="1017905">
                <a:tc>
                  <a:txBody>
                    <a:bodyPr/>
                    <a:lstStyle/>
                    <a:p>
                      <a:pPr fontAlgn="auto">
                        <a:lnSpc>
                          <a:spcPct val="150000"/>
                        </a:lnSpc>
                        <a:buNone/>
                      </a:pPr>
                      <a:r>
                        <a:rPr sz="1800" dirty="0">
                          <a:latin typeface="Times New Roman" panose="02020603050405020304" pitchFamily="18" charset="0"/>
                          <a:cs typeface="Times New Roman" panose="02020603050405020304" pitchFamily="18" charset="0"/>
                          <a:sym typeface="+mn-ea"/>
                        </a:rPr>
                        <a:t>极差波动率</a:t>
                      </a:r>
                      <a:endParaRPr lang="zh-CN" altLang="en-US"/>
                    </a:p>
                  </a:txBody>
                  <a:tcPr/>
                </a:tc>
                <a:tc>
                  <a:txBody>
                    <a:bodyPr/>
                    <a:lstStyle/>
                    <a:p>
                      <a:pPr fontAlgn="auto">
                        <a:lnSpc>
                          <a:spcPct val="150000"/>
                        </a:lnSpc>
                        <a:buNone/>
                      </a:pPr>
                      <a:r>
                        <a:rPr lang="zh-CN" altLang="en-US" sz="1800" dirty="0">
                          <a:latin typeface="Times New Roman" panose="02020603050405020304" pitchFamily="18" charset="0"/>
                          <a:cs typeface="Times New Roman" panose="02020603050405020304" pitchFamily="18" charset="0"/>
                          <a:sym typeface="+mn-ea"/>
                        </a:rPr>
                        <a:t>开盘价和收盘价、最高价、最低价和隔夜价等指标</a:t>
                      </a:r>
                      <a:endParaRPr lang="zh-CN" altLang="en-US"/>
                    </a:p>
                  </a:txBody>
                  <a:tcPr/>
                </a:tc>
                <a:tc>
                  <a:txBody>
                    <a:bodyPr/>
                    <a:lstStyle/>
                    <a:p>
                      <a:pPr fontAlgn="auto">
                        <a:lnSpc>
                          <a:spcPct val="150000"/>
                        </a:lnSpc>
                        <a:buNone/>
                      </a:pPr>
                      <a:r>
                        <a:rPr lang="zh-CN" altLang="en-US"/>
                        <a:t>不同波动率指标考虑因素不同，需根据研究内容合理选择</a:t>
                      </a:r>
                    </a:p>
                  </a:txBody>
                  <a:tcPr/>
                </a:tc>
                <a:extLst>
                  <a:ext uri="{0D108BD9-81ED-4DB2-BD59-A6C34878D82A}">
                    <a16:rowId xmlns:a16="http://schemas.microsoft.com/office/drawing/2014/main" val="10002"/>
                  </a:ext>
                </a:extLst>
              </a:tr>
              <a:tr h="598805">
                <a:tc>
                  <a:txBody>
                    <a:bodyPr/>
                    <a:lstStyle/>
                    <a:p>
                      <a:pPr fontAlgn="auto">
                        <a:lnSpc>
                          <a:spcPct val="150000"/>
                        </a:lnSpc>
                        <a:buNone/>
                      </a:pPr>
                      <a:r>
                        <a:rPr sz="1800" dirty="0">
                          <a:latin typeface="Times New Roman" panose="02020603050405020304" pitchFamily="18" charset="0"/>
                          <a:cs typeface="Times New Roman" panose="02020603050405020304" pitchFamily="18" charset="0"/>
                          <a:sym typeface="+mn-ea"/>
                        </a:rPr>
                        <a:t>已实现波动率</a:t>
                      </a:r>
                      <a:endParaRPr lang="zh-CN" altLang="en-US"/>
                    </a:p>
                  </a:txBody>
                  <a:tcPr/>
                </a:tc>
                <a:tc>
                  <a:txBody>
                    <a:bodyPr/>
                    <a:lstStyle/>
                    <a:p>
                      <a:pPr fontAlgn="auto">
                        <a:lnSpc>
                          <a:spcPct val="150000"/>
                        </a:lnSpc>
                        <a:buNone/>
                      </a:pPr>
                      <a:r>
                        <a:rPr lang="zh-CN" altLang="en-US"/>
                        <a:t>历史收益</a:t>
                      </a:r>
                    </a:p>
                  </a:txBody>
                  <a:tcPr/>
                </a:tc>
                <a:tc>
                  <a:txBody>
                    <a:bodyPr/>
                    <a:lstStyle/>
                    <a:p>
                      <a:pPr fontAlgn="auto">
                        <a:lnSpc>
                          <a:spcPct val="150000"/>
                        </a:lnSpc>
                        <a:buNone/>
                      </a:pPr>
                      <a:r>
                        <a:rPr lang="zh-CN" altLang="en-US" dirty="0"/>
                        <a:t>受噪声影响较大</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51327801"/>
      </p:ext>
    </p:extLst>
  </p:cSld>
  <p:clrMapOvr>
    <a:masterClrMapping/>
  </p:clrMapOvr>
  <p:transition>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76995" y="703109"/>
            <a:ext cx="11233248" cy="4431983"/>
          </a:xfrm>
          <a:prstGeom prst="rect">
            <a:avLst/>
          </a:prstGeom>
        </p:spPr>
        <p:txBody>
          <a:bodyPr wrap="square">
            <a:spAutoFit/>
          </a:bodyPr>
          <a:lstStyle/>
          <a:p>
            <a:pPr latinLnBrk="0">
              <a:lnSpc>
                <a:spcPct val="150000"/>
              </a:lnSpc>
            </a:pPr>
            <a:r>
              <a:rPr lang="en-US" sz="2400" b="1" dirty="0">
                <a:latin typeface="Times New Roman" panose="02020603050405020304" pitchFamily="18" charset="0"/>
                <a:cs typeface="Times New Roman" panose="02020603050405020304" pitchFamily="18" charset="0"/>
              </a:rPr>
              <a:t>1. </a:t>
            </a:r>
            <a:r>
              <a:rPr sz="2400" b="1" dirty="0" err="1">
                <a:latin typeface="Times New Roman" panose="02020603050405020304" pitchFamily="18" charset="0"/>
                <a:cs typeface="Times New Roman" panose="02020603050405020304" pitchFamily="18" charset="0"/>
              </a:rPr>
              <a:t>标准差波动率</a:t>
            </a:r>
            <a:endParaRPr sz="2000" b="1" dirty="0">
              <a:latin typeface="Times New Roman" panose="02020603050405020304" pitchFamily="18" charset="0"/>
              <a:cs typeface="Times New Roman" panose="02020603050405020304" pitchFamily="18" charset="0"/>
            </a:endParaRPr>
          </a:p>
          <a:p>
            <a:pPr latinLnBrk="0">
              <a:lnSpc>
                <a:spcPct val="150000"/>
              </a:lnSpc>
            </a:pPr>
            <a:r>
              <a:rPr sz="2000" dirty="0">
                <a:latin typeface="Times New Roman" panose="02020603050405020304" pitchFamily="18" charset="0"/>
                <a:cs typeface="Times New Roman" panose="02020603050405020304" pitchFamily="18" charset="0"/>
              </a:rPr>
              <a:t>        标准差波动率是过去某一固定时间区间金融标的资产价格对数收益率的标准差，作为该固定时间区间交易价格的波动率。假定第   时刻资产的价格为，其中                  ，单位时间间隔长度为   ，第   时刻资产相对前一时刻的对数收益率为    ，均值为    ，则基于收益率样本的标准差为：</a:t>
            </a:r>
          </a:p>
          <a:p>
            <a:pPr latinLnBrk="0">
              <a:lnSpc>
                <a:spcPct val="150000"/>
              </a:lnSpc>
            </a:pPr>
            <a:endParaRPr sz="2000" dirty="0">
              <a:latin typeface="Times New Roman" panose="02020603050405020304" pitchFamily="18" charset="0"/>
              <a:cs typeface="Times New Roman" panose="02020603050405020304" pitchFamily="18" charset="0"/>
            </a:endParaRPr>
          </a:p>
          <a:p>
            <a:pPr latinLnBrk="0">
              <a:lnSpc>
                <a:spcPct val="150000"/>
              </a:lnSpc>
            </a:pPr>
            <a:endParaRPr lang="en-US" sz="2000" dirty="0">
              <a:latin typeface="Times New Roman" panose="02020603050405020304" pitchFamily="18" charset="0"/>
              <a:cs typeface="Times New Roman" panose="02020603050405020304" pitchFamily="18" charset="0"/>
            </a:endParaRPr>
          </a:p>
          <a:p>
            <a:pPr latinLnBrk="0">
              <a:lnSpc>
                <a:spcPct val="150000"/>
              </a:lnSpc>
            </a:pPr>
            <a:endParaRPr sz="2000" dirty="0">
              <a:latin typeface="Times New Roman" panose="02020603050405020304" pitchFamily="18" charset="0"/>
              <a:cs typeface="Times New Roman" panose="02020603050405020304" pitchFamily="18" charset="0"/>
            </a:endParaRPr>
          </a:p>
          <a:p>
            <a:pPr latinLnBrk="0">
              <a:lnSpc>
                <a:spcPct val="150000"/>
              </a:lnSpc>
            </a:pPr>
            <a:r>
              <a:rPr sz="2000" dirty="0">
                <a:latin typeface="Times New Roman" panose="02020603050405020304" pitchFamily="18" charset="0"/>
                <a:cs typeface="Times New Roman" panose="02020603050405020304" pitchFamily="18" charset="0"/>
                <a:sym typeface="+mn-ea"/>
              </a:rPr>
              <a:t>其中，   的标准差为          ，   </a:t>
            </a:r>
            <a:r>
              <a:rPr sz="2000" dirty="0" err="1">
                <a:latin typeface="Times New Roman" panose="02020603050405020304" pitchFamily="18" charset="0"/>
                <a:cs typeface="Times New Roman" panose="02020603050405020304" pitchFamily="18" charset="0"/>
                <a:sym typeface="+mn-ea"/>
              </a:rPr>
              <a:t>为变量的波动率。由于标准差波动率的计算只采用了收盘价数据，因此存在较大滞后问题</a:t>
            </a:r>
            <a:r>
              <a:rPr sz="2000" dirty="0">
                <a:latin typeface="Times New Roman" panose="02020603050405020304" pitchFamily="18" charset="0"/>
                <a:cs typeface="Times New Roman" panose="02020603050405020304" pitchFamily="18" charset="0"/>
                <a:sym typeface="+mn-ea"/>
              </a:rPr>
              <a:t>。</a:t>
            </a:r>
            <a:r>
              <a:rPr sz="2400" dirty="0">
                <a:latin typeface="Times New Roman" panose="02020603050405020304" pitchFamily="18" charset="0"/>
                <a:cs typeface="Times New Roman" panose="02020603050405020304" pitchFamily="18" charset="0"/>
              </a:rPr>
              <a:t>         </a:t>
            </a:r>
            <a:r>
              <a:rPr lang="zh-CN" altLang="en-US" sz="2200" b="1" dirty="0">
                <a:latin typeface="Times New Roman" panose="02020603050405020304" pitchFamily="18" charset="0"/>
                <a:cs typeface="Times New Roman" panose="02020603050405020304" pitchFamily="18" charset="0"/>
              </a:rPr>
              <a:t>    </a:t>
            </a:r>
          </a:p>
        </p:txBody>
      </p:sp>
      <p:sp>
        <p:nvSpPr>
          <p:cNvPr id="2" name="矩形 1"/>
          <p:cNvSpPr/>
          <p:nvPr/>
        </p:nvSpPr>
        <p:spPr>
          <a:xfrm>
            <a:off x="476885" y="116840"/>
            <a:ext cx="5274945"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第一节 波动率与隐含波动率的定义 </a:t>
            </a:r>
          </a:p>
        </p:txBody>
      </p:sp>
      <p:graphicFrame>
        <p:nvGraphicFramePr>
          <p:cNvPr id="3" name="对象 -2147482580"/>
          <p:cNvGraphicFramePr>
            <a:graphicFrameLocks noChangeAspect="1"/>
          </p:cNvGraphicFramePr>
          <p:nvPr/>
        </p:nvGraphicFramePr>
        <p:xfrm>
          <a:off x="4358640" y="1901190"/>
          <a:ext cx="169545" cy="311150"/>
        </p:xfrm>
        <a:graphic>
          <a:graphicData uri="http://schemas.openxmlformats.org/presentationml/2006/ole">
            <mc:AlternateContent xmlns:mc="http://schemas.openxmlformats.org/markup-compatibility/2006">
              <mc:Choice xmlns:v="urn:schemas-microsoft-com:vml" Requires="v">
                <p:oleObj r:id="rId3" imgW="88900" imgH="152400" progId="Equation.DSMT4">
                  <p:embed/>
                </p:oleObj>
              </mc:Choice>
              <mc:Fallback>
                <p:oleObj r:id="rId3" imgW="88900" imgH="152400" progId="Equation.DSMT4">
                  <p:embed/>
                  <p:pic>
                    <p:nvPicPr>
                      <p:cNvPr id="0" name=""/>
                      <p:cNvPicPr/>
                      <p:nvPr/>
                    </p:nvPicPr>
                    <p:blipFill>
                      <a:blip r:embed="rId4"/>
                      <a:stretch>
                        <a:fillRect/>
                      </a:stretch>
                    </p:blipFill>
                    <p:spPr>
                      <a:xfrm>
                        <a:off x="4358640" y="1901190"/>
                        <a:ext cx="169545" cy="311150"/>
                      </a:xfrm>
                      <a:prstGeom prst="rect">
                        <a:avLst/>
                      </a:prstGeom>
                      <a:noFill/>
                      <a:ln w="9525">
                        <a:noFill/>
                        <a:miter/>
                      </a:ln>
                    </p:spPr>
                  </p:pic>
                </p:oleObj>
              </mc:Fallback>
            </mc:AlternateContent>
          </a:graphicData>
        </a:graphic>
      </p:graphicFrame>
      <p:graphicFrame>
        <p:nvGraphicFramePr>
          <p:cNvPr id="6" name="对象 -2147482577"/>
          <p:cNvGraphicFramePr>
            <a:graphicFrameLocks noChangeAspect="1"/>
          </p:cNvGraphicFramePr>
          <p:nvPr/>
        </p:nvGraphicFramePr>
        <p:xfrm>
          <a:off x="11019790" y="1901190"/>
          <a:ext cx="210185" cy="246380"/>
        </p:xfrm>
        <a:graphic>
          <a:graphicData uri="http://schemas.openxmlformats.org/presentationml/2006/ole">
            <mc:AlternateContent xmlns:mc="http://schemas.openxmlformats.org/markup-compatibility/2006">
              <mc:Choice xmlns:v="urn:schemas-microsoft-com:vml" Requires="v">
                <p:oleObj r:id="rId5" imgW="114300" imgH="127000" progId="Equation.DSMT4">
                  <p:embed/>
                </p:oleObj>
              </mc:Choice>
              <mc:Fallback>
                <p:oleObj r:id="rId5" imgW="114300" imgH="127000" progId="Equation.DSMT4">
                  <p:embed/>
                  <p:pic>
                    <p:nvPicPr>
                      <p:cNvPr id="0" name=""/>
                      <p:cNvPicPr/>
                      <p:nvPr/>
                    </p:nvPicPr>
                    <p:blipFill>
                      <a:blip r:embed="rId6"/>
                      <a:stretch>
                        <a:fillRect/>
                      </a:stretch>
                    </p:blipFill>
                    <p:spPr>
                      <a:xfrm>
                        <a:off x="11019790" y="1901190"/>
                        <a:ext cx="210185" cy="246380"/>
                      </a:xfrm>
                      <a:prstGeom prst="rect">
                        <a:avLst/>
                      </a:prstGeom>
                      <a:noFill/>
                      <a:ln w="9525">
                        <a:noFill/>
                        <a:miter/>
                      </a:ln>
                    </p:spPr>
                  </p:pic>
                </p:oleObj>
              </mc:Fallback>
            </mc:AlternateContent>
          </a:graphicData>
        </a:graphic>
      </p:graphicFrame>
      <p:graphicFrame>
        <p:nvGraphicFramePr>
          <p:cNvPr id="4" name="对象 -2147482580"/>
          <p:cNvGraphicFramePr>
            <a:graphicFrameLocks noChangeAspect="1"/>
          </p:cNvGraphicFramePr>
          <p:nvPr/>
        </p:nvGraphicFramePr>
        <p:xfrm>
          <a:off x="834390" y="2357120"/>
          <a:ext cx="169545" cy="311150"/>
        </p:xfrm>
        <a:graphic>
          <a:graphicData uri="http://schemas.openxmlformats.org/presentationml/2006/ole">
            <mc:AlternateContent xmlns:mc="http://schemas.openxmlformats.org/markup-compatibility/2006">
              <mc:Choice xmlns:v="urn:schemas-microsoft-com:vml" Requires="v">
                <p:oleObj r:id="rId7" imgW="88900" imgH="152400" progId="Equation.DSMT4">
                  <p:embed/>
                </p:oleObj>
              </mc:Choice>
              <mc:Fallback>
                <p:oleObj r:id="rId7" imgW="88900" imgH="152400" progId="Equation.DSMT4">
                  <p:embed/>
                  <p:pic>
                    <p:nvPicPr>
                      <p:cNvPr id="0" name=""/>
                      <p:cNvPicPr/>
                      <p:nvPr/>
                    </p:nvPicPr>
                    <p:blipFill>
                      <a:blip r:embed="rId4"/>
                      <a:stretch>
                        <a:fillRect/>
                      </a:stretch>
                    </p:blipFill>
                    <p:spPr>
                      <a:xfrm>
                        <a:off x="834390" y="2357120"/>
                        <a:ext cx="169545" cy="311150"/>
                      </a:xfrm>
                      <a:prstGeom prst="rect">
                        <a:avLst/>
                      </a:prstGeom>
                      <a:noFill/>
                      <a:ln w="9525">
                        <a:noFill/>
                        <a:miter/>
                      </a:ln>
                    </p:spPr>
                  </p:pic>
                </p:oleObj>
              </mc:Fallback>
            </mc:AlternateContent>
          </a:graphicData>
        </a:graphic>
      </p:graphicFrame>
      <p:graphicFrame>
        <p:nvGraphicFramePr>
          <p:cNvPr id="7" name="对象 -2147482575"/>
          <p:cNvGraphicFramePr>
            <a:graphicFrameLocks noChangeAspect="1"/>
          </p:cNvGraphicFramePr>
          <p:nvPr/>
        </p:nvGraphicFramePr>
        <p:xfrm>
          <a:off x="5349240" y="2287905"/>
          <a:ext cx="234950" cy="384810"/>
        </p:xfrm>
        <a:graphic>
          <a:graphicData uri="http://schemas.openxmlformats.org/presentationml/2006/ole">
            <mc:AlternateContent xmlns:mc="http://schemas.openxmlformats.org/markup-compatibility/2006">
              <mc:Choice xmlns:v="urn:schemas-microsoft-com:vml" Requires="v">
                <p:oleObj r:id="rId8" imgW="114300" imgH="203200" progId="Equation.DSMT4">
                  <p:embed/>
                </p:oleObj>
              </mc:Choice>
              <mc:Fallback>
                <p:oleObj r:id="rId8" imgW="114300" imgH="203200" progId="Equation.DSMT4">
                  <p:embed/>
                  <p:pic>
                    <p:nvPicPr>
                      <p:cNvPr id="0" name=""/>
                      <p:cNvPicPr/>
                      <p:nvPr/>
                    </p:nvPicPr>
                    <p:blipFill>
                      <a:blip r:embed="rId9"/>
                      <a:stretch>
                        <a:fillRect/>
                      </a:stretch>
                    </p:blipFill>
                    <p:spPr>
                      <a:xfrm>
                        <a:off x="5349240" y="2287905"/>
                        <a:ext cx="234950" cy="384810"/>
                      </a:xfrm>
                      <a:prstGeom prst="rect">
                        <a:avLst/>
                      </a:prstGeom>
                      <a:noFill/>
                      <a:ln w="9525">
                        <a:noFill/>
                        <a:miter/>
                      </a:ln>
                    </p:spPr>
                  </p:pic>
                </p:oleObj>
              </mc:Fallback>
            </mc:AlternateContent>
          </a:graphicData>
        </a:graphic>
      </p:graphicFrame>
      <p:graphicFrame>
        <p:nvGraphicFramePr>
          <p:cNvPr id="8" name="对象 -2147482578"/>
          <p:cNvGraphicFramePr>
            <a:graphicFrameLocks noChangeAspect="1"/>
          </p:cNvGraphicFramePr>
          <p:nvPr/>
        </p:nvGraphicFramePr>
        <p:xfrm>
          <a:off x="7371080" y="1901190"/>
          <a:ext cx="1136650" cy="311150"/>
        </p:xfrm>
        <a:graphic>
          <a:graphicData uri="http://schemas.openxmlformats.org/presentationml/2006/ole">
            <mc:AlternateContent xmlns:mc="http://schemas.openxmlformats.org/markup-compatibility/2006">
              <mc:Choice xmlns:v="urn:schemas-microsoft-com:vml" Requires="v">
                <p:oleObj r:id="rId10" imgW="660400" imgH="177800" progId="Equation.DSMT4">
                  <p:embed/>
                </p:oleObj>
              </mc:Choice>
              <mc:Fallback>
                <p:oleObj r:id="rId10" imgW="660400" imgH="177800" progId="Equation.DSMT4">
                  <p:embed/>
                  <p:pic>
                    <p:nvPicPr>
                      <p:cNvPr id="0" name=""/>
                      <p:cNvPicPr/>
                      <p:nvPr/>
                    </p:nvPicPr>
                    <p:blipFill>
                      <a:blip r:embed="rId11"/>
                      <a:stretch>
                        <a:fillRect/>
                      </a:stretch>
                    </p:blipFill>
                    <p:spPr>
                      <a:xfrm>
                        <a:off x="7371080" y="1901190"/>
                        <a:ext cx="1136650" cy="311150"/>
                      </a:xfrm>
                      <a:prstGeom prst="rect">
                        <a:avLst/>
                      </a:prstGeom>
                      <a:noFill/>
                      <a:ln w="9525">
                        <a:noFill/>
                        <a:miter/>
                      </a:ln>
                    </p:spPr>
                  </p:pic>
                </p:oleObj>
              </mc:Fallback>
            </mc:AlternateContent>
          </a:graphicData>
        </a:graphic>
      </p:graphicFrame>
      <p:graphicFrame>
        <p:nvGraphicFramePr>
          <p:cNvPr id="9" name="对象 -2147482574"/>
          <p:cNvGraphicFramePr>
            <a:graphicFrameLocks noChangeAspect="1"/>
          </p:cNvGraphicFramePr>
          <p:nvPr/>
        </p:nvGraphicFramePr>
        <p:xfrm>
          <a:off x="6569710" y="2353310"/>
          <a:ext cx="254000" cy="254000"/>
        </p:xfrm>
        <a:graphic>
          <a:graphicData uri="http://schemas.openxmlformats.org/presentationml/2006/ole">
            <mc:AlternateContent xmlns:mc="http://schemas.openxmlformats.org/markup-compatibility/2006">
              <mc:Choice xmlns:v="urn:schemas-microsoft-com:vml" Requires="v">
                <p:oleObj r:id="rId12" imgW="127000" imgH="139700" progId="Equation.DSMT4">
                  <p:embed/>
                </p:oleObj>
              </mc:Choice>
              <mc:Fallback>
                <p:oleObj r:id="rId12" imgW="127000" imgH="139700" progId="Equation.DSMT4">
                  <p:embed/>
                  <p:pic>
                    <p:nvPicPr>
                      <p:cNvPr id="0" name=""/>
                      <p:cNvPicPr/>
                      <p:nvPr/>
                    </p:nvPicPr>
                    <p:blipFill>
                      <a:blip r:embed="rId13"/>
                      <a:stretch>
                        <a:fillRect/>
                      </a:stretch>
                    </p:blipFill>
                    <p:spPr>
                      <a:xfrm>
                        <a:off x="6569710" y="2353310"/>
                        <a:ext cx="254000" cy="254000"/>
                      </a:xfrm>
                      <a:prstGeom prst="rect">
                        <a:avLst/>
                      </a:prstGeom>
                      <a:noFill/>
                      <a:ln w="9525">
                        <a:noFill/>
                        <a:miter/>
                      </a:ln>
                    </p:spPr>
                  </p:pic>
                </p:oleObj>
              </mc:Fallback>
            </mc:AlternateContent>
          </a:graphicData>
        </a:graphic>
      </p:graphicFrame>
      <p:graphicFrame>
        <p:nvGraphicFramePr>
          <p:cNvPr id="12" name="对象 -2147482571"/>
          <p:cNvGraphicFramePr>
            <a:graphicFrameLocks noChangeAspect="1"/>
          </p:cNvGraphicFramePr>
          <p:nvPr>
            <p:extLst>
              <p:ext uri="{D42A27DB-BD31-4B8C-83A1-F6EECF244321}">
                <p14:modId xmlns:p14="http://schemas.microsoft.com/office/powerpoint/2010/main" val="3876759712"/>
              </p:ext>
            </p:extLst>
          </p:nvPr>
        </p:nvGraphicFramePr>
        <p:xfrm>
          <a:off x="3285307" y="2996952"/>
          <a:ext cx="5889625" cy="906145"/>
        </p:xfrm>
        <a:graphic>
          <a:graphicData uri="http://schemas.openxmlformats.org/presentationml/2006/ole">
            <mc:AlternateContent xmlns:mc="http://schemas.openxmlformats.org/markup-compatibility/2006">
              <mc:Choice xmlns:v="urn:schemas-microsoft-com:vml" Requires="v">
                <p:oleObj r:id="rId14" imgW="3035300" imgH="482600" progId="Equation.DSMT4">
                  <p:embed/>
                </p:oleObj>
              </mc:Choice>
              <mc:Fallback>
                <p:oleObj r:id="rId14" imgW="3035300" imgH="482600" progId="Equation.DSMT4">
                  <p:embed/>
                  <p:pic>
                    <p:nvPicPr>
                      <p:cNvPr id="0" name=""/>
                      <p:cNvPicPr/>
                      <p:nvPr/>
                    </p:nvPicPr>
                    <p:blipFill>
                      <a:blip r:embed="rId15"/>
                      <a:stretch>
                        <a:fillRect/>
                      </a:stretch>
                    </p:blipFill>
                    <p:spPr>
                      <a:xfrm>
                        <a:off x="3285307" y="2996952"/>
                        <a:ext cx="5889625" cy="906145"/>
                      </a:xfrm>
                      <a:prstGeom prst="rect">
                        <a:avLst/>
                      </a:prstGeom>
                      <a:noFill/>
                      <a:ln w="9525">
                        <a:noFill/>
                        <a:miter/>
                      </a:ln>
                    </p:spPr>
                  </p:pic>
                </p:oleObj>
              </mc:Fallback>
            </mc:AlternateContent>
          </a:graphicData>
        </a:graphic>
      </p:graphicFrame>
      <p:graphicFrame>
        <p:nvGraphicFramePr>
          <p:cNvPr id="13" name="对象 -2147482575"/>
          <p:cNvGraphicFramePr>
            <a:graphicFrameLocks noChangeAspect="1"/>
          </p:cNvGraphicFramePr>
          <p:nvPr>
            <p:extLst>
              <p:ext uri="{D42A27DB-BD31-4B8C-83A1-F6EECF244321}">
                <p14:modId xmlns:p14="http://schemas.microsoft.com/office/powerpoint/2010/main" val="223069404"/>
              </p:ext>
            </p:extLst>
          </p:nvPr>
        </p:nvGraphicFramePr>
        <p:xfrm>
          <a:off x="1277620" y="4060944"/>
          <a:ext cx="234950" cy="384810"/>
        </p:xfrm>
        <a:graphic>
          <a:graphicData uri="http://schemas.openxmlformats.org/presentationml/2006/ole">
            <mc:AlternateContent xmlns:mc="http://schemas.openxmlformats.org/markup-compatibility/2006">
              <mc:Choice xmlns:v="urn:schemas-microsoft-com:vml" Requires="v">
                <p:oleObj r:id="rId16" imgW="114300" imgH="203200" progId="Equation.DSMT4">
                  <p:embed/>
                </p:oleObj>
              </mc:Choice>
              <mc:Fallback>
                <p:oleObj r:id="rId16" imgW="114300" imgH="203200" progId="Equation.DSMT4">
                  <p:embed/>
                  <p:pic>
                    <p:nvPicPr>
                      <p:cNvPr id="0" name=""/>
                      <p:cNvPicPr/>
                      <p:nvPr/>
                    </p:nvPicPr>
                    <p:blipFill>
                      <a:blip r:embed="rId9"/>
                      <a:stretch>
                        <a:fillRect/>
                      </a:stretch>
                    </p:blipFill>
                    <p:spPr>
                      <a:xfrm>
                        <a:off x="1277620" y="4060944"/>
                        <a:ext cx="234950" cy="384810"/>
                      </a:xfrm>
                      <a:prstGeom prst="rect">
                        <a:avLst/>
                      </a:prstGeom>
                      <a:noFill/>
                      <a:ln w="9525">
                        <a:noFill/>
                        <a:miter/>
                      </a:ln>
                    </p:spPr>
                  </p:pic>
                </p:oleObj>
              </mc:Fallback>
            </mc:AlternateContent>
          </a:graphicData>
        </a:graphic>
      </p:graphicFrame>
      <p:graphicFrame>
        <p:nvGraphicFramePr>
          <p:cNvPr id="15" name="对象 -2147482569"/>
          <p:cNvGraphicFramePr>
            <a:graphicFrameLocks noChangeAspect="1"/>
          </p:cNvGraphicFramePr>
          <p:nvPr>
            <p:extLst>
              <p:ext uri="{D42A27DB-BD31-4B8C-83A1-F6EECF244321}">
                <p14:modId xmlns:p14="http://schemas.microsoft.com/office/powerpoint/2010/main" val="1173313974"/>
              </p:ext>
            </p:extLst>
          </p:nvPr>
        </p:nvGraphicFramePr>
        <p:xfrm>
          <a:off x="2843530" y="4073257"/>
          <a:ext cx="541020" cy="363855"/>
        </p:xfrm>
        <a:graphic>
          <a:graphicData uri="http://schemas.openxmlformats.org/presentationml/2006/ole">
            <mc:AlternateContent xmlns:mc="http://schemas.openxmlformats.org/markup-compatibility/2006">
              <mc:Choice xmlns:v="urn:schemas-microsoft-com:vml" Requires="v">
                <p:oleObj r:id="rId17" imgW="304800" imgH="203200" progId="Equation.DSMT4">
                  <p:embed/>
                </p:oleObj>
              </mc:Choice>
              <mc:Fallback>
                <p:oleObj r:id="rId17" imgW="304800" imgH="203200" progId="Equation.DSMT4">
                  <p:embed/>
                  <p:pic>
                    <p:nvPicPr>
                      <p:cNvPr id="0" name=""/>
                      <p:cNvPicPr/>
                      <p:nvPr/>
                    </p:nvPicPr>
                    <p:blipFill>
                      <a:blip r:embed="rId18"/>
                      <a:stretch>
                        <a:fillRect/>
                      </a:stretch>
                    </p:blipFill>
                    <p:spPr>
                      <a:xfrm>
                        <a:off x="2843530" y="4073257"/>
                        <a:ext cx="541020" cy="363855"/>
                      </a:xfrm>
                      <a:prstGeom prst="rect">
                        <a:avLst/>
                      </a:prstGeom>
                      <a:noFill/>
                      <a:ln w="9525">
                        <a:noFill/>
                        <a:miter/>
                      </a:ln>
                    </p:spPr>
                  </p:pic>
                </p:oleObj>
              </mc:Fallback>
            </mc:AlternateContent>
          </a:graphicData>
        </a:graphic>
      </p:graphicFrame>
      <p:graphicFrame>
        <p:nvGraphicFramePr>
          <p:cNvPr id="17" name="对象 -2147482568"/>
          <p:cNvGraphicFramePr>
            <a:graphicFrameLocks noChangeAspect="1"/>
          </p:cNvGraphicFramePr>
          <p:nvPr>
            <p:extLst>
              <p:ext uri="{D42A27DB-BD31-4B8C-83A1-F6EECF244321}">
                <p14:modId xmlns:p14="http://schemas.microsoft.com/office/powerpoint/2010/main" val="1866482583"/>
              </p:ext>
            </p:extLst>
          </p:nvPr>
        </p:nvGraphicFramePr>
        <p:xfrm>
          <a:off x="3611880" y="4205337"/>
          <a:ext cx="283210" cy="231775"/>
        </p:xfrm>
        <a:graphic>
          <a:graphicData uri="http://schemas.openxmlformats.org/presentationml/2006/ole">
            <mc:AlternateContent xmlns:mc="http://schemas.openxmlformats.org/markup-compatibility/2006">
              <mc:Choice xmlns:v="urn:schemas-microsoft-com:vml" Requires="v">
                <p:oleObj r:id="rId19" imgW="139700" imgH="127000" progId="Equation.DSMT4">
                  <p:embed/>
                </p:oleObj>
              </mc:Choice>
              <mc:Fallback>
                <p:oleObj r:id="rId19" imgW="139700" imgH="127000" progId="Equation.DSMT4">
                  <p:embed/>
                  <p:pic>
                    <p:nvPicPr>
                      <p:cNvPr id="0" name=""/>
                      <p:cNvPicPr/>
                      <p:nvPr/>
                    </p:nvPicPr>
                    <p:blipFill>
                      <a:blip r:embed="rId20"/>
                      <a:stretch>
                        <a:fillRect/>
                      </a:stretch>
                    </p:blipFill>
                    <p:spPr>
                      <a:xfrm>
                        <a:off x="3611880" y="4205337"/>
                        <a:ext cx="283210" cy="231775"/>
                      </a:xfrm>
                      <a:prstGeom prst="rect">
                        <a:avLst/>
                      </a:prstGeom>
                      <a:noFill/>
                      <a:ln w="9525">
                        <a:noFill/>
                        <a:miter/>
                      </a:ln>
                    </p:spPr>
                  </p:pic>
                </p:oleObj>
              </mc:Fallback>
            </mc:AlternateContent>
          </a:graphicData>
        </a:graphic>
      </p:graphicFrame>
    </p:spTree>
    <p:extLst>
      <p:ext uri="{BB962C8B-B14F-4D97-AF65-F5344CB8AC3E}">
        <p14:creationId xmlns:p14="http://schemas.microsoft.com/office/powerpoint/2010/main" val="906847978"/>
      </p:ext>
    </p:extLst>
  </p:cSld>
  <p:clrMapOvr>
    <a:masterClrMapping/>
  </p:clrMapOvr>
  <p:transition>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1856105" y="3717032"/>
            <a:ext cx="7007860" cy="2701290"/>
          </a:xfrm>
          <a:prstGeom prst="roundRect">
            <a:avLst/>
          </a:prstGeom>
          <a:ln>
            <a:solidFill>
              <a:schemeClr val="accent2">
                <a:lumMod val="60000"/>
                <a:lumOff val="40000"/>
              </a:schemeClr>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6" name="矩形 15"/>
          <p:cNvSpPr/>
          <p:nvPr/>
        </p:nvSpPr>
        <p:spPr>
          <a:xfrm>
            <a:off x="476885" y="548680"/>
            <a:ext cx="11233248" cy="3524042"/>
          </a:xfrm>
          <a:prstGeom prst="rect">
            <a:avLst/>
          </a:prstGeom>
        </p:spPr>
        <p:txBody>
          <a:bodyPr wrap="square">
            <a:spAutoFit/>
          </a:bodyPr>
          <a:lstStyle/>
          <a:p>
            <a:pPr latinLnBrk="0">
              <a:lnSpc>
                <a:spcPct val="150000"/>
              </a:lnSpc>
            </a:pPr>
            <a:r>
              <a:rPr lang="en-US" sz="2400" b="1" dirty="0">
                <a:latin typeface="Times New Roman" panose="02020603050405020304" pitchFamily="18" charset="0"/>
                <a:cs typeface="Times New Roman" panose="02020603050405020304" pitchFamily="18" charset="0"/>
                <a:sym typeface="+mn-ea"/>
              </a:rPr>
              <a:t>2. </a:t>
            </a:r>
            <a:r>
              <a:rPr sz="2400" b="1" dirty="0" err="1">
                <a:latin typeface="Times New Roman" panose="02020603050405020304" pitchFamily="18" charset="0"/>
                <a:cs typeface="Times New Roman" panose="02020603050405020304" pitchFamily="18" charset="0"/>
                <a:sym typeface="+mn-ea"/>
              </a:rPr>
              <a:t>极差波动率</a:t>
            </a:r>
            <a:r>
              <a:rPr sz="2400" b="1" dirty="0">
                <a:latin typeface="Times New Roman" panose="02020603050405020304" pitchFamily="18" charset="0"/>
                <a:cs typeface="Times New Roman" panose="02020603050405020304" pitchFamily="18" charset="0"/>
              </a:rPr>
              <a:t> </a:t>
            </a:r>
            <a:r>
              <a:rPr lang="en-US" altLang="zh-CN" sz="2200" b="1" dirty="0">
                <a:latin typeface="Times New Roman" panose="02020603050405020304" pitchFamily="18" charset="0"/>
                <a:cs typeface="Times New Roman" panose="02020603050405020304" pitchFamily="18" charset="0"/>
              </a:rPr>
              <a:t>    </a:t>
            </a:r>
          </a:p>
          <a:p>
            <a:pPr latinLnBrk="0">
              <a:lnSpc>
                <a:spcPct val="140000"/>
              </a:lnSpc>
            </a:pPr>
            <a:r>
              <a:rPr lang="zh-CN" altLang="en-US" sz="2200" b="1" dirty="0">
                <a:latin typeface="Times New Roman" panose="02020603050405020304" pitchFamily="18" charset="0"/>
                <a:cs typeface="Times New Roman" panose="02020603050405020304" pitchFamily="18" charset="0"/>
              </a:rPr>
              <a:t>        </a:t>
            </a:r>
            <a:r>
              <a:rPr lang="zh-CN" altLang="en-US" sz="2200" dirty="0">
                <a:latin typeface="Times New Roman" panose="02020603050405020304" pitchFamily="18" charset="0"/>
                <a:cs typeface="Times New Roman" panose="02020603050405020304" pitchFamily="18" charset="0"/>
              </a:rPr>
              <a:t>极差波动率作为历史波动率的一种形式，它的特点是囊括了包括交易中的开盘价和收盘价、最高价、最低价和隔夜价等指标，扩展了标准差波动率包含的信息，导致相同周期内极差波动率高于标准差波动率。极差波动率多用于期货期权的对冲策略中。</a:t>
            </a:r>
            <a:r>
              <a:rPr lang="en-US" altLang="zh-CN" sz="2200" dirty="0">
                <a:solidFill>
                  <a:schemeClr val="tx1"/>
                </a:solidFill>
                <a:latin typeface="Times New Roman" panose="02020603050405020304" pitchFamily="18" charset="0"/>
                <a:cs typeface="Times New Roman" panose="02020603050405020304" pitchFamily="18" charset="0"/>
                <a:sym typeface="+mn-ea"/>
              </a:rPr>
              <a:t>Parkinson</a:t>
            </a:r>
            <a:r>
              <a:rPr lang="zh-CN" altLang="en-US" sz="2200" dirty="0">
                <a:solidFill>
                  <a:schemeClr val="tx1"/>
                </a:solidFill>
                <a:latin typeface="Times New Roman" panose="02020603050405020304" pitchFamily="18" charset="0"/>
                <a:cs typeface="Times New Roman" panose="02020603050405020304" pitchFamily="18" charset="0"/>
                <a:sym typeface="+mn-ea"/>
              </a:rPr>
              <a:t>（</a:t>
            </a:r>
            <a:r>
              <a:rPr lang="en-US" altLang="zh-CN" sz="2200" dirty="0">
                <a:solidFill>
                  <a:schemeClr val="tx1"/>
                </a:solidFill>
                <a:latin typeface="Times New Roman" panose="02020603050405020304" pitchFamily="18" charset="0"/>
                <a:cs typeface="Times New Roman" panose="02020603050405020304" pitchFamily="18" charset="0"/>
                <a:sym typeface="+mn-ea"/>
              </a:rPr>
              <a:t>1980</a:t>
            </a:r>
            <a:r>
              <a:rPr lang="zh-CN" altLang="en-US" sz="2200" dirty="0">
                <a:solidFill>
                  <a:schemeClr val="tx1"/>
                </a:solidFill>
                <a:latin typeface="Times New Roman" panose="02020603050405020304" pitchFamily="18" charset="0"/>
                <a:cs typeface="Times New Roman" panose="02020603050405020304" pitchFamily="18" charset="0"/>
                <a:sym typeface="+mn-ea"/>
              </a:rPr>
              <a:t>）最早开始研究极差波动率，他们选取交易区间内最高价和最低价估算波动率。之后学者们在他们的基础继续改进波动率的估算方法。</a:t>
            </a:r>
          </a:p>
          <a:p>
            <a:pPr latinLnBrk="0">
              <a:lnSpc>
                <a:spcPct val="150000"/>
              </a:lnSpc>
            </a:pPr>
            <a:endParaRPr lang="zh-CN" altLang="en-US" sz="2200" dirty="0">
              <a:solidFill>
                <a:schemeClr val="tx1"/>
              </a:solidFill>
              <a:latin typeface="Times New Roman" panose="02020603050405020304" pitchFamily="18" charset="0"/>
              <a:cs typeface="Times New Roman" panose="02020603050405020304" pitchFamily="18" charset="0"/>
              <a:sym typeface="+mn-ea"/>
            </a:endParaRPr>
          </a:p>
        </p:txBody>
      </p:sp>
      <p:grpSp>
        <p:nvGrpSpPr>
          <p:cNvPr id="8" name="组合 7"/>
          <p:cNvGrpSpPr/>
          <p:nvPr/>
        </p:nvGrpSpPr>
        <p:grpSpPr>
          <a:xfrm>
            <a:off x="1950085" y="4615099"/>
            <a:ext cx="9027579" cy="1625412"/>
            <a:chOff x="1405" y="5588425"/>
            <a:chExt cx="10325298" cy="1333687"/>
          </a:xfrm>
        </p:grpSpPr>
        <p:grpSp>
          <p:nvGrpSpPr>
            <p:cNvPr id="14" name="组合 13"/>
            <p:cNvGrpSpPr/>
            <p:nvPr/>
          </p:nvGrpSpPr>
          <p:grpSpPr>
            <a:xfrm>
              <a:off x="1405" y="5588425"/>
              <a:ext cx="10325298" cy="1333687"/>
              <a:chOff x="1405" y="5588425"/>
              <a:chExt cx="10325298" cy="1333687"/>
            </a:xfrm>
          </p:grpSpPr>
          <p:grpSp>
            <p:nvGrpSpPr>
              <p:cNvPr id="15" name="组合 14"/>
              <p:cNvGrpSpPr/>
              <p:nvPr/>
            </p:nvGrpSpPr>
            <p:grpSpPr>
              <a:xfrm>
                <a:off x="2894028" y="5588425"/>
                <a:ext cx="7432675" cy="1333687"/>
                <a:chOff x="1814121" y="4333317"/>
                <a:chExt cx="7432675" cy="1333687"/>
              </a:xfrm>
            </p:grpSpPr>
            <p:grpSp>
              <p:nvGrpSpPr>
                <p:cNvPr id="17" name="组合 16"/>
                <p:cNvGrpSpPr/>
                <p:nvPr/>
              </p:nvGrpSpPr>
              <p:grpSpPr>
                <a:xfrm>
                  <a:off x="1814121" y="4333317"/>
                  <a:ext cx="7432675" cy="1333687"/>
                  <a:chOff x="2969" y="8953"/>
                  <a:chExt cx="11705" cy="1650"/>
                </a:xfrm>
                <a:solidFill>
                  <a:schemeClr val="accent1">
                    <a:lumMod val="20000"/>
                    <a:lumOff val="80000"/>
                  </a:schemeClr>
                </a:solidFill>
              </p:grpSpPr>
              <p:sp>
                <p:nvSpPr>
                  <p:cNvPr id="18" name="圆角矩形 17"/>
                  <p:cNvSpPr/>
                  <p:nvPr/>
                </p:nvSpPr>
                <p:spPr>
                  <a:xfrm>
                    <a:off x="2969" y="9163"/>
                    <a:ext cx="3173" cy="691"/>
                  </a:xfrm>
                  <a:prstGeom prst="roundRect">
                    <a:avLst/>
                  </a:prstGeom>
                  <a:grpFill/>
                  <a:ln>
                    <a:solidFill>
                      <a:schemeClr val="tx1">
                        <a:lumMod val="95000"/>
                        <a:lumOff val="5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zh-CN" sz="2000" dirty="0">
                        <a:latin typeface="Times New Roman" panose="02020603050405020304" pitchFamily="18" charset="0"/>
                      </a:rPr>
                      <a:t>Garman-Klass波动率</a:t>
                    </a:r>
                    <a:endParaRPr kumimoji="1" lang="zh-CN" altLang="en-US" sz="2000" b="1" dirty="0"/>
                  </a:p>
                </p:txBody>
              </p:sp>
              <p:grpSp>
                <p:nvGrpSpPr>
                  <p:cNvPr id="19" name="组合 18"/>
                  <p:cNvGrpSpPr/>
                  <p:nvPr/>
                </p:nvGrpSpPr>
                <p:grpSpPr>
                  <a:xfrm>
                    <a:off x="7024" y="8953"/>
                    <a:ext cx="7650" cy="1650"/>
                    <a:chOff x="7024" y="7813"/>
                    <a:chExt cx="7650" cy="3014"/>
                  </a:xfrm>
                  <a:grpFill/>
                </p:grpSpPr>
                <p:sp>
                  <p:nvSpPr>
                    <p:cNvPr id="20" name="圆角矩形 19"/>
                    <p:cNvSpPr/>
                    <p:nvPr/>
                  </p:nvSpPr>
                  <p:spPr>
                    <a:xfrm>
                      <a:off x="7024" y="9016"/>
                      <a:ext cx="3106" cy="1811"/>
                    </a:xfrm>
                    <a:prstGeom prst="roundRect">
                      <a:avLst/>
                    </a:prstGeom>
                    <a:grpFill/>
                    <a:ln>
                      <a:solidFill>
                        <a:schemeClr val="tx1">
                          <a:lumMod val="95000"/>
                          <a:lumOff val="5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zh-CN" sz="2000" dirty="0">
                          <a:latin typeface="Times New Roman" panose="02020603050405020304" pitchFamily="18" charset="0"/>
                        </a:rPr>
                        <a:t>Garman-Klass-Yang-Zhang波动率</a:t>
                      </a:r>
                      <a:endParaRPr kumimoji="1" lang="zh-CN" altLang="en-US" sz="2000" b="1" dirty="0"/>
                    </a:p>
                  </p:txBody>
                </p:sp>
                <p:sp>
                  <p:nvSpPr>
                    <p:cNvPr id="21" name="圆角矩形 20"/>
                    <p:cNvSpPr/>
                    <p:nvPr/>
                  </p:nvSpPr>
                  <p:spPr>
                    <a:xfrm>
                      <a:off x="11776" y="7813"/>
                      <a:ext cx="2898" cy="1645"/>
                    </a:xfrm>
                    <a:prstGeom prst="roundRect">
                      <a:avLst/>
                    </a:prstGeom>
                    <a:grpFill/>
                    <a:ln>
                      <a:solidFill>
                        <a:schemeClr val="tx1">
                          <a:lumMod val="95000"/>
                          <a:lumOff val="5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zh-CN" sz="2000" dirty="0">
                          <a:latin typeface="Times New Roman" panose="02020603050405020304" pitchFamily="18" charset="0"/>
                        </a:rPr>
                        <a:t>Yang &amp; Zhang波动率</a:t>
                      </a:r>
                      <a:endParaRPr kumimoji="1" lang="zh-CN" altLang="en-US" sz="2000" b="1" dirty="0"/>
                    </a:p>
                  </p:txBody>
                </p:sp>
              </p:grpSp>
            </p:grpSp>
            <p:cxnSp>
              <p:nvCxnSpPr>
                <p:cNvPr id="22" name="直接箭头连接符 16"/>
                <p:cNvCxnSpPr/>
                <p:nvPr/>
              </p:nvCxnSpPr>
              <p:spPr>
                <a:xfrm>
                  <a:off x="3904500" y="4781112"/>
                  <a:ext cx="484542" cy="266286"/>
                </a:xfrm>
                <a:prstGeom prst="straightConnector1">
                  <a:avLst/>
                </a:prstGeom>
                <a:ln w="38100" cmpd="sng">
                  <a:solidFill>
                    <a:schemeClr val="accent1">
                      <a:shade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16"/>
                <p:cNvCxnSpPr/>
                <p:nvPr/>
              </p:nvCxnSpPr>
              <p:spPr>
                <a:xfrm flipV="1">
                  <a:off x="6460300" y="4697894"/>
                  <a:ext cx="946345" cy="13547"/>
                </a:xfrm>
                <a:prstGeom prst="straightConnector1">
                  <a:avLst/>
                </a:prstGeom>
                <a:ln w="38100" cmpd="sng">
                  <a:solidFill>
                    <a:schemeClr val="accent1">
                      <a:shade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grpSp>
          <p:sp>
            <p:nvSpPr>
              <p:cNvPr id="24" name="圆角矩形 23"/>
              <p:cNvSpPr/>
              <p:nvPr/>
            </p:nvSpPr>
            <p:spPr>
              <a:xfrm>
                <a:off x="1405" y="5768036"/>
                <a:ext cx="1988559" cy="547604"/>
              </a:xfrm>
              <a:prstGeom prst="roundRect">
                <a:avLst/>
              </a:prstGeom>
              <a:solidFill>
                <a:schemeClr val="accent1">
                  <a:lumMod val="20000"/>
                  <a:lumOff val="80000"/>
                </a:schemeClr>
              </a:solidFill>
              <a:ln>
                <a:solidFill>
                  <a:schemeClr val="tx1">
                    <a:lumMod val="95000"/>
                    <a:lumOff val="5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000" dirty="0">
                    <a:latin typeface="Times New Roman" panose="02020603050405020304" pitchFamily="18" charset="0"/>
                  </a:rPr>
                  <a:t>Parkinson</a:t>
                </a:r>
                <a:r>
                  <a:rPr lang="zh-CN" altLang="en-US" sz="2000" dirty="0">
                    <a:latin typeface="Times New Roman" panose="02020603050405020304" pitchFamily="18" charset="0"/>
                  </a:rPr>
                  <a:t>波动率</a:t>
                </a:r>
              </a:p>
            </p:txBody>
          </p:sp>
        </p:grpSp>
        <p:cxnSp>
          <p:nvCxnSpPr>
            <p:cNvPr id="25" name="直接箭头连接符 16"/>
            <p:cNvCxnSpPr/>
            <p:nvPr/>
          </p:nvCxnSpPr>
          <p:spPr>
            <a:xfrm>
              <a:off x="2068953" y="6036345"/>
              <a:ext cx="745518" cy="0"/>
            </a:xfrm>
            <a:prstGeom prst="straightConnector1">
              <a:avLst/>
            </a:prstGeom>
            <a:ln w="38100" cmpd="sng">
              <a:solidFill>
                <a:schemeClr val="accent1">
                  <a:shade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grpSp>
      <p:cxnSp>
        <p:nvCxnSpPr>
          <p:cNvPr id="26" name="直接箭头连接符 16"/>
          <p:cNvCxnSpPr/>
          <p:nvPr/>
        </p:nvCxnSpPr>
        <p:spPr>
          <a:xfrm flipV="1">
            <a:off x="6309360" y="4553327"/>
            <a:ext cx="474980" cy="378460"/>
          </a:xfrm>
          <a:prstGeom prst="straightConnector1">
            <a:avLst/>
          </a:prstGeom>
          <a:ln w="38100" cmpd="sng">
            <a:solidFill>
              <a:schemeClr val="accent1">
                <a:shade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7" name="圆角矩形 26"/>
          <p:cNvSpPr/>
          <p:nvPr/>
        </p:nvSpPr>
        <p:spPr>
          <a:xfrm>
            <a:off x="6784340" y="3896737"/>
            <a:ext cx="1790700" cy="937260"/>
          </a:xfrm>
          <a:prstGeom prst="roundRect">
            <a:avLst/>
          </a:prstGeom>
          <a:solidFill>
            <a:schemeClr val="accent1">
              <a:lumMod val="20000"/>
              <a:lumOff val="80000"/>
            </a:schemeClr>
          </a:solidFill>
          <a:ln>
            <a:solidFill>
              <a:schemeClr val="tx1">
                <a:lumMod val="95000"/>
                <a:lumOff val="5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zh-CN" sz="2000" dirty="0">
                <a:latin typeface="Times New Roman" panose="02020603050405020304" pitchFamily="18" charset="0"/>
              </a:rPr>
              <a:t>Rogers &amp; Satchell波动率</a:t>
            </a:r>
            <a:endParaRPr kumimoji="1" lang="zh-CN" altLang="en-US" sz="2000" b="1" dirty="0"/>
          </a:p>
        </p:txBody>
      </p:sp>
      <p:sp>
        <p:nvSpPr>
          <p:cNvPr id="43" name="文本框 42"/>
          <p:cNvSpPr txBox="1"/>
          <p:nvPr/>
        </p:nvSpPr>
        <p:spPr>
          <a:xfrm>
            <a:off x="3391535" y="4246622"/>
            <a:ext cx="1568450" cy="368300"/>
          </a:xfrm>
          <a:prstGeom prst="rect">
            <a:avLst/>
          </a:prstGeom>
          <a:noFill/>
        </p:spPr>
        <p:txBody>
          <a:bodyPr wrap="square" rtlCol="0">
            <a:spAutoFit/>
          </a:bodyPr>
          <a:lstStyle/>
          <a:p>
            <a:r>
              <a:rPr lang="zh-CN" altLang="en-US"/>
              <a:t>考虑收盘价</a:t>
            </a:r>
          </a:p>
        </p:txBody>
      </p:sp>
      <p:cxnSp>
        <p:nvCxnSpPr>
          <p:cNvPr id="44" name="直接箭头连接符 43"/>
          <p:cNvCxnSpPr/>
          <p:nvPr/>
        </p:nvCxnSpPr>
        <p:spPr>
          <a:xfrm>
            <a:off x="4071620" y="4655562"/>
            <a:ext cx="5715" cy="420370"/>
          </a:xfrm>
          <a:prstGeom prst="straightConnector1">
            <a:avLst/>
          </a:prstGeom>
          <a:ln>
            <a:tailEnd type="arrow" w="med" len="med"/>
          </a:ln>
        </p:spPr>
        <p:style>
          <a:lnRef idx="2">
            <a:schemeClr val="dk1"/>
          </a:lnRef>
          <a:fillRef idx="0">
            <a:schemeClr val="dk1"/>
          </a:fillRef>
          <a:effectRef idx="1">
            <a:schemeClr val="dk1"/>
          </a:effectRef>
          <a:fontRef idx="minor">
            <a:schemeClr val="tx1"/>
          </a:fontRef>
        </p:style>
      </p:cxnSp>
      <p:cxnSp>
        <p:nvCxnSpPr>
          <p:cNvPr id="45" name="直接箭头连接符 44"/>
          <p:cNvCxnSpPr/>
          <p:nvPr/>
        </p:nvCxnSpPr>
        <p:spPr>
          <a:xfrm>
            <a:off x="6240780" y="4422517"/>
            <a:ext cx="215900" cy="233045"/>
          </a:xfrm>
          <a:prstGeom prst="straightConnector1">
            <a:avLst/>
          </a:prstGeom>
          <a:ln>
            <a:tailEnd type="arrow" w="med" len="med"/>
          </a:ln>
        </p:spPr>
        <p:style>
          <a:lnRef idx="2">
            <a:schemeClr val="dk1"/>
          </a:lnRef>
          <a:fillRef idx="0">
            <a:schemeClr val="dk1"/>
          </a:fillRef>
          <a:effectRef idx="1">
            <a:schemeClr val="dk1"/>
          </a:effectRef>
          <a:fontRef idx="minor">
            <a:schemeClr val="tx1"/>
          </a:fontRef>
        </p:style>
      </p:cxnSp>
      <p:sp>
        <p:nvSpPr>
          <p:cNvPr id="46" name="文本框 45"/>
          <p:cNvSpPr txBox="1"/>
          <p:nvPr/>
        </p:nvSpPr>
        <p:spPr>
          <a:xfrm>
            <a:off x="5069840" y="3952617"/>
            <a:ext cx="1878965" cy="368300"/>
          </a:xfrm>
          <a:prstGeom prst="rect">
            <a:avLst/>
          </a:prstGeom>
          <a:noFill/>
        </p:spPr>
        <p:txBody>
          <a:bodyPr wrap="square" rtlCol="0">
            <a:spAutoFit/>
          </a:bodyPr>
          <a:lstStyle/>
          <a:p>
            <a:r>
              <a:rPr lang="zh-CN" altLang="en-US"/>
              <a:t>考虑价格漂移率</a:t>
            </a:r>
          </a:p>
        </p:txBody>
      </p:sp>
      <p:cxnSp>
        <p:nvCxnSpPr>
          <p:cNvPr id="47" name="直接箭头连接符 46"/>
          <p:cNvCxnSpPr/>
          <p:nvPr/>
        </p:nvCxnSpPr>
        <p:spPr>
          <a:xfrm flipH="1">
            <a:off x="6240780" y="5389622"/>
            <a:ext cx="202565" cy="238125"/>
          </a:xfrm>
          <a:prstGeom prst="straightConnector1">
            <a:avLst/>
          </a:prstGeom>
          <a:ln>
            <a:tailEnd type="arrow" w="med" len="med"/>
          </a:ln>
        </p:spPr>
        <p:style>
          <a:lnRef idx="2">
            <a:schemeClr val="dk1"/>
          </a:lnRef>
          <a:fillRef idx="0">
            <a:schemeClr val="dk1"/>
          </a:fillRef>
          <a:effectRef idx="1">
            <a:schemeClr val="dk1"/>
          </a:effectRef>
          <a:fontRef idx="minor">
            <a:schemeClr val="tx1"/>
          </a:fontRef>
        </p:style>
      </p:cxnSp>
      <p:sp>
        <p:nvSpPr>
          <p:cNvPr id="48" name="文本框 47"/>
          <p:cNvSpPr txBox="1"/>
          <p:nvPr/>
        </p:nvSpPr>
        <p:spPr>
          <a:xfrm>
            <a:off x="5229225" y="5684897"/>
            <a:ext cx="1878965" cy="368300"/>
          </a:xfrm>
          <a:prstGeom prst="rect">
            <a:avLst/>
          </a:prstGeom>
          <a:noFill/>
        </p:spPr>
        <p:txBody>
          <a:bodyPr wrap="square" rtlCol="0">
            <a:spAutoFit/>
          </a:bodyPr>
          <a:lstStyle/>
          <a:p>
            <a:r>
              <a:rPr lang="zh-CN" altLang="en-US"/>
              <a:t>考虑隔夜因素</a:t>
            </a:r>
          </a:p>
        </p:txBody>
      </p:sp>
      <p:sp>
        <p:nvSpPr>
          <p:cNvPr id="49" name="矩形 48"/>
          <p:cNvSpPr/>
          <p:nvPr/>
        </p:nvSpPr>
        <p:spPr>
          <a:xfrm>
            <a:off x="476885" y="116840"/>
            <a:ext cx="5274945"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第一节 波动率与隐含波动率的定义 </a:t>
            </a:r>
          </a:p>
        </p:txBody>
      </p:sp>
    </p:spTree>
    <p:extLst>
      <p:ext uri="{BB962C8B-B14F-4D97-AF65-F5344CB8AC3E}">
        <p14:creationId xmlns:p14="http://schemas.microsoft.com/office/powerpoint/2010/main" val="1935127828"/>
      </p:ext>
    </p:extLst>
  </p:cSld>
  <p:clrMapOvr>
    <a:masterClrMapping/>
  </p:clrMapOvr>
  <p:transition>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76995" y="710094"/>
            <a:ext cx="11233248" cy="4154984"/>
          </a:xfrm>
          <a:prstGeom prst="rect">
            <a:avLst/>
          </a:prstGeom>
        </p:spPr>
        <p:txBody>
          <a:bodyPr wrap="square">
            <a:spAutoFit/>
          </a:bodyPr>
          <a:lstStyle/>
          <a:p>
            <a:pPr latinLnBrk="0">
              <a:lnSpc>
                <a:spcPct val="150000"/>
              </a:lnSpc>
            </a:pPr>
            <a:r>
              <a:rPr lang="zh-CN" altLang="en-US" sz="2200" dirty="0">
                <a:latin typeface="Times New Roman" panose="02020603050405020304" pitchFamily="18" charset="0"/>
                <a:cs typeface="Times New Roman" panose="02020603050405020304" pitchFamily="18" charset="0"/>
              </a:rPr>
              <a:t>（</a:t>
            </a:r>
            <a:r>
              <a:rPr lang="en-US" altLang="zh-CN" sz="2200" dirty="0">
                <a:latin typeface="Times New Roman" panose="02020603050405020304" pitchFamily="18" charset="0"/>
                <a:cs typeface="Times New Roman" panose="02020603050405020304" pitchFamily="18" charset="0"/>
              </a:rPr>
              <a:t>1</a:t>
            </a:r>
            <a:r>
              <a:rPr lang="zh-CN" altLang="en-US" sz="2200" dirty="0">
                <a:latin typeface="Times New Roman" panose="02020603050405020304" pitchFamily="18" charset="0"/>
                <a:cs typeface="Times New Roman" panose="02020603050405020304" pitchFamily="18" charset="0"/>
              </a:rPr>
              <a:t>）Parkinson波动率</a:t>
            </a:r>
          </a:p>
          <a:p>
            <a:pPr latinLnBrk="0">
              <a:lnSpc>
                <a:spcPct val="150000"/>
              </a:lnSpc>
            </a:pPr>
            <a:r>
              <a:rPr lang="zh-CN" altLang="en-US" sz="2200" dirty="0">
                <a:latin typeface="Times New Roman" panose="02020603050405020304" pitchFamily="18" charset="0"/>
                <a:cs typeface="Times New Roman" panose="02020603050405020304" pitchFamily="18" charset="0"/>
              </a:rPr>
              <a:t>        Parkinson（1980）选取交易区间内最高价和最低价估算波动率。该波动率的优点在于只需要较短的时间周期就能收敛于真实波动率，但是我们每天的交易不是连续的，资产价格可能发生跳空现象，导致波动率被严重低估，因此Parkinson波动率未必是无偏估计。</a:t>
            </a:r>
          </a:p>
          <a:p>
            <a:pPr latinLnBrk="0">
              <a:lnSpc>
                <a:spcPct val="150000"/>
              </a:lnSpc>
            </a:pPr>
            <a:endParaRPr lang="zh-CN" altLang="en-US" sz="2200" dirty="0">
              <a:latin typeface="Times New Roman" panose="02020603050405020304" pitchFamily="18" charset="0"/>
              <a:cs typeface="Times New Roman" panose="02020603050405020304" pitchFamily="18" charset="0"/>
            </a:endParaRPr>
          </a:p>
          <a:p>
            <a:pPr latinLnBrk="0">
              <a:lnSpc>
                <a:spcPct val="150000"/>
              </a:lnSpc>
            </a:pPr>
            <a:endParaRPr lang="en-US" altLang="zh-CN" sz="2200" dirty="0">
              <a:latin typeface="Times New Roman" panose="02020603050405020304" pitchFamily="18" charset="0"/>
              <a:cs typeface="Times New Roman" panose="02020603050405020304" pitchFamily="18" charset="0"/>
            </a:endParaRPr>
          </a:p>
          <a:p>
            <a:pPr latinLnBrk="0">
              <a:lnSpc>
                <a:spcPct val="150000"/>
              </a:lnSpc>
            </a:pPr>
            <a:endParaRPr lang="zh-CN" altLang="en-US" sz="2200" dirty="0">
              <a:latin typeface="Times New Roman" panose="02020603050405020304" pitchFamily="18" charset="0"/>
              <a:cs typeface="Times New Roman" panose="02020603050405020304" pitchFamily="18" charset="0"/>
            </a:endParaRPr>
          </a:p>
          <a:p>
            <a:pPr latinLnBrk="0">
              <a:lnSpc>
                <a:spcPct val="150000"/>
              </a:lnSpc>
            </a:pPr>
            <a:r>
              <a:rPr lang="zh-CN" altLang="en-US" sz="2200" dirty="0">
                <a:latin typeface="Times New Roman" panose="02020603050405020304" pitchFamily="18" charset="0"/>
                <a:cs typeface="Times New Roman" panose="02020603050405020304" pitchFamily="18" charset="0"/>
              </a:rPr>
              <a:t>其中，   代表最高价，    代表最低价，    表示样本区间内的天数。</a:t>
            </a:r>
          </a:p>
        </p:txBody>
      </p:sp>
      <p:graphicFrame>
        <p:nvGraphicFramePr>
          <p:cNvPr id="5" name="对象 -2147482566"/>
          <p:cNvGraphicFramePr>
            <a:graphicFrameLocks noChangeAspect="1"/>
          </p:cNvGraphicFramePr>
          <p:nvPr>
            <p:extLst>
              <p:ext uri="{D42A27DB-BD31-4B8C-83A1-F6EECF244321}">
                <p14:modId xmlns:p14="http://schemas.microsoft.com/office/powerpoint/2010/main" val="3038712366"/>
              </p:ext>
            </p:extLst>
          </p:nvPr>
        </p:nvGraphicFramePr>
        <p:xfrm>
          <a:off x="4221411" y="2996952"/>
          <a:ext cx="3612515" cy="1000760"/>
        </p:xfrm>
        <a:graphic>
          <a:graphicData uri="http://schemas.openxmlformats.org/presentationml/2006/ole">
            <mc:AlternateContent xmlns:mc="http://schemas.openxmlformats.org/markup-compatibility/2006">
              <mc:Choice xmlns:v="urn:schemas-microsoft-com:vml" Requires="v">
                <p:oleObj r:id="rId3" imgW="1764665" imgH="495300" progId="Equation.DSMT4">
                  <p:embed/>
                </p:oleObj>
              </mc:Choice>
              <mc:Fallback>
                <p:oleObj r:id="rId3" imgW="1764665" imgH="495300" progId="Equation.DSMT4">
                  <p:embed/>
                  <p:pic>
                    <p:nvPicPr>
                      <p:cNvPr id="0" name=""/>
                      <p:cNvPicPr/>
                      <p:nvPr/>
                    </p:nvPicPr>
                    <p:blipFill>
                      <a:blip r:embed="rId4"/>
                      <a:stretch>
                        <a:fillRect/>
                      </a:stretch>
                    </p:blipFill>
                    <p:spPr>
                      <a:xfrm>
                        <a:off x="4221411" y="2996952"/>
                        <a:ext cx="3612515" cy="1000760"/>
                      </a:xfrm>
                      <a:prstGeom prst="rect">
                        <a:avLst/>
                      </a:prstGeom>
                      <a:noFill/>
                      <a:ln w="9525">
                        <a:noFill/>
                        <a:miter/>
                      </a:ln>
                    </p:spPr>
                  </p:pic>
                </p:oleObj>
              </mc:Fallback>
            </mc:AlternateContent>
          </a:graphicData>
        </a:graphic>
      </p:graphicFrame>
      <p:graphicFrame>
        <p:nvGraphicFramePr>
          <p:cNvPr id="6" name="对象 -2147482565"/>
          <p:cNvGraphicFramePr>
            <a:graphicFrameLocks noChangeAspect="1"/>
          </p:cNvGraphicFramePr>
          <p:nvPr>
            <p:extLst>
              <p:ext uri="{D42A27DB-BD31-4B8C-83A1-F6EECF244321}">
                <p14:modId xmlns:p14="http://schemas.microsoft.com/office/powerpoint/2010/main" val="1880372286"/>
              </p:ext>
            </p:extLst>
          </p:nvPr>
        </p:nvGraphicFramePr>
        <p:xfrm>
          <a:off x="1249045" y="4421232"/>
          <a:ext cx="347980" cy="375920"/>
        </p:xfrm>
        <a:graphic>
          <a:graphicData uri="http://schemas.openxmlformats.org/presentationml/2006/ole">
            <mc:AlternateContent xmlns:mc="http://schemas.openxmlformats.org/markup-compatibility/2006">
              <mc:Choice xmlns:v="urn:schemas-microsoft-com:vml" Requires="v">
                <p:oleObj r:id="rId5" imgW="177800" imgH="203200" progId="Equation.DSMT4">
                  <p:embed/>
                </p:oleObj>
              </mc:Choice>
              <mc:Fallback>
                <p:oleObj r:id="rId5" imgW="177800" imgH="203200" progId="Equation.DSMT4">
                  <p:embed/>
                  <p:pic>
                    <p:nvPicPr>
                      <p:cNvPr id="0" name=""/>
                      <p:cNvPicPr/>
                      <p:nvPr/>
                    </p:nvPicPr>
                    <p:blipFill>
                      <a:blip r:embed="rId6"/>
                      <a:stretch>
                        <a:fillRect/>
                      </a:stretch>
                    </p:blipFill>
                    <p:spPr>
                      <a:xfrm>
                        <a:off x="1249045" y="4421232"/>
                        <a:ext cx="347980" cy="375920"/>
                      </a:xfrm>
                      <a:prstGeom prst="rect">
                        <a:avLst/>
                      </a:prstGeom>
                      <a:noFill/>
                      <a:ln w="9525">
                        <a:noFill/>
                        <a:miter/>
                      </a:ln>
                    </p:spPr>
                  </p:pic>
                </p:oleObj>
              </mc:Fallback>
            </mc:AlternateContent>
          </a:graphicData>
        </a:graphic>
      </p:graphicFrame>
      <p:graphicFrame>
        <p:nvGraphicFramePr>
          <p:cNvPr id="3" name="对象 -2147482565"/>
          <p:cNvGraphicFramePr>
            <a:graphicFrameLocks noChangeAspect="1"/>
          </p:cNvGraphicFramePr>
          <p:nvPr>
            <p:extLst>
              <p:ext uri="{D42A27DB-BD31-4B8C-83A1-F6EECF244321}">
                <p14:modId xmlns:p14="http://schemas.microsoft.com/office/powerpoint/2010/main" val="3261365441"/>
              </p:ext>
            </p:extLst>
          </p:nvPr>
        </p:nvGraphicFramePr>
        <p:xfrm>
          <a:off x="3194050" y="4377417"/>
          <a:ext cx="318770" cy="410210"/>
        </p:xfrm>
        <a:graphic>
          <a:graphicData uri="http://schemas.openxmlformats.org/presentationml/2006/ole">
            <mc:AlternateContent xmlns:mc="http://schemas.openxmlformats.org/markup-compatibility/2006">
              <mc:Choice xmlns:v="urn:schemas-microsoft-com:vml" Requires="v">
                <p:oleObj r:id="rId7" imgW="139700" imgH="190500" progId="Equation.DSMT4">
                  <p:embed/>
                </p:oleObj>
              </mc:Choice>
              <mc:Fallback>
                <p:oleObj r:id="rId7" imgW="139700" imgH="190500" progId="Equation.DSMT4">
                  <p:embed/>
                  <p:pic>
                    <p:nvPicPr>
                      <p:cNvPr id="0" name=""/>
                      <p:cNvPicPr/>
                      <p:nvPr/>
                    </p:nvPicPr>
                    <p:blipFill>
                      <a:blip r:embed="rId8"/>
                      <a:stretch>
                        <a:fillRect/>
                      </a:stretch>
                    </p:blipFill>
                    <p:spPr>
                      <a:xfrm>
                        <a:off x="3194050" y="4377417"/>
                        <a:ext cx="318770" cy="410210"/>
                      </a:xfrm>
                      <a:prstGeom prst="rect">
                        <a:avLst/>
                      </a:prstGeom>
                      <a:noFill/>
                      <a:ln w="9525">
                        <a:noFill/>
                        <a:miter/>
                      </a:ln>
                    </p:spPr>
                  </p:pic>
                </p:oleObj>
              </mc:Fallback>
            </mc:AlternateContent>
          </a:graphicData>
        </a:graphic>
      </p:graphicFrame>
      <p:graphicFrame>
        <p:nvGraphicFramePr>
          <p:cNvPr id="32" name="对象 -2147482565"/>
          <p:cNvGraphicFramePr>
            <a:graphicFrameLocks noChangeAspect="1"/>
          </p:cNvGraphicFramePr>
          <p:nvPr>
            <p:extLst>
              <p:ext uri="{D42A27DB-BD31-4B8C-83A1-F6EECF244321}">
                <p14:modId xmlns:p14="http://schemas.microsoft.com/office/powerpoint/2010/main" val="4159016351"/>
              </p:ext>
            </p:extLst>
          </p:nvPr>
        </p:nvGraphicFramePr>
        <p:xfrm>
          <a:off x="5187633" y="4471397"/>
          <a:ext cx="316865" cy="276225"/>
        </p:xfrm>
        <a:graphic>
          <a:graphicData uri="http://schemas.openxmlformats.org/presentationml/2006/ole">
            <mc:AlternateContent xmlns:mc="http://schemas.openxmlformats.org/markup-compatibility/2006">
              <mc:Choice xmlns:v="urn:schemas-microsoft-com:vml" Requires="v">
                <p:oleObj r:id="rId9" imgW="165100" imgH="152400" progId="Equation.DSMT4">
                  <p:embed/>
                </p:oleObj>
              </mc:Choice>
              <mc:Fallback>
                <p:oleObj r:id="rId9" imgW="165100" imgH="152400" progId="Equation.DSMT4">
                  <p:embed/>
                  <p:pic>
                    <p:nvPicPr>
                      <p:cNvPr id="0" name=""/>
                      <p:cNvPicPr/>
                      <p:nvPr/>
                    </p:nvPicPr>
                    <p:blipFill>
                      <a:blip r:embed="rId10"/>
                      <a:stretch>
                        <a:fillRect/>
                      </a:stretch>
                    </p:blipFill>
                    <p:spPr>
                      <a:xfrm>
                        <a:off x="5187633" y="4471397"/>
                        <a:ext cx="316865" cy="276225"/>
                      </a:xfrm>
                      <a:prstGeom prst="rect">
                        <a:avLst/>
                      </a:prstGeom>
                      <a:noFill/>
                      <a:ln w="9525">
                        <a:noFill/>
                        <a:miter/>
                      </a:ln>
                    </p:spPr>
                  </p:pic>
                </p:oleObj>
              </mc:Fallback>
            </mc:AlternateContent>
          </a:graphicData>
        </a:graphic>
      </p:graphicFrame>
      <p:sp>
        <p:nvSpPr>
          <p:cNvPr id="9" name="矩形 8"/>
          <p:cNvSpPr/>
          <p:nvPr/>
        </p:nvSpPr>
        <p:spPr>
          <a:xfrm>
            <a:off x="476885" y="116840"/>
            <a:ext cx="5274945"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第一节 波动率与隐含波动率的定义 </a:t>
            </a:r>
          </a:p>
        </p:txBody>
      </p:sp>
    </p:spTree>
    <p:extLst>
      <p:ext uri="{BB962C8B-B14F-4D97-AF65-F5344CB8AC3E}">
        <p14:creationId xmlns:p14="http://schemas.microsoft.com/office/powerpoint/2010/main" val="473803733"/>
      </p:ext>
    </p:extLst>
  </p:cSld>
  <p:clrMapOvr>
    <a:masterClrMapping/>
  </p:clrMapOvr>
  <p:transition>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76995" y="710094"/>
            <a:ext cx="11233248" cy="5678478"/>
          </a:xfrm>
          <a:prstGeom prst="rect">
            <a:avLst/>
          </a:prstGeom>
        </p:spPr>
        <p:txBody>
          <a:bodyPr wrap="square">
            <a:spAutoFit/>
          </a:bodyPr>
          <a:lstStyle/>
          <a:p>
            <a:pPr latinLnBrk="0">
              <a:lnSpc>
                <a:spcPct val="150000"/>
              </a:lnSpc>
            </a:pPr>
            <a:r>
              <a:rPr lang="zh-CN" altLang="en-US" sz="2200" dirty="0">
                <a:latin typeface="Times New Roman" panose="02020603050405020304" pitchFamily="18" charset="0"/>
                <a:cs typeface="Times New Roman" panose="02020603050405020304" pitchFamily="18" charset="0"/>
              </a:rPr>
              <a:t>（</a:t>
            </a:r>
            <a:r>
              <a:rPr lang="en-US" altLang="zh-CN" sz="2200" dirty="0">
                <a:latin typeface="Times New Roman" panose="02020603050405020304" pitchFamily="18" charset="0"/>
                <a:cs typeface="Times New Roman" panose="02020603050405020304" pitchFamily="18" charset="0"/>
              </a:rPr>
              <a:t>2</a:t>
            </a:r>
            <a:r>
              <a:rPr lang="zh-CN" altLang="en-US" sz="2200" dirty="0">
                <a:latin typeface="Times New Roman" panose="02020603050405020304" pitchFamily="18" charset="0"/>
                <a:cs typeface="Times New Roman" panose="02020603050405020304" pitchFamily="18" charset="0"/>
              </a:rPr>
              <a:t>）Gaman-Klass波动率</a:t>
            </a:r>
          </a:p>
          <a:p>
            <a:pPr latinLnBrk="0">
              <a:lnSpc>
                <a:spcPct val="150000"/>
              </a:lnSpc>
            </a:pPr>
            <a:r>
              <a:rPr lang="zh-CN" altLang="en-US" sz="2200" dirty="0">
                <a:latin typeface="Times New Roman" panose="02020603050405020304" pitchFamily="18" charset="0"/>
                <a:cs typeface="Times New Roman" panose="02020603050405020304" pitchFamily="18" charset="0"/>
              </a:rPr>
              <a:t>        Garman-Klass（1980）将收盘价考虑进去，用交易区间内最高价、最低价和收盘价进行波动率估计。                     波动率的突出优点在于加入了调整因子以纠正存在的偏差，由此可以得到方差的无偏估计，使                       波动率比                波动率估计更加精确。但是此波动率模型仍然没有考虑隔夜、价格漂移、跳空等特征。并且由于取样比较离散，可能导致波动率被低估，误差会大于              波动率。</a:t>
            </a:r>
          </a:p>
          <a:p>
            <a:pPr latinLnBrk="0">
              <a:lnSpc>
                <a:spcPct val="150000"/>
              </a:lnSpc>
            </a:pPr>
            <a:endParaRPr lang="zh-CN" altLang="en-US" sz="2200" dirty="0">
              <a:latin typeface="Times New Roman" panose="02020603050405020304" pitchFamily="18" charset="0"/>
              <a:cs typeface="Times New Roman" panose="02020603050405020304" pitchFamily="18" charset="0"/>
            </a:endParaRPr>
          </a:p>
          <a:p>
            <a:pPr latinLnBrk="0">
              <a:lnSpc>
                <a:spcPct val="150000"/>
              </a:lnSpc>
            </a:pPr>
            <a:endParaRPr lang="en-US" altLang="zh-CN" sz="2200" dirty="0">
              <a:latin typeface="Times New Roman" panose="02020603050405020304" pitchFamily="18" charset="0"/>
              <a:cs typeface="Times New Roman" panose="02020603050405020304" pitchFamily="18" charset="0"/>
            </a:endParaRPr>
          </a:p>
          <a:p>
            <a:pPr latinLnBrk="0">
              <a:lnSpc>
                <a:spcPct val="150000"/>
              </a:lnSpc>
            </a:pPr>
            <a:endParaRPr lang="zh-CN" altLang="en-US" sz="2200" dirty="0">
              <a:latin typeface="Times New Roman" panose="02020603050405020304" pitchFamily="18" charset="0"/>
              <a:cs typeface="Times New Roman" panose="02020603050405020304" pitchFamily="18" charset="0"/>
            </a:endParaRPr>
          </a:p>
          <a:p>
            <a:pPr latinLnBrk="0">
              <a:lnSpc>
                <a:spcPct val="150000"/>
              </a:lnSpc>
            </a:pPr>
            <a:r>
              <a:rPr lang="zh-CN" altLang="en-US" sz="2200" dirty="0">
                <a:latin typeface="Times New Roman" panose="02020603050405020304" pitchFamily="18" charset="0"/>
                <a:cs typeface="Times New Roman" panose="02020603050405020304" pitchFamily="18" charset="0"/>
              </a:rPr>
              <a:t>其中，   代表最高价，    代表最低价，    代表收盘价，    表示样本区间内的天数。</a:t>
            </a:r>
            <a:endParaRPr lang="zh-CN" altLang="en-US" sz="2200" b="1" dirty="0">
              <a:latin typeface="Times New Roman" panose="02020603050405020304" pitchFamily="18" charset="0"/>
              <a:cs typeface="Times New Roman" panose="02020603050405020304" pitchFamily="18" charset="0"/>
            </a:endParaRPr>
          </a:p>
          <a:p>
            <a:pPr latinLnBrk="0">
              <a:lnSpc>
                <a:spcPct val="150000"/>
              </a:lnSpc>
            </a:pPr>
            <a:r>
              <a:rPr lang="zh-CN" altLang="en-US" sz="2200" b="1" dirty="0">
                <a:latin typeface="Times New Roman" panose="02020603050405020304" pitchFamily="18" charset="0"/>
                <a:cs typeface="Times New Roman" panose="02020603050405020304" pitchFamily="18" charset="0"/>
              </a:rPr>
              <a:t> </a:t>
            </a:r>
            <a:endParaRPr lang="zh-CN" altLang="en-US" sz="2200" dirty="0">
              <a:latin typeface="Times New Roman" panose="02020603050405020304" pitchFamily="18" charset="0"/>
              <a:cs typeface="Times New Roman" panose="02020603050405020304" pitchFamily="18" charset="0"/>
            </a:endParaRPr>
          </a:p>
        </p:txBody>
      </p:sp>
      <p:graphicFrame>
        <p:nvGraphicFramePr>
          <p:cNvPr id="6" name="对象 -2147482565"/>
          <p:cNvGraphicFramePr>
            <a:graphicFrameLocks noChangeAspect="1"/>
          </p:cNvGraphicFramePr>
          <p:nvPr>
            <p:extLst>
              <p:ext uri="{D42A27DB-BD31-4B8C-83A1-F6EECF244321}">
                <p14:modId xmlns:p14="http://schemas.microsoft.com/office/powerpoint/2010/main" val="1041200147"/>
              </p:ext>
            </p:extLst>
          </p:nvPr>
        </p:nvGraphicFramePr>
        <p:xfrm>
          <a:off x="1249045" y="5390361"/>
          <a:ext cx="347980" cy="375920"/>
        </p:xfrm>
        <a:graphic>
          <a:graphicData uri="http://schemas.openxmlformats.org/presentationml/2006/ole">
            <mc:AlternateContent xmlns:mc="http://schemas.openxmlformats.org/markup-compatibility/2006">
              <mc:Choice xmlns:v="urn:schemas-microsoft-com:vml" Requires="v">
                <p:oleObj r:id="rId3" imgW="177800" imgH="203200" progId="Equation.DSMT4">
                  <p:embed/>
                </p:oleObj>
              </mc:Choice>
              <mc:Fallback>
                <p:oleObj r:id="rId3" imgW="177800" imgH="203200" progId="Equation.DSMT4">
                  <p:embed/>
                  <p:pic>
                    <p:nvPicPr>
                      <p:cNvPr id="0" name=""/>
                      <p:cNvPicPr/>
                      <p:nvPr/>
                    </p:nvPicPr>
                    <p:blipFill>
                      <a:blip r:embed="rId4"/>
                      <a:stretch>
                        <a:fillRect/>
                      </a:stretch>
                    </p:blipFill>
                    <p:spPr>
                      <a:xfrm>
                        <a:off x="1249045" y="5390361"/>
                        <a:ext cx="347980" cy="375920"/>
                      </a:xfrm>
                      <a:prstGeom prst="rect">
                        <a:avLst/>
                      </a:prstGeom>
                      <a:noFill/>
                      <a:ln w="9525">
                        <a:noFill/>
                        <a:miter/>
                      </a:ln>
                    </p:spPr>
                  </p:pic>
                </p:oleObj>
              </mc:Fallback>
            </mc:AlternateContent>
          </a:graphicData>
        </a:graphic>
      </p:graphicFrame>
      <p:graphicFrame>
        <p:nvGraphicFramePr>
          <p:cNvPr id="3" name="对象 -2147482565"/>
          <p:cNvGraphicFramePr>
            <a:graphicFrameLocks noChangeAspect="1"/>
          </p:cNvGraphicFramePr>
          <p:nvPr>
            <p:extLst>
              <p:ext uri="{D42A27DB-BD31-4B8C-83A1-F6EECF244321}">
                <p14:modId xmlns:p14="http://schemas.microsoft.com/office/powerpoint/2010/main" val="2450253059"/>
              </p:ext>
            </p:extLst>
          </p:nvPr>
        </p:nvGraphicFramePr>
        <p:xfrm>
          <a:off x="3220720" y="5373216"/>
          <a:ext cx="318770" cy="410210"/>
        </p:xfrm>
        <a:graphic>
          <a:graphicData uri="http://schemas.openxmlformats.org/presentationml/2006/ole">
            <mc:AlternateContent xmlns:mc="http://schemas.openxmlformats.org/markup-compatibility/2006">
              <mc:Choice xmlns:v="urn:schemas-microsoft-com:vml" Requires="v">
                <p:oleObj r:id="rId5" imgW="139700" imgH="190500" progId="Equation.DSMT4">
                  <p:embed/>
                </p:oleObj>
              </mc:Choice>
              <mc:Fallback>
                <p:oleObj r:id="rId5" imgW="139700" imgH="190500" progId="Equation.DSMT4">
                  <p:embed/>
                  <p:pic>
                    <p:nvPicPr>
                      <p:cNvPr id="0" name=""/>
                      <p:cNvPicPr/>
                      <p:nvPr/>
                    </p:nvPicPr>
                    <p:blipFill>
                      <a:blip r:embed="rId6"/>
                      <a:stretch>
                        <a:fillRect/>
                      </a:stretch>
                    </p:blipFill>
                    <p:spPr>
                      <a:xfrm>
                        <a:off x="3220720" y="5373216"/>
                        <a:ext cx="318770" cy="410210"/>
                      </a:xfrm>
                      <a:prstGeom prst="rect">
                        <a:avLst/>
                      </a:prstGeom>
                      <a:noFill/>
                      <a:ln w="9525">
                        <a:noFill/>
                        <a:miter/>
                      </a:ln>
                    </p:spPr>
                  </p:pic>
                </p:oleObj>
              </mc:Fallback>
            </mc:AlternateContent>
          </a:graphicData>
        </a:graphic>
      </p:graphicFrame>
      <p:graphicFrame>
        <p:nvGraphicFramePr>
          <p:cNvPr id="32" name="对象 -2147482565"/>
          <p:cNvGraphicFramePr>
            <a:graphicFrameLocks noChangeAspect="1"/>
          </p:cNvGraphicFramePr>
          <p:nvPr>
            <p:extLst>
              <p:ext uri="{D42A27DB-BD31-4B8C-83A1-F6EECF244321}">
                <p14:modId xmlns:p14="http://schemas.microsoft.com/office/powerpoint/2010/main" val="2834258300"/>
              </p:ext>
            </p:extLst>
          </p:nvPr>
        </p:nvGraphicFramePr>
        <p:xfrm>
          <a:off x="7128828" y="5490056"/>
          <a:ext cx="316865" cy="276225"/>
        </p:xfrm>
        <a:graphic>
          <a:graphicData uri="http://schemas.openxmlformats.org/presentationml/2006/ole">
            <mc:AlternateContent xmlns:mc="http://schemas.openxmlformats.org/markup-compatibility/2006">
              <mc:Choice xmlns:v="urn:schemas-microsoft-com:vml" Requires="v">
                <p:oleObj r:id="rId7" imgW="165100" imgH="152400" progId="Equation.DSMT4">
                  <p:embed/>
                </p:oleObj>
              </mc:Choice>
              <mc:Fallback>
                <p:oleObj r:id="rId7" imgW="165100" imgH="152400" progId="Equation.DSMT4">
                  <p:embed/>
                  <p:pic>
                    <p:nvPicPr>
                      <p:cNvPr id="0" name=""/>
                      <p:cNvPicPr/>
                      <p:nvPr/>
                    </p:nvPicPr>
                    <p:blipFill>
                      <a:blip r:embed="rId8"/>
                      <a:stretch>
                        <a:fillRect/>
                      </a:stretch>
                    </p:blipFill>
                    <p:spPr>
                      <a:xfrm>
                        <a:off x="7128828" y="5490056"/>
                        <a:ext cx="316865" cy="276225"/>
                      </a:xfrm>
                      <a:prstGeom prst="rect">
                        <a:avLst/>
                      </a:prstGeom>
                      <a:noFill/>
                      <a:ln w="9525">
                        <a:noFill/>
                        <a:miter/>
                      </a:ln>
                    </p:spPr>
                  </p:pic>
                </p:oleObj>
              </mc:Fallback>
            </mc:AlternateContent>
          </a:graphicData>
        </a:graphic>
      </p:graphicFrame>
      <p:graphicFrame>
        <p:nvGraphicFramePr>
          <p:cNvPr id="9" name="对象 -2147482561"/>
          <p:cNvGraphicFramePr>
            <a:graphicFrameLocks noChangeAspect="1"/>
          </p:cNvGraphicFramePr>
          <p:nvPr/>
        </p:nvGraphicFramePr>
        <p:xfrm>
          <a:off x="2402205" y="1951355"/>
          <a:ext cx="1609725" cy="277495"/>
        </p:xfrm>
        <a:graphic>
          <a:graphicData uri="http://schemas.openxmlformats.org/presentationml/2006/ole">
            <mc:AlternateContent xmlns:mc="http://schemas.openxmlformats.org/markup-compatibility/2006">
              <mc:Choice xmlns:v="urn:schemas-microsoft-com:vml" Requires="v">
                <p:oleObj r:id="rId9" imgW="914400" imgH="165100" progId="Equation.DSMT4">
                  <p:embed/>
                </p:oleObj>
              </mc:Choice>
              <mc:Fallback>
                <p:oleObj r:id="rId9" imgW="914400" imgH="165100" progId="Equation.DSMT4">
                  <p:embed/>
                  <p:pic>
                    <p:nvPicPr>
                      <p:cNvPr id="0" name=""/>
                      <p:cNvPicPr/>
                      <p:nvPr/>
                    </p:nvPicPr>
                    <p:blipFill>
                      <a:blip r:embed="rId10"/>
                      <a:stretch>
                        <a:fillRect/>
                      </a:stretch>
                    </p:blipFill>
                    <p:spPr>
                      <a:xfrm>
                        <a:off x="2402205" y="1951355"/>
                        <a:ext cx="1609725" cy="277495"/>
                      </a:xfrm>
                      <a:prstGeom prst="rect">
                        <a:avLst/>
                      </a:prstGeom>
                      <a:noFill/>
                      <a:ln w="9525">
                        <a:noFill/>
                        <a:miter/>
                      </a:ln>
                    </p:spPr>
                  </p:pic>
                </p:oleObj>
              </mc:Fallback>
            </mc:AlternateContent>
          </a:graphicData>
        </a:graphic>
      </p:graphicFrame>
      <p:graphicFrame>
        <p:nvGraphicFramePr>
          <p:cNvPr id="8" name="对象 -2147482561"/>
          <p:cNvGraphicFramePr>
            <a:graphicFrameLocks noChangeAspect="1"/>
          </p:cNvGraphicFramePr>
          <p:nvPr/>
        </p:nvGraphicFramePr>
        <p:xfrm>
          <a:off x="4516120" y="2430145"/>
          <a:ext cx="1609725" cy="277495"/>
        </p:xfrm>
        <a:graphic>
          <a:graphicData uri="http://schemas.openxmlformats.org/presentationml/2006/ole">
            <mc:AlternateContent xmlns:mc="http://schemas.openxmlformats.org/markup-compatibility/2006">
              <mc:Choice xmlns:v="urn:schemas-microsoft-com:vml" Requires="v">
                <p:oleObj r:id="rId11" imgW="914400" imgH="165100" progId="Equation.DSMT4">
                  <p:embed/>
                </p:oleObj>
              </mc:Choice>
              <mc:Fallback>
                <p:oleObj r:id="rId11" imgW="914400" imgH="165100" progId="Equation.DSMT4">
                  <p:embed/>
                  <p:pic>
                    <p:nvPicPr>
                      <p:cNvPr id="0" name=""/>
                      <p:cNvPicPr/>
                      <p:nvPr/>
                    </p:nvPicPr>
                    <p:blipFill>
                      <a:blip r:embed="rId10"/>
                      <a:stretch>
                        <a:fillRect/>
                      </a:stretch>
                    </p:blipFill>
                    <p:spPr>
                      <a:xfrm>
                        <a:off x="4516120" y="2430145"/>
                        <a:ext cx="1609725" cy="277495"/>
                      </a:xfrm>
                      <a:prstGeom prst="rect">
                        <a:avLst/>
                      </a:prstGeom>
                      <a:noFill/>
                      <a:ln w="9525">
                        <a:noFill/>
                        <a:miter/>
                      </a:ln>
                    </p:spPr>
                  </p:pic>
                </p:oleObj>
              </mc:Fallback>
            </mc:AlternateContent>
          </a:graphicData>
        </a:graphic>
      </p:graphicFrame>
      <p:graphicFrame>
        <p:nvGraphicFramePr>
          <p:cNvPr id="12" name="对象 -2147482560"/>
          <p:cNvGraphicFramePr>
            <a:graphicFrameLocks noChangeAspect="1"/>
          </p:cNvGraphicFramePr>
          <p:nvPr/>
        </p:nvGraphicFramePr>
        <p:xfrm>
          <a:off x="7246620" y="2447925"/>
          <a:ext cx="989965" cy="261620"/>
        </p:xfrm>
        <a:graphic>
          <a:graphicData uri="http://schemas.openxmlformats.org/presentationml/2006/ole">
            <mc:AlternateContent xmlns:mc="http://schemas.openxmlformats.org/markup-compatibility/2006">
              <mc:Choice xmlns:v="urn:schemas-microsoft-com:vml" Requires="v">
                <p:oleObj r:id="rId12" imgW="596900" imgH="165100" progId="Equation.DSMT4">
                  <p:embed/>
                </p:oleObj>
              </mc:Choice>
              <mc:Fallback>
                <p:oleObj r:id="rId12" imgW="596900" imgH="165100" progId="Equation.DSMT4">
                  <p:embed/>
                  <p:pic>
                    <p:nvPicPr>
                      <p:cNvPr id="0" name=""/>
                      <p:cNvPicPr/>
                      <p:nvPr/>
                    </p:nvPicPr>
                    <p:blipFill>
                      <a:blip r:embed="rId13"/>
                      <a:stretch>
                        <a:fillRect/>
                      </a:stretch>
                    </p:blipFill>
                    <p:spPr>
                      <a:xfrm>
                        <a:off x="7246620" y="2447925"/>
                        <a:ext cx="989965" cy="261620"/>
                      </a:xfrm>
                      <a:prstGeom prst="rect">
                        <a:avLst/>
                      </a:prstGeom>
                      <a:noFill/>
                      <a:ln w="9525">
                        <a:noFill/>
                        <a:miter/>
                      </a:ln>
                    </p:spPr>
                  </p:pic>
                </p:oleObj>
              </mc:Fallback>
            </mc:AlternateContent>
          </a:graphicData>
        </a:graphic>
      </p:graphicFrame>
      <p:graphicFrame>
        <p:nvGraphicFramePr>
          <p:cNvPr id="14" name="对象 -2147482560"/>
          <p:cNvGraphicFramePr>
            <a:graphicFrameLocks noChangeAspect="1"/>
          </p:cNvGraphicFramePr>
          <p:nvPr/>
        </p:nvGraphicFramePr>
        <p:xfrm>
          <a:off x="4761865" y="3423285"/>
          <a:ext cx="989965" cy="261620"/>
        </p:xfrm>
        <a:graphic>
          <a:graphicData uri="http://schemas.openxmlformats.org/presentationml/2006/ole">
            <mc:AlternateContent xmlns:mc="http://schemas.openxmlformats.org/markup-compatibility/2006">
              <mc:Choice xmlns:v="urn:schemas-microsoft-com:vml" Requires="v">
                <p:oleObj r:id="rId14" imgW="596900" imgH="165100" progId="Equation.DSMT4">
                  <p:embed/>
                </p:oleObj>
              </mc:Choice>
              <mc:Fallback>
                <p:oleObj r:id="rId14" imgW="596900" imgH="165100" progId="Equation.DSMT4">
                  <p:embed/>
                  <p:pic>
                    <p:nvPicPr>
                      <p:cNvPr id="0" name=""/>
                      <p:cNvPicPr/>
                      <p:nvPr/>
                    </p:nvPicPr>
                    <p:blipFill>
                      <a:blip r:embed="rId13"/>
                      <a:stretch>
                        <a:fillRect/>
                      </a:stretch>
                    </p:blipFill>
                    <p:spPr>
                      <a:xfrm>
                        <a:off x="4761865" y="3423285"/>
                        <a:ext cx="989965" cy="261620"/>
                      </a:xfrm>
                      <a:prstGeom prst="rect">
                        <a:avLst/>
                      </a:prstGeom>
                      <a:noFill/>
                      <a:ln w="9525">
                        <a:noFill/>
                        <a:miter/>
                      </a:ln>
                    </p:spPr>
                  </p:pic>
                </p:oleObj>
              </mc:Fallback>
            </mc:AlternateContent>
          </a:graphicData>
        </a:graphic>
      </p:graphicFrame>
      <p:graphicFrame>
        <p:nvGraphicFramePr>
          <p:cNvPr id="19" name="对象 -2147482558"/>
          <p:cNvGraphicFramePr>
            <a:graphicFrameLocks noChangeAspect="1"/>
          </p:cNvGraphicFramePr>
          <p:nvPr>
            <p:extLst>
              <p:ext uri="{D42A27DB-BD31-4B8C-83A1-F6EECF244321}">
                <p14:modId xmlns:p14="http://schemas.microsoft.com/office/powerpoint/2010/main" val="809816284"/>
              </p:ext>
            </p:extLst>
          </p:nvPr>
        </p:nvGraphicFramePr>
        <p:xfrm>
          <a:off x="3501331" y="4149080"/>
          <a:ext cx="5397500" cy="809625"/>
        </p:xfrm>
        <a:graphic>
          <a:graphicData uri="http://schemas.openxmlformats.org/presentationml/2006/ole">
            <mc:AlternateContent xmlns:mc="http://schemas.openxmlformats.org/markup-compatibility/2006">
              <mc:Choice xmlns:v="urn:schemas-microsoft-com:vml" Requires="v">
                <p:oleObj r:id="rId15" imgW="3263900" imgH="495300" progId="Equation.DSMT4">
                  <p:embed/>
                </p:oleObj>
              </mc:Choice>
              <mc:Fallback>
                <p:oleObj r:id="rId15" imgW="3263900" imgH="495300" progId="Equation.DSMT4">
                  <p:embed/>
                  <p:pic>
                    <p:nvPicPr>
                      <p:cNvPr id="0" name=""/>
                      <p:cNvPicPr/>
                      <p:nvPr/>
                    </p:nvPicPr>
                    <p:blipFill>
                      <a:blip r:embed="rId16"/>
                      <a:stretch>
                        <a:fillRect/>
                      </a:stretch>
                    </p:blipFill>
                    <p:spPr>
                      <a:xfrm>
                        <a:off x="3501331" y="4149080"/>
                        <a:ext cx="5397500" cy="809625"/>
                      </a:xfrm>
                      <a:prstGeom prst="rect">
                        <a:avLst/>
                      </a:prstGeom>
                      <a:noFill/>
                      <a:ln w="9525">
                        <a:noFill/>
                        <a:miter/>
                      </a:ln>
                    </p:spPr>
                  </p:pic>
                </p:oleObj>
              </mc:Fallback>
            </mc:AlternateContent>
          </a:graphicData>
        </a:graphic>
      </p:graphicFrame>
      <p:graphicFrame>
        <p:nvGraphicFramePr>
          <p:cNvPr id="21" name="对象 -2147482565"/>
          <p:cNvGraphicFramePr>
            <a:graphicFrameLocks noChangeAspect="1"/>
          </p:cNvGraphicFramePr>
          <p:nvPr>
            <p:extLst>
              <p:ext uri="{D42A27DB-BD31-4B8C-83A1-F6EECF244321}">
                <p14:modId xmlns:p14="http://schemas.microsoft.com/office/powerpoint/2010/main" val="2480943195"/>
              </p:ext>
            </p:extLst>
          </p:nvPr>
        </p:nvGraphicFramePr>
        <p:xfrm>
          <a:off x="5162233" y="5421476"/>
          <a:ext cx="316865" cy="344805"/>
        </p:xfrm>
        <a:graphic>
          <a:graphicData uri="http://schemas.openxmlformats.org/presentationml/2006/ole">
            <mc:AlternateContent xmlns:mc="http://schemas.openxmlformats.org/markup-compatibility/2006">
              <mc:Choice xmlns:v="urn:schemas-microsoft-com:vml" Requires="v">
                <p:oleObj r:id="rId17" imgW="165100" imgH="190500" progId="Equation.DSMT4">
                  <p:embed/>
                </p:oleObj>
              </mc:Choice>
              <mc:Fallback>
                <p:oleObj r:id="rId17" imgW="165100" imgH="190500" progId="Equation.DSMT4">
                  <p:embed/>
                  <p:pic>
                    <p:nvPicPr>
                      <p:cNvPr id="0" name=""/>
                      <p:cNvPicPr/>
                      <p:nvPr/>
                    </p:nvPicPr>
                    <p:blipFill>
                      <a:blip r:embed="rId18"/>
                      <a:stretch>
                        <a:fillRect/>
                      </a:stretch>
                    </p:blipFill>
                    <p:spPr>
                      <a:xfrm>
                        <a:off x="5162233" y="5421476"/>
                        <a:ext cx="316865" cy="344805"/>
                      </a:xfrm>
                      <a:prstGeom prst="rect">
                        <a:avLst/>
                      </a:prstGeom>
                      <a:noFill/>
                      <a:ln w="9525">
                        <a:noFill/>
                        <a:miter/>
                      </a:ln>
                    </p:spPr>
                  </p:pic>
                </p:oleObj>
              </mc:Fallback>
            </mc:AlternateContent>
          </a:graphicData>
        </a:graphic>
      </p:graphicFrame>
      <p:sp>
        <p:nvSpPr>
          <p:cNvPr id="17" name="矩形 16"/>
          <p:cNvSpPr/>
          <p:nvPr/>
        </p:nvSpPr>
        <p:spPr>
          <a:xfrm>
            <a:off x="476885" y="116840"/>
            <a:ext cx="5274945"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第一节 波动率与隐含波动率的定义 </a:t>
            </a:r>
          </a:p>
        </p:txBody>
      </p:sp>
    </p:spTree>
    <p:extLst>
      <p:ext uri="{BB962C8B-B14F-4D97-AF65-F5344CB8AC3E}">
        <p14:creationId xmlns:p14="http://schemas.microsoft.com/office/powerpoint/2010/main" val="2824587310"/>
      </p:ext>
    </p:extLst>
  </p:cSld>
  <p:clrMapOvr>
    <a:masterClrMapping/>
  </p:clrMapOvr>
  <p:transition>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76995" y="710094"/>
            <a:ext cx="11233248" cy="5170646"/>
          </a:xfrm>
          <a:prstGeom prst="rect">
            <a:avLst/>
          </a:prstGeom>
        </p:spPr>
        <p:txBody>
          <a:bodyPr wrap="square">
            <a:spAutoFit/>
          </a:bodyPr>
          <a:lstStyle/>
          <a:p>
            <a:pPr latinLnBrk="0">
              <a:lnSpc>
                <a:spcPct val="150000"/>
              </a:lnSpc>
            </a:pPr>
            <a:r>
              <a:rPr lang="zh-CN" altLang="en-US" sz="2200" dirty="0">
                <a:latin typeface="Times New Roman" panose="02020603050405020304" pitchFamily="18" charset="0"/>
                <a:cs typeface="Times New Roman" panose="02020603050405020304" pitchFamily="18" charset="0"/>
              </a:rPr>
              <a:t>（</a:t>
            </a:r>
            <a:r>
              <a:rPr lang="en-US" altLang="zh-CN" sz="2200" dirty="0">
                <a:latin typeface="Times New Roman" panose="02020603050405020304" pitchFamily="18" charset="0"/>
                <a:cs typeface="Times New Roman" panose="02020603050405020304" pitchFamily="18" charset="0"/>
              </a:rPr>
              <a:t>3</a:t>
            </a:r>
            <a:r>
              <a:rPr lang="zh-CN" altLang="en-US" sz="2200" dirty="0">
                <a:latin typeface="Times New Roman" panose="02020603050405020304" pitchFamily="18" charset="0"/>
                <a:cs typeface="Times New Roman" panose="02020603050405020304" pitchFamily="18" charset="0"/>
              </a:rPr>
              <a:t>）Rogers-Satchell波动率</a:t>
            </a:r>
          </a:p>
          <a:p>
            <a:pPr latinLnBrk="0">
              <a:lnSpc>
                <a:spcPct val="150000"/>
              </a:lnSpc>
            </a:pPr>
            <a:r>
              <a:rPr lang="zh-CN" altLang="en-US" sz="2200" dirty="0">
                <a:latin typeface="Times New Roman" panose="02020603050405020304" pitchFamily="18" charset="0"/>
                <a:cs typeface="Times New Roman" panose="02020603050405020304" pitchFamily="18" charset="0"/>
              </a:rPr>
              <a:t>       基于上述估计方法，Rogers &amp; Satchell（1991）考虑价格趋势效应，加入价格漂移率，构建Rogers- Satchell波动率估计模型。估计量之所以能够提高估计效率，是因为它们依赖于一些并不适用于真实市场的假设，尤其价格服从不带漂移项的几何布朗运动以及连续交易的假设。在一定程度上放宽了限制条件，引入带有漂移项的更优估计量。</a:t>
            </a:r>
          </a:p>
          <a:p>
            <a:pPr latinLnBrk="0">
              <a:lnSpc>
                <a:spcPct val="150000"/>
              </a:lnSpc>
            </a:pPr>
            <a:endParaRPr lang="zh-CN" altLang="en-US" sz="2200" dirty="0">
              <a:latin typeface="Times New Roman" panose="02020603050405020304" pitchFamily="18" charset="0"/>
              <a:cs typeface="Times New Roman" panose="02020603050405020304" pitchFamily="18" charset="0"/>
            </a:endParaRPr>
          </a:p>
          <a:p>
            <a:pPr latinLnBrk="0">
              <a:lnSpc>
                <a:spcPct val="150000"/>
              </a:lnSpc>
            </a:pPr>
            <a:endParaRPr lang="en-US" altLang="zh-CN" sz="2200" dirty="0">
              <a:latin typeface="Times New Roman" panose="02020603050405020304" pitchFamily="18" charset="0"/>
              <a:cs typeface="Times New Roman" panose="02020603050405020304" pitchFamily="18" charset="0"/>
            </a:endParaRPr>
          </a:p>
          <a:p>
            <a:pPr latinLnBrk="0">
              <a:lnSpc>
                <a:spcPct val="150000"/>
              </a:lnSpc>
            </a:pPr>
            <a:endParaRPr lang="zh-CN" altLang="en-US" sz="2200" dirty="0">
              <a:latin typeface="Times New Roman" panose="02020603050405020304" pitchFamily="18" charset="0"/>
              <a:cs typeface="Times New Roman" panose="02020603050405020304" pitchFamily="18" charset="0"/>
            </a:endParaRPr>
          </a:p>
          <a:p>
            <a:pPr latinLnBrk="0">
              <a:lnSpc>
                <a:spcPct val="150000"/>
              </a:lnSpc>
            </a:pPr>
            <a:r>
              <a:rPr lang="zh-CN" altLang="en-US" sz="2200" dirty="0">
                <a:latin typeface="Times New Roman" panose="02020603050405020304" pitchFamily="18" charset="0"/>
                <a:cs typeface="Times New Roman" panose="02020603050405020304" pitchFamily="18" charset="0"/>
              </a:rPr>
              <a:t>其中，   代表最高价，    代表最低价，   代表开盘价，    代表收盘价，   表示样本区间内的天数，             和              是价格漂移率。</a:t>
            </a:r>
            <a:r>
              <a:rPr lang="zh-CN" altLang="en-US" sz="2200" b="1" dirty="0">
                <a:latin typeface="Times New Roman" panose="02020603050405020304" pitchFamily="18" charset="0"/>
                <a:cs typeface="Times New Roman" panose="02020603050405020304" pitchFamily="18" charset="0"/>
              </a:rPr>
              <a:t> </a:t>
            </a:r>
            <a:endParaRPr lang="zh-CN" altLang="en-US" sz="2200" dirty="0">
              <a:latin typeface="Times New Roman" panose="02020603050405020304" pitchFamily="18" charset="0"/>
              <a:cs typeface="Times New Roman" panose="02020603050405020304" pitchFamily="18" charset="0"/>
            </a:endParaRPr>
          </a:p>
        </p:txBody>
      </p:sp>
      <p:graphicFrame>
        <p:nvGraphicFramePr>
          <p:cNvPr id="6" name="对象 -2147482565"/>
          <p:cNvGraphicFramePr>
            <a:graphicFrameLocks noChangeAspect="1"/>
          </p:cNvGraphicFramePr>
          <p:nvPr>
            <p:extLst>
              <p:ext uri="{D42A27DB-BD31-4B8C-83A1-F6EECF244321}">
                <p14:modId xmlns:p14="http://schemas.microsoft.com/office/powerpoint/2010/main" val="846775171"/>
              </p:ext>
            </p:extLst>
          </p:nvPr>
        </p:nvGraphicFramePr>
        <p:xfrm>
          <a:off x="1249045" y="4891901"/>
          <a:ext cx="347980" cy="375920"/>
        </p:xfrm>
        <a:graphic>
          <a:graphicData uri="http://schemas.openxmlformats.org/presentationml/2006/ole">
            <mc:AlternateContent xmlns:mc="http://schemas.openxmlformats.org/markup-compatibility/2006">
              <mc:Choice xmlns:v="urn:schemas-microsoft-com:vml" Requires="v">
                <p:oleObj r:id="rId3" imgW="177800" imgH="203200" progId="Equation.DSMT4">
                  <p:embed/>
                </p:oleObj>
              </mc:Choice>
              <mc:Fallback>
                <p:oleObj r:id="rId3" imgW="177800" imgH="203200" progId="Equation.DSMT4">
                  <p:embed/>
                  <p:pic>
                    <p:nvPicPr>
                      <p:cNvPr id="0" name=""/>
                      <p:cNvPicPr/>
                      <p:nvPr/>
                    </p:nvPicPr>
                    <p:blipFill>
                      <a:blip r:embed="rId4"/>
                      <a:stretch>
                        <a:fillRect/>
                      </a:stretch>
                    </p:blipFill>
                    <p:spPr>
                      <a:xfrm>
                        <a:off x="1249045" y="4891901"/>
                        <a:ext cx="347980" cy="375920"/>
                      </a:xfrm>
                      <a:prstGeom prst="rect">
                        <a:avLst/>
                      </a:prstGeom>
                      <a:noFill/>
                      <a:ln w="9525">
                        <a:noFill/>
                        <a:miter/>
                      </a:ln>
                    </p:spPr>
                  </p:pic>
                </p:oleObj>
              </mc:Fallback>
            </mc:AlternateContent>
          </a:graphicData>
        </a:graphic>
      </p:graphicFrame>
      <p:graphicFrame>
        <p:nvGraphicFramePr>
          <p:cNvPr id="3" name="对象 -2147482565"/>
          <p:cNvGraphicFramePr>
            <a:graphicFrameLocks noChangeAspect="1"/>
          </p:cNvGraphicFramePr>
          <p:nvPr>
            <p:extLst>
              <p:ext uri="{D42A27DB-BD31-4B8C-83A1-F6EECF244321}">
                <p14:modId xmlns:p14="http://schemas.microsoft.com/office/powerpoint/2010/main" val="1348039271"/>
              </p:ext>
            </p:extLst>
          </p:nvPr>
        </p:nvGraphicFramePr>
        <p:xfrm>
          <a:off x="3210560" y="4857611"/>
          <a:ext cx="318770" cy="410210"/>
        </p:xfrm>
        <a:graphic>
          <a:graphicData uri="http://schemas.openxmlformats.org/presentationml/2006/ole">
            <mc:AlternateContent xmlns:mc="http://schemas.openxmlformats.org/markup-compatibility/2006">
              <mc:Choice xmlns:v="urn:schemas-microsoft-com:vml" Requires="v">
                <p:oleObj r:id="rId5" imgW="139700" imgH="190500" progId="Equation.DSMT4">
                  <p:embed/>
                </p:oleObj>
              </mc:Choice>
              <mc:Fallback>
                <p:oleObj r:id="rId5" imgW="139700" imgH="190500" progId="Equation.DSMT4">
                  <p:embed/>
                  <p:pic>
                    <p:nvPicPr>
                      <p:cNvPr id="0" name=""/>
                      <p:cNvPicPr/>
                      <p:nvPr/>
                    </p:nvPicPr>
                    <p:blipFill>
                      <a:blip r:embed="rId6"/>
                      <a:stretch>
                        <a:fillRect/>
                      </a:stretch>
                    </p:blipFill>
                    <p:spPr>
                      <a:xfrm>
                        <a:off x="3210560" y="4857611"/>
                        <a:ext cx="318770" cy="410210"/>
                      </a:xfrm>
                      <a:prstGeom prst="rect">
                        <a:avLst/>
                      </a:prstGeom>
                      <a:noFill/>
                      <a:ln w="9525">
                        <a:noFill/>
                        <a:miter/>
                      </a:ln>
                    </p:spPr>
                  </p:pic>
                </p:oleObj>
              </mc:Fallback>
            </mc:AlternateContent>
          </a:graphicData>
        </a:graphic>
      </p:graphicFrame>
      <p:graphicFrame>
        <p:nvGraphicFramePr>
          <p:cNvPr id="32" name="对象 -2147482565"/>
          <p:cNvGraphicFramePr>
            <a:graphicFrameLocks noChangeAspect="1"/>
          </p:cNvGraphicFramePr>
          <p:nvPr>
            <p:extLst>
              <p:ext uri="{D42A27DB-BD31-4B8C-83A1-F6EECF244321}">
                <p14:modId xmlns:p14="http://schemas.microsoft.com/office/powerpoint/2010/main" val="401218661"/>
              </p:ext>
            </p:extLst>
          </p:nvPr>
        </p:nvGraphicFramePr>
        <p:xfrm>
          <a:off x="8960803" y="4957306"/>
          <a:ext cx="316865" cy="276225"/>
        </p:xfrm>
        <a:graphic>
          <a:graphicData uri="http://schemas.openxmlformats.org/presentationml/2006/ole">
            <mc:AlternateContent xmlns:mc="http://schemas.openxmlformats.org/markup-compatibility/2006">
              <mc:Choice xmlns:v="urn:schemas-microsoft-com:vml" Requires="v">
                <p:oleObj r:id="rId7" imgW="165100" imgH="152400" progId="Equation.DSMT4">
                  <p:embed/>
                </p:oleObj>
              </mc:Choice>
              <mc:Fallback>
                <p:oleObj r:id="rId7" imgW="165100" imgH="152400" progId="Equation.DSMT4">
                  <p:embed/>
                  <p:pic>
                    <p:nvPicPr>
                      <p:cNvPr id="0" name=""/>
                      <p:cNvPicPr/>
                      <p:nvPr/>
                    </p:nvPicPr>
                    <p:blipFill>
                      <a:blip r:embed="rId8"/>
                      <a:stretch>
                        <a:fillRect/>
                      </a:stretch>
                    </p:blipFill>
                    <p:spPr>
                      <a:xfrm>
                        <a:off x="8960803" y="4957306"/>
                        <a:ext cx="316865" cy="276225"/>
                      </a:xfrm>
                      <a:prstGeom prst="rect">
                        <a:avLst/>
                      </a:prstGeom>
                      <a:noFill/>
                      <a:ln w="9525">
                        <a:noFill/>
                        <a:miter/>
                      </a:ln>
                    </p:spPr>
                  </p:pic>
                </p:oleObj>
              </mc:Fallback>
            </mc:AlternateContent>
          </a:graphicData>
        </a:graphic>
      </p:graphicFrame>
      <p:graphicFrame>
        <p:nvGraphicFramePr>
          <p:cNvPr id="21" name="对象 -2147482565"/>
          <p:cNvGraphicFramePr>
            <a:graphicFrameLocks noChangeAspect="1"/>
          </p:cNvGraphicFramePr>
          <p:nvPr>
            <p:extLst>
              <p:ext uri="{D42A27DB-BD31-4B8C-83A1-F6EECF244321}">
                <p14:modId xmlns:p14="http://schemas.microsoft.com/office/powerpoint/2010/main" val="200592877"/>
              </p:ext>
            </p:extLst>
          </p:nvPr>
        </p:nvGraphicFramePr>
        <p:xfrm>
          <a:off x="7044373" y="4923016"/>
          <a:ext cx="316865" cy="344805"/>
        </p:xfrm>
        <a:graphic>
          <a:graphicData uri="http://schemas.openxmlformats.org/presentationml/2006/ole">
            <mc:AlternateContent xmlns:mc="http://schemas.openxmlformats.org/markup-compatibility/2006">
              <mc:Choice xmlns:v="urn:schemas-microsoft-com:vml" Requires="v">
                <p:oleObj r:id="rId9" imgW="165100" imgH="190500" progId="Equation.DSMT4">
                  <p:embed/>
                </p:oleObj>
              </mc:Choice>
              <mc:Fallback>
                <p:oleObj r:id="rId9" imgW="165100" imgH="190500" progId="Equation.DSMT4">
                  <p:embed/>
                  <p:pic>
                    <p:nvPicPr>
                      <p:cNvPr id="0" name=""/>
                      <p:cNvPicPr/>
                      <p:nvPr/>
                    </p:nvPicPr>
                    <p:blipFill>
                      <a:blip r:embed="rId10"/>
                      <a:stretch>
                        <a:fillRect/>
                      </a:stretch>
                    </p:blipFill>
                    <p:spPr>
                      <a:xfrm>
                        <a:off x="7044373" y="4923016"/>
                        <a:ext cx="316865" cy="344805"/>
                      </a:xfrm>
                      <a:prstGeom prst="rect">
                        <a:avLst/>
                      </a:prstGeom>
                      <a:noFill/>
                      <a:ln w="9525">
                        <a:noFill/>
                        <a:miter/>
                      </a:ln>
                    </p:spPr>
                  </p:pic>
                </p:oleObj>
              </mc:Fallback>
            </mc:AlternateContent>
          </a:graphicData>
        </a:graphic>
      </p:graphicFrame>
      <p:sp>
        <p:nvSpPr>
          <p:cNvPr id="17" name="矩形 16"/>
          <p:cNvSpPr/>
          <p:nvPr/>
        </p:nvSpPr>
        <p:spPr>
          <a:xfrm>
            <a:off x="476885" y="116840"/>
            <a:ext cx="5274945"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第一节 波动率与隐含波动率的定义 </a:t>
            </a:r>
          </a:p>
        </p:txBody>
      </p:sp>
      <p:graphicFrame>
        <p:nvGraphicFramePr>
          <p:cNvPr id="25" name="对象 24"/>
          <p:cNvGraphicFramePr>
            <a:graphicFrameLocks noChangeAspect="1"/>
          </p:cNvGraphicFramePr>
          <p:nvPr>
            <p:extLst>
              <p:ext uri="{D42A27DB-BD31-4B8C-83A1-F6EECF244321}">
                <p14:modId xmlns:p14="http://schemas.microsoft.com/office/powerpoint/2010/main" val="738430829"/>
              </p:ext>
            </p:extLst>
          </p:nvPr>
        </p:nvGraphicFramePr>
        <p:xfrm>
          <a:off x="3187541" y="3573016"/>
          <a:ext cx="5812155" cy="909320"/>
        </p:xfrm>
        <a:graphic>
          <a:graphicData uri="http://schemas.openxmlformats.org/presentationml/2006/ole">
            <mc:AlternateContent xmlns:mc="http://schemas.openxmlformats.org/markup-compatibility/2006">
              <mc:Choice xmlns:v="urn:schemas-microsoft-com:vml" Requires="v">
                <p:oleObj r:id="rId11" imgW="3136900" imgH="495300" progId="Equation.DSMT4">
                  <p:embed/>
                </p:oleObj>
              </mc:Choice>
              <mc:Fallback>
                <p:oleObj r:id="rId11" imgW="3136900" imgH="495300" progId="Equation.DSMT4">
                  <p:embed/>
                  <p:pic>
                    <p:nvPicPr>
                      <p:cNvPr id="0" name=""/>
                      <p:cNvPicPr/>
                      <p:nvPr/>
                    </p:nvPicPr>
                    <p:blipFill>
                      <a:blip r:embed="rId12"/>
                      <a:stretch>
                        <a:fillRect/>
                      </a:stretch>
                    </p:blipFill>
                    <p:spPr>
                      <a:xfrm>
                        <a:off x="3187541" y="3573016"/>
                        <a:ext cx="5812155" cy="909320"/>
                      </a:xfrm>
                      <a:prstGeom prst="rect">
                        <a:avLst/>
                      </a:prstGeom>
                      <a:noFill/>
                      <a:ln w="9525">
                        <a:noFill/>
                        <a:miter/>
                      </a:ln>
                    </p:spPr>
                  </p:pic>
                </p:oleObj>
              </mc:Fallback>
            </mc:AlternateContent>
          </a:graphicData>
        </a:graphic>
      </p:graphicFrame>
      <p:graphicFrame>
        <p:nvGraphicFramePr>
          <p:cNvPr id="27" name="对象 -2147482565"/>
          <p:cNvGraphicFramePr>
            <a:graphicFrameLocks noChangeAspect="1"/>
          </p:cNvGraphicFramePr>
          <p:nvPr>
            <p:extLst>
              <p:ext uri="{D42A27DB-BD31-4B8C-83A1-F6EECF244321}">
                <p14:modId xmlns:p14="http://schemas.microsoft.com/office/powerpoint/2010/main" val="1915601655"/>
              </p:ext>
            </p:extLst>
          </p:nvPr>
        </p:nvGraphicFramePr>
        <p:xfrm>
          <a:off x="5162233" y="4923016"/>
          <a:ext cx="316865" cy="344805"/>
        </p:xfrm>
        <a:graphic>
          <a:graphicData uri="http://schemas.openxmlformats.org/presentationml/2006/ole">
            <mc:AlternateContent xmlns:mc="http://schemas.openxmlformats.org/markup-compatibility/2006">
              <mc:Choice xmlns:v="urn:schemas-microsoft-com:vml" Requires="v">
                <p:oleObj r:id="rId13" imgW="165100" imgH="190500" progId="Equation.DSMT4">
                  <p:embed/>
                </p:oleObj>
              </mc:Choice>
              <mc:Fallback>
                <p:oleObj r:id="rId13" imgW="165100" imgH="190500" progId="Equation.DSMT4">
                  <p:embed/>
                  <p:pic>
                    <p:nvPicPr>
                      <p:cNvPr id="0" name=""/>
                      <p:cNvPicPr/>
                      <p:nvPr/>
                    </p:nvPicPr>
                    <p:blipFill>
                      <a:blip r:embed="rId14"/>
                      <a:stretch>
                        <a:fillRect/>
                      </a:stretch>
                    </p:blipFill>
                    <p:spPr>
                      <a:xfrm>
                        <a:off x="5162233" y="4923016"/>
                        <a:ext cx="316865" cy="344805"/>
                      </a:xfrm>
                      <a:prstGeom prst="rect">
                        <a:avLst/>
                      </a:prstGeom>
                      <a:noFill/>
                      <a:ln w="9525">
                        <a:noFill/>
                        <a:miter/>
                      </a:ln>
                    </p:spPr>
                  </p:pic>
                </p:oleObj>
              </mc:Fallback>
            </mc:AlternateContent>
          </a:graphicData>
        </a:graphic>
      </p:graphicFrame>
      <p:graphicFrame>
        <p:nvGraphicFramePr>
          <p:cNvPr id="5" name="对象 -2147482547"/>
          <p:cNvGraphicFramePr>
            <a:graphicFrameLocks noChangeAspect="1"/>
          </p:cNvGraphicFramePr>
          <p:nvPr>
            <p:extLst>
              <p:ext uri="{D42A27DB-BD31-4B8C-83A1-F6EECF244321}">
                <p14:modId xmlns:p14="http://schemas.microsoft.com/office/powerpoint/2010/main" val="1441518145"/>
              </p:ext>
            </p:extLst>
          </p:nvPr>
        </p:nvGraphicFramePr>
        <p:xfrm>
          <a:off x="1269083" y="5443314"/>
          <a:ext cx="1035050" cy="361950"/>
        </p:xfrm>
        <a:graphic>
          <a:graphicData uri="http://schemas.openxmlformats.org/presentationml/2006/ole">
            <mc:AlternateContent xmlns:mc="http://schemas.openxmlformats.org/markup-compatibility/2006">
              <mc:Choice xmlns:v="urn:schemas-microsoft-com:vml" Requires="v">
                <p:oleObj r:id="rId15" imgW="609600" imgH="215900" progId="Equation.DSMT4">
                  <p:embed/>
                </p:oleObj>
              </mc:Choice>
              <mc:Fallback>
                <p:oleObj r:id="rId15" imgW="609600" imgH="215900" progId="Equation.DSMT4">
                  <p:embed/>
                  <p:pic>
                    <p:nvPicPr>
                      <p:cNvPr id="0" name=""/>
                      <p:cNvPicPr/>
                      <p:nvPr/>
                    </p:nvPicPr>
                    <p:blipFill>
                      <a:blip r:embed="rId16"/>
                      <a:stretch>
                        <a:fillRect/>
                      </a:stretch>
                    </p:blipFill>
                    <p:spPr>
                      <a:xfrm>
                        <a:off x="1269083" y="5443314"/>
                        <a:ext cx="1035050" cy="361950"/>
                      </a:xfrm>
                      <a:prstGeom prst="rect">
                        <a:avLst/>
                      </a:prstGeom>
                      <a:noFill/>
                      <a:ln w="9525">
                        <a:noFill/>
                        <a:miter/>
                      </a:ln>
                    </p:spPr>
                  </p:pic>
                </p:oleObj>
              </mc:Fallback>
            </mc:AlternateContent>
          </a:graphicData>
        </a:graphic>
      </p:graphicFrame>
      <p:graphicFrame>
        <p:nvGraphicFramePr>
          <p:cNvPr id="30" name="对象 -2147482547"/>
          <p:cNvGraphicFramePr>
            <a:graphicFrameLocks noChangeAspect="1"/>
          </p:cNvGraphicFramePr>
          <p:nvPr>
            <p:extLst>
              <p:ext uri="{D42A27DB-BD31-4B8C-83A1-F6EECF244321}">
                <p14:modId xmlns:p14="http://schemas.microsoft.com/office/powerpoint/2010/main" val="1231021368"/>
              </p:ext>
            </p:extLst>
          </p:nvPr>
        </p:nvGraphicFramePr>
        <p:xfrm>
          <a:off x="2628899" y="5443314"/>
          <a:ext cx="970915" cy="361950"/>
        </p:xfrm>
        <a:graphic>
          <a:graphicData uri="http://schemas.openxmlformats.org/presentationml/2006/ole">
            <mc:AlternateContent xmlns:mc="http://schemas.openxmlformats.org/markup-compatibility/2006">
              <mc:Choice xmlns:v="urn:schemas-microsoft-com:vml" Requires="v">
                <p:oleObj r:id="rId17" imgW="571500" imgH="215900" progId="Equation.DSMT4">
                  <p:embed/>
                </p:oleObj>
              </mc:Choice>
              <mc:Fallback>
                <p:oleObj r:id="rId17" imgW="571500" imgH="215900" progId="Equation.DSMT4">
                  <p:embed/>
                  <p:pic>
                    <p:nvPicPr>
                      <p:cNvPr id="0" name=""/>
                      <p:cNvPicPr/>
                      <p:nvPr/>
                    </p:nvPicPr>
                    <p:blipFill>
                      <a:blip r:embed="rId18"/>
                      <a:stretch>
                        <a:fillRect/>
                      </a:stretch>
                    </p:blipFill>
                    <p:spPr>
                      <a:xfrm>
                        <a:off x="2628899" y="5443314"/>
                        <a:ext cx="970915" cy="361950"/>
                      </a:xfrm>
                      <a:prstGeom prst="rect">
                        <a:avLst/>
                      </a:prstGeom>
                      <a:noFill/>
                      <a:ln w="9525">
                        <a:noFill/>
                        <a:miter/>
                      </a:ln>
                    </p:spPr>
                  </p:pic>
                </p:oleObj>
              </mc:Fallback>
            </mc:AlternateContent>
          </a:graphicData>
        </a:graphic>
      </p:graphicFrame>
    </p:spTree>
    <p:extLst>
      <p:ext uri="{BB962C8B-B14F-4D97-AF65-F5344CB8AC3E}">
        <p14:creationId xmlns:p14="http://schemas.microsoft.com/office/powerpoint/2010/main" val="2032501106"/>
      </p:ext>
    </p:extLst>
  </p:cSld>
  <p:clrMapOvr>
    <a:masterClrMapping/>
  </p:clrMapOvr>
  <p:transition>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76995" y="710094"/>
            <a:ext cx="11233248" cy="4662815"/>
          </a:xfrm>
          <a:prstGeom prst="rect">
            <a:avLst/>
          </a:prstGeom>
        </p:spPr>
        <p:txBody>
          <a:bodyPr wrap="square">
            <a:spAutoFit/>
          </a:bodyPr>
          <a:lstStyle/>
          <a:p>
            <a:pPr latinLnBrk="0">
              <a:lnSpc>
                <a:spcPct val="150000"/>
              </a:lnSpc>
            </a:pPr>
            <a:r>
              <a:rPr lang="zh-CN" altLang="en-US" sz="2200" dirty="0">
                <a:latin typeface="Times New Roman" panose="02020603050405020304" pitchFamily="18" charset="0"/>
                <a:cs typeface="Times New Roman" panose="02020603050405020304" pitchFamily="18" charset="0"/>
              </a:rPr>
              <a:t>（</a:t>
            </a:r>
            <a:r>
              <a:rPr lang="en-US" altLang="zh-CN" sz="2200" dirty="0">
                <a:latin typeface="Times New Roman" panose="02020603050405020304" pitchFamily="18" charset="0"/>
                <a:cs typeface="Times New Roman" panose="02020603050405020304" pitchFamily="18" charset="0"/>
              </a:rPr>
              <a:t>4</a:t>
            </a:r>
            <a:r>
              <a:rPr lang="zh-CN" altLang="en-US" sz="2200" dirty="0">
                <a:latin typeface="Times New Roman" panose="02020603050405020304" pitchFamily="18" charset="0"/>
                <a:cs typeface="Times New Roman" panose="02020603050405020304" pitchFamily="18" charset="0"/>
              </a:rPr>
              <a:t>）Garman-Klass-Yang-Zhang波动率</a:t>
            </a:r>
          </a:p>
          <a:p>
            <a:pPr latinLnBrk="0">
              <a:lnSpc>
                <a:spcPct val="150000"/>
              </a:lnSpc>
            </a:pPr>
            <a:r>
              <a:rPr lang="zh-CN" altLang="en-US" sz="2200" dirty="0">
                <a:latin typeface="Times New Roman" panose="02020603050405020304" pitchFamily="18" charset="0"/>
                <a:cs typeface="Times New Roman" panose="02020603050405020304" pitchFamily="18" charset="0"/>
              </a:rPr>
              <a:t>       Garman &amp; Klass和Yang &amp; Zhang考虑了隔夜对于波动率的影响，提出加入隔夜影响的波动率估计模型：</a:t>
            </a:r>
          </a:p>
          <a:p>
            <a:pPr latinLnBrk="0">
              <a:lnSpc>
                <a:spcPct val="150000"/>
              </a:lnSpc>
            </a:pPr>
            <a:endParaRPr lang="zh-CN" altLang="en-US" sz="2200" dirty="0">
              <a:latin typeface="Times New Roman" panose="02020603050405020304" pitchFamily="18" charset="0"/>
              <a:cs typeface="Times New Roman" panose="02020603050405020304" pitchFamily="18" charset="0"/>
            </a:endParaRPr>
          </a:p>
          <a:p>
            <a:pPr latinLnBrk="0">
              <a:lnSpc>
                <a:spcPct val="150000"/>
              </a:lnSpc>
            </a:pPr>
            <a:endParaRPr lang="en-US" altLang="zh-CN" sz="2200" dirty="0">
              <a:latin typeface="Times New Roman" panose="02020603050405020304" pitchFamily="18" charset="0"/>
              <a:cs typeface="Times New Roman" panose="02020603050405020304" pitchFamily="18" charset="0"/>
            </a:endParaRPr>
          </a:p>
          <a:p>
            <a:pPr latinLnBrk="0">
              <a:lnSpc>
                <a:spcPct val="150000"/>
              </a:lnSpc>
            </a:pPr>
            <a:endParaRPr lang="zh-CN" altLang="en-US" sz="2200" dirty="0">
              <a:latin typeface="Times New Roman" panose="02020603050405020304" pitchFamily="18" charset="0"/>
              <a:cs typeface="Times New Roman" panose="02020603050405020304" pitchFamily="18" charset="0"/>
            </a:endParaRPr>
          </a:p>
          <a:p>
            <a:pPr latinLnBrk="0">
              <a:lnSpc>
                <a:spcPct val="150000"/>
              </a:lnSpc>
            </a:pPr>
            <a:r>
              <a:rPr lang="zh-CN" altLang="en-US" sz="2200" dirty="0">
                <a:latin typeface="Times New Roman" panose="02020603050405020304" pitchFamily="18" charset="0"/>
                <a:cs typeface="Times New Roman" panose="02020603050405020304" pitchFamily="18" charset="0"/>
              </a:rPr>
              <a:t>其中，     代表最高价，    代表最低价，    代表开盘价，    代表收盘价，   表示样本区间内的天数，              代表已加入隔夜的影响因素。</a:t>
            </a:r>
          </a:p>
          <a:p>
            <a:pPr latinLnBrk="0">
              <a:lnSpc>
                <a:spcPct val="150000"/>
              </a:lnSpc>
            </a:pPr>
            <a:endParaRPr lang="zh-CN" altLang="en-US" sz="2200" dirty="0">
              <a:latin typeface="Times New Roman" panose="02020603050405020304" pitchFamily="18" charset="0"/>
              <a:cs typeface="Times New Roman" panose="02020603050405020304" pitchFamily="18" charset="0"/>
            </a:endParaRPr>
          </a:p>
        </p:txBody>
      </p:sp>
      <p:graphicFrame>
        <p:nvGraphicFramePr>
          <p:cNvPr id="6" name="对象 -2147482565"/>
          <p:cNvGraphicFramePr>
            <a:graphicFrameLocks noChangeAspect="1"/>
          </p:cNvGraphicFramePr>
          <p:nvPr>
            <p:extLst>
              <p:ext uri="{D42A27DB-BD31-4B8C-83A1-F6EECF244321}">
                <p14:modId xmlns:p14="http://schemas.microsoft.com/office/powerpoint/2010/main" val="99933808"/>
              </p:ext>
            </p:extLst>
          </p:nvPr>
        </p:nvGraphicFramePr>
        <p:xfrm>
          <a:off x="1324610" y="3952741"/>
          <a:ext cx="347980" cy="375920"/>
        </p:xfrm>
        <a:graphic>
          <a:graphicData uri="http://schemas.openxmlformats.org/presentationml/2006/ole">
            <mc:AlternateContent xmlns:mc="http://schemas.openxmlformats.org/markup-compatibility/2006">
              <mc:Choice xmlns:v="urn:schemas-microsoft-com:vml" Requires="v">
                <p:oleObj r:id="rId3" imgW="177800" imgH="203200" progId="Equation.DSMT4">
                  <p:embed/>
                </p:oleObj>
              </mc:Choice>
              <mc:Fallback>
                <p:oleObj r:id="rId3" imgW="177800" imgH="203200" progId="Equation.DSMT4">
                  <p:embed/>
                  <p:pic>
                    <p:nvPicPr>
                      <p:cNvPr id="0" name=""/>
                      <p:cNvPicPr/>
                      <p:nvPr/>
                    </p:nvPicPr>
                    <p:blipFill>
                      <a:blip r:embed="rId4"/>
                      <a:stretch>
                        <a:fillRect/>
                      </a:stretch>
                    </p:blipFill>
                    <p:spPr>
                      <a:xfrm>
                        <a:off x="1324610" y="3952741"/>
                        <a:ext cx="347980" cy="375920"/>
                      </a:xfrm>
                      <a:prstGeom prst="rect">
                        <a:avLst/>
                      </a:prstGeom>
                      <a:noFill/>
                      <a:ln w="9525">
                        <a:noFill/>
                        <a:miter/>
                      </a:ln>
                    </p:spPr>
                  </p:pic>
                </p:oleObj>
              </mc:Fallback>
            </mc:AlternateContent>
          </a:graphicData>
        </a:graphic>
      </p:graphicFrame>
      <p:graphicFrame>
        <p:nvGraphicFramePr>
          <p:cNvPr id="3" name="对象 -2147482565"/>
          <p:cNvGraphicFramePr>
            <a:graphicFrameLocks noChangeAspect="1"/>
          </p:cNvGraphicFramePr>
          <p:nvPr>
            <p:extLst>
              <p:ext uri="{D42A27DB-BD31-4B8C-83A1-F6EECF244321}">
                <p14:modId xmlns:p14="http://schemas.microsoft.com/office/powerpoint/2010/main" val="3583776703"/>
              </p:ext>
            </p:extLst>
          </p:nvPr>
        </p:nvGraphicFramePr>
        <p:xfrm>
          <a:off x="3336925" y="3918451"/>
          <a:ext cx="318770" cy="410210"/>
        </p:xfrm>
        <a:graphic>
          <a:graphicData uri="http://schemas.openxmlformats.org/presentationml/2006/ole">
            <mc:AlternateContent xmlns:mc="http://schemas.openxmlformats.org/markup-compatibility/2006">
              <mc:Choice xmlns:v="urn:schemas-microsoft-com:vml" Requires="v">
                <p:oleObj r:id="rId5" imgW="139700" imgH="190500" progId="Equation.DSMT4">
                  <p:embed/>
                </p:oleObj>
              </mc:Choice>
              <mc:Fallback>
                <p:oleObj r:id="rId5" imgW="139700" imgH="190500" progId="Equation.DSMT4">
                  <p:embed/>
                  <p:pic>
                    <p:nvPicPr>
                      <p:cNvPr id="0" name=""/>
                      <p:cNvPicPr/>
                      <p:nvPr/>
                    </p:nvPicPr>
                    <p:blipFill>
                      <a:blip r:embed="rId6"/>
                      <a:stretch>
                        <a:fillRect/>
                      </a:stretch>
                    </p:blipFill>
                    <p:spPr>
                      <a:xfrm>
                        <a:off x="3336925" y="3918451"/>
                        <a:ext cx="318770" cy="410210"/>
                      </a:xfrm>
                      <a:prstGeom prst="rect">
                        <a:avLst/>
                      </a:prstGeom>
                      <a:noFill/>
                      <a:ln w="9525">
                        <a:noFill/>
                        <a:miter/>
                      </a:ln>
                    </p:spPr>
                  </p:pic>
                </p:oleObj>
              </mc:Fallback>
            </mc:AlternateContent>
          </a:graphicData>
        </a:graphic>
      </p:graphicFrame>
      <p:graphicFrame>
        <p:nvGraphicFramePr>
          <p:cNvPr id="32" name="对象 -2147482565"/>
          <p:cNvGraphicFramePr>
            <a:graphicFrameLocks noChangeAspect="1"/>
          </p:cNvGraphicFramePr>
          <p:nvPr>
            <p:extLst>
              <p:ext uri="{D42A27DB-BD31-4B8C-83A1-F6EECF244321}">
                <p14:modId xmlns:p14="http://schemas.microsoft.com/office/powerpoint/2010/main" val="247315270"/>
              </p:ext>
            </p:extLst>
          </p:nvPr>
        </p:nvGraphicFramePr>
        <p:xfrm>
          <a:off x="9196388" y="3950836"/>
          <a:ext cx="316865" cy="276225"/>
        </p:xfrm>
        <a:graphic>
          <a:graphicData uri="http://schemas.openxmlformats.org/presentationml/2006/ole">
            <mc:AlternateContent xmlns:mc="http://schemas.openxmlformats.org/markup-compatibility/2006">
              <mc:Choice xmlns:v="urn:schemas-microsoft-com:vml" Requires="v">
                <p:oleObj r:id="rId7" imgW="165100" imgH="152400" progId="Equation.DSMT4">
                  <p:embed/>
                </p:oleObj>
              </mc:Choice>
              <mc:Fallback>
                <p:oleObj r:id="rId7" imgW="165100" imgH="152400" progId="Equation.DSMT4">
                  <p:embed/>
                  <p:pic>
                    <p:nvPicPr>
                      <p:cNvPr id="0" name=""/>
                      <p:cNvPicPr/>
                      <p:nvPr/>
                    </p:nvPicPr>
                    <p:blipFill>
                      <a:blip r:embed="rId8"/>
                      <a:stretch>
                        <a:fillRect/>
                      </a:stretch>
                    </p:blipFill>
                    <p:spPr>
                      <a:xfrm>
                        <a:off x="9196388" y="3950836"/>
                        <a:ext cx="316865" cy="276225"/>
                      </a:xfrm>
                      <a:prstGeom prst="rect">
                        <a:avLst/>
                      </a:prstGeom>
                      <a:noFill/>
                      <a:ln w="9525">
                        <a:noFill/>
                        <a:miter/>
                      </a:ln>
                    </p:spPr>
                  </p:pic>
                </p:oleObj>
              </mc:Fallback>
            </mc:AlternateContent>
          </a:graphicData>
        </a:graphic>
      </p:graphicFrame>
      <p:graphicFrame>
        <p:nvGraphicFramePr>
          <p:cNvPr id="21" name="对象 -2147482565"/>
          <p:cNvGraphicFramePr>
            <a:graphicFrameLocks noChangeAspect="1"/>
          </p:cNvGraphicFramePr>
          <p:nvPr>
            <p:extLst>
              <p:ext uri="{D42A27DB-BD31-4B8C-83A1-F6EECF244321}">
                <p14:modId xmlns:p14="http://schemas.microsoft.com/office/powerpoint/2010/main" val="2499250253"/>
              </p:ext>
            </p:extLst>
          </p:nvPr>
        </p:nvGraphicFramePr>
        <p:xfrm>
          <a:off x="7262813" y="3968616"/>
          <a:ext cx="316865" cy="344805"/>
        </p:xfrm>
        <a:graphic>
          <a:graphicData uri="http://schemas.openxmlformats.org/presentationml/2006/ole">
            <mc:AlternateContent xmlns:mc="http://schemas.openxmlformats.org/markup-compatibility/2006">
              <mc:Choice xmlns:v="urn:schemas-microsoft-com:vml" Requires="v">
                <p:oleObj r:id="rId9" imgW="165100" imgH="190500" progId="Equation.DSMT4">
                  <p:embed/>
                </p:oleObj>
              </mc:Choice>
              <mc:Fallback>
                <p:oleObj r:id="rId9" imgW="165100" imgH="190500" progId="Equation.DSMT4">
                  <p:embed/>
                  <p:pic>
                    <p:nvPicPr>
                      <p:cNvPr id="0" name=""/>
                      <p:cNvPicPr/>
                      <p:nvPr/>
                    </p:nvPicPr>
                    <p:blipFill>
                      <a:blip r:embed="rId10"/>
                      <a:stretch>
                        <a:fillRect/>
                      </a:stretch>
                    </p:blipFill>
                    <p:spPr>
                      <a:xfrm>
                        <a:off x="7262813" y="3968616"/>
                        <a:ext cx="316865" cy="344805"/>
                      </a:xfrm>
                      <a:prstGeom prst="rect">
                        <a:avLst/>
                      </a:prstGeom>
                      <a:noFill/>
                      <a:ln w="9525">
                        <a:noFill/>
                        <a:miter/>
                      </a:ln>
                    </p:spPr>
                  </p:pic>
                </p:oleObj>
              </mc:Fallback>
            </mc:AlternateContent>
          </a:graphicData>
        </a:graphic>
      </p:graphicFrame>
      <p:sp>
        <p:nvSpPr>
          <p:cNvPr id="17" name="矩形 16"/>
          <p:cNvSpPr/>
          <p:nvPr/>
        </p:nvSpPr>
        <p:spPr>
          <a:xfrm>
            <a:off x="476885" y="116840"/>
            <a:ext cx="5274945"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第一节 波动率与隐含波动率的定义 </a:t>
            </a:r>
          </a:p>
        </p:txBody>
      </p:sp>
      <p:graphicFrame>
        <p:nvGraphicFramePr>
          <p:cNvPr id="27" name="对象 -2147482565"/>
          <p:cNvGraphicFramePr>
            <a:graphicFrameLocks noChangeAspect="1"/>
          </p:cNvGraphicFramePr>
          <p:nvPr>
            <p:extLst>
              <p:ext uri="{D42A27DB-BD31-4B8C-83A1-F6EECF244321}">
                <p14:modId xmlns:p14="http://schemas.microsoft.com/office/powerpoint/2010/main" val="1156676863"/>
              </p:ext>
            </p:extLst>
          </p:nvPr>
        </p:nvGraphicFramePr>
        <p:xfrm>
          <a:off x="5329873" y="3950836"/>
          <a:ext cx="316865" cy="344805"/>
        </p:xfrm>
        <a:graphic>
          <a:graphicData uri="http://schemas.openxmlformats.org/presentationml/2006/ole">
            <mc:AlternateContent xmlns:mc="http://schemas.openxmlformats.org/markup-compatibility/2006">
              <mc:Choice xmlns:v="urn:schemas-microsoft-com:vml" Requires="v">
                <p:oleObj r:id="rId11" imgW="165100" imgH="190500" progId="Equation.DSMT4">
                  <p:embed/>
                </p:oleObj>
              </mc:Choice>
              <mc:Fallback>
                <p:oleObj r:id="rId11" imgW="165100" imgH="190500" progId="Equation.DSMT4">
                  <p:embed/>
                  <p:pic>
                    <p:nvPicPr>
                      <p:cNvPr id="0" name=""/>
                      <p:cNvPicPr/>
                      <p:nvPr/>
                    </p:nvPicPr>
                    <p:blipFill>
                      <a:blip r:embed="rId12"/>
                      <a:stretch>
                        <a:fillRect/>
                      </a:stretch>
                    </p:blipFill>
                    <p:spPr>
                      <a:xfrm>
                        <a:off x="5329873" y="3950836"/>
                        <a:ext cx="316865" cy="344805"/>
                      </a:xfrm>
                      <a:prstGeom prst="rect">
                        <a:avLst/>
                      </a:prstGeom>
                      <a:noFill/>
                      <a:ln w="9525">
                        <a:noFill/>
                        <a:miter/>
                      </a:ln>
                    </p:spPr>
                  </p:pic>
                </p:oleObj>
              </mc:Fallback>
            </mc:AlternateContent>
          </a:graphicData>
        </a:graphic>
      </p:graphicFrame>
      <p:sp>
        <p:nvSpPr>
          <p:cNvPr id="2" name="Rectangle 30"/>
          <p:cNvSpPr>
            <a:spLocks noChangeArrowheads="1"/>
          </p:cNvSpPr>
          <p:nvPr/>
        </p:nvSpPr>
        <p:spPr bwMode="auto">
          <a:xfrm>
            <a:off x="0" y="0"/>
            <a:ext cx="121872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4" name="对象 3"/>
          <p:cNvGraphicFramePr>
            <a:graphicFrameLocks noChangeAspect="1"/>
          </p:cNvGraphicFramePr>
          <p:nvPr>
            <p:extLst>
              <p:ext uri="{D42A27DB-BD31-4B8C-83A1-F6EECF244321}">
                <p14:modId xmlns:p14="http://schemas.microsoft.com/office/powerpoint/2010/main" val="2621240839"/>
              </p:ext>
            </p:extLst>
          </p:nvPr>
        </p:nvGraphicFramePr>
        <p:xfrm>
          <a:off x="2091055" y="2420888"/>
          <a:ext cx="7321550" cy="941388"/>
        </p:xfrm>
        <a:graphic>
          <a:graphicData uri="http://schemas.openxmlformats.org/presentationml/2006/ole">
            <mc:AlternateContent xmlns:mc="http://schemas.openxmlformats.org/markup-compatibility/2006">
              <mc:Choice xmlns:v="urn:schemas-microsoft-com:vml" Requires="v">
                <p:oleObj name="Equation" r:id="rId13" imgW="4140000" imgH="545760" progId="Equation.DSMT4">
                  <p:embed/>
                </p:oleObj>
              </mc:Choice>
              <mc:Fallback>
                <p:oleObj name="Equation" r:id="rId13" imgW="4140000" imgH="545760" progId="Equation.DSMT4">
                  <p:embed/>
                  <p:pic>
                    <p:nvPicPr>
                      <p:cNvPr id="0" name=""/>
                      <p:cNvPicPr>
                        <a:picLocks noChangeAspect="1" noChangeArrowheads="1"/>
                      </p:cNvPicPr>
                      <p:nvPr/>
                    </p:nvPicPr>
                    <p:blipFill>
                      <a:blip r:embed="rId14"/>
                      <a:srcRect/>
                      <a:stretch>
                        <a:fillRect/>
                      </a:stretch>
                    </p:blipFill>
                    <p:spPr bwMode="auto">
                      <a:xfrm>
                        <a:off x="2091055" y="2420888"/>
                        <a:ext cx="7321550" cy="941388"/>
                      </a:xfrm>
                      <a:prstGeom prst="rect">
                        <a:avLst/>
                      </a:prstGeom>
                      <a:noFill/>
                    </p:spPr>
                  </p:pic>
                </p:oleObj>
              </mc:Fallback>
            </mc:AlternateContent>
          </a:graphicData>
        </a:graphic>
      </p:graphicFrame>
      <p:sp>
        <p:nvSpPr>
          <p:cNvPr id="5" name="Rectangle 32"/>
          <p:cNvSpPr>
            <a:spLocks noChangeArrowheads="1"/>
          </p:cNvSpPr>
          <p:nvPr/>
        </p:nvSpPr>
        <p:spPr bwMode="auto">
          <a:xfrm>
            <a:off x="0" y="0"/>
            <a:ext cx="121872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9" name="对象 8"/>
          <p:cNvGraphicFramePr>
            <a:graphicFrameLocks noChangeAspect="1"/>
          </p:cNvGraphicFramePr>
          <p:nvPr>
            <p:extLst>
              <p:ext uri="{D42A27DB-BD31-4B8C-83A1-F6EECF244321}">
                <p14:modId xmlns:p14="http://schemas.microsoft.com/office/powerpoint/2010/main" val="2846206766"/>
              </p:ext>
            </p:extLst>
          </p:nvPr>
        </p:nvGraphicFramePr>
        <p:xfrm>
          <a:off x="1557115" y="4365104"/>
          <a:ext cx="1101299" cy="360040"/>
        </p:xfrm>
        <a:graphic>
          <a:graphicData uri="http://schemas.openxmlformats.org/presentationml/2006/ole">
            <mc:AlternateContent xmlns:mc="http://schemas.openxmlformats.org/markup-compatibility/2006">
              <mc:Choice xmlns:v="urn:schemas-microsoft-com:vml" Requires="v">
                <p:oleObj name="Equation" r:id="rId15" imgW="660240" imgH="215640" progId="Equation.DSMT4">
                  <p:embed/>
                </p:oleObj>
              </mc:Choice>
              <mc:Fallback>
                <p:oleObj name="Equation" r:id="rId15" imgW="660240" imgH="215640" progId="Equation.DSMT4">
                  <p:embed/>
                  <p:pic>
                    <p:nvPicPr>
                      <p:cNvPr id="0" name=""/>
                      <p:cNvPicPr>
                        <a:picLocks noChangeAspect="1" noChangeArrowheads="1"/>
                      </p:cNvPicPr>
                      <p:nvPr/>
                    </p:nvPicPr>
                    <p:blipFill>
                      <a:blip r:embed="rId16"/>
                      <a:srcRect/>
                      <a:stretch>
                        <a:fillRect/>
                      </a:stretch>
                    </p:blipFill>
                    <p:spPr bwMode="auto">
                      <a:xfrm>
                        <a:off x="1557115" y="4365104"/>
                        <a:ext cx="1101299" cy="360040"/>
                      </a:xfrm>
                      <a:prstGeom prst="rect">
                        <a:avLst/>
                      </a:prstGeom>
                      <a:noFill/>
                    </p:spPr>
                  </p:pic>
                </p:oleObj>
              </mc:Fallback>
            </mc:AlternateContent>
          </a:graphicData>
        </a:graphic>
      </p:graphicFrame>
    </p:spTree>
    <p:extLst>
      <p:ext uri="{BB962C8B-B14F-4D97-AF65-F5344CB8AC3E}">
        <p14:creationId xmlns:p14="http://schemas.microsoft.com/office/powerpoint/2010/main" val="3746063210"/>
      </p:ext>
    </p:extLst>
  </p:cSld>
  <p:clrMapOvr>
    <a:masterClrMapping/>
  </p:clrMapOvr>
  <p:transition>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76885" y="587926"/>
            <a:ext cx="11233248" cy="5832366"/>
          </a:xfrm>
          <a:prstGeom prst="rect">
            <a:avLst/>
          </a:prstGeom>
        </p:spPr>
        <p:txBody>
          <a:bodyPr wrap="square">
            <a:spAutoFit/>
          </a:bodyPr>
          <a:lstStyle/>
          <a:p>
            <a:pPr latinLnBrk="0">
              <a:lnSpc>
                <a:spcPct val="150000"/>
              </a:lnSpc>
            </a:pPr>
            <a:r>
              <a:rPr lang="zh-CN" altLang="en-US" sz="2200" dirty="0">
                <a:latin typeface="Times New Roman" panose="02020603050405020304" pitchFamily="18" charset="0"/>
                <a:cs typeface="Times New Roman" panose="02020603050405020304" pitchFamily="18" charset="0"/>
              </a:rPr>
              <a:t>（</a:t>
            </a:r>
            <a:r>
              <a:rPr lang="en-US" altLang="zh-CN" sz="2200" dirty="0">
                <a:latin typeface="Times New Roman" panose="02020603050405020304" pitchFamily="18" charset="0"/>
                <a:cs typeface="Times New Roman" panose="02020603050405020304" pitchFamily="18" charset="0"/>
              </a:rPr>
              <a:t>5</a:t>
            </a:r>
            <a:r>
              <a:rPr lang="zh-CN" altLang="en-US" sz="2200" dirty="0">
                <a:latin typeface="Times New Roman" panose="02020603050405020304" pitchFamily="18" charset="0"/>
                <a:cs typeface="Times New Roman" panose="02020603050405020304" pitchFamily="18" charset="0"/>
              </a:rPr>
              <a:t>）Yang-Zhang波动率</a:t>
            </a:r>
          </a:p>
          <a:p>
            <a:pPr latinLnBrk="0">
              <a:lnSpc>
                <a:spcPct val="150000"/>
              </a:lnSpc>
            </a:pPr>
            <a:r>
              <a:rPr lang="zh-CN" altLang="en-US" sz="2200" dirty="0">
                <a:latin typeface="Times New Roman" panose="02020603050405020304" pitchFamily="18" charset="0"/>
                <a:cs typeface="Times New Roman" panose="02020603050405020304" pitchFamily="18" charset="0"/>
              </a:rPr>
              <a:t>       Yang &amp; Zhang（2000）梳理了先前学者研究的成果，将上述估计量进行加权平均，构建一个同时考虑隔夜、跳空的预测波动率模型：</a:t>
            </a:r>
          </a:p>
          <a:p>
            <a:pPr latinLnBrk="0">
              <a:lnSpc>
                <a:spcPct val="150000"/>
              </a:lnSpc>
            </a:pPr>
            <a:endParaRPr lang="zh-CN" altLang="en-US" sz="2200" dirty="0">
              <a:latin typeface="Times New Roman" panose="02020603050405020304" pitchFamily="18" charset="0"/>
              <a:cs typeface="Times New Roman" panose="02020603050405020304" pitchFamily="18" charset="0"/>
            </a:endParaRPr>
          </a:p>
          <a:p>
            <a:pPr latinLnBrk="0">
              <a:lnSpc>
                <a:spcPct val="150000"/>
              </a:lnSpc>
            </a:pPr>
            <a:endParaRPr lang="zh-CN" altLang="en-US" sz="2200" dirty="0">
              <a:latin typeface="Times New Roman" panose="02020603050405020304" pitchFamily="18" charset="0"/>
              <a:cs typeface="Times New Roman" panose="02020603050405020304" pitchFamily="18" charset="0"/>
            </a:endParaRPr>
          </a:p>
          <a:p>
            <a:pPr latinLnBrk="0">
              <a:lnSpc>
                <a:spcPct val="150000"/>
              </a:lnSpc>
            </a:pPr>
            <a:endParaRPr lang="zh-CN" altLang="en-US" sz="2200" dirty="0">
              <a:latin typeface="Times New Roman" panose="02020603050405020304" pitchFamily="18" charset="0"/>
              <a:cs typeface="Times New Roman" panose="02020603050405020304" pitchFamily="18" charset="0"/>
            </a:endParaRPr>
          </a:p>
          <a:p>
            <a:pPr latinLnBrk="0">
              <a:lnSpc>
                <a:spcPct val="150000"/>
              </a:lnSpc>
            </a:pPr>
            <a:endParaRPr lang="zh-CN" altLang="en-US" sz="2200" dirty="0">
              <a:latin typeface="Times New Roman" panose="02020603050405020304" pitchFamily="18" charset="0"/>
              <a:cs typeface="Times New Roman" panose="02020603050405020304" pitchFamily="18" charset="0"/>
            </a:endParaRPr>
          </a:p>
          <a:p>
            <a:pPr latinLnBrk="0">
              <a:lnSpc>
                <a:spcPct val="150000"/>
              </a:lnSpc>
            </a:pPr>
            <a:endParaRPr lang="zh-CN" altLang="en-US" sz="2200" dirty="0">
              <a:latin typeface="Times New Roman" panose="02020603050405020304" pitchFamily="18" charset="0"/>
              <a:cs typeface="Times New Roman" panose="02020603050405020304" pitchFamily="18" charset="0"/>
            </a:endParaRPr>
          </a:p>
          <a:p>
            <a:pPr latinLnBrk="0">
              <a:lnSpc>
                <a:spcPct val="150000"/>
              </a:lnSpc>
            </a:pPr>
            <a:r>
              <a:rPr lang="zh-CN" altLang="en-US" sz="2200" dirty="0">
                <a:latin typeface="Times New Roman" panose="02020603050405020304" pitchFamily="18" charset="0"/>
                <a:cs typeface="Times New Roman" panose="02020603050405020304" pitchFamily="18" charset="0"/>
              </a:rPr>
              <a:t>                                                                                                     </a:t>
            </a:r>
          </a:p>
          <a:p>
            <a:pPr latinLnBrk="0">
              <a:lnSpc>
                <a:spcPct val="150000"/>
              </a:lnSpc>
              <a:spcBef>
                <a:spcPts val="1200"/>
              </a:spcBef>
            </a:pPr>
            <a:r>
              <a:rPr lang="en-US" altLang="zh-CN" sz="2200" dirty="0">
                <a:latin typeface="宋体" panose="02010600030101010101" pitchFamily="2" charset="-122"/>
                <a:cs typeface="宋体" panose="02010600030101010101" pitchFamily="2" charset="-122"/>
                <a:sym typeface="+mn-ea"/>
              </a:rPr>
              <a:t>其中，  表示隔夜波动率，   表示的当天的波动率，  表示          波动率， 表示样本区间内的天数，  、  、 、  分别代表第天的开盘价、最高价、最低价、收盘价。</a:t>
            </a:r>
          </a:p>
        </p:txBody>
      </p:sp>
      <p:sp>
        <p:nvSpPr>
          <p:cNvPr id="17" name="矩形 16"/>
          <p:cNvSpPr/>
          <p:nvPr/>
        </p:nvSpPr>
        <p:spPr>
          <a:xfrm>
            <a:off x="476885" y="116840"/>
            <a:ext cx="5274945"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第一节 波动率与隐含波动率的定义 </a:t>
            </a:r>
          </a:p>
        </p:txBody>
      </p:sp>
      <p:graphicFrame>
        <p:nvGraphicFramePr>
          <p:cNvPr id="5" name="对象 -2147482538"/>
          <p:cNvGraphicFramePr>
            <a:graphicFrameLocks noChangeAspect="1"/>
          </p:cNvGraphicFramePr>
          <p:nvPr/>
        </p:nvGraphicFramePr>
        <p:xfrm>
          <a:off x="3351530" y="2245995"/>
          <a:ext cx="4283710" cy="574040"/>
        </p:xfrm>
        <a:graphic>
          <a:graphicData uri="http://schemas.openxmlformats.org/presentationml/2006/ole">
            <mc:AlternateContent xmlns:mc="http://schemas.openxmlformats.org/markup-compatibility/2006">
              <mc:Choice xmlns:v="urn:schemas-microsoft-com:vml" Requires="v">
                <p:oleObj r:id="rId3" imgW="1955165" imgH="266700" progId="Equation.DSMT4">
                  <p:embed/>
                </p:oleObj>
              </mc:Choice>
              <mc:Fallback>
                <p:oleObj r:id="rId3" imgW="1955165" imgH="266700" progId="Equation.DSMT4">
                  <p:embed/>
                  <p:pic>
                    <p:nvPicPr>
                      <p:cNvPr id="0" name=""/>
                      <p:cNvPicPr/>
                      <p:nvPr/>
                    </p:nvPicPr>
                    <p:blipFill>
                      <a:blip r:embed="rId4"/>
                      <a:stretch>
                        <a:fillRect/>
                      </a:stretch>
                    </p:blipFill>
                    <p:spPr>
                      <a:xfrm>
                        <a:off x="3351530" y="2245995"/>
                        <a:ext cx="4283710" cy="574040"/>
                      </a:xfrm>
                      <a:prstGeom prst="rect">
                        <a:avLst/>
                      </a:prstGeom>
                      <a:noFill/>
                      <a:ln w="9525">
                        <a:noFill/>
                        <a:miter/>
                      </a:ln>
                    </p:spPr>
                  </p:pic>
                </p:oleObj>
              </mc:Fallback>
            </mc:AlternateContent>
          </a:graphicData>
        </a:graphic>
      </p:graphicFrame>
      <p:graphicFrame>
        <p:nvGraphicFramePr>
          <p:cNvPr id="11" name="对象 -2147482537"/>
          <p:cNvGraphicFramePr>
            <a:graphicFrameLocks noChangeAspect="1"/>
          </p:cNvGraphicFramePr>
          <p:nvPr/>
        </p:nvGraphicFramePr>
        <p:xfrm>
          <a:off x="3870960" y="2871470"/>
          <a:ext cx="4077970" cy="829310"/>
        </p:xfrm>
        <a:graphic>
          <a:graphicData uri="http://schemas.openxmlformats.org/presentationml/2006/ole">
            <mc:AlternateContent xmlns:mc="http://schemas.openxmlformats.org/markup-compatibility/2006">
              <mc:Choice xmlns:v="urn:schemas-microsoft-com:vml" Requires="v">
                <p:oleObj r:id="rId5" imgW="2286000" imgH="482600" progId="Equation.DSMT4">
                  <p:embed/>
                </p:oleObj>
              </mc:Choice>
              <mc:Fallback>
                <p:oleObj r:id="rId5" imgW="2286000" imgH="482600" progId="Equation.DSMT4">
                  <p:embed/>
                  <p:pic>
                    <p:nvPicPr>
                      <p:cNvPr id="0" name=""/>
                      <p:cNvPicPr/>
                      <p:nvPr/>
                    </p:nvPicPr>
                    <p:blipFill>
                      <a:blip r:embed="rId6"/>
                      <a:stretch>
                        <a:fillRect/>
                      </a:stretch>
                    </p:blipFill>
                    <p:spPr>
                      <a:xfrm>
                        <a:off x="3870960" y="2871470"/>
                        <a:ext cx="4077970" cy="829310"/>
                      </a:xfrm>
                      <a:prstGeom prst="rect">
                        <a:avLst/>
                      </a:prstGeom>
                      <a:noFill/>
                      <a:ln w="9525">
                        <a:noFill/>
                        <a:miter/>
                      </a:ln>
                    </p:spPr>
                  </p:pic>
                </p:oleObj>
              </mc:Fallback>
            </mc:AlternateContent>
          </a:graphicData>
        </a:graphic>
      </p:graphicFrame>
      <p:graphicFrame>
        <p:nvGraphicFramePr>
          <p:cNvPr id="7" name="对象 -2147482536"/>
          <p:cNvGraphicFramePr>
            <a:graphicFrameLocks noChangeAspect="1"/>
          </p:cNvGraphicFramePr>
          <p:nvPr/>
        </p:nvGraphicFramePr>
        <p:xfrm>
          <a:off x="3870960" y="3700780"/>
          <a:ext cx="3696970" cy="808355"/>
        </p:xfrm>
        <a:graphic>
          <a:graphicData uri="http://schemas.openxmlformats.org/presentationml/2006/ole">
            <mc:AlternateContent xmlns:mc="http://schemas.openxmlformats.org/markup-compatibility/2006">
              <mc:Choice xmlns:v="urn:schemas-microsoft-com:vml" Requires="v">
                <p:oleObj r:id="rId7" imgW="2133600" imgH="482600" progId="Equation.DSMT4">
                  <p:embed/>
                </p:oleObj>
              </mc:Choice>
              <mc:Fallback>
                <p:oleObj r:id="rId7" imgW="2133600" imgH="482600" progId="Equation.DSMT4">
                  <p:embed/>
                  <p:pic>
                    <p:nvPicPr>
                      <p:cNvPr id="0" name=""/>
                      <p:cNvPicPr/>
                      <p:nvPr/>
                    </p:nvPicPr>
                    <p:blipFill>
                      <a:blip r:embed="rId8"/>
                      <a:stretch>
                        <a:fillRect/>
                      </a:stretch>
                    </p:blipFill>
                    <p:spPr>
                      <a:xfrm>
                        <a:off x="3870960" y="3700780"/>
                        <a:ext cx="3696970" cy="808355"/>
                      </a:xfrm>
                      <a:prstGeom prst="rect">
                        <a:avLst/>
                      </a:prstGeom>
                      <a:noFill/>
                      <a:ln w="9525">
                        <a:noFill/>
                        <a:miter/>
                      </a:ln>
                    </p:spPr>
                  </p:pic>
                </p:oleObj>
              </mc:Fallback>
            </mc:AlternateContent>
          </a:graphicData>
        </a:graphic>
      </p:graphicFrame>
      <p:graphicFrame>
        <p:nvGraphicFramePr>
          <p:cNvPr id="14" name="对象 -2147482535"/>
          <p:cNvGraphicFramePr>
            <a:graphicFrameLocks noChangeAspect="1"/>
          </p:cNvGraphicFramePr>
          <p:nvPr/>
        </p:nvGraphicFramePr>
        <p:xfrm>
          <a:off x="7837805" y="2205355"/>
          <a:ext cx="1237615" cy="877570"/>
        </p:xfrm>
        <a:graphic>
          <a:graphicData uri="http://schemas.openxmlformats.org/presentationml/2006/ole">
            <mc:AlternateContent xmlns:mc="http://schemas.openxmlformats.org/markup-compatibility/2006">
              <mc:Choice xmlns:v="urn:schemas-microsoft-com:vml" Requires="v">
                <p:oleObj r:id="rId9" imgW="736600" imgH="520700" progId="Equation.DSMT4">
                  <p:embed/>
                </p:oleObj>
              </mc:Choice>
              <mc:Fallback>
                <p:oleObj r:id="rId9" imgW="736600" imgH="520700" progId="Equation.DSMT4">
                  <p:embed/>
                  <p:pic>
                    <p:nvPicPr>
                      <p:cNvPr id="0" name=""/>
                      <p:cNvPicPr/>
                      <p:nvPr/>
                    </p:nvPicPr>
                    <p:blipFill>
                      <a:blip r:embed="rId10"/>
                      <a:stretch>
                        <a:fillRect/>
                      </a:stretch>
                    </p:blipFill>
                    <p:spPr>
                      <a:xfrm>
                        <a:off x="7837805" y="2205355"/>
                        <a:ext cx="1237615" cy="877570"/>
                      </a:xfrm>
                      <a:prstGeom prst="rect">
                        <a:avLst/>
                      </a:prstGeom>
                      <a:noFill/>
                      <a:ln w="9525">
                        <a:noFill/>
                        <a:miter/>
                      </a:ln>
                    </p:spPr>
                  </p:pic>
                </p:oleObj>
              </mc:Fallback>
            </mc:AlternateContent>
          </a:graphicData>
        </a:graphic>
      </p:graphicFrame>
      <p:graphicFrame>
        <p:nvGraphicFramePr>
          <p:cNvPr id="18" name="对象 -2147482534"/>
          <p:cNvGraphicFramePr>
            <a:graphicFrameLocks noChangeAspect="1"/>
          </p:cNvGraphicFramePr>
          <p:nvPr>
            <p:extLst>
              <p:ext uri="{D42A27DB-BD31-4B8C-83A1-F6EECF244321}">
                <p14:modId xmlns:p14="http://schemas.microsoft.com/office/powerpoint/2010/main" val="1660999095"/>
              </p:ext>
            </p:extLst>
          </p:nvPr>
        </p:nvGraphicFramePr>
        <p:xfrm>
          <a:off x="3645347" y="4509120"/>
          <a:ext cx="4344670" cy="749935"/>
        </p:xfrm>
        <a:graphic>
          <a:graphicData uri="http://schemas.openxmlformats.org/presentationml/2006/ole">
            <mc:AlternateContent xmlns:mc="http://schemas.openxmlformats.org/markup-compatibility/2006">
              <mc:Choice xmlns:v="urn:schemas-microsoft-com:vml" Requires="v">
                <p:oleObj r:id="rId11" imgW="2565400" imgH="444500" progId="Equation.DSMT4">
                  <p:embed/>
                </p:oleObj>
              </mc:Choice>
              <mc:Fallback>
                <p:oleObj r:id="rId11" imgW="2565400" imgH="444500" progId="Equation.DSMT4">
                  <p:embed/>
                  <p:pic>
                    <p:nvPicPr>
                      <p:cNvPr id="0" name=""/>
                      <p:cNvPicPr/>
                      <p:nvPr/>
                    </p:nvPicPr>
                    <p:blipFill>
                      <a:blip r:embed="rId12"/>
                      <a:stretch>
                        <a:fillRect/>
                      </a:stretch>
                    </p:blipFill>
                    <p:spPr>
                      <a:xfrm>
                        <a:off x="3645347" y="4509120"/>
                        <a:ext cx="4344670" cy="749935"/>
                      </a:xfrm>
                      <a:prstGeom prst="rect">
                        <a:avLst/>
                      </a:prstGeom>
                      <a:noFill/>
                      <a:ln w="9525">
                        <a:noFill/>
                        <a:miter/>
                      </a:ln>
                    </p:spPr>
                  </p:pic>
                </p:oleObj>
              </mc:Fallback>
            </mc:AlternateContent>
          </a:graphicData>
        </a:graphic>
      </p:graphicFrame>
      <p:graphicFrame>
        <p:nvGraphicFramePr>
          <p:cNvPr id="20" name="对象 -2147482533"/>
          <p:cNvGraphicFramePr>
            <a:graphicFrameLocks noChangeAspect="1"/>
          </p:cNvGraphicFramePr>
          <p:nvPr/>
        </p:nvGraphicFramePr>
        <p:xfrm>
          <a:off x="1306195" y="5292725"/>
          <a:ext cx="408305" cy="484505"/>
        </p:xfrm>
        <a:graphic>
          <a:graphicData uri="http://schemas.openxmlformats.org/presentationml/2006/ole">
            <mc:AlternateContent xmlns:mc="http://schemas.openxmlformats.org/markup-compatibility/2006">
              <mc:Choice xmlns:v="urn:schemas-microsoft-com:vml" Requires="v">
                <p:oleObj r:id="rId13" imgW="177800" imgH="215900" progId="Equation.DSMT4">
                  <p:embed/>
                </p:oleObj>
              </mc:Choice>
              <mc:Fallback>
                <p:oleObj r:id="rId13" imgW="177800" imgH="215900" progId="Equation.DSMT4">
                  <p:embed/>
                  <p:pic>
                    <p:nvPicPr>
                      <p:cNvPr id="0" name=""/>
                      <p:cNvPicPr/>
                      <p:nvPr/>
                    </p:nvPicPr>
                    <p:blipFill>
                      <a:blip r:embed="rId14"/>
                      <a:stretch>
                        <a:fillRect/>
                      </a:stretch>
                    </p:blipFill>
                    <p:spPr>
                      <a:xfrm>
                        <a:off x="1306195" y="5292725"/>
                        <a:ext cx="408305" cy="484505"/>
                      </a:xfrm>
                      <a:prstGeom prst="rect">
                        <a:avLst/>
                      </a:prstGeom>
                      <a:noFill/>
                      <a:ln w="9525">
                        <a:noFill/>
                        <a:miter/>
                      </a:ln>
                    </p:spPr>
                  </p:pic>
                </p:oleObj>
              </mc:Fallback>
            </mc:AlternateContent>
          </a:graphicData>
        </a:graphic>
      </p:graphicFrame>
      <p:graphicFrame>
        <p:nvGraphicFramePr>
          <p:cNvPr id="24" name="对象 23"/>
          <p:cNvGraphicFramePr>
            <a:graphicFrameLocks noChangeAspect="1"/>
          </p:cNvGraphicFramePr>
          <p:nvPr/>
        </p:nvGraphicFramePr>
        <p:xfrm>
          <a:off x="3870960" y="5351145"/>
          <a:ext cx="358140" cy="426085"/>
        </p:xfrm>
        <a:graphic>
          <a:graphicData uri="http://schemas.openxmlformats.org/presentationml/2006/ole">
            <mc:AlternateContent xmlns:mc="http://schemas.openxmlformats.org/markup-compatibility/2006">
              <mc:Choice xmlns:v="urn:schemas-microsoft-com:vml" Requires="v">
                <p:oleObj r:id="rId15" imgW="177165" imgH="215900" progId="Equation.DSMT4">
                  <p:embed/>
                </p:oleObj>
              </mc:Choice>
              <mc:Fallback>
                <p:oleObj r:id="rId15" imgW="177165" imgH="215900" progId="Equation.DSMT4">
                  <p:embed/>
                  <p:pic>
                    <p:nvPicPr>
                      <p:cNvPr id="0" name=""/>
                      <p:cNvPicPr/>
                      <p:nvPr/>
                    </p:nvPicPr>
                    <p:blipFill>
                      <a:blip r:embed="rId16"/>
                      <a:stretch>
                        <a:fillRect/>
                      </a:stretch>
                    </p:blipFill>
                    <p:spPr>
                      <a:xfrm>
                        <a:off x="3870960" y="5351145"/>
                        <a:ext cx="358140" cy="426085"/>
                      </a:xfrm>
                      <a:prstGeom prst="rect">
                        <a:avLst/>
                      </a:prstGeom>
                      <a:noFill/>
                      <a:ln w="9525">
                        <a:noFill/>
                        <a:miter/>
                      </a:ln>
                    </p:spPr>
                  </p:pic>
                </p:oleObj>
              </mc:Fallback>
            </mc:AlternateContent>
          </a:graphicData>
        </a:graphic>
      </p:graphicFrame>
      <p:graphicFrame>
        <p:nvGraphicFramePr>
          <p:cNvPr id="26" name="对象 -2147482531"/>
          <p:cNvGraphicFramePr>
            <a:graphicFrameLocks noChangeAspect="1"/>
          </p:cNvGraphicFramePr>
          <p:nvPr/>
        </p:nvGraphicFramePr>
        <p:xfrm>
          <a:off x="7007225" y="5362575"/>
          <a:ext cx="367030" cy="402590"/>
        </p:xfrm>
        <a:graphic>
          <a:graphicData uri="http://schemas.openxmlformats.org/presentationml/2006/ole">
            <mc:AlternateContent xmlns:mc="http://schemas.openxmlformats.org/markup-compatibility/2006">
              <mc:Choice xmlns:v="urn:schemas-microsoft-com:vml" Requires="v">
                <p:oleObj r:id="rId17" imgW="203200" imgH="215900" progId="Equation.DSMT4">
                  <p:embed/>
                </p:oleObj>
              </mc:Choice>
              <mc:Fallback>
                <p:oleObj r:id="rId17" imgW="203200" imgH="215900" progId="Equation.DSMT4">
                  <p:embed/>
                  <p:pic>
                    <p:nvPicPr>
                      <p:cNvPr id="0" name=""/>
                      <p:cNvPicPr/>
                      <p:nvPr/>
                    </p:nvPicPr>
                    <p:blipFill>
                      <a:blip r:embed="rId18"/>
                      <a:stretch>
                        <a:fillRect/>
                      </a:stretch>
                    </p:blipFill>
                    <p:spPr>
                      <a:xfrm>
                        <a:off x="7007225" y="5362575"/>
                        <a:ext cx="367030" cy="402590"/>
                      </a:xfrm>
                      <a:prstGeom prst="rect">
                        <a:avLst/>
                      </a:prstGeom>
                      <a:noFill/>
                      <a:ln w="9525">
                        <a:noFill/>
                        <a:miter/>
                      </a:ln>
                    </p:spPr>
                  </p:pic>
                </p:oleObj>
              </mc:Fallback>
            </mc:AlternateContent>
          </a:graphicData>
        </a:graphic>
      </p:graphicFrame>
      <p:graphicFrame>
        <p:nvGraphicFramePr>
          <p:cNvPr id="30" name="对象 -2147482530"/>
          <p:cNvGraphicFramePr>
            <a:graphicFrameLocks noChangeAspect="1"/>
          </p:cNvGraphicFramePr>
          <p:nvPr/>
        </p:nvGraphicFramePr>
        <p:xfrm>
          <a:off x="7999095" y="5498465"/>
          <a:ext cx="1362710" cy="266700"/>
        </p:xfrm>
        <a:graphic>
          <a:graphicData uri="http://schemas.openxmlformats.org/presentationml/2006/ole">
            <mc:AlternateContent xmlns:mc="http://schemas.openxmlformats.org/markup-compatibility/2006">
              <mc:Choice xmlns:v="urn:schemas-microsoft-com:vml" Requires="v">
                <p:oleObj r:id="rId19" imgW="1002665" imgH="190500" progId="Equation.DSMT4">
                  <p:embed/>
                </p:oleObj>
              </mc:Choice>
              <mc:Fallback>
                <p:oleObj r:id="rId19" imgW="1002665" imgH="190500" progId="Equation.DSMT4">
                  <p:embed/>
                  <p:pic>
                    <p:nvPicPr>
                      <p:cNvPr id="0" name=""/>
                      <p:cNvPicPr/>
                      <p:nvPr/>
                    </p:nvPicPr>
                    <p:blipFill>
                      <a:blip r:embed="rId20"/>
                      <a:stretch>
                        <a:fillRect/>
                      </a:stretch>
                    </p:blipFill>
                    <p:spPr>
                      <a:xfrm>
                        <a:off x="7999095" y="5498465"/>
                        <a:ext cx="1362710" cy="266700"/>
                      </a:xfrm>
                      <a:prstGeom prst="rect">
                        <a:avLst/>
                      </a:prstGeom>
                      <a:noFill/>
                      <a:ln w="9525">
                        <a:noFill/>
                        <a:miter/>
                      </a:ln>
                    </p:spPr>
                  </p:pic>
                </p:oleObj>
              </mc:Fallback>
            </mc:AlternateContent>
          </a:graphicData>
        </a:graphic>
      </p:graphicFrame>
      <p:graphicFrame>
        <p:nvGraphicFramePr>
          <p:cNvPr id="34" name="对象 -2147482565"/>
          <p:cNvGraphicFramePr>
            <a:graphicFrameLocks noChangeAspect="1"/>
          </p:cNvGraphicFramePr>
          <p:nvPr/>
        </p:nvGraphicFramePr>
        <p:xfrm>
          <a:off x="10314623" y="5501005"/>
          <a:ext cx="316865" cy="276225"/>
        </p:xfrm>
        <a:graphic>
          <a:graphicData uri="http://schemas.openxmlformats.org/presentationml/2006/ole">
            <mc:AlternateContent xmlns:mc="http://schemas.openxmlformats.org/markup-compatibility/2006">
              <mc:Choice xmlns:v="urn:schemas-microsoft-com:vml" Requires="v">
                <p:oleObj r:id="rId21" imgW="165100" imgH="152400" progId="Equation.DSMT4">
                  <p:embed/>
                </p:oleObj>
              </mc:Choice>
              <mc:Fallback>
                <p:oleObj r:id="rId21" imgW="165100" imgH="152400" progId="Equation.DSMT4">
                  <p:embed/>
                  <p:pic>
                    <p:nvPicPr>
                      <p:cNvPr id="0" name=""/>
                      <p:cNvPicPr/>
                      <p:nvPr/>
                    </p:nvPicPr>
                    <p:blipFill>
                      <a:blip r:embed="rId22"/>
                      <a:stretch>
                        <a:fillRect/>
                      </a:stretch>
                    </p:blipFill>
                    <p:spPr>
                      <a:xfrm>
                        <a:off x="10314623" y="5501005"/>
                        <a:ext cx="316865" cy="276225"/>
                      </a:xfrm>
                      <a:prstGeom prst="rect">
                        <a:avLst/>
                      </a:prstGeom>
                      <a:noFill/>
                      <a:ln w="9525">
                        <a:noFill/>
                        <a:miter/>
                      </a:ln>
                    </p:spPr>
                  </p:pic>
                </p:oleObj>
              </mc:Fallback>
            </mc:AlternateContent>
          </a:graphicData>
        </a:graphic>
      </p:graphicFrame>
      <p:graphicFrame>
        <p:nvGraphicFramePr>
          <p:cNvPr id="36" name="对象 -2147482565"/>
          <p:cNvGraphicFramePr>
            <a:graphicFrameLocks noChangeAspect="1"/>
          </p:cNvGraphicFramePr>
          <p:nvPr>
            <p:extLst>
              <p:ext uri="{D42A27DB-BD31-4B8C-83A1-F6EECF244321}">
                <p14:modId xmlns:p14="http://schemas.microsoft.com/office/powerpoint/2010/main" val="1284337536"/>
              </p:ext>
            </p:extLst>
          </p:nvPr>
        </p:nvGraphicFramePr>
        <p:xfrm>
          <a:off x="2709243" y="5877272"/>
          <a:ext cx="316865" cy="344805"/>
        </p:xfrm>
        <a:graphic>
          <a:graphicData uri="http://schemas.openxmlformats.org/presentationml/2006/ole">
            <mc:AlternateContent xmlns:mc="http://schemas.openxmlformats.org/markup-compatibility/2006">
              <mc:Choice xmlns:v="urn:schemas-microsoft-com:vml" Requires="v">
                <p:oleObj r:id="rId23" imgW="165100" imgH="190500" progId="Equation.DSMT4">
                  <p:embed/>
                </p:oleObj>
              </mc:Choice>
              <mc:Fallback>
                <p:oleObj r:id="rId23" imgW="165100" imgH="190500" progId="Equation.DSMT4">
                  <p:embed/>
                  <p:pic>
                    <p:nvPicPr>
                      <p:cNvPr id="0" name=""/>
                      <p:cNvPicPr/>
                      <p:nvPr/>
                    </p:nvPicPr>
                    <p:blipFill>
                      <a:blip r:embed="rId24"/>
                      <a:stretch>
                        <a:fillRect/>
                      </a:stretch>
                    </p:blipFill>
                    <p:spPr>
                      <a:xfrm>
                        <a:off x="2709243" y="5877272"/>
                        <a:ext cx="316865" cy="344805"/>
                      </a:xfrm>
                      <a:prstGeom prst="rect">
                        <a:avLst/>
                      </a:prstGeom>
                      <a:noFill/>
                      <a:ln w="9525">
                        <a:noFill/>
                        <a:miter/>
                      </a:ln>
                    </p:spPr>
                  </p:pic>
                </p:oleObj>
              </mc:Fallback>
            </mc:AlternateContent>
          </a:graphicData>
        </a:graphic>
      </p:graphicFrame>
      <p:graphicFrame>
        <p:nvGraphicFramePr>
          <p:cNvPr id="38" name="对象 -2147482565"/>
          <p:cNvGraphicFramePr>
            <a:graphicFrameLocks noChangeAspect="1"/>
          </p:cNvGraphicFramePr>
          <p:nvPr>
            <p:extLst>
              <p:ext uri="{D42A27DB-BD31-4B8C-83A1-F6EECF244321}">
                <p14:modId xmlns:p14="http://schemas.microsoft.com/office/powerpoint/2010/main" val="3169211061"/>
              </p:ext>
            </p:extLst>
          </p:nvPr>
        </p:nvGraphicFramePr>
        <p:xfrm>
          <a:off x="3285307" y="5877272"/>
          <a:ext cx="340360" cy="367665"/>
        </p:xfrm>
        <a:graphic>
          <a:graphicData uri="http://schemas.openxmlformats.org/presentationml/2006/ole">
            <mc:AlternateContent xmlns:mc="http://schemas.openxmlformats.org/markup-compatibility/2006">
              <mc:Choice xmlns:v="urn:schemas-microsoft-com:vml" Requires="v">
                <p:oleObj r:id="rId25" imgW="177800" imgH="203200" progId="Equation.DSMT4">
                  <p:embed/>
                </p:oleObj>
              </mc:Choice>
              <mc:Fallback>
                <p:oleObj r:id="rId25" imgW="177800" imgH="203200" progId="Equation.DSMT4">
                  <p:embed/>
                  <p:pic>
                    <p:nvPicPr>
                      <p:cNvPr id="0" name=""/>
                      <p:cNvPicPr/>
                      <p:nvPr/>
                    </p:nvPicPr>
                    <p:blipFill>
                      <a:blip r:embed="rId26"/>
                      <a:stretch>
                        <a:fillRect/>
                      </a:stretch>
                    </p:blipFill>
                    <p:spPr>
                      <a:xfrm>
                        <a:off x="3285307" y="5877272"/>
                        <a:ext cx="340360" cy="367665"/>
                      </a:xfrm>
                      <a:prstGeom prst="rect">
                        <a:avLst/>
                      </a:prstGeom>
                      <a:noFill/>
                      <a:ln w="9525">
                        <a:noFill/>
                        <a:miter/>
                      </a:ln>
                    </p:spPr>
                  </p:pic>
                </p:oleObj>
              </mc:Fallback>
            </mc:AlternateContent>
          </a:graphicData>
        </a:graphic>
      </p:graphicFrame>
      <p:graphicFrame>
        <p:nvGraphicFramePr>
          <p:cNvPr id="40" name="对象 -2147482565"/>
          <p:cNvGraphicFramePr>
            <a:graphicFrameLocks noChangeAspect="1"/>
          </p:cNvGraphicFramePr>
          <p:nvPr>
            <p:extLst>
              <p:ext uri="{D42A27DB-BD31-4B8C-83A1-F6EECF244321}">
                <p14:modId xmlns:p14="http://schemas.microsoft.com/office/powerpoint/2010/main" val="2025840491"/>
              </p:ext>
            </p:extLst>
          </p:nvPr>
        </p:nvGraphicFramePr>
        <p:xfrm>
          <a:off x="3789363" y="5877272"/>
          <a:ext cx="281305" cy="361950"/>
        </p:xfrm>
        <a:graphic>
          <a:graphicData uri="http://schemas.openxmlformats.org/presentationml/2006/ole">
            <mc:AlternateContent xmlns:mc="http://schemas.openxmlformats.org/markup-compatibility/2006">
              <mc:Choice xmlns:v="urn:schemas-microsoft-com:vml" Requires="v">
                <p:oleObj r:id="rId27" imgW="139700" imgH="190500" progId="Equation.DSMT4">
                  <p:embed/>
                </p:oleObj>
              </mc:Choice>
              <mc:Fallback>
                <p:oleObj r:id="rId27" imgW="139700" imgH="190500" progId="Equation.DSMT4">
                  <p:embed/>
                  <p:pic>
                    <p:nvPicPr>
                      <p:cNvPr id="0" name=""/>
                      <p:cNvPicPr/>
                      <p:nvPr/>
                    </p:nvPicPr>
                    <p:blipFill>
                      <a:blip r:embed="rId28"/>
                      <a:stretch>
                        <a:fillRect/>
                      </a:stretch>
                    </p:blipFill>
                    <p:spPr>
                      <a:xfrm>
                        <a:off x="3789363" y="5877272"/>
                        <a:ext cx="281305" cy="361950"/>
                      </a:xfrm>
                      <a:prstGeom prst="rect">
                        <a:avLst/>
                      </a:prstGeom>
                      <a:noFill/>
                      <a:ln w="9525">
                        <a:noFill/>
                        <a:miter/>
                      </a:ln>
                    </p:spPr>
                  </p:pic>
                </p:oleObj>
              </mc:Fallback>
            </mc:AlternateContent>
          </a:graphicData>
        </a:graphic>
      </p:graphicFrame>
      <p:graphicFrame>
        <p:nvGraphicFramePr>
          <p:cNvPr id="42" name="对象 -2147482565"/>
          <p:cNvGraphicFramePr>
            <a:graphicFrameLocks noChangeAspect="1"/>
          </p:cNvGraphicFramePr>
          <p:nvPr/>
        </p:nvGraphicFramePr>
        <p:xfrm>
          <a:off x="4228783" y="5925820"/>
          <a:ext cx="316865" cy="344805"/>
        </p:xfrm>
        <a:graphic>
          <a:graphicData uri="http://schemas.openxmlformats.org/presentationml/2006/ole">
            <mc:AlternateContent xmlns:mc="http://schemas.openxmlformats.org/markup-compatibility/2006">
              <mc:Choice xmlns:v="urn:schemas-microsoft-com:vml" Requires="v">
                <p:oleObj r:id="rId29" imgW="165100" imgH="190500" progId="Equation.DSMT4">
                  <p:embed/>
                </p:oleObj>
              </mc:Choice>
              <mc:Fallback>
                <p:oleObj r:id="rId29" imgW="165100" imgH="190500" progId="Equation.DSMT4">
                  <p:embed/>
                  <p:pic>
                    <p:nvPicPr>
                      <p:cNvPr id="0" name=""/>
                      <p:cNvPicPr/>
                      <p:nvPr/>
                    </p:nvPicPr>
                    <p:blipFill>
                      <a:blip r:embed="rId30"/>
                      <a:stretch>
                        <a:fillRect/>
                      </a:stretch>
                    </p:blipFill>
                    <p:spPr>
                      <a:xfrm>
                        <a:off x="4228783" y="5925820"/>
                        <a:ext cx="316865" cy="344805"/>
                      </a:xfrm>
                      <a:prstGeom prst="rect">
                        <a:avLst/>
                      </a:prstGeom>
                      <a:noFill/>
                      <a:ln w="9525">
                        <a:noFill/>
                        <a:miter/>
                      </a:ln>
                    </p:spPr>
                  </p:pic>
                </p:oleObj>
              </mc:Fallback>
            </mc:AlternateContent>
          </a:graphicData>
        </a:graphic>
      </p:graphicFrame>
    </p:spTree>
    <p:extLst>
      <p:ext uri="{BB962C8B-B14F-4D97-AF65-F5344CB8AC3E}">
        <p14:creationId xmlns:p14="http://schemas.microsoft.com/office/powerpoint/2010/main" val="2039167775"/>
      </p:ext>
    </p:extLst>
  </p:cSld>
  <p:clrMapOvr>
    <a:masterClrMapping/>
  </p:clrMapOvr>
  <p:transition>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76995" y="710094"/>
            <a:ext cx="11233248" cy="646331"/>
          </a:xfrm>
          <a:prstGeom prst="rect">
            <a:avLst/>
          </a:prstGeom>
        </p:spPr>
        <p:txBody>
          <a:bodyPr wrap="square">
            <a:spAutoFit/>
          </a:bodyPr>
          <a:lstStyle/>
          <a:p>
            <a:pPr latinLnBrk="0">
              <a:lnSpc>
                <a:spcPct val="150000"/>
              </a:lnSpc>
            </a:pPr>
            <a:r>
              <a:rPr lang="en-US" altLang="zh-CN" sz="2400" dirty="0"/>
              <a:t>Python</a:t>
            </a:r>
            <a:r>
              <a:rPr lang="zh-CN" altLang="en-US" sz="2400" dirty="0"/>
              <a:t>实现极差波动率估计 </a:t>
            </a:r>
            <a:r>
              <a:rPr lang="en-US" altLang="zh-CN" sz="2400" dirty="0"/>
              <a:t>—— 2000</a:t>
            </a:r>
            <a:r>
              <a:rPr lang="zh-CN" altLang="zh-CN" sz="2400" dirty="0"/>
              <a:t>年</a:t>
            </a:r>
            <a:r>
              <a:rPr lang="en-US" altLang="zh-CN" sz="2400" dirty="0"/>
              <a:t>1</a:t>
            </a:r>
            <a:r>
              <a:rPr lang="zh-CN" altLang="zh-CN" sz="2400" dirty="0"/>
              <a:t>月</a:t>
            </a:r>
            <a:r>
              <a:rPr lang="en-US" altLang="zh-CN" sz="2400" dirty="0"/>
              <a:t>4</a:t>
            </a:r>
            <a:r>
              <a:rPr lang="zh-CN" altLang="zh-CN" sz="2400" dirty="0"/>
              <a:t>日至</a:t>
            </a:r>
            <a:r>
              <a:rPr lang="en-US" altLang="zh-CN" sz="2400" dirty="0"/>
              <a:t>2022</a:t>
            </a:r>
            <a:r>
              <a:rPr lang="zh-CN" altLang="zh-CN" sz="2400" dirty="0"/>
              <a:t>年</a:t>
            </a:r>
            <a:r>
              <a:rPr lang="en-US" altLang="zh-CN" sz="2400" dirty="0"/>
              <a:t>12</a:t>
            </a:r>
            <a:r>
              <a:rPr lang="zh-CN" altLang="zh-CN" sz="2400" dirty="0"/>
              <a:t>月</a:t>
            </a:r>
            <a:r>
              <a:rPr lang="en-US" altLang="zh-CN" sz="2400" dirty="0"/>
              <a:t>12</a:t>
            </a:r>
            <a:r>
              <a:rPr lang="zh-CN" altLang="zh-CN" sz="2400" dirty="0"/>
              <a:t>日上证指数</a:t>
            </a:r>
            <a:endParaRPr lang="zh-CN" altLang="en-US" sz="2200" dirty="0">
              <a:latin typeface="Times New Roman" panose="02020603050405020304" pitchFamily="18" charset="0"/>
              <a:cs typeface="Times New Roman" panose="02020603050405020304" pitchFamily="18" charset="0"/>
            </a:endParaRPr>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019" y="1556792"/>
            <a:ext cx="4510088"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0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5706" y="1484784"/>
            <a:ext cx="4371975" cy="4852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矩形 6"/>
          <p:cNvSpPr/>
          <p:nvPr/>
        </p:nvSpPr>
        <p:spPr>
          <a:xfrm>
            <a:off x="476885" y="116840"/>
            <a:ext cx="5274945"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第一节 波动率与隐含波动率的定义 </a:t>
            </a:r>
          </a:p>
        </p:txBody>
      </p:sp>
    </p:spTree>
    <p:extLst>
      <p:ext uri="{BB962C8B-B14F-4D97-AF65-F5344CB8AC3E}">
        <p14:creationId xmlns:p14="http://schemas.microsoft.com/office/powerpoint/2010/main" val="2560103735"/>
      </p:ext>
    </p:extLst>
  </p:cSld>
  <p:clrMapOvr>
    <a:masterClrMapping/>
  </p:clrMapOvr>
  <p:transition>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003" y="665539"/>
            <a:ext cx="4824412" cy="5856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0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6435" y="1052736"/>
            <a:ext cx="4675107" cy="1847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矩形 1"/>
          <p:cNvSpPr/>
          <p:nvPr/>
        </p:nvSpPr>
        <p:spPr>
          <a:xfrm>
            <a:off x="6886435" y="3356992"/>
            <a:ext cx="4751800" cy="2585323"/>
          </a:xfrm>
          <a:prstGeom prst="rect">
            <a:avLst/>
          </a:prstGeom>
        </p:spPr>
        <p:txBody>
          <a:bodyPr wrap="square">
            <a:spAutoFit/>
          </a:bodyPr>
          <a:lstStyle/>
          <a:p>
            <a:pPr>
              <a:lnSpc>
                <a:spcPct val="150000"/>
              </a:lnSpc>
            </a:pPr>
            <a:r>
              <a:rPr lang="zh-CN" altLang="zh-CN" dirty="0"/>
              <a:t>从数值看五类极差波动率的计算结果差异不大，其中，最大为</a:t>
            </a:r>
            <a:r>
              <a:rPr lang="en-US" altLang="zh-CN" dirty="0"/>
              <a:t>Garman-</a:t>
            </a:r>
            <a:r>
              <a:rPr lang="en-US" altLang="zh-CN" dirty="0" err="1"/>
              <a:t>Klass</a:t>
            </a:r>
            <a:r>
              <a:rPr lang="en-US" altLang="zh-CN" dirty="0"/>
              <a:t>-Yang-Zhang</a:t>
            </a:r>
            <a:r>
              <a:rPr lang="zh-CN" altLang="zh-CN" dirty="0"/>
              <a:t>波动率，最小为</a:t>
            </a:r>
            <a:r>
              <a:rPr lang="en-US" altLang="zh-CN" dirty="0"/>
              <a:t>Yang-Zhang</a:t>
            </a:r>
            <a:r>
              <a:rPr lang="zh-CN" altLang="zh-CN" dirty="0"/>
              <a:t>波动率。但理论上讲，</a:t>
            </a:r>
            <a:r>
              <a:rPr lang="en-US" altLang="zh-CN" dirty="0"/>
              <a:t>Yang-Zhang</a:t>
            </a:r>
            <a:r>
              <a:rPr lang="zh-CN" altLang="zh-CN" dirty="0"/>
              <a:t>波动率最为可靠，那么，其他极差波动率测算方法可能会高估股票市场的波动率。</a:t>
            </a:r>
            <a:endParaRPr lang="zh-CN" altLang="en-US" dirty="0"/>
          </a:p>
        </p:txBody>
      </p:sp>
      <p:sp>
        <p:nvSpPr>
          <p:cNvPr id="6" name="矩形 5"/>
          <p:cNvSpPr/>
          <p:nvPr/>
        </p:nvSpPr>
        <p:spPr>
          <a:xfrm>
            <a:off x="476885" y="116840"/>
            <a:ext cx="5274945"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第一节 波动率与隐含波动率的定义 </a:t>
            </a:r>
          </a:p>
        </p:txBody>
      </p:sp>
    </p:spTree>
    <p:extLst>
      <p:ext uri="{BB962C8B-B14F-4D97-AF65-F5344CB8AC3E}">
        <p14:creationId xmlns:p14="http://schemas.microsoft.com/office/powerpoint/2010/main" val="1790738635"/>
      </p:ext>
    </p:extLst>
  </p:cSld>
  <p:clrMapOvr>
    <a:masterClrMapping/>
  </p:clrMapOvr>
  <p:transition>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76995" y="710094"/>
            <a:ext cx="11233248" cy="3184525"/>
          </a:xfrm>
          <a:prstGeom prst="rect">
            <a:avLst/>
          </a:prstGeom>
        </p:spPr>
        <p:txBody>
          <a:bodyPr wrap="square">
            <a:spAutoFit/>
          </a:bodyPr>
          <a:lstStyle/>
          <a:p>
            <a:pPr latinLnBrk="0">
              <a:lnSpc>
                <a:spcPct val="150000"/>
              </a:lnSpc>
            </a:pPr>
            <a:r>
              <a:rPr lang="en-US" sz="2400" b="1" dirty="0">
                <a:latin typeface="Times New Roman" panose="02020603050405020304" pitchFamily="18" charset="0"/>
                <a:cs typeface="Times New Roman" panose="02020603050405020304" pitchFamily="18" charset="0"/>
                <a:sym typeface="+mn-ea"/>
              </a:rPr>
              <a:t>3. </a:t>
            </a:r>
            <a:r>
              <a:rPr lang="zh-CN" sz="2400" b="1" dirty="0">
                <a:latin typeface="Times New Roman" panose="02020603050405020304" pitchFamily="18" charset="0"/>
                <a:cs typeface="Times New Roman" panose="02020603050405020304" pitchFamily="18" charset="0"/>
                <a:sym typeface="+mn-ea"/>
              </a:rPr>
              <a:t>已实现</a:t>
            </a:r>
            <a:r>
              <a:rPr sz="2400" b="1" dirty="0">
                <a:latin typeface="Times New Roman" panose="02020603050405020304" pitchFamily="18" charset="0"/>
                <a:cs typeface="Times New Roman" panose="02020603050405020304" pitchFamily="18" charset="0"/>
                <a:sym typeface="+mn-ea"/>
              </a:rPr>
              <a:t>波动率</a:t>
            </a:r>
            <a:r>
              <a:rPr sz="2400" b="1" dirty="0">
                <a:latin typeface="Times New Roman" panose="02020603050405020304" pitchFamily="18" charset="0"/>
                <a:cs typeface="Times New Roman" panose="02020603050405020304" pitchFamily="18" charset="0"/>
              </a:rPr>
              <a:t> </a:t>
            </a:r>
            <a:r>
              <a:rPr lang="en-US" altLang="zh-CN" sz="2200" b="1" dirty="0">
                <a:latin typeface="Times New Roman" panose="02020603050405020304" pitchFamily="18" charset="0"/>
                <a:cs typeface="Times New Roman" panose="02020603050405020304" pitchFamily="18" charset="0"/>
              </a:rPr>
              <a:t>    </a:t>
            </a:r>
            <a:endParaRPr lang="zh-CN" altLang="en-US" sz="2200" b="1" dirty="0">
              <a:latin typeface="宋体" panose="02010600030101010101" pitchFamily="2" charset="-122"/>
              <a:cs typeface="Times New Roman" panose="02020603050405020304" pitchFamily="18" charset="0"/>
              <a:sym typeface="+mn-ea"/>
            </a:endParaRPr>
          </a:p>
          <a:p>
            <a:pPr latinLnBrk="0">
              <a:lnSpc>
                <a:spcPct val="150000"/>
              </a:lnSpc>
            </a:pPr>
            <a:r>
              <a:rPr lang="zh-CN" altLang="en-US" sz="2200" dirty="0">
                <a:latin typeface="宋体" panose="02010600030101010101" pitchFamily="2" charset="-122"/>
                <a:cs typeface="Times New Roman" panose="02020603050405020304" pitchFamily="18" charset="0"/>
                <a:sym typeface="+mn-ea"/>
              </a:rPr>
              <a:t>    </a:t>
            </a:r>
            <a:r>
              <a:rPr lang="zh-CN" altLang="en-US" sz="2200" b="1" dirty="0">
                <a:latin typeface="宋体" panose="02010600030101010101" pitchFamily="2" charset="-122"/>
                <a:cs typeface="Times New Roman" panose="02020603050405020304" pitchFamily="18" charset="0"/>
                <a:sym typeface="+mn-ea"/>
              </a:rPr>
              <a:t>计算：</a:t>
            </a:r>
            <a:r>
              <a:rPr lang="zh-CN" altLang="en-US" sz="2200" dirty="0">
                <a:latin typeface="宋体" panose="02010600030101010101" pitchFamily="2" charset="-122"/>
                <a:cs typeface="Times New Roman" panose="02020603050405020304" pitchFamily="18" charset="0"/>
                <a:sym typeface="+mn-ea"/>
              </a:rPr>
              <a:t>第  天内所有高频数据（通常为5分钟）的收益率平方和。</a:t>
            </a:r>
          </a:p>
          <a:p>
            <a:pPr latinLnBrk="0">
              <a:lnSpc>
                <a:spcPct val="150000"/>
              </a:lnSpc>
            </a:pPr>
            <a:endParaRPr lang="zh-CN" altLang="en-US" sz="2200" dirty="0">
              <a:solidFill>
                <a:schemeClr val="tx1"/>
              </a:solidFill>
              <a:latin typeface="宋体" panose="02010600030101010101" pitchFamily="2" charset="-122"/>
              <a:cs typeface="Times New Roman" panose="02020603050405020304" pitchFamily="18" charset="0"/>
              <a:sym typeface="+mn-ea"/>
            </a:endParaRPr>
          </a:p>
          <a:p>
            <a:pPr latinLnBrk="0">
              <a:lnSpc>
                <a:spcPct val="150000"/>
              </a:lnSpc>
            </a:pPr>
            <a:endParaRPr lang="zh-CN" altLang="en-US" sz="2200" dirty="0">
              <a:solidFill>
                <a:schemeClr val="tx1"/>
              </a:solidFill>
              <a:latin typeface="宋体" panose="02010600030101010101" pitchFamily="2" charset="-122"/>
              <a:cs typeface="Times New Roman" panose="02020603050405020304" pitchFamily="18" charset="0"/>
              <a:sym typeface="+mn-ea"/>
            </a:endParaRPr>
          </a:p>
          <a:p>
            <a:pPr latinLnBrk="0">
              <a:lnSpc>
                <a:spcPct val="150000"/>
              </a:lnSpc>
            </a:pPr>
            <a:r>
              <a:rPr lang="zh-CN" altLang="en-US" sz="2200" dirty="0">
                <a:solidFill>
                  <a:schemeClr val="tx1"/>
                </a:solidFill>
                <a:latin typeface="宋体" panose="02010600030101010101" pitchFamily="2" charset="-122"/>
                <a:cs typeface="Times New Roman" panose="02020603050405020304" pitchFamily="18" charset="0"/>
                <a:sym typeface="+mn-ea"/>
              </a:rPr>
              <a:t>    其中， 为日内时间间隔频率。</a:t>
            </a:r>
          </a:p>
          <a:p>
            <a:pPr latinLnBrk="0">
              <a:lnSpc>
                <a:spcPct val="150000"/>
              </a:lnSpc>
            </a:pPr>
            <a:r>
              <a:rPr lang="zh-CN" altLang="en-US" sz="2200" dirty="0">
                <a:solidFill>
                  <a:schemeClr val="tx1"/>
                </a:solidFill>
                <a:latin typeface="宋体" panose="02010600030101010101" pitchFamily="2" charset="-122"/>
                <a:cs typeface="Times New Roman" panose="02020603050405020304" pitchFamily="18" charset="0"/>
                <a:sym typeface="+mn-ea"/>
              </a:rPr>
              <a:t>    </a:t>
            </a:r>
          </a:p>
        </p:txBody>
      </p:sp>
      <p:sp>
        <p:nvSpPr>
          <p:cNvPr id="49" name="矩形 48"/>
          <p:cNvSpPr/>
          <p:nvPr/>
        </p:nvSpPr>
        <p:spPr>
          <a:xfrm>
            <a:off x="476885" y="116840"/>
            <a:ext cx="5274945"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第一节 波动率与隐含波动率的定义 </a:t>
            </a:r>
          </a:p>
        </p:txBody>
      </p:sp>
      <p:graphicFrame>
        <p:nvGraphicFramePr>
          <p:cNvPr id="6" name="对象 -2147482520"/>
          <p:cNvGraphicFramePr>
            <a:graphicFrameLocks noChangeAspect="1"/>
          </p:cNvGraphicFramePr>
          <p:nvPr>
            <p:extLst>
              <p:ext uri="{D42A27DB-BD31-4B8C-83A1-F6EECF244321}">
                <p14:modId xmlns:p14="http://schemas.microsoft.com/office/powerpoint/2010/main" val="4037693294"/>
              </p:ext>
            </p:extLst>
          </p:nvPr>
        </p:nvGraphicFramePr>
        <p:xfrm>
          <a:off x="1773139" y="2924944"/>
          <a:ext cx="311150" cy="311150"/>
        </p:xfrm>
        <a:graphic>
          <a:graphicData uri="http://schemas.openxmlformats.org/presentationml/2006/ole">
            <mc:AlternateContent xmlns:mc="http://schemas.openxmlformats.org/markup-compatibility/2006">
              <mc:Choice xmlns:v="urn:schemas-microsoft-com:vml" Requires="v">
                <p:oleObj r:id="rId3" imgW="152400" imgH="165100" progId="Equation.DSMT4">
                  <p:embed/>
                </p:oleObj>
              </mc:Choice>
              <mc:Fallback>
                <p:oleObj r:id="rId3" imgW="152400" imgH="165100" progId="Equation.DSMT4">
                  <p:embed/>
                  <p:pic>
                    <p:nvPicPr>
                      <p:cNvPr id="0" name=""/>
                      <p:cNvPicPr/>
                      <p:nvPr/>
                    </p:nvPicPr>
                    <p:blipFill>
                      <a:blip r:embed="rId4"/>
                      <a:stretch>
                        <a:fillRect/>
                      </a:stretch>
                    </p:blipFill>
                    <p:spPr>
                      <a:xfrm>
                        <a:off x="1773139" y="2924944"/>
                        <a:ext cx="311150" cy="311150"/>
                      </a:xfrm>
                      <a:prstGeom prst="rect">
                        <a:avLst/>
                      </a:prstGeom>
                      <a:noFill/>
                      <a:ln w="9525">
                        <a:noFill/>
                        <a:miter/>
                      </a:ln>
                    </p:spPr>
                  </p:pic>
                </p:oleObj>
              </mc:Fallback>
            </mc:AlternateContent>
          </a:graphicData>
        </a:graphic>
      </p:graphicFrame>
      <p:graphicFrame>
        <p:nvGraphicFramePr>
          <p:cNvPr id="3" name="对象 -2147482523"/>
          <p:cNvGraphicFramePr>
            <a:graphicFrameLocks noChangeAspect="1"/>
          </p:cNvGraphicFramePr>
          <p:nvPr/>
        </p:nvGraphicFramePr>
        <p:xfrm>
          <a:off x="2262505" y="1450975"/>
          <a:ext cx="177800" cy="328930"/>
        </p:xfrm>
        <a:graphic>
          <a:graphicData uri="http://schemas.openxmlformats.org/presentationml/2006/ole">
            <mc:AlternateContent xmlns:mc="http://schemas.openxmlformats.org/markup-compatibility/2006">
              <mc:Choice xmlns:v="urn:schemas-microsoft-com:vml" Requires="v">
                <p:oleObj r:id="rId5" imgW="88265" imgH="152400" progId="Equation.DSMT4">
                  <p:embed/>
                </p:oleObj>
              </mc:Choice>
              <mc:Fallback>
                <p:oleObj r:id="rId5" imgW="88265" imgH="152400" progId="Equation.DSMT4">
                  <p:embed/>
                  <p:pic>
                    <p:nvPicPr>
                      <p:cNvPr id="0" name=""/>
                      <p:cNvPicPr/>
                      <p:nvPr/>
                    </p:nvPicPr>
                    <p:blipFill>
                      <a:blip r:embed="rId6"/>
                      <a:stretch>
                        <a:fillRect/>
                      </a:stretch>
                    </p:blipFill>
                    <p:spPr>
                      <a:xfrm>
                        <a:off x="2262505" y="1450975"/>
                        <a:ext cx="177800" cy="328930"/>
                      </a:xfrm>
                      <a:prstGeom prst="rect">
                        <a:avLst/>
                      </a:prstGeom>
                      <a:noFill/>
                      <a:ln w="9525">
                        <a:noFill/>
                        <a:miter/>
                      </a:ln>
                    </p:spPr>
                  </p:pic>
                </p:oleObj>
              </mc:Fallback>
            </mc:AlternateContent>
          </a:graphicData>
        </a:graphic>
      </p:graphicFrame>
      <p:sp>
        <p:nvSpPr>
          <p:cNvPr id="4" name="圆角矩形 3"/>
          <p:cNvSpPr/>
          <p:nvPr/>
        </p:nvSpPr>
        <p:spPr>
          <a:xfrm>
            <a:off x="2262535" y="3937434"/>
            <a:ext cx="928345" cy="557530"/>
          </a:xfrm>
          <a:prstGeom prst="roundRect">
            <a:avLst/>
          </a:prstGeom>
          <a:ln>
            <a:solidFill>
              <a:schemeClr val="tx2">
                <a:lumMod val="60000"/>
                <a:lumOff val="4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zh-CN" altLang="en-US" sz="2200" b="1" dirty="0"/>
              <a:t>优势</a:t>
            </a:r>
          </a:p>
        </p:txBody>
      </p:sp>
      <p:sp>
        <p:nvSpPr>
          <p:cNvPr id="10" name="圆角矩形 9"/>
          <p:cNvSpPr/>
          <p:nvPr/>
        </p:nvSpPr>
        <p:spPr>
          <a:xfrm>
            <a:off x="4042898" y="3548115"/>
            <a:ext cx="5317005" cy="557678"/>
          </a:xfrm>
          <a:prstGeom prst="roundRect">
            <a:avLst/>
          </a:prstGeom>
          <a:solidFill>
            <a:schemeClr val="accent5">
              <a:lumMod val="20000"/>
              <a:lumOff val="80000"/>
            </a:schemeClr>
          </a:solidFill>
          <a:ln>
            <a:solidFill>
              <a:schemeClr val="tx2">
                <a:lumMod val="60000"/>
                <a:lumOff val="40000"/>
              </a:schemeClr>
            </a:solidFill>
          </a:ln>
        </p:spPr>
        <p:style>
          <a:lnRef idx="2">
            <a:schemeClr val="accent2"/>
          </a:lnRef>
          <a:fillRef idx="1">
            <a:schemeClr val="lt1"/>
          </a:fillRef>
          <a:effectRef idx="0">
            <a:schemeClr val="accent2"/>
          </a:effectRef>
          <a:fontRef idx="minor">
            <a:schemeClr val="dk1"/>
          </a:fontRef>
        </p:style>
        <p:txBody>
          <a:bodyPr rtlCol="0" anchor="ctr"/>
          <a:lstStyle/>
          <a:p>
            <a:r>
              <a:rPr lang="zh-CN" altLang="zh-CN" sz="2200" dirty="0">
                <a:latin typeface="Times New Roman" panose="02020603050405020304" pitchFamily="18" charset="0"/>
              </a:rPr>
              <a:t>当数据频率足够高时，估计值是无偏估计</a:t>
            </a:r>
            <a:endParaRPr lang="en-US" altLang="zh-CN" sz="2200" dirty="0">
              <a:latin typeface="Times New Roman" panose="02020603050405020304" pitchFamily="18" charset="0"/>
            </a:endParaRPr>
          </a:p>
        </p:txBody>
      </p:sp>
      <p:sp>
        <p:nvSpPr>
          <p:cNvPr id="13" name="左大括号 12"/>
          <p:cNvSpPr/>
          <p:nvPr/>
        </p:nvSpPr>
        <p:spPr>
          <a:xfrm>
            <a:off x="3226757" y="3895365"/>
            <a:ext cx="800100" cy="641667"/>
          </a:xfrm>
          <a:prstGeom prst="leftBrace">
            <a:avLst>
              <a:gd name="adj1" fmla="val 8333"/>
              <a:gd name="adj2" fmla="val 51018"/>
            </a:avLst>
          </a:prstGeom>
          <a:ln>
            <a:solidFill>
              <a:schemeClr val="tx2">
                <a:lumMod val="60000"/>
                <a:lumOff val="4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zh-CN" altLang="en-US" sz="2200" dirty="0"/>
          </a:p>
        </p:txBody>
      </p:sp>
      <p:sp>
        <p:nvSpPr>
          <p:cNvPr id="28" name="圆角矩形 27"/>
          <p:cNvSpPr/>
          <p:nvPr/>
        </p:nvSpPr>
        <p:spPr>
          <a:xfrm>
            <a:off x="4043002" y="4258193"/>
            <a:ext cx="5317005" cy="557678"/>
          </a:xfrm>
          <a:prstGeom prst="roundRect">
            <a:avLst/>
          </a:prstGeom>
          <a:solidFill>
            <a:schemeClr val="accent5">
              <a:lumMod val="20000"/>
              <a:lumOff val="80000"/>
            </a:schemeClr>
          </a:solidFill>
          <a:ln>
            <a:solidFill>
              <a:schemeClr val="tx2">
                <a:lumMod val="60000"/>
                <a:lumOff val="40000"/>
              </a:schemeClr>
            </a:solidFill>
          </a:ln>
        </p:spPr>
        <p:style>
          <a:lnRef idx="2">
            <a:schemeClr val="accent2"/>
          </a:lnRef>
          <a:fillRef idx="1">
            <a:schemeClr val="lt1"/>
          </a:fillRef>
          <a:effectRef idx="0">
            <a:schemeClr val="accent2"/>
          </a:effectRef>
          <a:fontRef idx="minor">
            <a:schemeClr val="dk1"/>
          </a:fontRef>
        </p:style>
        <p:txBody>
          <a:bodyPr rtlCol="0" anchor="ctr"/>
          <a:lstStyle/>
          <a:p>
            <a:r>
              <a:rPr lang="zh-CN" altLang="zh-CN" sz="2200" dirty="0">
                <a:latin typeface="Times New Roman" panose="02020603050405020304" pitchFamily="18" charset="0"/>
              </a:rPr>
              <a:t>模型参数较少，计算简单</a:t>
            </a:r>
          </a:p>
        </p:txBody>
      </p:sp>
      <p:sp>
        <p:nvSpPr>
          <p:cNvPr id="29" name="圆角矩形 28"/>
          <p:cNvSpPr/>
          <p:nvPr/>
        </p:nvSpPr>
        <p:spPr>
          <a:xfrm>
            <a:off x="2262805" y="5394659"/>
            <a:ext cx="928345" cy="55753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zh-CN" altLang="en-US" sz="2200" b="1" dirty="0"/>
              <a:t>局限</a:t>
            </a:r>
          </a:p>
        </p:txBody>
      </p:sp>
      <p:sp>
        <p:nvSpPr>
          <p:cNvPr id="30" name="圆角矩形 29"/>
          <p:cNvSpPr/>
          <p:nvPr/>
        </p:nvSpPr>
        <p:spPr>
          <a:xfrm>
            <a:off x="4043168" y="5065030"/>
            <a:ext cx="5317005" cy="557678"/>
          </a:xfrm>
          <a:prstGeom prst="round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r>
              <a:rPr lang="zh-CN" altLang="en-US" sz="2200" dirty="0">
                <a:latin typeface="Times New Roman" panose="02020603050405020304" pitchFamily="18" charset="0"/>
              </a:rPr>
              <a:t>高频数据受到噪音扰动较大</a:t>
            </a:r>
          </a:p>
        </p:txBody>
      </p:sp>
      <p:sp>
        <p:nvSpPr>
          <p:cNvPr id="31" name="左大括号 30"/>
          <p:cNvSpPr/>
          <p:nvPr/>
        </p:nvSpPr>
        <p:spPr>
          <a:xfrm>
            <a:off x="3227027" y="5352590"/>
            <a:ext cx="800100" cy="641667"/>
          </a:xfrm>
          <a:prstGeom prst="leftBrace">
            <a:avLst>
              <a:gd name="adj1" fmla="val 8333"/>
              <a:gd name="adj2" fmla="val 51018"/>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zh-CN" altLang="en-US" sz="2200" dirty="0"/>
          </a:p>
        </p:txBody>
      </p:sp>
      <p:sp>
        <p:nvSpPr>
          <p:cNvPr id="32" name="圆角矩形 31"/>
          <p:cNvSpPr/>
          <p:nvPr/>
        </p:nvSpPr>
        <p:spPr>
          <a:xfrm>
            <a:off x="4043272" y="5715418"/>
            <a:ext cx="5317005" cy="557678"/>
          </a:xfrm>
          <a:prstGeom prst="round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r>
              <a:rPr lang="zh-CN" altLang="zh-CN" sz="2200" dirty="0">
                <a:latin typeface="Times New Roman" panose="02020603050405020304" pitchFamily="18" charset="0"/>
              </a:rPr>
              <a:t>无法刻度隔夜风险，误差较为显著</a:t>
            </a:r>
          </a:p>
        </p:txBody>
      </p:sp>
      <p:graphicFrame>
        <p:nvGraphicFramePr>
          <p:cNvPr id="2" name="对象 1"/>
          <p:cNvGraphicFramePr>
            <a:graphicFrameLocks noChangeAspect="1"/>
          </p:cNvGraphicFramePr>
          <p:nvPr>
            <p:extLst>
              <p:ext uri="{D42A27DB-BD31-4B8C-83A1-F6EECF244321}">
                <p14:modId xmlns:p14="http://schemas.microsoft.com/office/powerpoint/2010/main" val="1395191788"/>
              </p:ext>
            </p:extLst>
          </p:nvPr>
        </p:nvGraphicFramePr>
        <p:xfrm>
          <a:off x="4545013" y="1889125"/>
          <a:ext cx="1658937" cy="895350"/>
        </p:xfrm>
        <a:graphic>
          <a:graphicData uri="http://schemas.openxmlformats.org/presentationml/2006/ole">
            <mc:AlternateContent xmlns:mc="http://schemas.openxmlformats.org/markup-compatibility/2006">
              <mc:Choice xmlns:v="urn:schemas-microsoft-com:vml" Requires="v">
                <p:oleObj name="Equation" r:id="rId7" imgW="774360" imgH="419040" progId="Equation.DSMT4">
                  <p:embed/>
                </p:oleObj>
              </mc:Choice>
              <mc:Fallback>
                <p:oleObj name="Equation" r:id="rId7" imgW="774360" imgH="419040" progId="Equation.DSMT4">
                  <p:embed/>
                  <p:pic>
                    <p:nvPicPr>
                      <p:cNvPr id="0" name="对象 24"/>
                      <p:cNvPicPr>
                        <a:picLocks noChangeAspect="1" noChangeArrowheads="1"/>
                      </p:cNvPicPr>
                      <p:nvPr/>
                    </p:nvPicPr>
                    <p:blipFill>
                      <a:blip r:embed="rId8"/>
                      <a:srcRect/>
                      <a:stretch>
                        <a:fillRect/>
                      </a:stretch>
                    </p:blipFill>
                    <p:spPr bwMode="auto">
                      <a:xfrm>
                        <a:off x="4545013" y="1889125"/>
                        <a:ext cx="1658937" cy="89535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4116619050"/>
      </p:ext>
    </p:extLst>
  </p:cSld>
  <p:clrMapOvr>
    <a:masterClrMapping/>
  </p:clrMapOvr>
  <p:transition>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76885" y="116840"/>
            <a:ext cx="5274945"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第一节 波动率与隐含波动率的定义 </a:t>
            </a:r>
          </a:p>
        </p:txBody>
      </p:sp>
      <p:sp>
        <p:nvSpPr>
          <p:cNvPr id="8" name="矩形 7"/>
          <p:cNvSpPr/>
          <p:nvPr/>
        </p:nvSpPr>
        <p:spPr>
          <a:xfrm>
            <a:off x="459546" y="621808"/>
            <a:ext cx="11233248" cy="5837495"/>
          </a:xfrm>
          <a:prstGeom prst="rect">
            <a:avLst/>
          </a:prstGeom>
        </p:spPr>
        <p:txBody>
          <a:bodyPr wrap="square">
            <a:spAutoFit/>
          </a:bodyPr>
          <a:lstStyle/>
          <a:p>
            <a:pPr latinLnBrk="0">
              <a:lnSpc>
                <a:spcPct val="150000"/>
              </a:lnSpc>
            </a:pPr>
            <a:r>
              <a:rPr kumimoji="1"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sym typeface="+mn-ea"/>
              </a:rPr>
              <a:t>（二）隐含波动率</a:t>
            </a:r>
            <a:endParaRPr kumimoji="1"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sym typeface="+mn-ea"/>
            </a:endParaRPr>
          </a:p>
          <a:p>
            <a:pPr latinLnBrk="0">
              <a:lnSpc>
                <a:spcPct val="150000"/>
              </a:lnSpc>
            </a:pPr>
            <a:r>
              <a:rPr lang="zh-CN" altLang="en-US" sz="2400" b="1" dirty="0">
                <a:latin typeface="Times New Roman" panose="02020603050405020304" pitchFamily="18" charset="0"/>
              </a:rPr>
              <a:t>        计算：</a:t>
            </a:r>
            <a:r>
              <a:rPr sz="2400" dirty="0">
                <a:latin typeface="Times New Roman" panose="02020603050405020304" pitchFamily="18" charset="0"/>
              </a:rPr>
              <a:t>通过Black-Scholes期权定价模型</a:t>
            </a:r>
            <a:r>
              <a:rPr lang="zh-CN" sz="2400" dirty="0">
                <a:latin typeface="Times New Roman" panose="02020603050405020304" pitchFamily="18" charset="0"/>
              </a:rPr>
              <a:t>采用牛顿迭代法求得</a:t>
            </a:r>
            <a:r>
              <a:rPr sz="2400" dirty="0">
                <a:latin typeface="Times New Roman" panose="02020603050405020304" pitchFamily="18" charset="0"/>
              </a:rPr>
              <a:t>。</a:t>
            </a:r>
          </a:p>
          <a:p>
            <a:pPr latinLnBrk="0">
              <a:lnSpc>
                <a:spcPct val="150000"/>
              </a:lnSpc>
            </a:pPr>
            <a:r>
              <a:rPr sz="2400" dirty="0">
                <a:latin typeface="Times New Roman" panose="02020603050405020304" pitchFamily="18" charset="0"/>
                <a:cs typeface="Times New Roman" panose="02020603050405020304" pitchFamily="18" charset="0"/>
              </a:rPr>
              <a:t>       </a:t>
            </a:r>
            <a:r>
              <a:rPr lang="en-US" altLang="zh-CN" sz="1800" dirty="0">
                <a:latin typeface="Times New Roman" panose="02020603050405020304" pitchFamily="18" charset="0"/>
                <a:ea typeface="楷体" panose="02010609060101010101" pitchFamily="49" charset="-122"/>
                <a:cs typeface="Times New Roman" panose="02020603050405020304" pitchFamily="18" charset="0"/>
                <a:sym typeface="+mn-ea"/>
              </a:rPr>
              <a:t> </a:t>
            </a:r>
            <a:r>
              <a:rPr sz="2400" dirty="0">
                <a:latin typeface="Times New Roman" panose="02020603050405020304" pitchFamily="18" charset="0"/>
                <a:sym typeface="+mn-ea"/>
              </a:rPr>
              <a:t>欧式看涨期权定价公式为</a:t>
            </a:r>
            <a:endParaRPr sz="1800" dirty="0">
              <a:latin typeface="Times New Roman" panose="02020603050405020304" pitchFamily="18" charset="0"/>
              <a:cs typeface="Times New Roman" panose="02020603050405020304" pitchFamily="18" charset="0"/>
            </a:endParaRPr>
          </a:p>
          <a:p>
            <a:pPr latinLnBrk="0">
              <a:lnSpc>
                <a:spcPct val="150000"/>
              </a:lnSpc>
            </a:pPr>
            <a:endParaRPr sz="2400" dirty="0">
              <a:latin typeface="Times New Roman" panose="02020603050405020304" pitchFamily="18" charset="0"/>
              <a:cs typeface="Times New Roman" panose="02020603050405020304" pitchFamily="18" charset="0"/>
            </a:endParaRPr>
          </a:p>
          <a:p>
            <a:pPr latinLnBrk="0">
              <a:lnSpc>
                <a:spcPct val="150000"/>
              </a:lnSpc>
            </a:pPr>
            <a:endParaRPr sz="2400" dirty="0">
              <a:latin typeface="Times New Roman" panose="02020603050405020304" pitchFamily="18" charset="0"/>
              <a:cs typeface="Times New Roman" panose="02020603050405020304" pitchFamily="18" charset="0"/>
            </a:endParaRPr>
          </a:p>
          <a:p>
            <a:pPr latinLnBrk="0">
              <a:lnSpc>
                <a:spcPct val="150000"/>
              </a:lnSpc>
            </a:pPr>
            <a:endParaRPr sz="2400" dirty="0">
              <a:latin typeface="Times New Roman" panose="02020603050405020304" pitchFamily="18" charset="0"/>
              <a:cs typeface="Times New Roman" panose="02020603050405020304" pitchFamily="18" charset="0"/>
            </a:endParaRPr>
          </a:p>
          <a:p>
            <a:pPr latinLnBrk="0">
              <a:lnSpc>
                <a:spcPct val="150000"/>
              </a:lnSpc>
            </a:pPr>
            <a:endParaRPr sz="2400" dirty="0">
              <a:latin typeface="Times New Roman" panose="02020603050405020304" pitchFamily="18" charset="0"/>
              <a:cs typeface="Times New Roman" panose="02020603050405020304" pitchFamily="18" charset="0"/>
            </a:endParaRPr>
          </a:p>
          <a:p>
            <a:pPr marL="0" indent="0" algn="l" fontAlgn="auto">
              <a:lnSpc>
                <a:spcPct val="100000"/>
              </a:lnSpc>
              <a:spcBef>
                <a:spcPts val="1600"/>
              </a:spcBef>
              <a:buClrTx/>
              <a:buSzTx/>
              <a:buFont typeface="Wingdings" panose="05000000000000000000" pitchFamily="2" charset="2"/>
              <a:buNone/>
            </a:pPr>
            <a:r>
              <a:rPr sz="2400" dirty="0">
                <a:latin typeface="Times New Roman" panose="02020603050405020304" pitchFamily="18" charset="0"/>
                <a:sym typeface="+mn-ea"/>
              </a:rPr>
              <a:t>        其中， 是期权标的在   这个时间点的价格，     是期权距离行权日的时间，   为标的资产的价格波动率，   为期权的行权价格，  为一年期无风险国债利率，    是正态分布的概率分布函数。由期权的平价公式：                       </a:t>
            </a:r>
            <a:r>
              <a:rPr sz="2400" dirty="0" err="1">
                <a:latin typeface="Times New Roman" panose="02020603050405020304" pitchFamily="18" charset="0"/>
                <a:sym typeface="+mn-ea"/>
              </a:rPr>
              <a:t>与正态分布函数性质可知，欧式看跌期权的价格为</a:t>
            </a:r>
            <a:r>
              <a:rPr sz="2400" dirty="0">
                <a:latin typeface="Times New Roman" panose="02020603050405020304" pitchFamily="18" charset="0"/>
                <a:sym typeface="+mn-ea"/>
              </a:rPr>
              <a:t>：</a:t>
            </a:r>
            <a:endParaRPr sz="2400" dirty="0">
              <a:latin typeface="Times New Roman" panose="02020603050405020304" pitchFamily="18" charset="0"/>
              <a:cs typeface="Times New Roman" panose="02020603050405020304" pitchFamily="18" charset="0"/>
            </a:endParaRPr>
          </a:p>
        </p:txBody>
      </p:sp>
      <p:graphicFrame>
        <p:nvGraphicFramePr>
          <p:cNvPr id="9" name="对象 -2147482510"/>
          <p:cNvGraphicFramePr>
            <a:graphicFrameLocks noChangeAspect="1"/>
          </p:cNvGraphicFramePr>
          <p:nvPr/>
        </p:nvGraphicFramePr>
        <p:xfrm>
          <a:off x="4284980" y="2421890"/>
          <a:ext cx="3496945" cy="413385"/>
        </p:xfrm>
        <a:graphic>
          <a:graphicData uri="http://schemas.openxmlformats.org/presentationml/2006/ole">
            <mc:AlternateContent xmlns:mc="http://schemas.openxmlformats.org/markup-compatibility/2006">
              <mc:Choice xmlns:v="urn:schemas-microsoft-com:vml" Requires="v">
                <p:oleObj r:id="rId2" imgW="1815465" imgH="215900" progId="Equation.DSMT4">
                  <p:embed/>
                </p:oleObj>
              </mc:Choice>
              <mc:Fallback>
                <p:oleObj r:id="rId2" imgW="1815465" imgH="215900" progId="Equation.DSMT4">
                  <p:embed/>
                  <p:pic>
                    <p:nvPicPr>
                      <p:cNvPr id="0" name=""/>
                      <p:cNvPicPr/>
                      <p:nvPr/>
                    </p:nvPicPr>
                    <p:blipFill>
                      <a:blip r:embed="rId3"/>
                      <a:stretch>
                        <a:fillRect/>
                      </a:stretch>
                    </p:blipFill>
                    <p:spPr>
                      <a:xfrm>
                        <a:off x="4284980" y="2421890"/>
                        <a:ext cx="3496945" cy="413385"/>
                      </a:xfrm>
                      <a:prstGeom prst="rect">
                        <a:avLst/>
                      </a:prstGeom>
                      <a:noFill/>
                      <a:ln w="9525">
                        <a:noFill/>
                        <a:miter/>
                      </a:ln>
                    </p:spPr>
                  </p:pic>
                </p:oleObj>
              </mc:Fallback>
            </mc:AlternateContent>
          </a:graphicData>
        </a:graphic>
      </p:graphicFrame>
      <p:graphicFrame>
        <p:nvGraphicFramePr>
          <p:cNvPr id="10" name="对象 -2147482509"/>
          <p:cNvGraphicFramePr>
            <a:graphicFrameLocks noChangeAspect="1"/>
          </p:cNvGraphicFramePr>
          <p:nvPr/>
        </p:nvGraphicFramePr>
        <p:xfrm>
          <a:off x="4405630" y="2955925"/>
          <a:ext cx="2407285" cy="833755"/>
        </p:xfrm>
        <a:graphic>
          <a:graphicData uri="http://schemas.openxmlformats.org/presentationml/2006/ole">
            <mc:AlternateContent xmlns:mc="http://schemas.openxmlformats.org/markup-compatibility/2006">
              <mc:Choice xmlns:v="urn:schemas-microsoft-com:vml" Requires="v">
                <p:oleObj r:id="rId4" imgW="1562100" imgH="546100" progId="Equation.DSMT4">
                  <p:embed/>
                </p:oleObj>
              </mc:Choice>
              <mc:Fallback>
                <p:oleObj r:id="rId4" imgW="1562100" imgH="546100" progId="Equation.DSMT4">
                  <p:embed/>
                  <p:pic>
                    <p:nvPicPr>
                      <p:cNvPr id="0" name=""/>
                      <p:cNvPicPr/>
                      <p:nvPr/>
                    </p:nvPicPr>
                    <p:blipFill>
                      <a:blip r:embed="rId5"/>
                      <a:stretch>
                        <a:fillRect/>
                      </a:stretch>
                    </p:blipFill>
                    <p:spPr>
                      <a:xfrm>
                        <a:off x="4405630" y="2955925"/>
                        <a:ext cx="2407285" cy="833755"/>
                      </a:xfrm>
                      <a:prstGeom prst="rect">
                        <a:avLst/>
                      </a:prstGeom>
                      <a:noFill/>
                      <a:ln w="9525">
                        <a:noFill/>
                        <a:miter/>
                      </a:ln>
                    </p:spPr>
                  </p:pic>
                </p:oleObj>
              </mc:Fallback>
            </mc:AlternateContent>
          </a:graphicData>
        </a:graphic>
      </p:graphicFrame>
      <p:graphicFrame>
        <p:nvGraphicFramePr>
          <p:cNvPr id="11" name="对象 -2147482508"/>
          <p:cNvGraphicFramePr>
            <a:graphicFrameLocks noChangeAspect="1"/>
          </p:cNvGraphicFramePr>
          <p:nvPr/>
        </p:nvGraphicFramePr>
        <p:xfrm>
          <a:off x="4405630" y="3974465"/>
          <a:ext cx="3234690" cy="741680"/>
        </p:xfrm>
        <a:graphic>
          <a:graphicData uri="http://schemas.openxmlformats.org/presentationml/2006/ole">
            <mc:AlternateContent xmlns:mc="http://schemas.openxmlformats.org/markup-compatibility/2006">
              <mc:Choice xmlns:v="urn:schemas-microsoft-com:vml" Requires="v">
                <p:oleObj r:id="rId6" imgW="2387600" imgH="546100" progId="Equation.DSMT4">
                  <p:embed/>
                </p:oleObj>
              </mc:Choice>
              <mc:Fallback>
                <p:oleObj r:id="rId6" imgW="2387600" imgH="546100" progId="Equation.DSMT4">
                  <p:embed/>
                  <p:pic>
                    <p:nvPicPr>
                      <p:cNvPr id="0" name=""/>
                      <p:cNvPicPr/>
                      <p:nvPr/>
                    </p:nvPicPr>
                    <p:blipFill>
                      <a:blip r:embed="rId7"/>
                      <a:stretch>
                        <a:fillRect/>
                      </a:stretch>
                    </p:blipFill>
                    <p:spPr>
                      <a:xfrm>
                        <a:off x="4405630" y="3974465"/>
                        <a:ext cx="3234690" cy="741680"/>
                      </a:xfrm>
                      <a:prstGeom prst="rect">
                        <a:avLst/>
                      </a:prstGeom>
                      <a:noFill/>
                      <a:ln w="9525">
                        <a:noFill/>
                        <a:miter/>
                      </a:ln>
                    </p:spPr>
                  </p:pic>
                </p:oleObj>
              </mc:Fallback>
            </mc:AlternateContent>
          </a:graphicData>
        </a:graphic>
      </p:graphicFrame>
      <p:graphicFrame>
        <p:nvGraphicFramePr>
          <p:cNvPr id="12" name="对象 -2147482506"/>
          <p:cNvGraphicFramePr>
            <a:graphicFrameLocks noChangeAspect="1"/>
          </p:cNvGraphicFramePr>
          <p:nvPr/>
        </p:nvGraphicFramePr>
        <p:xfrm>
          <a:off x="1899920" y="4911725"/>
          <a:ext cx="279400" cy="319405"/>
        </p:xfrm>
        <a:graphic>
          <a:graphicData uri="http://schemas.openxmlformats.org/presentationml/2006/ole">
            <mc:AlternateContent xmlns:mc="http://schemas.openxmlformats.org/markup-compatibility/2006">
              <mc:Choice xmlns:v="urn:schemas-microsoft-com:vml" Requires="v">
                <p:oleObj r:id="rId8" imgW="127000" imgH="165100" progId="Equation.DSMT4">
                  <p:embed/>
                </p:oleObj>
              </mc:Choice>
              <mc:Fallback>
                <p:oleObj r:id="rId8" imgW="127000" imgH="165100" progId="Equation.DSMT4">
                  <p:embed/>
                  <p:pic>
                    <p:nvPicPr>
                      <p:cNvPr id="0" name=""/>
                      <p:cNvPicPr/>
                      <p:nvPr/>
                    </p:nvPicPr>
                    <p:blipFill>
                      <a:blip r:embed="rId9"/>
                      <a:stretch>
                        <a:fillRect/>
                      </a:stretch>
                    </p:blipFill>
                    <p:spPr>
                      <a:xfrm>
                        <a:off x="1899920" y="4911725"/>
                        <a:ext cx="279400" cy="319405"/>
                      </a:xfrm>
                      <a:prstGeom prst="rect">
                        <a:avLst/>
                      </a:prstGeom>
                      <a:noFill/>
                      <a:ln w="9525">
                        <a:noFill/>
                        <a:miter/>
                      </a:ln>
                    </p:spPr>
                  </p:pic>
                </p:oleObj>
              </mc:Fallback>
            </mc:AlternateContent>
          </a:graphicData>
        </a:graphic>
      </p:graphicFrame>
      <p:graphicFrame>
        <p:nvGraphicFramePr>
          <p:cNvPr id="22" name="对象 -2147482506"/>
          <p:cNvGraphicFramePr>
            <a:graphicFrameLocks noChangeAspect="1"/>
          </p:cNvGraphicFramePr>
          <p:nvPr/>
        </p:nvGraphicFramePr>
        <p:xfrm>
          <a:off x="3964305" y="4947285"/>
          <a:ext cx="171450" cy="295275"/>
        </p:xfrm>
        <a:graphic>
          <a:graphicData uri="http://schemas.openxmlformats.org/presentationml/2006/ole">
            <mc:AlternateContent xmlns:mc="http://schemas.openxmlformats.org/markup-compatibility/2006">
              <mc:Choice xmlns:v="urn:schemas-microsoft-com:vml" Requires="v">
                <p:oleObj r:id="rId10" imgW="88265" imgH="152400" progId="Equation.DSMT4">
                  <p:embed/>
                </p:oleObj>
              </mc:Choice>
              <mc:Fallback>
                <p:oleObj r:id="rId10" imgW="88265" imgH="152400" progId="Equation.DSMT4">
                  <p:embed/>
                  <p:pic>
                    <p:nvPicPr>
                      <p:cNvPr id="0" name=""/>
                      <p:cNvPicPr/>
                      <p:nvPr/>
                    </p:nvPicPr>
                    <p:blipFill>
                      <a:blip r:embed="rId11"/>
                      <a:stretch>
                        <a:fillRect/>
                      </a:stretch>
                    </p:blipFill>
                    <p:spPr>
                      <a:xfrm>
                        <a:off x="3964305" y="4947285"/>
                        <a:ext cx="171450" cy="295275"/>
                      </a:xfrm>
                      <a:prstGeom prst="rect">
                        <a:avLst/>
                      </a:prstGeom>
                      <a:noFill/>
                      <a:ln w="9525">
                        <a:noFill/>
                        <a:miter/>
                      </a:ln>
                    </p:spPr>
                  </p:pic>
                </p:oleObj>
              </mc:Fallback>
            </mc:AlternateContent>
          </a:graphicData>
        </a:graphic>
      </p:graphicFrame>
      <p:graphicFrame>
        <p:nvGraphicFramePr>
          <p:cNvPr id="13" name="对象 -2147482504"/>
          <p:cNvGraphicFramePr>
            <a:graphicFrameLocks noChangeAspect="1"/>
          </p:cNvGraphicFramePr>
          <p:nvPr/>
        </p:nvGraphicFramePr>
        <p:xfrm>
          <a:off x="6812915" y="4947285"/>
          <a:ext cx="480695" cy="248285"/>
        </p:xfrm>
        <a:graphic>
          <a:graphicData uri="http://schemas.openxmlformats.org/presentationml/2006/ole">
            <mc:AlternateContent xmlns:mc="http://schemas.openxmlformats.org/markup-compatibility/2006">
              <mc:Choice xmlns:v="urn:schemas-microsoft-com:vml" Requires="v">
                <p:oleObj r:id="rId12" imgW="304800" imgH="152400" progId="Equation.DSMT4">
                  <p:embed/>
                </p:oleObj>
              </mc:Choice>
              <mc:Fallback>
                <p:oleObj r:id="rId12" imgW="304800" imgH="152400" progId="Equation.DSMT4">
                  <p:embed/>
                  <p:pic>
                    <p:nvPicPr>
                      <p:cNvPr id="0" name=""/>
                      <p:cNvPicPr/>
                      <p:nvPr/>
                    </p:nvPicPr>
                    <p:blipFill>
                      <a:blip r:embed="rId13"/>
                      <a:stretch>
                        <a:fillRect/>
                      </a:stretch>
                    </p:blipFill>
                    <p:spPr>
                      <a:xfrm>
                        <a:off x="6812915" y="4947285"/>
                        <a:ext cx="480695" cy="248285"/>
                      </a:xfrm>
                      <a:prstGeom prst="rect">
                        <a:avLst/>
                      </a:prstGeom>
                      <a:noFill/>
                      <a:ln w="9525">
                        <a:noFill/>
                        <a:miter/>
                      </a:ln>
                    </p:spPr>
                  </p:pic>
                </p:oleObj>
              </mc:Fallback>
            </mc:AlternateContent>
          </a:graphicData>
        </a:graphic>
      </p:graphicFrame>
      <p:graphicFrame>
        <p:nvGraphicFramePr>
          <p:cNvPr id="14" name="对象 -2147482503"/>
          <p:cNvGraphicFramePr>
            <a:graphicFrameLocks noChangeAspect="1"/>
          </p:cNvGraphicFramePr>
          <p:nvPr/>
        </p:nvGraphicFramePr>
        <p:xfrm>
          <a:off x="10824210" y="4965065"/>
          <a:ext cx="297815" cy="277495"/>
        </p:xfrm>
        <a:graphic>
          <a:graphicData uri="http://schemas.openxmlformats.org/presentationml/2006/ole">
            <mc:AlternateContent xmlns:mc="http://schemas.openxmlformats.org/markup-compatibility/2006">
              <mc:Choice xmlns:v="urn:schemas-microsoft-com:vml" Requires="v">
                <p:oleObj r:id="rId14" imgW="139700" imgH="127000" progId="Equation.DSMT4">
                  <p:embed/>
                </p:oleObj>
              </mc:Choice>
              <mc:Fallback>
                <p:oleObj r:id="rId14" imgW="139700" imgH="127000" progId="Equation.DSMT4">
                  <p:embed/>
                  <p:pic>
                    <p:nvPicPr>
                      <p:cNvPr id="0" name=""/>
                      <p:cNvPicPr/>
                      <p:nvPr/>
                    </p:nvPicPr>
                    <p:blipFill>
                      <a:blip r:embed="rId15"/>
                      <a:stretch>
                        <a:fillRect/>
                      </a:stretch>
                    </p:blipFill>
                    <p:spPr>
                      <a:xfrm>
                        <a:off x="10824210" y="4965065"/>
                        <a:ext cx="297815" cy="277495"/>
                      </a:xfrm>
                      <a:prstGeom prst="rect">
                        <a:avLst/>
                      </a:prstGeom>
                      <a:noFill/>
                      <a:ln w="9525">
                        <a:noFill/>
                        <a:miter/>
                      </a:ln>
                    </p:spPr>
                  </p:pic>
                </p:oleObj>
              </mc:Fallback>
            </mc:AlternateContent>
          </a:graphicData>
        </a:graphic>
      </p:graphicFrame>
      <p:graphicFrame>
        <p:nvGraphicFramePr>
          <p:cNvPr id="15" name="对象 -2147482502"/>
          <p:cNvGraphicFramePr>
            <a:graphicFrameLocks noChangeAspect="1"/>
          </p:cNvGraphicFramePr>
          <p:nvPr/>
        </p:nvGraphicFramePr>
        <p:xfrm>
          <a:off x="3809365" y="5302885"/>
          <a:ext cx="326390" cy="297815"/>
        </p:xfrm>
        <a:graphic>
          <a:graphicData uri="http://schemas.openxmlformats.org/presentationml/2006/ole">
            <mc:AlternateContent xmlns:mc="http://schemas.openxmlformats.org/markup-compatibility/2006">
              <mc:Choice xmlns:v="urn:schemas-microsoft-com:vml" Requires="v">
                <p:oleObj r:id="rId16" imgW="165100" imgH="152400" progId="Equation.DSMT4">
                  <p:embed/>
                </p:oleObj>
              </mc:Choice>
              <mc:Fallback>
                <p:oleObj r:id="rId16" imgW="165100" imgH="152400" progId="Equation.DSMT4">
                  <p:embed/>
                  <p:pic>
                    <p:nvPicPr>
                      <p:cNvPr id="0" name=""/>
                      <p:cNvPicPr/>
                      <p:nvPr/>
                    </p:nvPicPr>
                    <p:blipFill>
                      <a:blip r:embed="rId17"/>
                      <a:stretch>
                        <a:fillRect/>
                      </a:stretch>
                    </p:blipFill>
                    <p:spPr>
                      <a:xfrm>
                        <a:off x="3809365" y="5302885"/>
                        <a:ext cx="326390" cy="297815"/>
                      </a:xfrm>
                      <a:prstGeom prst="rect">
                        <a:avLst/>
                      </a:prstGeom>
                      <a:noFill/>
                      <a:ln w="9525">
                        <a:noFill/>
                        <a:miter/>
                      </a:ln>
                    </p:spPr>
                  </p:pic>
                </p:oleObj>
              </mc:Fallback>
            </mc:AlternateContent>
          </a:graphicData>
        </a:graphic>
      </p:graphicFrame>
      <p:graphicFrame>
        <p:nvGraphicFramePr>
          <p:cNvPr id="19" name="对象 -2147482501"/>
          <p:cNvGraphicFramePr>
            <a:graphicFrameLocks noChangeAspect="1"/>
          </p:cNvGraphicFramePr>
          <p:nvPr/>
        </p:nvGraphicFramePr>
        <p:xfrm>
          <a:off x="6725285" y="5339715"/>
          <a:ext cx="226060" cy="237490"/>
        </p:xfrm>
        <a:graphic>
          <a:graphicData uri="http://schemas.openxmlformats.org/presentationml/2006/ole">
            <mc:AlternateContent xmlns:mc="http://schemas.openxmlformats.org/markup-compatibility/2006">
              <mc:Choice xmlns:v="urn:schemas-microsoft-com:vml" Requires="v">
                <p:oleObj r:id="rId18" imgW="101600" imgH="114300" progId="Equation.DSMT4">
                  <p:embed/>
                </p:oleObj>
              </mc:Choice>
              <mc:Fallback>
                <p:oleObj r:id="rId18" imgW="101600" imgH="114300" progId="Equation.DSMT4">
                  <p:embed/>
                  <p:pic>
                    <p:nvPicPr>
                      <p:cNvPr id="0" name=""/>
                      <p:cNvPicPr/>
                      <p:nvPr/>
                    </p:nvPicPr>
                    <p:blipFill>
                      <a:blip r:embed="rId19"/>
                      <a:stretch>
                        <a:fillRect/>
                      </a:stretch>
                    </p:blipFill>
                    <p:spPr>
                      <a:xfrm>
                        <a:off x="6725285" y="5339715"/>
                        <a:ext cx="226060" cy="237490"/>
                      </a:xfrm>
                      <a:prstGeom prst="rect">
                        <a:avLst/>
                      </a:prstGeom>
                      <a:noFill/>
                      <a:ln w="9525">
                        <a:noFill/>
                        <a:miter/>
                      </a:ln>
                    </p:spPr>
                  </p:pic>
                </p:oleObj>
              </mc:Fallback>
            </mc:AlternateContent>
          </a:graphicData>
        </a:graphic>
      </p:graphicFrame>
      <p:graphicFrame>
        <p:nvGraphicFramePr>
          <p:cNvPr id="20" name="对象 -2147482500"/>
          <p:cNvGraphicFramePr>
            <a:graphicFrameLocks noChangeAspect="1"/>
          </p:cNvGraphicFramePr>
          <p:nvPr/>
        </p:nvGraphicFramePr>
        <p:xfrm>
          <a:off x="10556875" y="5339715"/>
          <a:ext cx="438785" cy="260985"/>
        </p:xfrm>
        <a:graphic>
          <a:graphicData uri="http://schemas.openxmlformats.org/presentationml/2006/ole">
            <mc:AlternateContent xmlns:mc="http://schemas.openxmlformats.org/markup-compatibility/2006">
              <mc:Choice xmlns:v="urn:schemas-microsoft-com:vml" Requires="v">
                <p:oleObj r:id="rId20" imgW="330200" imgH="190500" progId="Equation.DSMT4">
                  <p:embed/>
                </p:oleObj>
              </mc:Choice>
              <mc:Fallback>
                <p:oleObj r:id="rId20" imgW="330200" imgH="190500" progId="Equation.DSMT4">
                  <p:embed/>
                  <p:pic>
                    <p:nvPicPr>
                      <p:cNvPr id="0" name=""/>
                      <p:cNvPicPr/>
                      <p:nvPr/>
                    </p:nvPicPr>
                    <p:blipFill>
                      <a:blip r:embed="rId21"/>
                      <a:stretch>
                        <a:fillRect/>
                      </a:stretch>
                    </p:blipFill>
                    <p:spPr>
                      <a:xfrm>
                        <a:off x="10556875" y="5339715"/>
                        <a:ext cx="438785" cy="260985"/>
                      </a:xfrm>
                      <a:prstGeom prst="rect">
                        <a:avLst/>
                      </a:prstGeom>
                      <a:noFill/>
                      <a:ln w="9525">
                        <a:noFill/>
                        <a:miter/>
                      </a:ln>
                    </p:spPr>
                  </p:pic>
                </p:oleObj>
              </mc:Fallback>
            </mc:AlternateContent>
          </a:graphicData>
        </a:graphic>
      </p:graphicFrame>
      <p:graphicFrame>
        <p:nvGraphicFramePr>
          <p:cNvPr id="29" name="对象 -2147482499"/>
          <p:cNvGraphicFramePr>
            <a:graphicFrameLocks noChangeAspect="1"/>
          </p:cNvGraphicFramePr>
          <p:nvPr/>
        </p:nvGraphicFramePr>
        <p:xfrm>
          <a:off x="6459855" y="5630545"/>
          <a:ext cx="1885315" cy="326390"/>
        </p:xfrm>
        <a:graphic>
          <a:graphicData uri="http://schemas.openxmlformats.org/presentationml/2006/ole">
            <mc:AlternateContent xmlns:mc="http://schemas.openxmlformats.org/markup-compatibility/2006">
              <mc:Choice xmlns:v="urn:schemas-microsoft-com:vml" Requires="v">
                <p:oleObj r:id="rId22" imgW="1129665" imgH="190500" progId="Equation.DSMT4">
                  <p:embed/>
                </p:oleObj>
              </mc:Choice>
              <mc:Fallback>
                <p:oleObj r:id="rId22" imgW="1129665" imgH="190500" progId="Equation.DSMT4">
                  <p:embed/>
                  <p:pic>
                    <p:nvPicPr>
                      <p:cNvPr id="0" name=""/>
                      <p:cNvPicPr/>
                      <p:nvPr/>
                    </p:nvPicPr>
                    <p:blipFill>
                      <a:blip r:embed="rId23"/>
                      <a:stretch>
                        <a:fillRect/>
                      </a:stretch>
                    </p:blipFill>
                    <p:spPr>
                      <a:xfrm>
                        <a:off x="6459855" y="5630545"/>
                        <a:ext cx="1885315" cy="326390"/>
                      </a:xfrm>
                      <a:prstGeom prst="rect">
                        <a:avLst/>
                      </a:prstGeom>
                      <a:noFill/>
                      <a:ln w="9525">
                        <a:noFill/>
                        <a:miter/>
                      </a:ln>
                    </p:spPr>
                  </p:pic>
                </p:oleObj>
              </mc:Fallback>
            </mc:AlternateContent>
          </a:graphicData>
        </a:graphic>
      </p:graphicFrame>
      <p:graphicFrame>
        <p:nvGraphicFramePr>
          <p:cNvPr id="33" name="对象 -2147482497"/>
          <p:cNvGraphicFramePr>
            <a:graphicFrameLocks noChangeAspect="1"/>
          </p:cNvGraphicFramePr>
          <p:nvPr/>
        </p:nvGraphicFramePr>
        <p:xfrm>
          <a:off x="4405630" y="5956935"/>
          <a:ext cx="4138295" cy="457200"/>
        </p:xfrm>
        <a:graphic>
          <a:graphicData uri="http://schemas.openxmlformats.org/presentationml/2006/ole">
            <mc:AlternateContent xmlns:mc="http://schemas.openxmlformats.org/markup-compatibility/2006">
              <mc:Choice xmlns:v="urn:schemas-microsoft-com:vml" Requires="v">
                <p:oleObj r:id="rId24" imgW="1943100" imgH="215900" progId="Equation.DSMT4">
                  <p:embed/>
                </p:oleObj>
              </mc:Choice>
              <mc:Fallback>
                <p:oleObj r:id="rId24" imgW="1943100" imgH="215900" progId="Equation.DSMT4">
                  <p:embed/>
                  <p:pic>
                    <p:nvPicPr>
                      <p:cNvPr id="0" name=""/>
                      <p:cNvPicPr/>
                      <p:nvPr/>
                    </p:nvPicPr>
                    <p:blipFill>
                      <a:blip r:embed="rId25"/>
                      <a:stretch>
                        <a:fillRect/>
                      </a:stretch>
                    </p:blipFill>
                    <p:spPr>
                      <a:xfrm>
                        <a:off x="4405630" y="5956935"/>
                        <a:ext cx="4138295" cy="457200"/>
                      </a:xfrm>
                      <a:prstGeom prst="rect">
                        <a:avLst/>
                      </a:prstGeom>
                      <a:noFill/>
                      <a:ln w="9525">
                        <a:noFill/>
                        <a:miter/>
                      </a:ln>
                    </p:spPr>
                  </p:pic>
                </p:oleObj>
              </mc:Fallback>
            </mc:AlternateContent>
          </a:graphicData>
        </a:graphic>
      </p:graphicFrame>
    </p:spTree>
    <p:extLst>
      <p:ext uri="{BB962C8B-B14F-4D97-AF65-F5344CB8AC3E}">
        <p14:creationId xmlns:p14="http://schemas.microsoft.com/office/powerpoint/2010/main" val="611111849"/>
      </p:ext>
    </p:extLst>
  </p:cSld>
  <p:clrMapOvr>
    <a:masterClrMapping/>
  </p:clrMapOvr>
  <p:transition>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76885" y="116840"/>
            <a:ext cx="5274945"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第一节 波动率与隐含波动率的定义 </a:t>
            </a:r>
          </a:p>
        </p:txBody>
      </p:sp>
      <p:sp>
        <p:nvSpPr>
          <p:cNvPr id="8" name="矩形 7"/>
          <p:cNvSpPr/>
          <p:nvPr/>
        </p:nvSpPr>
        <p:spPr>
          <a:xfrm>
            <a:off x="476885" y="608330"/>
            <a:ext cx="11233248" cy="5555367"/>
          </a:xfrm>
          <a:prstGeom prst="rect">
            <a:avLst/>
          </a:prstGeom>
        </p:spPr>
        <p:txBody>
          <a:bodyPr wrap="square">
            <a:spAutoFit/>
          </a:bodyPr>
          <a:lstStyle/>
          <a:p>
            <a:pPr latinLnBrk="0">
              <a:lnSpc>
                <a:spcPct val="150000"/>
              </a:lnSpc>
            </a:pPr>
            <a:r>
              <a:rPr kumimoji="1"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sym typeface="+mn-ea"/>
              </a:rPr>
              <a:t>（二）隐含波动率</a:t>
            </a:r>
            <a:endParaRPr kumimoji="1"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sym typeface="+mn-ea"/>
            </a:endParaRPr>
          </a:p>
          <a:p>
            <a:pPr latinLnBrk="0">
              <a:lnSpc>
                <a:spcPct val="150000"/>
              </a:lnSpc>
            </a:pPr>
            <a:r>
              <a:rPr lang="zh-CN" altLang="en-US" sz="2200" b="1" dirty="0">
                <a:latin typeface="Times New Roman" panose="02020603050405020304" pitchFamily="18" charset="0"/>
                <a:cs typeface="Times New Roman" panose="02020603050405020304" pitchFamily="18" charset="0"/>
              </a:rPr>
              <a:t>例</a:t>
            </a:r>
            <a:r>
              <a:rPr lang="en-US" altLang="zh-CN" sz="2200" b="1" dirty="0">
                <a:latin typeface="Times New Roman" panose="02020603050405020304" pitchFamily="18" charset="0"/>
                <a:cs typeface="Times New Roman" panose="02020603050405020304" pitchFamily="18" charset="0"/>
              </a:rPr>
              <a:t>2-1</a:t>
            </a:r>
            <a:r>
              <a:rPr lang="zh-CN" altLang="en-US" sz="2200" b="1" dirty="0">
                <a:latin typeface="Times New Roman" panose="02020603050405020304" pitchFamily="18" charset="0"/>
                <a:cs typeface="Times New Roman" panose="02020603050405020304" pitchFamily="18" charset="0"/>
              </a:rPr>
              <a:t>：</a:t>
            </a:r>
            <a:r>
              <a:rPr lang="zh-CN" altLang="en-US" sz="2200" dirty="0">
                <a:latin typeface="Times New Roman" panose="02020603050405020304" pitchFamily="18" charset="0"/>
                <a:cs typeface="Times New Roman" panose="02020603050405020304" pitchFamily="18" charset="0"/>
              </a:rPr>
              <a:t>假定标的资产当前市价为21美元，期权行使价格为20美元，无风险利率为10%，期权期限为3个月，期权的市场价值为1.875美元。求隐含波动率。</a:t>
            </a:r>
          </a:p>
          <a:p>
            <a:pPr latinLnBrk="0">
              <a:lnSpc>
                <a:spcPct val="150000"/>
              </a:lnSpc>
              <a:spcBef>
                <a:spcPts val="600"/>
              </a:spcBef>
            </a:pPr>
            <a:r>
              <a:rPr lang="zh-CN" altLang="en-US" sz="2200" dirty="0">
                <a:latin typeface="Times New Roman" panose="02020603050405020304" pitchFamily="18" charset="0"/>
                <a:cs typeface="Times New Roman" panose="02020603050405020304" pitchFamily="18" charset="0"/>
              </a:rPr>
              <a:t>解答：先假定波动率为20%，代入BS期权定价则对应的期权价格为1.76美元，小于1.875；由于期权价格是标的资产波动率的递增函数，令波动率为30%，则可求出对应的期权价格为2.1美元，这个值高于市价，由此可见，波动率所在区间为20%~30%。接下来假定波动率为25%，计算期权的价格。</a:t>
            </a:r>
            <a:endParaRPr lang="en-US" altLang="zh-CN" sz="2200" dirty="0">
              <a:latin typeface="Times New Roman" panose="02020603050405020304" pitchFamily="18" charset="0"/>
              <a:cs typeface="Times New Roman" panose="02020603050405020304" pitchFamily="18" charset="0"/>
            </a:endParaRPr>
          </a:p>
          <a:p>
            <a:pPr latinLnBrk="0">
              <a:lnSpc>
                <a:spcPct val="150000"/>
              </a:lnSpc>
              <a:spcBef>
                <a:spcPts val="600"/>
              </a:spcBef>
            </a:pPr>
            <a:r>
              <a:rPr lang="zh-CN" altLang="en-US" sz="2200" dirty="0">
                <a:latin typeface="Times New Roman" panose="02020603050405020304" pitchFamily="18" charset="0"/>
                <a:cs typeface="Times New Roman" panose="02020603050405020304" pitchFamily="18" charset="0"/>
              </a:rPr>
              <a:t>如此反复，每次迭代都可以使得波动率所在区间减半，并最终计算出满足任意精度的波动率的近似值，最后得出隐含波动率为23.5%。隐含波动率被广泛应用于交易之中，但在风险管理领域，基于历史数据的实际波动率更为流行。</a:t>
            </a:r>
          </a:p>
        </p:txBody>
      </p:sp>
    </p:spTree>
    <p:extLst>
      <p:ext uri="{BB962C8B-B14F-4D97-AF65-F5344CB8AC3E}">
        <p14:creationId xmlns:p14="http://schemas.microsoft.com/office/powerpoint/2010/main" val="2861411467"/>
      </p:ext>
    </p:extLst>
  </p:cSld>
  <p:clrMapOvr>
    <a:masterClrMapping/>
  </p:clrMapOvr>
  <p:transition>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1916113" y="2430463"/>
            <a:ext cx="8353449"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722630">
              <a:defRPr kumimoji="1" sz="3200">
                <a:solidFill>
                  <a:schemeClr val="tx1"/>
                </a:solidFill>
                <a:latin typeface="Calibri" panose="020F0502020204030204" pitchFamily="34" charset="0"/>
                <a:ea typeface="宋体" panose="02010600030101010101" pitchFamily="2" charset="-122"/>
              </a:defRPr>
            </a:lvl1pPr>
            <a:lvl2pPr>
              <a:defRPr kumimoji="1" sz="2800">
                <a:solidFill>
                  <a:schemeClr val="tx1"/>
                </a:solidFill>
                <a:latin typeface="Calibri" panose="020F0502020204030204" pitchFamily="34" charset="0"/>
                <a:ea typeface="宋体" panose="02010600030101010101" pitchFamily="2" charset="-122"/>
              </a:defRPr>
            </a:lvl2pPr>
            <a:lvl3pPr>
              <a:defRPr kumimoji="1" sz="2400">
                <a:solidFill>
                  <a:schemeClr val="tx1"/>
                </a:solidFill>
                <a:latin typeface="Calibri" panose="020F0502020204030204" pitchFamily="34" charset="0"/>
                <a:ea typeface="宋体" panose="02010600030101010101" pitchFamily="2" charset="-122"/>
              </a:defRPr>
            </a:lvl3pPr>
            <a:lvl4pPr>
              <a:defRPr kumimoji="1" sz="2000">
                <a:solidFill>
                  <a:schemeClr val="tx1"/>
                </a:solidFill>
                <a:latin typeface="Calibri" panose="020F0502020204030204" pitchFamily="34" charset="0"/>
                <a:ea typeface="宋体" panose="02010600030101010101" pitchFamily="2" charset="-122"/>
              </a:defRPr>
            </a:lvl4pPr>
            <a:lvl5pPr>
              <a:defRPr kumimoji="1"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Char char="»"/>
              <a:defRPr kumimoji="1"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Char char="»"/>
              <a:defRPr kumimoji="1"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Char char="»"/>
              <a:defRPr kumimoji="1"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Char char="»"/>
              <a:defRPr kumimoji="1" sz="2000">
                <a:solidFill>
                  <a:schemeClr val="tx1"/>
                </a:solidFill>
                <a:latin typeface="Calibri" panose="020F0502020204030204" pitchFamily="34" charset="0"/>
                <a:ea typeface="宋体" panose="02010600030101010101" pitchFamily="2" charset="-122"/>
              </a:defRPr>
            </a:lvl9pPr>
          </a:lstStyle>
          <a:p>
            <a:pPr algn="ctr"/>
            <a:r>
              <a:rPr kumimoji="0" lang="zh-CN" altLang="en-US" sz="4800" b="1" dirty="0">
                <a:solidFill>
                  <a:schemeClr val="bg1"/>
                </a:solidFill>
                <a:latin typeface="微软雅黑" panose="020B0503020204020204" pitchFamily="34" charset="-122"/>
                <a:ea typeface="微软雅黑" panose="020B0503020204020204" pitchFamily="34" charset="-122"/>
              </a:rPr>
              <a:t>二、资产风险的度量</a:t>
            </a:r>
          </a:p>
        </p:txBody>
      </p:sp>
    </p:spTree>
    <p:extLst>
      <p:ext uri="{BB962C8B-B14F-4D97-AF65-F5344CB8AC3E}">
        <p14:creationId xmlns:p14="http://schemas.microsoft.com/office/powerpoint/2010/main" val="80831679"/>
      </p:ext>
    </p:extLst>
  </p:cSld>
  <p:clrMapOvr>
    <a:masterClrMapping/>
  </p:clrMapOvr>
  <p:transition spd="slow" advClick="0" advTm="3340">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p:nvPr/>
        </p:nvSpPr>
        <p:spPr bwMode="auto">
          <a:xfrm>
            <a:off x="404987" y="691515"/>
            <a:ext cx="11486465" cy="5475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normAutofit/>
          </a:bodyPr>
          <a:lstStyle>
            <a:lvl1pPr marL="0" indent="0" algn="l" rtl="0" eaLnBrk="0" fontAlgn="base" hangingPunct="0">
              <a:spcBef>
                <a:spcPct val="20000"/>
              </a:spcBef>
              <a:spcAft>
                <a:spcPct val="0"/>
              </a:spcAft>
              <a:buFont typeface="Arial" panose="020B0604020202020204" pitchFamily="34" charset="0"/>
              <a:buNone/>
              <a:defRPr kumimoji="1" sz="3200" kern="1200">
                <a:solidFill>
                  <a:schemeClr val="tx1"/>
                </a:solidFill>
                <a:latin typeface="+mn-lt"/>
                <a:ea typeface="+mn-ea"/>
                <a:cs typeface="宋体" panose="02010600030101010101" pitchFamily="2" charset="-122"/>
              </a:defRPr>
            </a:lvl1pPr>
            <a:lvl2pPr marL="457200" indent="0" algn="l" rtl="0" eaLnBrk="0" fontAlgn="base" hangingPunct="0">
              <a:spcBef>
                <a:spcPct val="20000"/>
              </a:spcBef>
              <a:spcAft>
                <a:spcPct val="0"/>
              </a:spcAft>
              <a:buFont typeface="Arial" panose="020B0604020202020204" pitchFamily="34" charset="0"/>
              <a:buNone/>
              <a:defRPr kumimoji="1" sz="2800" kern="1200">
                <a:solidFill>
                  <a:schemeClr val="tx1"/>
                </a:solidFill>
                <a:latin typeface="+mn-lt"/>
                <a:ea typeface="+mn-ea"/>
                <a:cs typeface="+mn-cs"/>
              </a:defRPr>
            </a:lvl2pPr>
            <a:lvl3pPr marL="914400" indent="0" algn="l" rtl="0" eaLnBrk="0" fontAlgn="base" hangingPunct="0">
              <a:spcBef>
                <a:spcPct val="20000"/>
              </a:spcBef>
              <a:spcAft>
                <a:spcPct val="0"/>
              </a:spcAft>
              <a:buFont typeface="Arial" panose="020B0604020202020204" pitchFamily="34" charset="0"/>
              <a:buNone/>
              <a:defRPr kumimoji="1" sz="2400" kern="1200">
                <a:solidFill>
                  <a:schemeClr val="tx1"/>
                </a:solidFill>
                <a:latin typeface="+mn-lt"/>
                <a:ea typeface="+mn-ea"/>
                <a:cs typeface="+mn-cs"/>
              </a:defRPr>
            </a:lvl3pPr>
            <a:lvl4pPr marL="1371600" indent="0" algn="l" rtl="0" eaLnBrk="0" fontAlgn="base" hangingPunct="0">
              <a:spcBef>
                <a:spcPct val="20000"/>
              </a:spcBef>
              <a:spcAft>
                <a:spcPct val="0"/>
              </a:spcAft>
              <a:buFont typeface="Arial" panose="020B0604020202020204" pitchFamily="34" charset="0"/>
              <a:buNone/>
              <a:defRPr kumimoji="1" sz="2000" kern="1200">
                <a:solidFill>
                  <a:schemeClr val="tx1"/>
                </a:solidFill>
                <a:latin typeface="+mn-lt"/>
                <a:ea typeface="+mn-ea"/>
                <a:cs typeface="+mn-cs"/>
              </a:defRPr>
            </a:lvl4pPr>
            <a:lvl5pPr marL="1828800" indent="0" algn="l" rtl="0" eaLnBrk="0" fontAlgn="base" hangingPunct="0">
              <a:spcBef>
                <a:spcPct val="20000"/>
              </a:spcBef>
              <a:spcAft>
                <a:spcPct val="0"/>
              </a:spcAft>
              <a:buFont typeface="Arial" panose="020B0604020202020204" pitchFamily="34" charset="0"/>
              <a:buNone/>
              <a:defRPr kumimoji="1" sz="20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9pPr>
          </a:lstStyle>
          <a:p>
            <a:pPr indent="457200">
              <a:lnSpc>
                <a:spcPct val="160000"/>
              </a:lnSpc>
            </a:pPr>
            <a:r>
              <a:rPr lang="zh-CN" altLang="en-US" sz="2200" dirty="0">
                <a:latin typeface="Times New Roman" panose="02020603050405020304" pitchFamily="18" charset="0"/>
                <a:ea typeface="宋体" panose="02010600030101010101" pitchFamily="2" charset="-122"/>
              </a:rPr>
              <a:t> 由于资产组合能分散非系统性风险，资产组合的风险不是单资产风险的加总。因而分别讨论单资产和资产组合的风险度量方法。 </a:t>
            </a:r>
          </a:p>
          <a:p>
            <a:pPr latinLnBrk="0">
              <a:lnSpc>
                <a:spcPct val="150000"/>
              </a:lnSpc>
              <a:spcBef>
                <a:spcPts val="0"/>
              </a:spcBef>
            </a:pPr>
            <a:r>
              <a:rPr lang="zh-CN" altLang="en-US"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sym typeface="+mn-ea"/>
              </a:rPr>
              <a:t>（一）单资产风险的度量</a:t>
            </a:r>
            <a:r>
              <a:rPr lang="zh-CN" altLang="en-US"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 </a:t>
            </a:r>
          </a:p>
          <a:p>
            <a:pPr latinLnBrk="0">
              <a:lnSpc>
                <a:spcPct val="160000"/>
              </a:lnSpc>
              <a:spcBef>
                <a:spcPts val="0"/>
              </a:spcBef>
            </a:pPr>
            <a:r>
              <a:rPr lang="zh-CN" altLang="en-US" sz="2200" dirty="0">
                <a:latin typeface="Times New Roman" panose="02020603050405020304" pitchFamily="18" charset="0"/>
                <a:ea typeface="宋体" panose="02010600030101010101" pitchFamily="2" charset="-122"/>
              </a:rPr>
              <a:t>        比较单项资产风险的大小有两种情况。</a:t>
            </a:r>
          </a:p>
          <a:p>
            <a:pPr indent="457200">
              <a:lnSpc>
                <a:spcPct val="160000"/>
              </a:lnSpc>
            </a:pPr>
            <a:endParaRPr lang="zh-CN" altLang="en-US" sz="2200" dirty="0">
              <a:latin typeface="Times New Roman" panose="02020603050405020304" pitchFamily="18" charset="0"/>
              <a:ea typeface="宋体" panose="02010600030101010101" pitchFamily="2" charset="-122"/>
            </a:endParaRPr>
          </a:p>
        </p:txBody>
      </p:sp>
      <p:sp>
        <p:nvSpPr>
          <p:cNvPr id="2" name="矩形 1"/>
          <p:cNvSpPr/>
          <p:nvPr/>
        </p:nvSpPr>
        <p:spPr>
          <a:xfrm>
            <a:off x="476995" y="116632"/>
            <a:ext cx="4032448"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第二节 单资产风险的度量 </a:t>
            </a:r>
          </a:p>
        </p:txBody>
      </p:sp>
      <p:grpSp>
        <p:nvGrpSpPr>
          <p:cNvPr id="8" name="组合 7"/>
          <p:cNvGrpSpPr/>
          <p:nvPr/>
        </p:nvGrpSpPr>
        <p:grpSpPr bwMode="auto">
          <a:xfrm>
            <a:off x="671195" y="4146550"/>
            <a:ext cx="2864485" cy="1106805"/>
            <a:chOff x="3293540" y="1871345"/>
            <a:chExt cx="4602685" cy="1106488"/>
          </a:xfrm>
        </p:grpSpPr>
        <p:sp>
          <p:nvSpPr>
            <p:cNvPr id="9" name="五边形 9"/>
            <p:cNvSpPr>
              <a:spLocks noChangeArrowheads="1"/>
            </p:cNvSpPr>
            <p:nvPr/>
          </p:nvSpPr>
          <p:spPr bwMode="auto">
            <a:xfrm>
              <a:off x="3293540" y="1871345"/>
              <a:ext cx="4216400" cy="1106488"/>
            </a:xfrm>
            <a:prstGeom prst="homePlate">
              <a:avLst>
                <a:gd name="adj" fmla="val 49820"/>
              </a:avLst>
            </a:prstGeom>
            <a:solidFill>
              <a:srgbClr val="FFFF00"/>
            </a:solidFill>
            <a:ln w="9525">
              <a:solidFill>
                <a:srgbClr val="FFFF00"/>
              </a:solidFill>
              <a:miter lim="800000"/>
            </a:ln>
          </p:spPr>
          <p:txBody>
            <a:bodyPr anchor="ctr"/>
            <a:lstStyle>
              <a:lvl1pPr eaLnBrk="0" hangingPunct="0">
                <a:defRPr>
                  <a:solidFill>
                    <a:schemeClr val="tx1"/>
                  </a:solidFill>
                  <a:latin typeface="Lucida Sans Unicode" panose="020B0602030504020204" pitchFamily="34" charset="0"/>
                  <a:ea typeface="宋体" panose="02010600030101010101" pitchFamily="2" charset="-122"/>
                </a:defRPr>
              </a:lvl1pPr>
              <a:lvl2pPr marL="742950" indent="-285750" eaLnBrk="0" hangingPunct="0">
                <a:defRPr>
                  <a:solidFill>
                    <a:schemeClr val="tx1"/>
                  </a:solidFill>
                  <a:latin typeface="Lucida Sans Unicode" panose="020B0602030504020204" pitchFamily="34" charset="0"/>
                  <a:ea typeface="宋体" panose="02010600030101010101" pitchFamily="2" charset="-122"/>
                </a:defRPr>
              </a:lvl2pPr>
              <a:lvl3pPr marL="1143000" indent="-228600" eaLnBrk="0" hangingPunct="0">
                <a:defRPr>
                  <a:solidFill>
                    <a:schemeClr val="tx1"/>
                  </a:solidFill>
                  <a:latin typeface="Lucida Sans Unicode" panose="020B0602030504020204" pitchFamily="34" charset="0"/>
                  <a:ea typeface="宋体" panose="02010600030101010101" pitchFamily="2" charset="-122"/>
                </a:defRPr>
              </a:lvl3pPr>
              <a:lvl4pPr marL="1600200" indent="-228600" eaLnBrk="0" hangingPunct="0">
                <a:defRPr>
                  <a:solidFill>
                    <a:schemeClr val="tx1"/>
                  </a:solidFill>
                  <a:latin typeface="Lucida Sans Unicode" panose="020B0602030504020204" pitchFamily="34" charset="0"/>
                  <a:ea typeface="宋体" panose="02010600030101010101" pitchFamily="2" charset="-122"/>
                </a:defRPr>
              </a:lvl4pPr>
              <a:lvl5pPr marL="2057400" indent="-228600" eaLnBrk="0" hangingPunct="0">
                <a:defRPr>
                  <a:solidFill>
                    <a:schemeClr val="tx1"/>
                  </a:solidFill>
                  <a:latin typeface="Lucida Sans Unicode" panose="020B0602030504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latin typeface="宋体" panose="02010600030101010101" pitchFamily="2" charset="-122"/>
                  <a:cs typeface="宋体" panose="02010600030101010101" pitchFamily="2" charset="-122"/>
                  <a:sym typeface="Calibri" panose="020F0502020204030204" pitchFamily="34" charset="0"/>
                </a:rPr>
                <a:t>计算期望收益率</a:t>
              </a:r>
            </a:p>
          </p:txBody>
        </p:sp>
        <p:sp>
          <p:nvSpPr>
            <p:cNvPr id="10" name="任意多边形 10"/>
            <p:cNvSpPr>
              <a:spLocks noChangeArrowheads="1"/>
            </p:cNvSpPr>
            <p:nvPr/>
          </p:nvSpPr>
          <p:spPr bwMode="auto">
            <a:xfrm>
              <a:off x="6841442" y="1871345"/>
              <a:ext cx="1054783" cy="1092200"/>
            </a:xfrm>
            <a:custGeom>
              <a:avLst/>
              <a:gdLst>
                <a:gd name="T0" fmla="*/ 0 w 504957"/>
                <a:gd name="T1" fmla="*/ 0 h 619256"/>
                <a:gd name="T2" fmla="*/ 2071344 w 504957"/>
                <a:gd name="T3" fmla="*/ 0 h 619256"/>
                <a:gd name="T4" fmla="*/ 5354753 w 504957"/>
                <a:gd name="T5" fmla="*/ 2996183 h 619256"/>
                <a:gd name="T6" fmla="*/ 2071344 w 504957"/>
                <a:gd name="T7" fmla="*/ 5992361 h 619256"/>
                <a:gd name="T8" fmla="*/ 0 w 504957"/>
                <a:gd name="T9" fmla="*/ 5992361 h 619256"/>
                <a:gd name="T10" fmla="*/ 3283409 w 504957"/>
                <a:gd name="T11" fmla="*/ 2996183 h 619256"/>
                <a:gd name="T12" fmla="*/ 0 w 504957"/>
                <a:gd name="T13" fmla="*/ 0 h 6192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4957" h="619256">
                  <a:moveTo>
                    <a:pt x="0" y="0"/>
                  </a:moveTo>
                  <a:lnTo>
                    <a:pt x="195329" y="0"/>
                  </a:lnTo>
                  <a:lnTo>
                    <a:pt x="504957" y="309628"/>
                  </a:lnTo>
                  <a:lnTo>
                    <a:pt x="195329" y="619256"/>
                  </a:lnTo>
                  <a:lnTo>
                    <a:pt x="0" y="619256"/>
                  </a:lnTo>
                  <a:lnTo>
                    <a:pt x="309628" y="309628"/>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1" name="组合 10"/>
          <p:cNvGrpSpPr/>
          <p:nvPr/>
        </p:nvGrpSpPr>
        <p:grpSpPr bwMode="auto">
          <a:xfrm>
            <a:off x="5493329" y="3092654"/>
            <a:ext cx="2647014" cy="1086802"/>
            <a:chOff x="2088692" y="3556000"/>
            <a:chExt cx="4867248" cy="1086802"/>
          </a:xfrm>
        </p:grpSpPr>
        <p:sp>
          <p:nvSpPr>
            <p:cNvPr id="12" name="五边形 9"/>
            <p:cNvSpPr>
              <a:spLocks noChangeArrowheads="1"/>
            </p:cNvSpPr>
            <p:nvPr/>
          </p:nvSpPr>
          <p:spPr bwMode="auto">
            <a:xfrm>
              <a:off x="2088692" y="3556000"/>
              <a:ext cx="4243387" cy="1052513"/>
            </a:xfrm>
            <a:prstGeom prst="homePlate">
              <a:avLst>
                <a:gd name="adj" fmla="val 49873"/>
              </a:avLst>
            </a:prstGeom>
            <a:solidFill>
              <a:srgbClr val="FFFF00"/>
            </a:solidFill>
            <a:ln w="9525">
              <a:solidFill>
                <a:srgbClr val="FFFF00"/>
              </a:solidFill>
              <a:miter lim="800000"/>
            </a:ln>
          </p:spPr>
          <p:txBody>
            <a:bodyPr anchor="ctr"/>
            <a:lstStyle>
              <a:lvl1pPr eaLnBrk="0" hangingPunct="0">
                <a:defRPr>
                  <a:solidFill>
                    <a:schemeClr val="tx1"/>
                  </a:solidFill>
                  <a:latin typeface="Lucida Sans Unicode" panose="020B0602030504020204" pitchFamily="34" charset="0"/>
                  <a:ea typeface="宋体" panose="02010600030101010101" pitchFamily="2" charset="-122"/>
                </a:defRPr>
              </a:lvl1pPr>
              <a:lvl2pPr marL="742950" indent="-285750" eaLnBrk="0" hangingPunct="0">
                <a:defRPr>
                  <a:solidFill>
                    <a:schemeClr val="tx1"/>
                  </a:solidFill>
                  <a:latin typeface="Lucida Sans Unicode" panose="020B0602030504020204" pitchFamily="34" charset="0"/>
                  <a:ea typeface="宋体" panose="02010600030101010101" pitchFamily="2" charset="-122"/>
                </a:defRPr>
              </a:lvl2pPr>
              <a:lvl3pPr marL="1143000" indent="-228600" eaLnBrk="0" hangingPunct="0">
                <a:defRPr>
                  <a:solidFill>
                    <a:schemeClr val="tx1"/>
                  </a:solidFill>
                  <a:latin typeface="Lucida Sans Unicode" panose="020B0602030504020204" pitchFamily="34" charset="0"/>
                  <a:ea typeface="宋体" panose="02010600030101010101" pitchFamily="2" charset="-122"/>
                </a:defRPr>
              </a:lvl3pPr>
              <a:lvl4pPr marL="1600200" indent="-228600" eaLnBrk="0" hangingPunct="0">
                <a:defRPr>
                  <a:solidFill>
                    <a:schemeClr val="tx1"/>
                  </a:solidFill>
                  <a:latin typeface="Lucida Sans Unicode" panose="020B0602030504020204" pitchFamily="34" charset="0"/>
                  <a:ea typeface="宋体" panose="02010600030101010101" pitchFamily="2" charset="-122"/>
                </a:defRPr>
              </a:lvl4pPr>
              <a:lvl5pPr marL="2057400" indent="-228600" eaLnBrk="0" hangingPunct="0">
                <a:defRPr>
                  <a:solidFill>
                    <a:schemeClr val="tx1"/>
                  </a:solidFill>
                  <a:latin typeface="Lucida Sans Unicode" panose="020B0602030504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dirty="0">
                  <a:latin typeface="宋体" panose="02010600030101010101" pitchFamily="2" charset="-122"/>
                  <a:cs typeface="宋体" panose="02010600030101010101" pitchFamily="2" charset="-122"/>
                  <a:sym typeface="Calibri" panose="020F0502020204030204" pitchFamily="34" charset="0"/>
                </a:rPr>
                <a:t>计算标准差</a:t>
              </a:r>
            </a:p>
          </p:txBody>
        </p:sp>
        <p:sp>
          <p:nvSpPr>
            <p:cNvPr id="13" name="任意多边形 10"/>
            <p:cNvSpPr>
              <a:spLocks noChangeArrowheads="1"/>
            </p:cNvSpPr>
            <p:nvPr/>
          </p:nvSpPr>
          <p:spPr bwMode="auto">
            <a:xfrm>
              <a:off x="5631267" y="3590289"/>
              <a:ext cx="1324673" cy="1052513"/>
            </a:xfrm>
            <a:custGeom>
              <a:avLst/>
              <a:gdLst>
                <a:gd name="T0" fmla="*/ 0 w 504957"/>
                <a:gd name="T1" fmla="*/ 0 h 619256"/>
                <a:gd name="T2" fmla="*/ 2085818 w 504957"/>
                <a:gd name="T3" fmla="*/ 0 h 619256"/>
                <a:gd name="T4" fmla="*/ 5392176 w 504957"/>
                <a:gd name="T5" fmla="*/ 2996183 h 619256"/>
                <a:gd name="T6" fmla="*/ 2085818 w 504957"/>
                <a:gd name="T7" fmla="*/ 5992361 h 619256"/>
                <a:gd name="T8" fmla="*/ 0 w 504957"/>
                <a:gd name="T9" fmla="*/ 5992361 h 619256"/>
                <a:gd name="T10" fmla="*/ 3306358 w 504957"/>
                <a:gd name="T11" fmla="*/ 2996183 h 619256"/>
                <a:gd name="T12" fmla="*/ 0 w 504957"/>
                <a:gd name="T13" fmla="*/ 0 h 6192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4957" h="619256">
                  <a:moveTo>
                    <a:pt x="0" y="0"/>
                  </a:moveTo>
                  <a:lnTo>
                    <a:pt x="195329" y="0"/>
                  </a:lnTo>
                  <a:lnTo>
                    <a:pt x="504957" y="309628"/>
                  </a:lnTo>
                  <a:lnTo>
                    <a:pt x="195329" y="619256"/>
                  </a:lnTo>
                  <a:lnTo>
                    <a:pt x="0" y="619256"/>
                  </a:lnTo>
                  <a:lnTo>
                    <a:pt x="309628" y="309628"/>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 name="组合 2"/>
          <p:cNvGrpSpPr/>
          <p:nvPr/>
        </p:nvGrpSpPr>
        <p:grpSpPr bwMode="auto">
          <a:xfrm>
            <a:off x="5493329" y="5238954"/>
            <a:ext cx="2647014" cy="1086802"/>
            <a:chOff x="2088692" y="3556000"/>
            <a:chExt cx="4867248" cy="1086802"/>
          </a:xfrm>
        </p:grpSpPr>
        <p:sp>
          <p:nvSpPr>
            <p:cNvPr id="4" name="五边形 9"/>
            <p:cNvSpPr>
              <a:spLocks noChangeArrowheads="1"/>
            </p:cNvSpPr>
            <p:nvPr/>
          </p:nvSpPr>
          <p:spPr bwMode="auto">
            <a:xfrm>
              <a:off x="2088692" y="3556000"/>
              <a:ext cx="4243387" cy="1052513"/>
            </a:xfrm>
            <a:prstGeom prst="homePlate">
              <a:avLst>
                <a:gd name="adj" fmla="val 49873"/>
              </a:avLst>
            </a:prstGeom>
            <a:solidFill>
              <a:srgbClr val="FFFF00"/>
            </a:solidFill>
            <a:ln w="9525">
              <a:solidFill>
                <a:srgbClr val="FFFF00"/>
              </a:solidFill>
              <a:miter lim="800000"/>
            </a:ln>
          </p:spPr>
          <p:txBody>
            <a:bodyPr anchor="ctr"/>
            <a:lstStyle>
              <a:lvl1pPr eaLnBrk="0" hangingPunct="0">
                <a:defRPr>
                  <a:solidFill>
                    <a:schemeClr val="tx1"/>
                  </a:solidFill>
                  <a:latin typeface="Lucida Sans Unicode" panose="020B0602030504020204" pitchFamily="34" charset="0"/>
                  <a:ea typeface="宋体" panose="02010600030101010101" pitchFamily="2" charset="-122"/>
                </a:defRPr>
              </a:lvl1pPr>
              <a:lvl2pPr marL="742950" indent="-285750" eaLnBrk="0" hangingPunct="0">
                <a:defRPr>
                  <a:solidFill>
                    <a:schemeClr val="tx1"/>
                  </a:solidFill>
                  <a:latin typeface="Lucida Sans Unicode" panose="020B0602030504020204" pitchFamily="34" charset="0"/>
                  <a:ea typeface="宋体" panose="02010600030101010101" pitchFamily="2" charset="-122"/>
                </a:defRPr>
              </a:lvl2pPr>
              <a:lvl3pPr marL="1143000" indent="-228600" eaLnBrk="0" hangingPunct="0">
                <a:defRPr>
                  <a:solidFill>
                    <a:schemeClr val="tx1"/>
                  </a:solidFill>
                  <a:latin typeface="Lucida Sans Unicode" panose="020B0602030504020204" pitchFamily="34" charset="0"/>
                  <a:ea typeface="宋体" panose="02010600030101010101" pitchFamily="2" charset="-122"/>
                </a:defRPr>
              </a:lvl3pPr>
              <a:lvl4pPr marL="1600200" indent="-228600" eaLnBrk="0" hangingPunct="0">
                <a:defRPr>
                  <a:solidFill>
                    <a:schemeClr val="tx1"/>
                  </a:solidFill>
                  <a:latin typeface="Lucida Sans Unicode" panose="020B0602030504020204" pitchFamily="34" charset="0"/>
                  <a:ea typeface="宋体" panose="02010600030101010101" pitchFamily="2" charset="-122"/>
                </a:defRPr>
              </a:lvl4pPr>
              <a:lvl5pPr marL="2057400" indent="-228600" eaLnBrk="0" hangingPunct="0">
                <a:defRPr>
                  <a:solidFill>
                    <a:schemeClr val="tx1"/>
                  </a:solidFill>
                  <a:latin typeface="Lucida Sans Unicode" panose="020B0602030504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dirty="0">
                  <a:latin typeface="宋体" panose="02010600030101010101" pitchFamily="2" charset="-122"/>
                  <a:cs typeface="宋体" panose="02010600030101010101" pitchFamily="2" charset="-122"/>
                  <a:sym typeface="Calibri" panose="020F0502020204030204" pitchFamily="34" charset="0"/>
                </a:rPr>
                <a:t>计算方差系数</a:t>
              </a:r>
            </a:p>
          </p:txBody>
        </p:sp>
        <p:sp>
          <p:nvSpPr>
            <p:cNvPr id="7" name="任意多边形 10"/>
            <p:cNvSpPr>
              <a:spLocks noChangeArrowheads="1"/>
            </p:cNvSpPr>
            <p:nvPr/>
          </p:nvSpPr>
          <p:spPr bwMode="auto">
            <a:xfrm>
              <a:off x="5631267" y="3590289"/>
              <a:ext cx="1324673" cy="1052513"/>
            </a:xfrm>
            <a:custGeom>
              <a:avLst/>
              <a:gdLst>
                <a:gd name="T0" fmla="*/ 0 w 504957"/>
                <a:gd name="T1" fmla="*/ 0 h 619256"/>
                <a:gd name="T2" fmla="*/ 2085818 w 504957"/>
                <a:gd name="T3" fmla="*/ 0 h 619256"/>
                <a:gd name="T4" fmla="*/ 5392176 w 504957"/>
                <a:gd name="T5" fmla="*/ 2996183 h 619256"/>
                <a:gd name="T6" fmla="*/ 2085818 w 504957"/>
                <a:gd name="T7" fmla="*/ 5992361 h 619256"/>
                <a:gd name="T8" fmla="*/ 0 w 504957"/>
                <a:gd name="T9" fmla="*/ 5992361 h 619256"/>
                <a:gd name="T10" fmla="*/ 3306358 w 504957"/>
                <a:gd name="T11" fmla="*/ 2996183 h 619256"/>
                <a:gd name="T12" fmla="*/ 0 w 504957"/>
                <a:gd name="T13" fmla="*/ 0 h 6192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4957" h="619256">
                  <a:moveTo>
                    <a:pt x="0" y="0"/>
                  </a:moveTo>
                  <a:lnTo>
                    <a:pt x="195329" y="0"/>
                  </a:lnTo>
                  <a:lnTo>
                    <a:pt x="504957" y="309628"/>
                  </a:lnTo>
                  <a:lnTo>
                    <a:pt x="195329" y="619256"/>
                  </a:lnTo>
                  <a:lnTo>
                    <a:pt x="0" y="619256"/>
                  </a:lnTo>
                  <a:lnTo>
                    <a:pt x="309628" y="309628"/>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cxnSp>
        <p:nvCxnSpPr>
          <p:cNvPr id="16" name="直接箭头连接符 15"/>
          <p:cNvCxnSpPr/>
          <p:nvPr/>
        </p:nvCxnSpPr>
        <p:spPr>
          <a:xfrm flipV="1">
            <a:off x="3550920" y="3738880"/>
            <a:ext cx="1741170" cy="730885"/>
          </a:xfrm>
          <a:prstGeom prst="straightConnector1">
            <a:avLst/>
          </a:prstGeom>
          <a:ln>
            <a:tailEnd type="arrow" w="med" len="med"/>
          </a:ln>
        </p:spPr>
        <p:style>
          <a:lnRef idx="2">
            <a:schemeClr val="dk1"/>
          </a:lnRef>
          <a:fillRef idx="0">
            <a:schemeClr val="dk1"/>
          </a:fillRef>
          <a:effectRef idx="1">
            <a:schemeClr val="dk1"/>
          </a:effectRef>
          <a:fontRef idx="minor">
            <a:schemeClr val="tx1"/>
          </a:fontRef>
        </p:style>
      </p:cxnSp>
      <p:cxnSp>
        <p:nvCxnSpPr>
          <p:cNvPr id="18" name="直接箭头连接符 17"/>
          <p:cNvCxnSpPr/>
          <p:nvPr/>
        </p:nvCxnSpPr>
        <p:spPr>
          <a:xfrm>
            <a:off x="3550920" y="5053330"/>
            <a:ext cx="1614170" cy="726440"/>
          </a:xfrm>
          <a:prstGeom prst="straightConnector1">
            <a:avLst/>
          </a:prstGeom>
          <a:ln>
            <a:tailEnd type="arrow" w="med" len="med"/>
          </a:ln>
        </p:spPr>
        <p:style>
          <a:lnRef idx="2">
            <a:schemeClr val="dk1"/>
          </a:lnRef>
          <a:fillRef idx="0">
            <a:schemeClr val="dk1"/>
          </a:fillRef>
          <a:effectRef idx="1">
            <a:schemeClr val="dk1"/>
          </a:effectRef>
          <a:fontRef idx="minor">
            <a:schemeClr val="tx1"/>
          </a:fontRef>
        </p:style>
      </p:cxnSp>
      <p:sp>
        <p:nvSpPr>
          <p:cNvPr id="19" name="文本框 18"/>
          <p:cNvSpPr txBox="1"/>
          <p:nvPr/>
        </p:nvSpPr>
        <p:spPr>
          <a:xfrm>
            <a:off x="3323590" y="3451225"/>
            <a:ext cx="1968500" cy="368300"/>
          </a:xfrm>
          <a:prstGeom prst="rect">
            <a:avLst/>
          </a:prstGeom>
          <a:noFill/>
        </p:spPr>
        <p:txBody>
          <a:bodyPr wrap="square" rtlCol="0">
            <a:spAutoFit/>
          </a:bodyPr>
          <a:lstStyle/>
          <a:p>
            <a:r>
              <a:rPr lang="zh-CN" altLang="en-US"/>
              <a:t>期望收益率相同</a:t>
            </a:r>
          </a:p>
        </p:txBody>
      </p:sp>
      <p:sp>
        <p:nvSpPr>
          <p:cNvPr id="20" name="文本框 19"/>
          <p:cNvSpPr txBox="1"/>
          <p:nvPr/>
        </p:nvSpPr>
        <p:spPr>
          <a:xfrm>
            <a:off x="3323590" y="5798820"/>
            <a:ext cx="1968500" cy="368300"/>
          </a:xfrm>
          <a:prstGeom prst="rect">
            <a:avLst/>
          </a:prstGeom>
          <a:noFill/>
        </p:spPr>
        <p:txBody>
          <a:bodyPr wrap="square" rtlCol="0">
            <a:spAutoFit/>
          </a:bodyPr>
          <a:lstStyle/>
          <a:p>
            <a:r>
              <a:rPr lang="zh-CN" altLang="en-US"/>
              <a:t>期望收益率不同</a:t>
            </a:r>
          </a:p>
        </p:txBody>
      </p:sp>
      <p:sp>
        <p:nvSpPr>
          <p:cNvPr id="21" name="文本框 20"/>
          <p:cNvSpPr txBox="1"/>
          <p:nvPr/>
        </p:nvSpPr>
        <p:spPr>
          <a:xfrm>
            <a:off x="8445500" y="3390900"/>
            <a:ext cx="3192145" cy="645160"/>
          </a:xfrm>
          <a:prstGeom prst="rect">
            <a:avLst/>
          </a:prstGeom>
          <a:noFill/>
        </p:spPr>
        <p:txBody>
          <a:bodyPr wrap="square" rtlCol="0">
            <a:spAutoFit/>
          </a:bodyPr>
          <a:lstStyle/>
          <a:p>
            <a:r>
              <a:rPr lang="zh-CN" altLang="en-US"/>
              <a:t>期望收益率相同的情况下，标准差越大的资产风险越大。</a:t>
            </a:r>
          </a:p>
        </p:txBody>
      </p:sp>
      <p:sp>
        <p:nvSpPr>
          <p:cNvPr id="22" name="文本框 21"/>
          <p:cNvSpPr txBox="1"/>
          <p:nvPr/>
        </p:nvSpPr>
        <p:spPr>
          <a:xfrm>
            <a:off x="8445500" y="5380990"/>
            <a:ext cx="3192145" cy="645160"/>
          </a:xfrm>
          <a:prstGeom prst="rect">
            <a:avLst/>
          </a:prstGeom>
          <a:noFill/>
        </p:spPr>
        <p:txBody>
          <a:bodyPr wrap="square" rtlCol="0">
            <a:spAutoFit/>
          </a:bodyPr>
          <a:lstStyle/>
          <a:p>
            <a:r>
              <a:rPr lang="zh-CN" altLang="en-US"/>
              <a:t>期望收益率不同的情况下，方差系数越大的资产风险越大。</a:t>
            </a:r>
          </a:p>
        </p:txBody>
      </p:sp>
    </p:spTree>
    <p:extLst>
      <p:ext uri="{BB962C8B-B14F-4D97-AF65-F5344CB8AC3E}">
        <p14:creationId xmlns:p14="http://schemas.microsoft.com/office/powerpoint/2010/main" val="2028476101"/>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17" presetClass="entr" presetSubtype="1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17" presetClass="entr" presetSubtype="1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1000" fill="hold"/>
                                        <p:tgtEl>
                                          <p:spTgt spid="3"/>
                                        </p:tgtEl>
                                        <p:attrNameLst>
                                          <p:attrName>ppt_w</p:attrName>
                                        </p:attrNameLst>
                                      </p:cBhvr>
                                      <p:tavLst>
                                        <p:tav tm="0">
                                          <p:val>
                                            <p:fltVal val="0"/>
                                          </p:val>
                                        </p:tav>
                                        <p:tav tm="100000">
                                          <p:val>
                                            <p:strVal val="#ppt_w"/>
                                          </p:val>
                                        </p:tav>
                                      </p:tavLst>
                                    </p:anim>
                                    <p:anim calcmode="lin" valueType="num">
                                      <p:cBhvr>
                                        <p:cTn id="19" dur="1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p:nvPr/>
        </p:nvSpPr>
        <p:spPr bwMode="auto">
          <a:xfrm>
            <a:off x="404987" y="691515"/>
            <a:ext cx="11486465" cy="5475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normAutofit/>
          </a:bodyPr>
          <a:lstStyle>
            <a:lvl1pPr marL="0" indent="0" algn="l" rtl="0" eaLnBrk="0" fontAlgn="base" hangingPunct="0">
              <a:spcBef>
                <a:spcPct val="20000"/>
              </a:spcBef>
              <a:spcAft>
                <a:spcPct val="0"/>
              </a:spcAft>
              <a:buFont typeface="Arial" panose="020B0604020202020204" pitchFamily="34" charset="0"/>
              <a:buNone/>
              <a:defRPr kumimoji="1" sz="3200" kern="1200">
                <a:solidFill>
                  <a:schemeClr val="tx1"/>
                </a:solidFill>
                <a:latin typeface="+mn-lt"/>
                <a:ea typeface="+mn-ea"/>
                <a:cs typeface="宋体" panose="02010600030101010101" pitchFamily="2" charset="-122"/>
              </a:defRPr>
            </a:lvl1pPr>
            <a:lvl2pPr marL="457200" indent="0" algn="l" rtl="0" eaLnBrk="0" fontAlgn="base" hangingPunct="0">
              <a:spcBef>
                <a:spcPct val="20000"/>
              </a:spcBef>
              <a:spcAft>
                <a:spcPct val="0"/>
              </a:spcAft>
              <a:buFont typeface="Arial" panose="020B0604020202020204" pitchFamily="34" charset="0"/>
              <a:buNone/>
              <a:defRPr kumimoji="1" sz="2800" kern="1200">
                <a:solidFill>
                  <a:schemeClr val="tx1"/>
                </a:solidFill>
                <a:latin typeface="+mn-lt"/>
                <a:ea typeface="+mn-ea"/>
                <a:cs typeface="+mn-cs"/>
              </a:defRPr>
            </a:lvl2pPr>
            <a:lvl3pPr marL="914400" indent="0" algn="l" rtl="0" eaLnBrk="0" fontAlgn="base" hangingPunct="0">
              <a:spcBef>
                <a:spcPct val="20000"/>
              </a:spcBef>
              <a:spcAft>
                <a:spcPct val="0"/>
              </a:spcAft>
              <a:buFont typeface="Arial" panose="020B0604020202020204" pitchFamily="34" charset="0"/>
              <a:buNone/>
              <a:defRPr kumimoji="1" sz="2400" kern="1200">
                <a:solidFill>
                  <a:schemeClr val="tx1"/>
                </a:solidFill>
                <a:latin typeface="+mn-lt"/>
                <a:ea typeface="+mn-ea"/>
                <a:cs typeface="+mn-cs"/>
              </a:defRPr>
            </a:lvl3pPr>
            <a:lvl4pPr marL="1371600" indent="0" algn="l" rtl="0" eaLnBrk="0" fontAlgn="base" hangingPunct="0">
              <a:spcBef>
                <a:spcPct val="20000"/>
              </a:spcBef>
              <a:spcAft>
                <a:spcPct val="0"/>
              </a:spcAft>
              <a:buFont typeface="Arial" panose="020B0604020202020204" pitchFamily="34" charset="0"/>
              <a:buNone/>
              <a:defRPr kumimoji="1" sz="2000" kern="1200">
                <a:solidFill>
                  <a:schemeClr val="tx1"/>
                </a:solidFill>
                <a:latin typeface="+mn-lt"/>
                <a:ea typeface="+mn-ea"/>
                <a:cs typeface="+mn-cs"/>
              </a:defRPr>
            </a:lvl4pPr>
            <a:lvl5pPr marL="1828800" indent="0" algn="l" rtl="0" eaLnBrk="0" fontAlgn="base" hangingPunct="0">
              <a:spcBef>
                <a:spcPct val="20000"/>
              </a:spcBef>
              <a:spcAft>
                <a:spcPct val="0"/>
              </a:spcAft>
              <a:buFont typeface="Arial" panose="020B0604020202020204" pitchFamily="34" charset="0"/>
              <a:buNone/>
              <a:defRPr kumimoji="1" sz="20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9pPr>
          </a:lstStyle>
          <a:p>
            <a:pPr indent="457200">
              <a:lnSpc>
                <a:spcPct val="160000"/>
              </a:lnSpc>
            </a:pPr>
            <a:r>
              <a:rPr lang="en-US" altLang="zh-CN" sz="2200" dirty="0">
                <a:latin typeface="Times New Roman" panose="02020603050405020304" pitchFamily="18" charset="0"/>
                <a:ea typeface="宋体" panose="02010600030101010101" pitchFamily="2" charset="-122"/>
              </a:rPr>
              <a:t>1. </a:t>
            </a:r>
            <a:r>
              <a:rPr lang="zh-CN" altLang="en-US" sz="2200" dirty="0">
                <a:latin typeface="Times New Roman" panose="02020603050405020304" pitchFamily="18" charset="0"/>
                <a:ea typeface="宋体" panose="02010600030101010101" pitchFamily="2" charset="-122"/>
              </a:rPr>
              <a:t>单个资产期望收益率的计算</a:t>
            </a:r>
          </a:p>
          <a:p>
            <a:pPr indent="457200">
              <a:lnSpc>
                <a:spcPct val="160000"/>
              </a:lnSpc>
            </a:pPr>
            <a:r>
              <a:rPr lang="zh-CN" altLang="en-US" sz="2200" dirty="0">
                <a:latin typeface="Times New Roman" panose="02020603050405020304" pitchFamily="18" charset="0"/>
                <a:ea typeface="宋体" panose="02010600030101010101" pitchFamily="2" charset="-122"/>
              </a:rPr>
              <a:t>根据资产各种可能的收益率发生的权重进行加权平均，计算期望收益率：</a:t>
            </a:r>
          </a:p>
          <a:p>
            <a:pPr indent="457200">
              <a:lnSpc>
                <a:spcPct val="160000"/>
              </a:lnSpc>
            </a:pPr>
            <a:endParaRPr lang="zh-CN" altLang="en-US" sz="2200" dirty="0">
              <a:latin typeface="Times New Roman" panose="02020603050405020304" pitchFamily="18" charset="0"/>
              <a:ea typeface="宋体" panose="02010600030101010101" pitchFamily="2" charset="-122"/>
            </a:endParaRPr>
          </a:p>
          <a:p>
            <a:pPr indent="457200">
              <a:lnSpc>
                <a:spcPct val="160000"/>
              </a:lnSpc>
            </a:pPr>
            <a:r>
              <a:rPr lang="zh-CN" altLang="en-US" sz="2200" dirty="0">
                <a:latin typeface="Times New Roman" panose="02020603050405020304" pitchFamily="18" charset="0"/>
                <a:ea typeface="宋体" panose="02010600030101010101" pitchFamily="2" charset="-122"/>
              </a:rPr>
              <a:t>其中，    表示第   种情况发生的概率。</a:t>
            </a:r>
            <a:br>
              <a:rPr lang="zh-CN" altLang="en-US" sz="2200" dirty="0">
                <a:latin typeface="Times New Roman" panose="02020603050405020304" pitchFamily="18" charset="0"/>
                <a:ea typeface="宋体" panose="02010600030101010101" pitchFamily="2" charset="-122"/>
              </a:rPr>
            </a:br>
            <a:r>
              <a:rPr lang="zh-CN" altLang="en-US" sz="2200" dirty="0">
                <a:latin typeface="Times New Roman" panose="02020603050405020304" pitchFamily="18" charset="0"/>
                <a:ea typeface="宋体" panose="02010600030101010101" pitchFamily="2" charset="-122"/>
              </a:rPr>
              <a:t>       </a:t>
            </a:r>
            <a:r>
              <a:rPr lang="en-US" altLang="zh-CN" sz="2200" dirty="0">
                <a:latin typeface="Times New Roman" panose="02020603050405020304" pitchFamily="18" charset="0"/>
                <a:ea typeface="宋体" panose="02010600030101010101" pitchFamily="2" charset="-122"/>
              </a:rPr>
              <a:t>2. </a:t>
            </a:r>
            <a:r>
              <a:rPr lang="zh-CN" altLang="en-US" sz="2200" dirty="0">
                <a:latin typeface="Times New Roman" panose="02020603050405020304" pitchFamily="18" charset="0"/>
                <a:ea typeface="宋体" panose="02010600030101010101" pitchFamily="2" charset="-122"/>
              </a:rPr>
              <a:t>单个资产标准差的计算</a:t>
            </a:r>
          </a:p>
          <a:p>
            <a:pPr indent="457200">
              <a:lnSpc>
                <a:spcPct val="160000"/>
              </a:lnSpc>
            </a:pPr>
            <a:r>
              <a:rPr lang="zh-CN" altLang="en-US" sz="2200" dirty="0">
                <a:latin typeface="Times New Roman" panose="02020603050405020304" pitchFamily="18" charset="0"/>
                <a:ea typeface="宋体" panose="02010600030101010101" pitchFamily="2" charset="-122"/>
              </a:rPr>
              <a:t>根据各种可能的收益率偏离期望收益率的平均程度，计算标准差：</a:t>
            </a:r>
          </a:p>
          <a:p>
            <a:pPr indent="457200">
              <a:lnSpc>
                <a:spcPct val="160000"/>
              </a:lnSpc>
            </a:pPr>
            <a:endParaRPr lang="zh-CN" altLang="en-US" sz="2200" dirty="0">
              <a:latin typeface="Times New Roman" panose="02020603050405020304" pitchFamily="18" charset="0"/>
              <a:ea typeface="宋体" panose="02010600030101010101" pitchFamily="2" charset="-122"/>
            </a:endParaRPr>
          </a:p>
          <a:p>
            <a:pPr indent="457200">
              <a:lnSpc>
                <a:spcPct val="160000"/>
              </a:lnSpc>
            </a:pPr>
            <a:r>
              <a:rPr lang="en-US" altLang="zh-CN" sz="2200" dirty="0">
                <a:latin typeface="Times New Roman" panose="02020603050405020304" pitchFamily="18" charset="0"/>
                <a:ea typeface="宋体" panose="02010600030101010101" pitchFamily="2" charset="-122"/>
              </a:rPr>
              <a:t>3. </a:t>
            </a:r>
            <a:r>
              <a:rPr lang="zh-CN" altLang="en-US" sz="2200" dirty="0">
                <a:latin typeface="Times New Roman" panose="02020603050405020304" pitchFamily="18" charset="0"/>
                <a:ea typeface="宋体" panose="02010600030101010101" pitchFamily="2" charset="-122"/>
              </a:rPr>
              <a:t>单个资产方差系数的计算</a:t>
            </a:r>
          </a:p>
          <a:p>
            <a:pPr indent="457200">
              <a:lnSpc>
                <a:spcPct val="160000"/>
              </a:lnSpc>
            </a:pPr>
            <a:r>
              <a:rPr lang="zh-CN" altLang="en-US" sz="2200" dirty="0">
                <a:latin typeface="宋体" panose="02010600030101010101" pitchFamily="2" charset="-122"/>
                <a:ea typeface="宋体" panose="02010600030101010101" pitchFamily="2" charset="-122"/>
                <a:cs typeface="Times New Roman" panose="02020603050405020304" pitchFamily="18" charset="0"/>
                <a:sym typeface="+mn-ea"/>
              </a:rPr>
              <a:t>方差系数是单位期望收益所承担的风险，衡量的是一种相对风险，而非绝对值。</a:t>
            </a:r>
            <a:endParaRPr lang="zh-CN" altLang="en-US" sz="2200" dirty="0">
              <a:latin typeface="宋体" panose="02010600030101010101" pitchFamily="2" charset="-122"/>
              <a:ea typeface="宋体" panose="02010600030101010101" pitchFamily="2" charset="-122"/>
            </a:endParaRPr>
          </a:p>
          <a:p>
            <a:pPr indent="457200">
              <a:lnSpc>
                <a:spcPct val="160000"/>
              </a:lnSpc>
            </a:pPr>
            <a:endParaRPr lang="zh-CN" altLang="en-US" sz="2200" dirty="0">
              <a:latin typeface="Times New Roman" panose="02020603050405020304" pitchFamily="18" charset="0"/>
              <a:ea typeface="宋体" panose="02010600030101010101" pitchFamily="2" charset="-122"/>
            </a:endParaRPr>
          </a:p>
          <a:p>
            <a:pPr indent="457200">
              <a:lnSpc>
                <a:spcPct val="160000"/>
              </a:lnSpc>
            </a:pPr>
            <a:endParaRPr lang="zh-CN" altLang="en-US" sz="2200" dirty="0">
              <a:latin typeface="Times New Roman" panose="02020603050405020304" pitchFamily="18" charset="0"/>
              <a:ea typeface="宋体" panose="02010600030101010101" pitchFamily="2" charset="-122"/>
            </a:endParaRPr>
          </a:p>
          <a:p>
            <a:pPr indent="457200">
              <a:lnSpc>
                <a:spcPct val="160000"/>
              </a:lnSpc>
            </a:pPr>
            <a:endParaRPr lang="zh-CN" altLang="en-US" sz="2200" dirty="0">
              <a:latin typeface="Times New Roman" panose="02020603050405020304" pitchFamily="18" charset="0"/>
              <a:ea typeface="宋体" panose="02010600030101010101" pitchFamily="2" charset="-122"/>
            </a:endParaRPr>
          </a:p>
        </p:txBody>
      </p:sp>
      <p:graphicFrame>
        <p:nvGraphicFramePr>
          <p:cNvPr id="6" name="对象 -2147482492"/>
          <p:cNvGraphicFramePr>
            <a:graphicFrameLocks noChangeAspect="1"/>
          </p:cNvGraphicFramePr>
          <p:nvPr/>
        </p:nvGraphicFramePr>
        <p:xfrm>
          <a:off x="5427980" y="1734820"/>
          <a:ext cx="1330960" cy="830580"/>
        </p:xfrm>
        <a:graphic>
          <a:graphicData uri="http://schemas.openxmlformats.org/presentationml/2006/ole">
            <mc:AlternateContent xmlns:mc="http://schemas.openxmlformats.org/markup-compatibility/2006">
              <mc:Choice xmlns:v="urn:schemas-microsoft-com:vml" Requires="v">
                <p:oleObj r:id="rId2" imgW="635000" imgH="393700" progId="Equation.DSMT4">
                  <p:embed/>
                </p:oleObj>
              </mc:Choice>
              <mc:Fallback>
                <p:oleObj r:id="rId2" imgW="635000" imgH="393700" progId="Equation.DSMT4">
                  <p:embed/>
                  <p:pic>
                    <p:nvPicPr>
                      <p:cNvPr id="0" name=""/>
                      <p:cNvPicPr/>
                      <p:nvPr/>
                    </p:nvPicPr>
                    <p:blipFill>
                      <a:blip r:embed="rId3"/>
                      <a:stretch>
                        <a:fillRect/>
                      </a:stretch>
                    </p:blipFill>
                    <p:spPr>
                      <a:xfrm>
                        <a:off x="5427980" y="1734820"/>
                        <a:ext cx="1330960" cy="830580"/>
                      </a:xfrm>
                      <a:prstGeom prst="rect">
                        <a:avLst/>
                      </a:prstGeom>
                      <a:noFill/>
                      <a:ln w="9525">
                        <a:noFill/>
                        <a:miter/>
                      </a:ln>
                    </p:spPr>
                  </p:pic>
                </p:oleObj>
              </mc:Fallback>
            </mc:AlternateContent>
          </a:graphicData>
        </a:graphic>
      </p:graphicFrame>
      <p:graphicFrame>
        <p:nvGraphicFramePr>
          <p:cNvPr id="15" name="对象 -2147482491"/>
          <p:cNvGraphicFramePr>
            <a:graphicFrameLocks noChangeAspect="1"/>
          </p:cNvGraphicFramePr>
          <p:nvPr>
            <p:extLst>
              <p:ext uri="{D42A27DB-BD31-4B8C-83A1-F6EECF244321}">
                <p14:modId xmlns:p14="http://schemas.microsoft.com/office/powerpoint/2010/main" val="2274149160"/>
              </p:ext>
            </p:extLst>
          </p:nvPr>
        </p:nvGraphicFramePr>
        <p:xfrm>
          <a:off x="1707515" y="2605792"/>
          <a:ext cx="334010" cy="391160"/>
        </p:xfrm>
        <a:graphic>
          <a:graphicData uri="http://schemas.openxmlformats.org/presentationml/2006/ole">
            <mc:AlternateContent xmlns:mc="http://schemas.openxmlformats.org/markup-compatibility/2006">
              <mc:Choice xmlns:v="urn:schemas-microsoft-com:vml" Requires="v">
                <p:oleObj r:id="rId4" imgW="165100" imgH="190500" progId="Equation.DSMT4">
                  <p:embed/>
                </p:oleObj>
              </mc:Choice>
              <mc:Fallback>
                <p:oleObj r:id="rId4" imgW="165100" imgH="190500" progId="Equation.DSMT4">
                  <p:embed/>
                  <p:pic>
                    <p:nvPicPr>
                      <p:cNvPr id="0" name=""/>
                      <p:cNvPicPr/>
                      <p:nvPr/>
                    </p:nvPicPr>
                    <p:blipFill>
                      <a:blip r:embed="rId5"/>
                      <a:stretch>
                        <a:fillRect/>
                      </a:stretch>
                    </p:blipFill>
                    <p:spPr>
                      <a:xfrm>
                        <a:off x="1707515" y="2605792"/>
                        <a:ext cx="334010" cy="391160"/>
                      </a:xfrm>
                      <a:prstGeom prst="rect">
                        <a:avLst/>
                      </a:prstGeom>
                      <a:noFill/>
                      <a:ln w="9525">
                        <a:noFill/>
                        <a:miter/>
                      </a:ln>
                    </p:spPr>
                  </p:pic>
                </p:oleObj>
              </mc:Fallback>
            </mc:AlternateContent>
          </a:graphicData>
        </a:graphic>
      </p:graphicFrame>
      <p:graphicFrame>
        <p:nvGraphicFramePr>
          <p:cNvPr id="23" name="对象 -2147482491"/>
          <p:cNvGraphicFramePr>
            <a:graphicFrameLocks noChangeAspect="1"/>
          </p:cNvGraphicFramePr>
          <p:nvPr>
            <p:extLst>
              <p:ext uri="{D42A27DB-BD31-4B8C-83A1-F6EECF244321}">
                <p14:modId xmlns:p14="http://schemas.microsoft.com/office/powerpoint/2010/main" val="2655682407"/>
              </p:ext>
            </p:extLst>
          </p:nvPr>
        </p:nvGraphicFramePr>
        <p:xfrm>
          <a:off x="2929255" y="2671197"/>
          <a:ext cx="205740" cy="260985"/>
        </p:xfrm>
        <a:graphic>
          <a:graphicData uri="http://schemas.openxmlformats.org/presentationml/2006/ole">
            <mc:AlternateContent xmlns:mc="http://schemas.openxmlformats.org/markup-compatibility/2006">
              <mc:Choice xmlns:v="urn:schemas-microsoft-com:vml" Requires="v">
                <p:oleObj r:id="rId6" imgW="101600" imgH="127000" progId="Equation.DSMT4">
                  <p:embed/>
                </p:oleObj>
              </mc:Choice>
              <mc:Fallback>
                <p:oleObj r:id="rId6" imgW="101600" imgH="127000" progId="Equation.DSMT4">
                  <p:embed/>
                  <p:pic>
                    <p:nvPicPr>
                      <p:cNvPr id="0" name=""/>
                      <p:cNvPicPr/>
                      <p:nvPr/>
                    </p:nvPicPr>
                    <p:blipFill>
                      <a:blip r:embed="rId7"/>
                      <a:stretch>
                        <a:fillRect/>
                      </a:stretch>
                    </p:blipFill>
                    <p:spPr>
                      <a:xfrm>
                        <a:off x="2929255" y="2671197"/>
                        <a:ext cx="205740" cy="260985"/>
                      </a:xfrm>
                      <a:prstGeom prst="rect">
                        <a:avLst/>
                      </a:prstGeom>
                      <a:noFill/>
                      <a:ln w="9525">
                        <a:noFill/>
                        <a:miter/>
                      </a:ln>
                    </p:spPr>
                  </p:pic>
                </p:oleObj>
              </mc:Fallback>
            </mc:AlternateContent>
          </a:graphicData>
        </a:graphic>
      </p:graphicFrame>
      <p:graphicFrame>
        <p:nvGraphicFramePr>
          <p:cNvPr id="25" name="对象 -2147482490"/>
          <p:cNvGraphicFramePr>
            <a:graphicFrameLocks noChangeAspect="1"/>
          </p:cNvGraphicFramePr>
          <p:nvPr>
            <p:extLst>
              <p:ext uri="{D42A27DB-BD31-4B8C-83A1-F6EECF244321}">
                <p14:modId xmlns:p14="http://schemas.microsoft.com/office/powerpoint/2010/main" val="3909368586"/>
              </p:ext>
            </p:extLst>
          </p:nvPr>
        </p:nvGraphicFramePr>
        <p:xfrm>
          <a:off x="5143014" y="4149080"/>
          <a:ext cx="2010410" cy="754380"/>
        </p:xfrm>
        <a:graphic>
          <a:graphicData uri="http://schemas.openxmlformats.org/presentationml/2006/ole">
            <mc:AlternateContent xmlns:mc="http://schemas.openxmlformats.org/markup-compatibility/2006">
              <mc:Choice xmlns:v="urn:schemas-microsoft-com:vml" Requires="v">
                <p:oleObj r:id="rId8" imgW="1104900" imgH="419100" progId="Equation.DSMT4">
                  <p:embed/>
                </p:oleObj>
              </mc:Choice>
              <mc:Fallback>
                <p:oleObj r:id="rId8" imgW="1104900" imgH="419100" progId="Equation.DSMT4">
                  <p:embed/>
                  <p:pic>
                    <p:nvPicPr>
                      <p:cNvPr id="0" name=""/>
                      <p:cNvPicPr/>
                      <p:nvPr/>
                    </p:nvPicPr>
                    <p:blipFill>
                      <a:blip r:embed="rId9"/>
                      <a:stretch>
                        <a:fillRect/>
                      </a:stretch>
                    </p:blipFill>
                    <p:spPr>
                      <a:xfrm>
                        <a:off x="5143014" y="4149080"/>
                        <a:ext cx="2010410" cy="754380"/>
                      </a:xfrm>
                      <a:prstGeom prst="rect">
                        <a:avLst/>
                      </a:prstGeom>
                      <a:noFill/>
                      <a:ln w="9525">
                        <a:noFill/>
                        <a:miter/>
                      </a:ln>
                    </p:spPr>
                  </p:pic>
                </p:oleObj>
              </mc:Fallback>
            </mc:AlternateContent>
          </a:graphicData>
        </a:graphic>
      </p:graphicFrame>
      <p:graphicFrame>
        <p:nvGraphicFramePr>
          <p:cNvPr id="27" name="对象 -2147482489"/>
          <p:cNvGraphicFramePr>
            <a:graphicFrameLocks noChangeAspect="1"/>
          </p:cNvGraphicFramePr>
          <p:nvPr>
            <p:extLst>
              <p:ext uri="{D42A27DB-BD31-4B8C-83A1-F6EECF244321}">
                <p14:modId xmlns:p14="http://schemas.microsoft.com/office/powerpoint/2010/main" val="1354080838"/>
              </p:ext>
            </p:extLst>
          </p:nvPr>
        </p:nvGraphicFramePr>
        <p:xfrm>
          <a:off x="5445547" y="4941168"/>
          <a:ext cx="1191260" cy="586105"/>
        </p:xfrm>
        <a:graphic>
          <a:graphicData uri="http://schemas.openxmlformats.org/presentationml/2006/ole">
            <mc:AlternateContent xmlns:mc="http://schemas.openxmlformats.org/markup-compatibility/2006">
              <mc:Choice xmlns:v="urn:schemas-microsoft-com:vml" Requires="v">
                <p:oleObj r:id="rId10" imgW="545465" imgH="266700" progId="Equation.DSMT4">
                  <p:embed/>
                </p:oleObj>
              </mc:Choice>
              <mc:Fallback>
                <p:oleObj r:id="rId10" imgW="545465" imgH="266700" progId="Equation.DSMT4">
                  <p:embed/>
                  <p:pic>
                    <p:nvPicPr>
                      <p:cNvPr id="0" name=""/>
                      <p:cNvPicPr/>
                      <p:nvPr/>
                    </p:nvPicPr>
                    <p:blipFill>
                      <a:blip r:embed="rId11"/>
                      <a:stretch>
                        <a:fillRect/>
                      </a:stretch>
                    </p:blipFill>
                    <p:spPr>
                      <a:xfrm>
                        <a:off x="5445547" y="4941168"/>
                        <a:ext cx="1191260" cy="586105"/>
                      </a:xfrm>
                      <a:prstGeom prst="rect">
                        <a:avLst/>
                      </a:prstGeom>
                      <a:noFill/>
                      <a:ln w="9525">
                        <a:noFill/>
                        <a:miter/>
                      </a:ln>
                    </p:spPr>
                  </p:pic>
                </p:oleObj>
              </mc:Fallback>
            </mc:AlternateContent>
          </a:graphicData>
        </a:graphic>
      </p:graphicFrame>
      <p:sp>
        <p:nvSpPr>
          <p:cNvPr id="3" name="矩形 2"/>
          <p:cNvSpPr/>
          <p:nvPr/>
        </p:nvSpPr>
        <p:spPr>
          <a:xfrm>
            <a:off x="476995" y="116632"/>
            <a:ext cx="4032448"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第二节 单资产风险的度量 </a:t>
            </a:r>
          </a:p>
        </p:txBody>
      </p:sp>
    </p:spTree>
    <p:extLst>
      <p:ext uri="{BB962C8B-B14F-4D97-AF65-F5344CB8AC3E}">
        <p14:creationId xmlns:p14="http://schemas.microsoft.com/office/powerpoint/2010/main" val="2153613683"/>
      </p:ext>
    </p:extLst>
  </p:cSld>
  <p:clrMapOvr>
    <a:masterClrMapping/>
  </p:clrMapOvr>
  <p:transition>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p:nvPr/>
        </p:nvSpPr>
        <p:spPr bwMode="auto">
          <a:xfrm>
            <a:off x="404987" y="691515"/>
            <a:ext cx="11486465" cy="5833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normAutofit lnSpcReduction="10000"/>
          </a:bodyPr>
          <a:lstStyle>
            <a:lvl1pPr marL="0" indent="0" algn="l" rtl="0" eaLnBrk="0" fontAlgn="base" hangingPunct="0">
              <a:spcBef>
                <a:spcPct val="20000"/>
              </a:spcBef>
              <a:spcAft>
                <a:spcPct val="0"/>
              </a:spcAft>
              <a:buFont typeface="Arial" panose="020B0604020202020204" pitchFamily="34" charset="0"/>
              <a:buNone/>
              <a:defRPr kumimoji="1" sz="3200" kern="1200">
                <a:solidFill>
                  <a:schemeClr val="tx1"/>
                </a:solidFill>
                <a:latin typeface="+mn-lt"/>
                <a:ea typeface="+mn-ea"/>
                <a:cs typeface="宋体" panose="02010600030101010101" pitchFamily="2" charset="-122"/>
              </a:defRPr>
            </a:lvl1pPr>
            <a:lvl2pPr marL="457200" indent="0" algn="l" rtl="0" eaLnBrk="0" fontAlgn="base" hangingPunct="0">
              <a:spcBef>
                <a:spcPct val="20000"/>
              </a:spcBef>
              <a:spcAft>
                <a:spcPct val="0"/>
              </a:spcAft>
              <a:buFont typeface="Arial" panose="020B0604020202020204" pitchFamily="34" charset="0"/>
              <a:buNone/>
              <a:defRPr kumimoji="1" sz="2800" kern="1200">
                <a:solidFill>
                  <a:schemeClr val="tx1"/>
                </a:solidFill>
                <a:latin typeface="+mn-lt"/>
                <a:ea typeface="+mn-ea"/>
                <a:cs typeface="+mn-cs"/>
              </a:defRPr>
            </a:lvl2pPr>
            <a:lvl3pPr marL="914400" indent="0" algn="l" rtl="0" eaLnBrk="0" fontAlgn="base" hangingPunct="0">
              <a:spcBef>
                <a:spcPct val="20000"/>
              </a:spcBef>
              <a:spcAft>
                <a:spcPct val="0"/>
              </a:spcAft>
              <a:buFont typeface="Arial" panose="020B0604020202020204" pitchFamily="34" charset="0"/>
              <a:buNone/>
              <a:defRPr kumimoji="1" sz="2400" kern="1200">
                <a:solidFill>
                  <a:schemeClr val="tx1"/>
                </a:solidFill>
                <a:latin typeface="+mn-lt"/>
                <a:ea typeface="+mn-ea"/>
                <a:cs typeface="+mn-cs"/>
              </a:defRPr>
            </a:lvl3pPr>
            <a:lvl4pPr marL="1371600" indent="0" algn="l" rtl="0" eaLnBrk="0" fontAlgn="base" hangingPunct="0">
              <a:spcBef>
                <a:spcPct val="20000"/>
              </a:spcBef>
              <a:spcAft>
                <a:spcPct val="0"/>
              </a:spcAft>
              <a:buFont typeface="Arial" panose="020B0604020202020204" pitchFamily="34" charset="0"/>
              <a:buNone/>
              <a:defRPr kumimoji="1" sz="2000" kern="1200">
                <a:solidFill>
                  <a:schemeClr val="tx1"/>
                </a:solidFill>
                <a:latin typeface="+mn-lt"/>
                <a:ea typeface="+mn-ea"/>
                <a:cs typeface="+mn-cs"/>
              </a:defRPr>
            </a:lvl4pPr>
            <a:lvl5pPr marL="1828800" indent="0" algn="l" rtl="0" eaLnBrk="0" fontAlgn="base" hangingPunct="0">
              <a:spcBef>
                <a:spcPct val="20000"/>
              </a:spcBef>
              <a:spcAft>
                <a:spcPct val="0"/>
              </a:spcAft>
              <a:buFont typeface="Arial" panose="020B0604020202020204" pitchFamily="34" charset="0"/>
              <a:buNone/>
              <a:defRPr kumimoji="1" sz="20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9pPr>
          </a:lstStyle>
          <a:p>
            <a:pPr indent="457200">
              <a:lnSpc>
                <a:spcPct val="130000"/>
              </a:lnSpc>
            </a:pPr>
            <a:r>
              <a:rPr lang="zh-CN" altLang="en-US"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sym typeface="+mn-ea"/>
              </a:rPr>
              <a:t>（二）资产组合风险的度量 </a:t>
            </a:r>
            <a:endParaRPr lang="zh-CN" altLang="en-US"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endParaRPr>
          </a:p>
          <a:p>
            <a:pPr indent="457200">
              <a:lnSpc>
                <a:spcPct val="160000"/>
              </a:lnSpc>
            </a:pPr>
            <a:r>
              <a:rPr lang="zh-CN" altLang="en-US" sz="2200" dirty="0">
                <a:latin typeface="Times New Roman" panose="02020603050405020304" pitchFamily="18" charset="0"/>
                <a:ea typeface="宋体" panose="02010600030101010101" pitchFamily="2" charset="-122"/>
              </a:rPr>
              <a:t>资产组合的风险是用方差或标准差来表示的。</a:t>
            </a:r>
          </a:p>
          <a:p>
            <a:pPr indent="457200">
              <a:lnSpc>
                <a:spcPct val="160000"/>
              </a:lnSpc>
            </a:pPr>
            <a:endParaRPr lang="zh-CN" altLang="en-US" sz="2200" dirty="0">
              <a:latin typeface="Times New Roman" panose="02020603050405020304" pitchFamily="18" charset="0"/>
              <a:ea typeface="宋体" panose="02010600030101010101" pitchFamily="2" charset="-122"/>
            </a:endParaRPr>
          </a:p>
          <a:p>
            <a:pPr indent="457200">
              <a:lnSpc>
                <a:spcPct val="160000"/>
              </a:lnSpc>
            </a:pPr>
            <a:endParaRPr lang="zh-CN" altLang="en-US" sz="2200" dirty="0">
              <a:latin typeface="Times New Roman" panose="02020603050405020304" pitchFamily="18" charset="0"/>
              <a:ea typeface="宋体" panose="02010600030101010101" pitchFamily="2" charset="-122"/>
            </a:endParaRPr>
          </a:p>
          <a:p>
            <a:pPr indent="457200">
              <a:lnSpc>
                <a:spcPct val="160000"/>
              </a:lnSpc>
            </a:pPr>
            <a:endParaRPr lang="zh-CN" altLang="en-US" sz="2200" dirty="0">
              <a:latin typeface="Times New Roman" panose="02020603050405020304" pitchFamily="18" charset="0"/>
              <a:ea typeface="宋体" panose="02010600030101010101" pitchFamily="2" charset="-122"/>
            </a:endParaRPr>
          </a:p>
          <a:p>
            <a:pPr indent="457200">
              <a:lnSpc>
                <a:spcPct val="160000"/>
              </a:lnSpc>
            </a:pPr>
            <a:r>
              <a:rPr lang="en-US" altLang="zh-CN" sz="2200" dirty="0">
                <a:latin typeface="Times New Roman" panose="02020603050405020304" pitchFamily="18" charset="0"/>
                <a:ea typeface="宋体" panose="02010600030101010101" pitchFamily="2" charset="-122"/>
              </a:rPr>
              <a:t>1. </a:t>
            </a:r>
            <a:r>
              <a:rPr lang="zh-CN" altLang="en-US" sz="2200" dirty="0">
                <a:latin typeface="Times New Roman" panose="02020603050405020304" pitchFamily="18" charset="0"/>
                <a:ea typeface="宋体" panose="02010600030101010101" pitchFamily="2" charset="-122"/>
              </a:rPr>
              <a:t>投资组合的期望收益率</a:t>
            </a:r>
          </a:p>
          <a:p>
            <a:pPr indent="457200">
              <a:lnSpc>
                <a:spcPct val="160000"/>
              </a:lnSpc>
            </a:pPr>
            <a:r>
              <a:rPr lang="zh-CN" altLang="en-US" sz="2200" dirty="0">
                <a:latin typeface="Times New Roman" panose="02020603050405020304" pitchFamily="18" charset="0"/>
                <a:ea typeface="宋体" panose="02010600030101010101" pitchFamily="2" charset="-122"/>
              </a:rPr>
              <a:t>资产组合的预期收益率是构成该组合的所有资产的预期收益率的加权平均，即：</a:t>
            </a:r>
          </a:p>
          <a:p>
            <a:pPr indent="457200">
              <a:lnSpc>
                <a:spcPct val="160000"/>
              </a:lnSpc>
            </a:pPr>
            <a:endParaRPr lang="en-US" altLang="zh-CN" sz="2200" dirty="0">
              <a:latin typeface="Times New Roman" panose="02020603050405020304" pitchFamily="18" charset="0"/>
              <a:ea typeface="宋体" panose="02010600030101010101" pitchFamily="2" charset="-122"/>
            </a:endParaRPr>
          </a:p>
          <a:p>
            <a:pPr indent="457200">
              <a:lnSpc>
                <a:spcPct val="160000"/>
              </a:lnSpc>
            </a:pPr>
            <a:r>
              <a:rPr lang="zh-CN" altLang="en-US" sz="2200" dirty="0">
                <a:latin typeface="Times New Roman" panose="02020603050405020304" pitchFamily="18" charset="0"/>
                <a:ea typeface="宋体" panose="02010600030101010101" pitchFamily="2" charset="-122"/>
              </a:rPr>
              <a:t>其中，    为买入或卖空该资产的金额在初始投资总额中所占的比例，   为资产的个数，</a:t>
            </a:r>
            <a:r>
              <a:rPr lang="en-US" altLang="zh-CN" sz="2200" i="1" dirty="0" err="1">
                <a:latin typeface="Times New Roman" panose="02020603050405020304" pitchFamily="18" charset="0"/>
                <a:ea typeface="宋体" panose="02010600030101010101" pitchFamily="2" charset="-122"/>
              </a:rPr>
              <a:t>μ</a:t>
            </a:r>
            <a:r>
              <a:rPr lang="en-US" altLang="zh-CN" sz="2200" i="1" baseline="-25000" dirty="0" err="1">
                <a:latin typeface="Times New Roman" panose="02020603050405020304" pitchFamily="18" charset="0"/>
                <a:ea typeface="宋体" panose="02010600030101010101" pitchFamily="2" charset="-122"/>
              </a:rPr>
              <a:t>i</a:t>
            </a:r>
            <a:r>
              <a:rPr lang="zh-CN" altLang="en-US" sz="2200" dirty="0">
                <a:latin typeface="Times New Roman" panose="02020603050405020304" pitchFamily="18" charset="0"/>
                <a:ea typeface="宋体" panose="02010600030101010101" pitchFamily="2" charset="-122"/>
              </a:rPr>
              <a:t>为资产   的预期收益率。</a:t>
            </a:r>
          </a:p>
        </p:txBody>
      </p:sp>
      <p:grpSp>
        <p:nvGrpSpPr>
          <p:cNvPr id="31" name="组合 30"/>
          <p:cNvGrpSpPr/>
          <p:nvPr/>
        </p:nvGrpSpPr>
        <p:grpSpPr bwMode="auto">
          <a:xfrm>
            <a:off x="970897" y="2395107"/>
            <a:ext cx="3456384" cy="1106488"/>
            <a:chOff x="3293540" y="1871345"/>
            <a:chExt cx="4602685" cy="1106488"/>
          </a:xfrm>
        </p:grpSpPr>
        <p:sp>
          <p:nvSpPr>
            <p:cNvPr id="32" name="五边形 9"/>
            <p:cNvSpPr>
              <a:spLocks noChangeArrowheads="1"/>
            </p:cNvSpPr>
            <p:nvPr/>
          </p:nvSpPr>
          <p:spPr bwMode="auto">
            <a:xfrm>
              <a:off x="3293540" y="1871345"/>
              <a:ext cx="4216400" cy="1106488"/>
            </a:xfrm>
            <a:prstGeom prst="homePlate">
              <a:avLst>
                <a:gd name="adj" fmla="val 49820"/>
              </a:avLst>
            </a:prstGeom>
            <a:solidFill>
              <a:srgbClr val="FFFF00"/>
            </a:solidFill>
            <a:ln w="9525">
              <a:solidFill>
                <a:srgbClr val="FFFF00"/>
              </a:solidFill>
              <a:miter lim="800000"/>
            </a:ln>
          </p:spPr>
          <p:txBody>
            <a:bodyPr anchor="ctr"/>
            <a:lstStyle>
              <a:lvl1pPr eaLnBrk="0" hangingPunct="0">
                <a:defRPr>
                  <a:solidFill>
                    <a:schemeClr val="tx1"/>
                  </a:solidFill>
                  <a:latin typeface="Lucida Sans Unicode" panose="020B0602030504020204" pitchFamily="34" charset="0"/>
                  <a:ea typeface="宋体" panose="02010600030101010101" pitchFamily="2" charset="-122"/>
                </a:defRPr>
              </a:lvl1pPr>
              <a:lvl2pPr marL="742950" indent="-285750" eaLnBrk="0" hangingPunct="0">
                <a:defRPr>
                  <a:solidFill>
                    <a:schemeClr val="tx1"/>
                  </a:solidFill>
                  <a:latin typeface="Lucida Sans Unicode" panose="020B0602030504020204" pitchFamily="34" charset="0"/>
                  <a:ea typeface="宋体" panose="02010600030101010101" pitchFamily="2" charset="-122"/>
                </a:defRPr>
              </a:lvl2pPr>
              <a:lvl3pPr marL="1143000" indent="-228600" eaLnBrk="0" hangingPunct="0">
                <a:defRPr>
                  <a:solidFill>
                    <a:schemeClr val="tx1"/>
                  </a:solidFill>
                  <a:latin typeface="Lucida Sans Unicode" panose="020B0602030504020204" pitchFamily="34" charset="0"/>
                  <a:ea typeface="宋体" panose="02010600030101010101" pitchFamily="2" charset="-122"/>
                </a:defRPr>
              </a:lvl3pPr>
              <a:lvl4pPr marL="1600200" indent="-228600" eaLnBrk="0" hangingPunct="0">
                <a:defRPr>
                  <a:solidFill>
                    <a:schemeClr val="tx1"/>
                  </a:solidFill>
                  <a:latin typeface="Lucida Sans Unicode" panose="020B0602030504020204" pitchFamily="34" charset="0"/>
                  <a:ea typeface="宋体" panose="02010600030101010101" pitchFamily="2" charset="-122"/>
                </a:defRPr>
              </a:lvl4pPr>
              <a:lvl5pPr marL="2057400" indent="-228600" eaLnBrk="0" hangingPunct="0">
                <a:defRPr>
                  <a:solidFill>
                    <a:schemeClr val="tx1"/>
                  </a:solidFill>
                  <a:latin typeface="Lucida Sans Unicode" panose="020B0602030504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dirty="0">
                  <a:latin typeface="宋体" panose="02010600030101010101" pitchFamily="2" charset="-122"/>
                  <a:cs typeface="宋体" panose="02010600030101010101" pitchFamily="2" charset="-122"/>
                  <a:sym typeface="Calibri" panose="020F0502020204030204" pitchFamily="34" charset="0"/>
                </a:rPr>
                <a:t>计算投资组合的期望收益率</a:t>
              </a:r>
            </a:p>
          </p:txBody>
        </p:sp>
        <p:sp>
          <p:nvSpPr>
            <p:cNvPr id="33" name="任意多边形 10"/>
            <p:cNvSpPr>
              <a:spLocks noChangeArrowheads="1"/>
            </p:cNvSpPr>
            <p:nvPr/>
          </p:nvSpPr>
          <p:spPr bwMode="auto">
            <a:xfrm>
              <a:off x="6841442" y="1871345"/>
              <a:ext cx="1054783" cy="1092200"/>
            </a:xfrm>
            <a:custGeom>
              <a:avLst/>
              <a:gdLst>
                <a:gd name="T0" fmla="*/ 0 w 504957"/>
                <a:gd name="T1" fmla="*/ 0 h 619256"/>
                <a:gd name="T2" fmla="*/ 2071344 w 504957"/>
                <a:gd name="T3" fmla="*/ 0 h 619256"/>
                <a:gd name="T4" fmla="*/ 5354753 w 504957"/>
                <a:gd name="T5" fmla="*/ 2996183 h 619256"/>
                <a:gd name="T6" fmla="*/ 2071344 w 504957"/>
                <a:gd name="T7" fmla="*/ 5992361 h 619256"/>
                <a:gd name="T8" fmla="*/ 0 w 504957"/>
                <a:gd name="T9" fmla="*/ 5992361 h 619256"/>
                <a:gd name="T10" fmla="*/ 3283409 w 504957"/>
                <a:gd name="T11" fmla="*/ 2996183 h 619256"/>
                <a:gd name="T12" fmla="*/ 0 w 504957"/>
                <a:gd name="T13" fmla="*/ 0 h 6192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4957" h="619256">
                  <a:moveTo>
                    <a:pt x="0" y="0"/>
                  </a:moveTo>
                  <a:lnTo>
                    <a:pt x="195329" y="0"/>
                  </a:lnTo>
                  <a:lnTo>
                    <a:pt x="504957" y="309628"/>
                  </a:lnTo>
                  <a:lnTo>
                    <a:pt x="195329" y="619256"/>
                  </a:lnTo>
                  <a:lnTo>
                    <a:pt x="0" y="619256"/>
                  </a:lnTo>
                  <a:lnTo>
                    <a:pt x="309628" y="309628"/>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4" name="组合 33"/>
          <p:cNvGrpSpPr/>
          <p:nvPr/>
        </p:nvGrpSpPr>
        <p:grpSpPr bwMode="auto">
          <a:xfrm>
            <a:off x="4572000" y="2383155"/>
            <a:ext cx="2560955" cy="1118870"/>
            <a:chOff x="4039692" y="3541394"/>
            <a:chExt cx="4708447" cy="1052514"/>
          </a:xfrm>
        </p:grpSpPr>
        <p:sp>
          <p:nvSpPr>
            <p:cNvPr id="35" name="五边形 9"/>
            <p:cNvSpPr>
              <a:spLocks noChangeArrowheads="1"/>
            </p:cNvSpPr>
            <p:nvPr/>
          </p:nvSpPr>
          <p:spPr bwMode="auto">
            <a:xfrm>
              <a:off x="4039692" y="3541395"/>
              <a:ext cx="4243387" cy="1052513"/>
            </a:xfrm>
            <a:prstGeom prst="homePlate">
              <a:avLst>
                <a:gd name="adj" fmla="val 49873"/>
              </a:avLst>
            </a:prstGeom>
            <a:solidFill>
              <a:srgbClr val="FFFF00"/>
            </a:solidFill>
            <a:ln w="9525">
              <a:solidFill>
                <a:srgbClr val="FFFF00"/>
              </a:solidFill>
              <a:miter lim="800000"/>
            </a:ln>
          </p:spPr>
          <p:txBody>
            <a:bodyPr anchor="ctr"/>
            <a:lstStyle>
              <a:lvl1pPr eaLnBrk="0" hangingPunct="0">
                <a:defRPr>
                  <a:solidFill>
                    <a:schemeClr val="tx1"/>
                  </a:solidFill>
                  <a:latin typeface="Lucida Sans Unicode" panose="020B0602030504020204" pitchFamily="34" charset="0"/>
                  <a:ea typeface="宋体" panose="02010600030101010101" pitchFamily="2" charset="-122"/>
                </a:defRPr>
              </a:lvl1pPr>
              <a:lvl2pPr marL="742950" indent="-285750" eaLnBrk="0" hangingPunct="0">
                <a:defRPr>
                  <a:solidFill>
                    <a:schemeClr val="tx1"/>
                  </a:solidFill>
                  <a:latin typeface="Lucida Sans Unicode" panose="020B0602030504020204" pitchFamily="34" charset="0"/>
                  <a:ea typeface="宋体" panose="02010600030101010101" pitchFamily="2" charset="-122"/>
                </a:defRPr>
              </a:lvl2pPr>
              <a:lvl3pPr marL="1143000" indent="-228600" eaLnBrk="0" hangingPunct="0">
                <a:defRPr>
                  <a:solidFill>
                    <a:schemeClr val="tx1"/>
                  </a:solidFill>
                  <a:latin typeface="Lucida Sans Unicode" panose="020B0602030504020204" pitchFamily="34" charset="0"/>
                  <a:ea typeface="宋体" panose="02010600030101010101" pitchFamily="2" charset="-122"/>
                </a:defRPr>
              </a:lvl3pPr>
              <a:lvl4pPr marL="1600200" indent="-228600" eaLnBrk="0" hangingPunct="0">
                <a:defRPr>
                  <a:solidFill>
                    <a:schemeClr val="tx1"/>
                  </a:solidFill>
                  <a:latin typeface="Lucida Sans Unicode" panose="020B0602030504020204" pitchFamily="34" charset="0"/>
                  <a:ea typeface="宋体" panose="02010600030101010101" pitchFamily="2" charset="-122"/>
                </a:defRPr>
              </a:lvl4pPr>
              <a:lvl5pPr marL="2057400" indent="-228600" eaLnBrk="0" hangingPunct="0">
                <a:defRPr>
                  <a:solidFill>
                    <a:schemeClr val="tx1"/>
                  </a:solidFill>
                  <a:latin typeface="Lucida Sans Unicode" panose="020B0602030504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dirty="0">
                  <a:latin typeface="宋体" panose="02010600030101010101" pitchFamily="2" charset="-122"/>
                  <a:cs typeface="宋体" panose="02010600030101010101" pitchFamily="2" charset="-122"/>
                  <a:sym typeface="Calibri" panose="020F0502020204030204" pitchFamily="34" charset="0"/>
                </a:rPr>
                <a:t>计算投资组合的标准差</a:t>
              </a:r>
            </a:p>
          </p:txBody>
        </p:sp>
        <p:sp>
          <p:nvSpPr>
            <p:cNvPr id="36" name="任意多边形 10"/>
            <p:cNvSpPr>
              <a:spLocks noChangeArrowheads="1"/>
            </p:cNvSpPr>
            <p:nvPr/>
          </p:nvSpPr>
          <p:spPr bwMode="auto">
            <a:xfrm>
              <a:off x="7423466" y="3541394"/>
              <a:ext cx="1324673" cy="1052513"/>
            </a:xfrm>
            <a:custGeom>
              <a:avLst/>
              <a:gdLst>
                <a:gd name="T0" fmla="*/ 0 w 504957"/>
                <a:gd name="T1" fmla="*/ 0 h 619256"/>
                <a:gd name="T2" fmla="*/ 2085818 w 504957"/>
                <a:gd name="T3" fmla="*/ 0 h 619256"/>
                <a:gd name="T4" fmla="*/ 5392176 w 504957"/>
                <a:gd name="T5" fmla="*/ 2996183 h 619256"/>
                <a:gd name="T6" fmla="*/ 2085818 w 504957"/>
                <a:gd name="T7" fmla="*/ 5992361 h 619256"/>
                <a:gd name="T8" fmla="*/ 0 w 504957"/>
                <a:gd name="T9" fmla="*/ 5992361 h 619256"/>
                <a:gd name="T10" fmla="*/ 3306358 w 504957"/>
                <a:gd name="T11" fmla="*/ 2996183 h 619256"/>
                <a:gd name="T12" fmla="*/ 0 w 504957"/>
                <a:gd name="T13" fmla="*/ 0 h 6192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4957" h="619256">
                  <a:moveTo>
                    <a:pt x="0" y="0"/>
                  </a:moveTo>
                  <a:lnTo>
                    <a:pt x="195329" y="0"/>
                  </a:lnTo>
                  <a:lnTo>
                    <a:pt x="504957" y="309628"/>
                  </a:lnTo>
                  <a:lnTo>
                    <a:pt x="195329" y="619256"/>
                  </a:lnTo>
                  <a:lnTo>
                    <a:pt x="0" y="619256"/>
                  </a:lnTo>
                  <a:lnTo>
                    <a:pt x="309628" y="309628"/>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40" name="矩形 39"/>
          <p:cNvSpPr/>
          <p:nvPr/>
        </p:nvSpPr>
        <p:spPr>
          <a:xfrm>
            <a:off x="476885" y="116840"/>
            <a:ext cx="4950460"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第二节 资产组合风险的度量 </a:t>
            </a:r>
          </a:p>
        </p:txBody>
      </p:sp>
      <p:sp>
        <p:nvSpPr>
          <p:cNvPr id="41" name="文本框 40"/>
          <p:cNvSpPr txBox="1"/>
          <p:nvPr/>
        </p:nvSpPr>
        <p:spPr>
          <a:xfrm>
            <a:off x="7208520" y="2757170"/>
            <a:ext cx="3961765" cy="368300"/>
          </a:xfrm>
          <a:prstGeom prst="rect">
            <a:avLst/>
          </a:prstGeom>
          <a:noFill/>
        </p:spPr>
        <p:txBody>
          <a:bodyPr wrap="square" rtlCol="0">
            <a:spAutoFit/>
          </a:bodyPr>
          <a:lstStyle/>
          <a:p>
            <a:r>
              <a:rPr lang="zh-CN" altLang="en-US"/>
              <a:t>标准差越大的资产组合风险越大。</a:t>
            </a:r>
          </a:p>
        </p:txBody>
      </p:sp>
      <p:graphicFrame>
        <p:nvGraphicFramePr>
          <p:cNvPr id="43" name="对象 -2147482477"/>
          <p:cNvGraphicFramePr>
            <a:graphicFrameLocks noChangeAspect="1"/>
          </p:cNvGraphicFramePr>
          <p:nvPr>
            <p:extLst>
              <p:ext uri="{D42A27DB-BD31-4B8C-83A1-F6EECF244321}">
                <p14:modId xmlns:p14="http://schemas.microsoft.com/office/powerpoint/2010/main" val="3397338232"/>
              </p:ext>
            </p:extLst>
          </p:nvPr>
        </p:nvGraphicFramePr>
        <p:xfrm>
          <a:off x="5082371" y="4725144"/>
          <a:ext cx="2131695" cy="763270"/>
        </p:xfrm>
        <a:graphic>
          <a:graphicData uri="http://schemas.openxmlformats.org/presentationml/2006/ole">
            <mc:AlternateContent xmlns:mc="http://schemas.openxmlformats.org/markup-compatibility/2006">
              <mc:Choice xmlns:v="urn:schemas-microsoft-com:vml" Requires="v">
                <p:oleObj r:id="rId2" imgW="1104900" imgH="393700" progId="Equation.DSMT4">
                  <p:embed/>
                </p:oleObj>
              </mc:Choice>
              <mc:Fallback>
                <p:oleObj r:id="rId2" imgW="1104900" imgH="393700" progId="Equation.DSMT4">
                  <p:embed/>
                  <p:pic>
                    <p:nvPicPr>
                      <p:cNvPr id="0" name=""/>
                      <p:cNvPicPr/>
                      <p:nvPr/>
                    </p:nvPicPr>
                    <p:blipFill>
                      <a:blip r:embed="rId3"/>
                      <a:stretch>
                        <a:fillRect/>
                      </a:stretch>
                    </p:blipFill>
                    <p:spPr>
                      <a:xfrm>
                        <a:off x="5082371" y="4725144"/>
                        <a:ext cx="2131695" cy="763270"/>
                      </a:xfrm>
                      <a:prstGeom prst="rect">
                        <a:avLst/>
                      </a:prstGeom>
                      <a:noFill/>
                      <a:ln w="9525">
                        <a:noFill/>
                        <a:miter/>
                      </a:ln>
                    </p:spPr>
                  </p:pic>
                </p:oleObj>
              </mc:Fallback>
            </mc:AlternateContent>
          </a:graphicData>
        </a:graphic>
      </p:graphicFrame>
      <p:graphicFrame>
        <p:nvGraphicFramePr>
          <p:cNvPr id="44" name="对象 -2147482475"/>
          <p:cNvGraphicFramePr>
            <a:graphicFrameLocks noChangeAspect="1"/>
          </p:cNvGraphicFramePr>
          <p:nvPr>
            <p:extLst>
              <p:ext uri="{D42A27DB-BD31-4B8C-83A1-F6EECF244321}">
                <p14:modId xmlns:p14="http://schemas.microsoft.com/office/powerpoint/2010/main" val="1876675417"/>
              </p:ext>
            </p:extLst>
          </p:nvPr>
        </p:nvGraphicFramePr>
        <p:xfrm>
          <a:off x="1773139" y="5492908"/>
          <a:ext cx="356235" cy="417195"/>
        </p:xfrm>
        <a:graphic>
          <a:graphicData uri="http://schemas.openxmlformats.org/presentationml/2006/ole">
            <mc:AlternateContent xmlns:mc="http://schemas.openxmlformats.org/markup-compatibility/2006">
              <mc:Choice xmlns:v="urn:schemas-microsoft-com:vml" Requires="v">
                <p:oleObj r:id="rId4" imgW="165100" imgH="190500" progId="Equation.DSMT4">
                  <p:embed/>
                </p:oleObj>
              </mc:Choice>
              <mc:Fallback>
                <p:oleObj r:id="rId4" imgW="165100" imgH="190500" progId="Equation.DSMT4">
                  <p:embed/>
                  <p:pic>
                    <p:nvPicPr>
                      <p:cNvPr id="0" name=""/>
                      <p:cNvPicPr/>
                      <p:nvPr/>
                    </p:nvPicPr>
                    <p:blipFill>
                      <a:blip r:embed="rId5"/>
                      <a:stretch>
                        <a:fillRect/>
                      </a:stretch>
                    </p:blipFill>
                    <p:spPr>
                      <a:xfrm>
                        <a:off x="1773139" y="5492908"/>
                        <a:ext cx="356235" cy="417195"/>
                      </a:xfrm>
                      <a:prstGeom prst="rect">
                        <a:avLst/>
                      </a:prstGeom>
                      <a:noFill/>
                      <a:ln w="9525">
                        <a:noFill/>
                        <a:miter/>
                      </a:ln>
                    </p:spPr>
                  </p:pic>
                </p:oleObj>
              </mc:Fallback>
            </mc:AlternateContent>
          </a:graphicData>
        </a:graphic>
      </p:graphicFrame>
      <p:graphicFrame>
        <p:nvGraphicFramePr>
          <p:cNvPr id="46" name="对象 -2147482474"/>
          <p:cNvGraphicFramePr>
            <a:graphicFrameLocks noChangeAspect="1"/>
          </p:cNvGraphicFramePr>
          <p:nvPr>
            <p:extLst>
              <p:ext uri="{D42A27DB-BD31-4B8C-83A1-F6EECF244321}">
                <p14:modId xmlns:p14="http://schemas.microsoft.com/office/powerpoint/2010/main" val="1922199050"/>
              </p:ext>
            </p:extLst>
          </p:nvPr>
        </p:nvGraphicFramePr>
        <p:xfrm>
          <a:off x="9189402" y="5561013"/>
          <a:ext cx="760095" cy="281305"/>
        </p:xfrm>
        <a:graphic>
          <a:graphicData uri="http://schemas.openxmlformats.org/presentationml/2006/ole">
            <mc:AlternateContent xmlns:mc="http://schemas.openxmlformats.org/markup-compatibility/2006">
              <mc:Choice xmlns:v="urn:schemas-microsoft-com:vml" Requires="v">
                <p:oleObj r:id="rId6" imgW="114300" imgH="127000" progId="Equation.DSMT4">
                  <p:embed/>
                </p:oleObj>
              </mc:Choice>
              <mc:Fallback>
                <p:oleObj r:id="rId6" imgW="114300" imgH="127000" progId="Equation.DSMT4">
                  <p:embed/>
                  <p:pic>
                    <p:nvPicPr>
                      <p:cNvPr id="0" name=""/>
                      <p:cNvPicPr/>
                      <p:nvPr/>
                    </p:nvPicPr>
                    <p:blipFill>
                      <a:blip r:embed="rId7"/>
                      <a:stretch>
                        <a:fillRect/>
                      </a:stretch>
                    </p:blipFill>
                    <p:spPr>
                      <a:xfrm>
                        <a:off x="9189402" y="5561013"/>
                        <a:ext cx="760095" cy="281305"/>
                      </a:xfrm>
                      <a:prstGeom prst="rect">
                        <a:avLst/>
                      </a:prstGeom>
                      <a:noFill/>
                      <a:ln w="9525">
                        <a:noFill/>
                        <a:miter/>
                      </a:ln>
                    </p:spPr>
                  </p:pic>
                </p:oleObj>
              </mc:Fallback>
            </mc:AlternateContent>
          </a:graphicData>
        </a:graphic>
      </p:graphicFrame>
      <p:graphicFrame>
        <p:nvGraphicFramePr>
          <p:cNvPr id="48" name="对象 -2147482418"/>
          <p:cNvGraphicFramePr>
            <a:graphicFrameLocks noChangeAspect="1"/>
          </p:cNvGraphicFramePr>
          <p:nvPr>
            <p:extLst>
              <p:ext uri="{D42A27DB-BD31-4B8C-83A1-F6EECF244321}">
                <p14:modId xmlns:p14="http://schemas.microsoft.com/office/powerpoint/2010/main" val="201988508"/>
              </p:ext>
            </p:extLst>
          </p:nvPr>
        </p:nvGraphicFramePr>
        <p:xfrm>
          <a:off x="1341091" y="6021288"/>
          <a:ext cx="261620" cy="351790"/>
        </p:xfrm>
        <a:graphic>
          <a:graphicData uri="http://schemas.openxmlformats.org/presentationml/2006/ole">
            <mc:AlternateContent xmlns:mc="http://schemas.openxmlformats.org/markup-compatibility/2006">
              <mc:Choice xmlns:v="urn:schemas-microsoft-com:vml" Requires="v">
                <p:oleObj r:id="rId8" imgW="88900" imgH="152400" progId="Equation.DSMT4">
                  <p:embed/>
                </p:oleObj>
              </mc:Choice>
              <mc:Fallback>
                <p:oleObj r:id="rId8" imgW="88900" imgH="152400" progId="Equation.DSMT4">
                  <p:embed/>
                  <p:pic>
                    <p:nvPicPr>
                      <p:cNvPr id="0" name=""/>
                      <p:cNvPicPr/>
                      <p:nvPr/>
                    </p:nvPicPr>
                    <p:blipFill>
                      <a:blip r:embed="rId9"/>
                      <a:stretch>
                        <a:fillRect/>
                      </a:stretch>
                    </p:blipFill>
                    <p:spPr>
                      <a:xfrm>
                        <a:off x="1341091" y="6021288"/>
                        <a:ext cx="261620" cy="351790"/>
                      </a:xfrm>
                      <a:prstGeom prst="rect">
                        <a:avLst/>
                      </a:prstGeom>
                      <a:noFill/>
                      <a:ln w="9525">
                        <a:noFill/>
                        <a:miter/>
                      </a:ln>
                    </p:spPr>
                  </p:pic>
                </p:oleObj>
              </mc:Fallback>
            </mc:AlternateContent>
          </a:graphicData>
        </a:graphic>
      </p:graphicFrame>
    </p:spTree>
    <p:extLst>
      <p:ext uri="{BB962C8B-B14F-4D97-AF65-F5344CB8AC3E}">
        <p14:creationId xmlns:p14="http://schemas.microsoft.com/office/powerpoint/2010/main" val="2659278582"/>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strVal val="#ppt_w*0.70"/>
                                          </p:val>
                                        </p:tav>
                                        <p:tav tm="100000">
                                          <p:val>
                                            <p:strVal val="#ppt_w"/>
                                          </p:val>
                                        </p:tav>
                                      </p:tavLst>
                                    </p:anim>
                                    <p:anim calcmode="lin" valueType="num">
                                      <p:cBhvr>
                                        <p:cTn id="8" dur="1000" fill="hold"/>
                                        <p:tgtEl>
                                          <p:spTgt spid="31"/>
                                        </p:tgtEl>
                                        <p:attrNameLst>
                                          <p:attrName>ppt_h</p:attrName>
                                        </p:attrNameLst>
                                      </p:cBhvr>
                                      <p:tavLst>
                                        <p:tav tm="0">
                                          <p:val>
                                            <p:strVal val="#ppt_h"/>
                                          </p:val>
                                        </p:tav>
                                        <p:tav tm="100000">
                                          <p:val>
                                            <p:strVal val="#ppt_h"/>
                                          </p:val>
                                        </p:tav>
                                      </p:tavLst>
                                    </p:anim>
                                    <p:animEffect transition="in" filter="fade">
                                      <p:cBhvr>
                                        <p:cTn id="9" dur="1000"/>
                                        <p:tgtEl>
                                          <p:spTgt spid="31"/>
                                        </p:tgtEl>
                                      </p:cBhvr>
                                    </p:animEffect>
                                  </p:childTnLst>
                                </p:cTn>
                              </p:par>
                            </p:childTnLst>
                          </p:cTn>
                        </p:par>
                        <p:par>
                          <p:cTn id="10" fill="hold">
                            <p:stCondLst>
                              <p:cond delay="1000"/>
                            </p:stCondLst>
                            <p:childTnLst>
                              <p:par>
                                <p:cTn id="11" presetID="17" presetClass="entr" presetSubtype="10"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1000" fill="hold"/>
                                        <p:tgtEl>
                                          <p:spTgt spid="34"/>
                                        </p:tgtEl>
                                        <p:attrNameLst>
                                          <p:attrName>ppt_w</p:attrName>
                                        </p:attrNameLst>
                                      </p:cBhvr>
                                      <p:tavLst>
                                        <p:tav tm="0">
                                          <p:val>
                                            <p:fltVal val="0"/>
                                          </p:val>
                                        </p:tav>
                                        <p:tav tm="100000">
                                          <p:val>
                                            <p:strVal val="#ppt_w"/>
                                          </p:val>
                                        </p:tav>
                                      </p:tavLst>
                                    </p:anim>
                                    <p:anim calcmode="lin" valueType="num">
                                      <p:cBhvr>
                                        <p:cTn id="14" dur="1000" fill="hold"/>
                                        <p:tgtEl>
                                          <p:spTgt spid="3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p:nvPr/>
        </p:nvSpPr>
        <p:spPr bwMode="auto">
          <a:xfrm>
            <a:off x="405130" y="691515"/>
            <a:ext cx="11486515" cy="58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normAutofit/>
          </a:bodyPr>
          <a:lstStyle>
            <a:lvl1pPr marL="0" indent="0" algn="l" rtl="0" eaLnBrk="0" fontAlgn="base" hangingPunct="0">
              <a:spcBef>
                <a:spcPct val="20000"/>
              </a:spcBef>
              <a:spcAft>
                <a:spcPct val="0"/>
              </a:spcAft>
              <a:buFont typeface="Arial" panose="020B0604020202020204" pitchFamily="34" charset="0"/>
              <a:buNone/>
              <a:defRPr kumimoji="1" sz="3200" kern="1200">
                <a:solidFill>
                  <a:schemeClr val="tx1"/>
                </a:solidFill>
                <a:latin typeface="+mn-lt"/>
                <a:ea typeface="+mn-ea"/>
                <a:cs typeface="宋体" panose="02010600030101010101" pitchFamily="2" charset="-122"/>
              </a:defRPr>
            </a:lvl1pPr>
            <a:lvl2pPr marL="457200" indent="0" algn="l" rtl="0" eaLnBrk="0" fontAlgn="base" hangingPunct="0">
              <a:spcBef>
                <a:spcPct val="20000"/>
              </a:spcBef>
              <a:spcAft>
                <a:spcPct val="0"/>
              </a:spcAft>
              <a:buFont typeface="Arial" panose="020B0604020202020204" pitchFamily="34" charset="0"/>
              <a:buNone/>
              <a:defRPr kumimoji="1" sz="2800" kern="1200">
                <a:solidFill>
                  <a:schemeClr val="tx1"/>
                </a:solidFill>
                <a:latin typeface="+mn-lt"/>
                <a:ea typeface="+mn-ea"/>
                <a:cs typeface="+mn-cs"/>
              </a:defRPr>
            </a:lvl2pPr>
            <a:lvl3pPr marL="914400" indent="0" algn="l" rtl="0" eaLnBrk="0" fontAlgn="base" hangingPunct="0">
              <a:spcBef>
                <a:spcPct val="20000"/>
              </a:spcBef>
              <a:spcAft>
                <a:spcPct val="0"/>
              </a:spcAft>
              <a:buFont typeface="Arial" panose="020B0604020202020204" pitchFamily="34" charset="0"/>
              <a:buNone/>
              <a:defRPr kumimoji="1" sz="2400" kern="1200">
                <a:solidFill>
                  <a:schemeClr val="tx1"/>
                </a:solidFill>
                <a:latin typeface="+mn-lt"/>
                <a:ea typeface="+mn-ea"/>
                <a:cs typeface="+mn-cs"/>
              </a:defRPr>
            </a:lvl3pPr>
            <a:lvl4pPr marL="1371600" indent="0" algn="l" rtl="0" eaLnBrk="0" fontAlgn="base" hangingPunct="0">
              <a:spcBef>
                <a:spcPct val="20000"/>
              </a:spcBef>
              <a:spcAft>
                <a:spcPct val="0"/>
              </a:spcAft>
              <a:buFont typeface="Arial" panose="020B0604020202020204" pitchFamily="34" charset="0"/>
              <a:buNone/>
              <a:defRPr kumimoji="1" sz="2000" kern="1200">
                <a:solidFill>
                  <a:schemeClr val="tx1"/>
                </a:solidFill>
                <a:latin typeface="+mn-lt"/>
                <a:ea typeface="+mn-ea"/>
                <a:cs typeface="+mn-cs"/>
              </a:defRPr>
            </a:lvl4pPr>
            <a:lvl5pPr marL="1828800" indent="0" algn="l" rtl="0" eaLnBrk="0" fontAlgn="base" hangingPunct="0">
              <a:spcBef>
                <a:spcPct val="20000"/>
              </a:spcBef>
              <a:spcAft>
                <a:spcPct val="0"/>
              </a:spcAft>
              <a:buFont typeface="Arial" panose="020B0604020202020204" pitchFamily="34" charset="0"/>
              <a:buNone/>
              <a:defRPr kumimoji="1" sz="20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9pPr>
          </a:lstStyle>
          <a:p>
            <a:pPr indent="457200">
              <a:lnSpc>
                <a:spcPct val="160000"/>
              </a:lnSpc>
            </a:pPr>
            <a:r>
              <a:rPr lang="en-US" altLang="zh-CN" sz="2200" dirty="0">
                <a:latin typeface="Times New Roman" panose="02020603050405020304" pitchFamily="18" charset="0"/>
                <a:ea typeface="宋体" panose="02010600030101010101" pitchFamily="2" charset="-122"/>
              </a:rPr>
              <a:t>2. </a:t>
            </a:r>
            <a:r>
              <a:rPr lang="zh-CN" altLang="en-US" sz="2200" dirty="0">
                <a:latin typeface="Times New Roman" panose="02020603050405020304" pitchFamily="18" charset="0"/>
                <a:ea typeface="宋体" panose="02010600030101010101" pitchFamily="2" charset="-122"/>
              </a:rPr>
              <a:t>资产组合标准差的计算</a:t>
            </a:r>
          </a:p>
          <a:p>
            <a:pPr indent="457200">
              <a:lnSpc>
                <a:spcPct val="160000"/>
              </a:lnSpc>
            </a:pPr>
            <a:r>
              <a:rPr lang="zh-CN" altLang="en-US" sz="2200" dirty="0">
                <a:latin typeface="Times New Roman" panose="02020603050405020304" pitchFamily="18" charset="0"/>
                <a:ea typeface="宋体" panose="02010600030101010101" pitchFamily="2" charset="-122"/>
                <a:sym typeface="+mn-ea"/>
              </a:rPr>
              <a:t>该资产组合的风险公式为：</a:t>
            </a:r>
            <a:endParaRPr lang="zh-CN" altLang="en-US" sz="2200" dirty="0">
              <a:latin typeface="Times New Roman" panose="02020603050405020304" pitchFamily="18" charset="0"/>
              <a:ea typeface="楷体" panose="02010609060101010101" pitchFamily="49" charset="-122"/>
              <a:cs typeface="Times New Roman" panose="02020603050405020304" pitchFamily="18" charset="0"/>
              <a:sym typeface="+mn-ea"/>
            </a:endParaRPr>
          </a:p>
          <a:p>
            <a:pPr indent="457200">
              <a:lnSpc>
                <a:spcPct val="160000"/>
              </a:lnSpc>
            </a:pPr>
            <a:endParaRPr lang="zh-CN" altLang="en-US" sz="2200" dirty="0">
              <a:latin typeface="Times New Roman" panose="02020603050405020304" pitchFamily="18" charset="0"/>
              <a:ea typeface="宋体" panose="02010600030101010101" pitchFamily="2" charset="-122"/>
            </a:endParaRPr>
          </a:p>
          <a:p>
            <a:pPr indent="457200">
              <a:lnSpc>
                <a:spcPct val="160000"/>
              </a:lnSpc>
            </a:pPr>
            <a:endParaRPr lang="zh-CN" altLang="en-US" sz="2200" dirty="0">
              <a:latin typeface="Times New Roman" panose="02020603050405020304" pitchFamily="18" charset="0"/>
              <a:ea typeface="宋体" panose="02010600030101010101" pitchFamily="2" charset="-122"/>
            </a:endParaRPr>
          </a:p>
          <a:p>
            <a:pPr indent="457200">
              <a:lnSpc>
                <a:spcPct val="160000"/>
              </a:lnSpc>
            </a:pPr>
            <a:endParaRPr lang="zh-CN" altLang="en-US" sz="2200" dirty="0">
              <a:latin typeface="Times New Roman" panose="02020603050405020304" pitchFamily="18" charset="0"/>
              <a:ea typeface="宋体" panose="02010600030101010101" pitchFamily="2" charset="-122"/>
            </a:endParaRPr>
          </a:p>
          <a:p>
            <a:pPr indent="457200">
              <a:lnSpc>
                <a:spcPct val="160000"/>
              </a:lnSpc>
            </a:pPr>
            <a:r>
              <a:rPr lang="zh-CN" altLang="en-US" sz="2200" dirty="0">
                <a:latin typeface="Times New Roman" panose="02020603050405020304" pitchFamily="18" charset="0"/>
                <a:ea typeface="宋体" panose="02010600030101010101" pitchFamily="2" charset="-122"/>
                <a:sym typeface="+mn-ea"/>
              </a:rPr>
              <a:t>其中，    为资产组合的风险，              和     分别为资产   与资产   的协方差与相关系数。</a:t>
            </a:r>
            <a:endParaRPr lang="zh-CN" altLang="en-US" sz="2200" dirty="0">
              <a:latin typeface="Times New Roman" panose="02020603050405020304" pitchFamily="18" charset="0"/>
              <a:ea typeface="宋体" panose="02010600030101010101" pitchFamily="2" charset="-122"/>
            </a:endParaRPr>
          </a:p>
          <a:p>
            <a:pPr indent="457200">
              <a:lnSpc>
                <a:spcPct val="160000"/>
              </a:lnSpc>
            </a:pPr>
            <a:r>
              <a:rPr lang="en-US" altLang="zh-CN" sz="2200" dirty="0">
                <a:latin typeface="Times New Roman" panose="02020603050405020304" pitchFamily="18" charset="0"/>
                <a:ea typeface="宋体" panose="02010600030101010101" pitchFamily="2" charset="-122"/>
              </a:rPr>
              <a:t>3. </a:t>
            </a:r>
            <a:r>
              <a:rPr lang="zh-CN" altLang="en-US" sz="2200" dirty="0">
                <a:latin typeface="Times New Roman" panose="02020603050405020304" pitchFamily="18" charset="0"/>
                <a:ea typeface="宋体" panose="02010600030101010101" pitchFamily="2" charset="-122"/>
              </a:rPr>
              <a:t>资产组合协方差和相关系数计算</a:t>
            </a:r>
          </a:p>
          <a:p>
            <a:pPr indent="457200">
              <a:lnSpc>
                <a:spcPct val="160000"/>
              </a:lnSpc>
            </a:pPr>
            <a:r>
              <a:rPr lang="zh-CN" altLang="en-US" sz="2200" dirty="0">
                <a:latin typeface="Times New Roman" panose="02020603050405020304" pitchFamily="18" charset="0"/>
                <a:ea typeface="宋体" panose="02010600030101010101" pitchFamily="2" charset="-122"/>
                <a:sym typeface="+mn-ea"/>
              </a:rPr>
              <a:t>组合的协方差是用来衡量组合中两个证券的相关关系的统计量，用来体现两个证券收益率同向或反向变动的关系。</a:t>
            </a:r>
            <a:endParaRPr lang="zh-CN" altLang="en-US" sz="2200" dirty="0">
              <a:latin typeface="Times New Roman" panose="02020603050405020304" pitchFamily="18" charset="0"/>
              <a:ea typeface="宋体" panose="02010600030101010101" pitchFamily="2" charset="-122"/>
            </a:endParaRPr>
          </a:p>
          <a:p>
            <a:pPr indent="457200">
              <a:lnSpc>
                <a:spcPct val="160000"/>
              </a:lnSpc>
            </a:pPr>
            <a:endParaRPr lang="zh-CN" altLang="en-US" sz="2200" dirty="0">
              <a:latin typeface="Times New Roman" panose="02020603050405020304" pitchFamily="18" charset="0"/>
              <a:ea typeface="宋体" panose="02010600030101010101" pitchFamily="2" charset="-122"/>
            </a:endParaRPr>
          </a:p>
          <a:p>
            <a:pPr indent="457200">
              <a:lnSpc>
                <a:spcPct val="160000"/>
              </a:lnSpc>
            </a:pPr>
            <a:endParaRPr lang="zh-CN" altLang="en-US" sz="2200" dirty="0">
              <a:latin typeface="Times New Roman" panose="02020603050405020304" pitchFamily="18" charset="0"/>
              <a:ea typeface="宋体" panose="02010600030101010101" pitchFamily="2" charset="-122"/>
            </a:endParaRPr>
          </a:p>
        </p:txBody>
      </p:sp>
      <p:sp>
        <p:nvSpPr>
          <p:cNvPr id="40" name="矩形 39"/>
          <p:cNvSpPr/>
          <p:nvPr/>
        </p:nvSpPr>
        <p:spPr>
          <a:xfrm>
            <a:off x="476885" y="116840"/>
            <a:ext cx="4950460"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第二节 资产组合风险的度量 </a:t>
            </a:r>
          </a:p>
        </p:txBody>
      </p:sp>
      <p:graphicFrame>
        <p:nvGraphicFramePr>
          <p:cNvPr id="4" name="对象 -2147482470"/>
          <p:cNvGraphicFramePr>
            <a:graphicFrameLocks noChangeAspect="1"/>
          </p:cNvGraphicFramePr>
          <p:nvPr>
            <p:extLst>
              <p:ext uri="{D42A27DB-BD31-4B8C-83A1-F6EECF244321}">
                <p14:modId xmlns:p14="http://schemas.microsoft.com/office/powerpoint/2010/main" val="1404343151"/>
              </p:ext>
            </p:extLst>
          </p:nvPr>
        </p:nvGraphicFramePr>
        <p:xfrm>
          <a:off x="4869483" y="2608903"/>
          <a:ext cx="3359785" cy="1021080"/>
        </p:xfrm>
        <a:graphic>
          <a:graphicData uri="http://schemas.openxmlformats.org/presentationml/2006/ole">
            <mc:AlternateContent xmlns:mc="http://schemas.openxmlformats.org/markup-compatibility/2006">
              <mc:Choice xmlns:v="urn:schemas-microsoft-com:vml" Requires="v">
                <p:oleObj r:id="rId2" imgW="1600200" imgH="482600" progId="Equation.DSMT4">
                  <p:embed/>
                </p:oleObj>
              </mc:Choice>
              <mc:Fallback>
                <p:oleObj r:id="rId2" imgW="1600200" imgH="482600" progId="Equation.DSMT4">
                  <p:embed/>
                  <p:pic>
                    <p:nvPicPr>
                      <p:cNvPr id="0" name=""/>
                      <p:cNvPicPr/>
                      <p:nvPr/>
                    </p:nvPicPr>
                    <p:blipFill>
                      <a:blip r:embed="rId3"/>
                      <a:stretch>
                        <a:fillRect/>
                      </a:stretch>
                    </p:blipFill>
                    <p:spPr>
                      <a:xfrm>
                        <a:off x="4869483" y="2608903"/>
                        <a:ext cx="3359785" cy="1021080"/>
                      </a:xfrm>
                      <a:prstGeom prst="rect">
                        <a:avLst/>
                      </a:prstGeom>
                      <a:noFill/>
                      <a:ln w="9525">
                        <a:noFill/>
                        <a:miter/>
                      </a:ln>
                    </p:spPr>
                  </p:pic>
                </p:oleObj>
              </mc:Fallback>
            </mc:AlternateContent>
          </a:graphicData>
        </a:graphic>
      </p:graphicFrame>
      <p:graphicFrame>
        <p:nvGraphicFramePr>
          <p:cNvPr id="7" name="对象 -2147482469"/>
          <p:cNvGraphicFramePr>
            <a:graphicFrameLocks noChangeAspect="1"/>
          </p:cNvGraphicFramePr>
          <p:nvPr/>
        </p:nvGraphicFramePr>
        <p:xfrm>
          <a:off x="1679575" y="3848735"/>
          <a:ext cx="374650" cy="410845"/>
        </p:xfrm>
        <a:graphic>
          <a:graphicData uri="http://schemas.openxmlformats.org/presentationml/2006/ole">
            <mc:AlternateContent xmlns:mc="http://schemas.openxmlformats.org/markup-compatibility/2006">
              <mc:Choice xmlns:v="urn:schemas-microsoft-com:vml" Requires="v">
                <p:oleObj r:id="rId4" imgW="190500" imgH="215900" progId="Equation.DSMT4">
                  <p:embed/>
                </p:oleObj>
              </mc:Choice>
              <mc:Fallback>
                <p:oleObj r:id="rId4" imgW="190500" imgH="215900" progId="Equation.DSMT4">
                  <p:embed/>
                  <p:pic>
                    <p:nvPicPr>
                      <p:cNvPr id="0" name=""/>
                      <p:cNvPicPr/>
                      <p:nvPr/>
                    </p:nvPicPr>
                    <p:blipFill>
                      <a:blip r:embed="rId5"/>
                      <a:stretch>
                        <a:fillRect/>
                      </a:stretch>
                    </p:blipFill>
                    <p:spPr>
                      <a:xfrm>
                        <a:off x="1679575" y="3848735"/>
                        <a:ext cx="374650" cy="410845"/>
                      </a:xfrm>
                      <a:prstGeom prst="rect">
                        <a:avLst/>
                      </a:prstGeom>
                      <a:noFill/>
                      <a:ln w="9525">
                        <a:noFill/>
                        <a:miter/>
                      </a:ln>
                    </p:spPr>
                  </p:pic>
                </p:oleObj>
              </mc:Fallback>
            </mc:AlternateContent>
          </a:graphicData>
        </a:graphic>
      </p:graphicFrame>
      <p:graphicFrame>
        <p:nvGraphicFramePr>
          <p:cNvPr id="19" name="对象 -2147482468"/>
          <p:cNvGraphicFramePr>
            <a:graphicFrameLocks noChangeAspect="1"/>
          </p:cNvGraphicFramePr>
          <p:nvPr/>
        </p:nvGraphicFramePr>
        <p:xfrm>
          <a:off x="4454525" y="3926840"/>
          <a:ext cx="1102995" cy="386080"/>
        </p:xfrm>
        <a:graphic>
          <a:graphicData uri="http://schemas.openxmlformats.org/presentationml/2006/ole">
            <mc:AlternateContent xmlns:mc="http://schemas.openxmlformats.org/markup-compatibility/2006">
              <mc:Choice xmlns:v="urn:schemas-microsoft-com:vml" Requires="v">
                <p:oleObj r:id="rId6" imgW="571500" imgH="203200" progId="Equation.DSMT4">
                  <p:embed/>
                </p:oleObj>
              </mc:Choice>
              <mc:Fallback>
                <p:oleObj r:id="rId6" imgW="571500" imgH="203200" progId="Equation.DSMT4">
                  <p:embed/>
                  <p:pic>
                    <p:nvPicPr>
                      <p:cNvPr id="0" name=""/>
                      <p:cNvPicPr/>
                      <p:nvPr/>
                    </p:nvPicPr>
                    <p:blipFill>
                      <a:blip r:embed="rId7"/>
                      <a:stretch>
                        <a:fillRect/>
                      </a:stretch>
                    </p:blipFill>
                    <p:spPr>
                      <a:xfrm>
                        <a:off x="4454525" y="3926840"/>
                        <a:ext cx="1102995" cy="386080"/>
                      </a:xfrm>
                      <a:prstGeom prst="rect">
                        <a:avLst/>
                      </a:prstGeom>
                      <a:noFill/>
                      <a:ln w="9525">
                        <a:noFill/>
                        <a:miter/>
                      </a:ln>
                    </p:spPr>
                  </p:pic>
                </p:oleObj>
              </mc:Fallback>
            </mc:AlternateContent>
          </a:graphicData>
        </a:graphic>
      </p:graphicFrame>
      <p:graphicFrame>
        <p:nvGraphicFramePr>
          <p:cNvPr id="21" name="对象 -2147482467"/>
          <p:cNvGraphicFramePr>
            <a:graphicFrameLocks noChangeAspect="1"/>
          </p:cNvGraphicFramePr>
          <p:nvPr/>
        </p:nvGraphicFramePr>
        <p:xfrm>
          <a:off x="5872480" y="3881755"/>
          <a:ext cx="281940" cy="430530"/>
        </p:xfrm>
        <a:graphic>
          <a:graphicData uri="http://schemas.openxmlformats.org/presentationml/2006/ole">
            <mc:AlternateContent xmlns:mc="http://schemas.openxmlformats.org/markup-compatibility/2006">
              <mc:Choice xmlns:v="urn:schemas-microsoft-com:vml" Requires="v">
                <p:oleObj r:id="rId8" imgW="177800" imgH="203200" progId="Equation.DSMT4">
                  <p:embed/>
                </p:oleObj>
              </mc:Choice>
              <mc:Fallback>
                <p:oleObj r:id="rId8" imgW="177800" imgH="203200" progId="Equation.DSMT4">
                  <p:embed/>
                  <p:pic>
                    <p:nvPicPr>
                      <p:cNvPr id="0" name=""/>
                      <p:cNvPicPr/>
                      <p:nvPr/>
                    </p:nvPicPr>
                    <p:blipFill>
                      <a:blip r:embed="rId9"/>
                      <a:stretch>
                        <a:fillRect/>
                      </a:stretch>
                    </p:blipFill>
                    <p:spPr>
                      <a:xfrm>
                        <a:off x="5872480" y="3881755"/>
                        <a:ext cx="281940" cy="430530"/>
                      </a:xfrm>
                      <a:prstGeom prst="rect">
                        <a:avLst/>
                      </a:prstGeom>
                      <a:noFill/>
                      <a:ln w="9525">
                        <a:noFill/>
                        <a:miter/>
                      </a:ln>
                    </p:spPr>
                  </p:pic>
                </p:oleObj>
              </mc:Fallback>
            </mc:AlternateContent>
          </a:graphicData>
        </a:graphic>
      </p:graphicFrame>
      <p:graphicFrame>
        <p:nvGraphicFramePr>
          <p:cNvPr id="8" name="对象 -2147482466"/>
          <p:cNvGraphicFramePr>
            <a:graphicFrameLocks noChangeAspect="1"/>
          </p:cNvGraphicFramePr>
          <p:nvPr/>
        </p:nvGraphicFramePr>
        <p:xfrm>
          <a:off x="7597775" y="3926840"/>
          <a:ext cx="175895" cy="304800"/>
        </p:xfrm>
        <a:graphic>
          <a:graphicData uri="http://schemas.openxmlformats.org/presentationml/2006/ole">
            <mc:AlternateContent xmlns:mc="http://schemas.openxmlformats.org/markup-compatibility/2006">
              <mc:Choice xmlns:v="urn:schemas-microsoft-com:vml" Requires="v">
                <p:oleObj r:id="rId10" imgW="88900" imgH="152400" progId="Equation.DSMT4">
                  <p:embed/>
                </p:oleObj>
              </mc:Choice>
              <mc:Fallback>
                <p:oleObj r:id="rId10" imgW="88900" imgH="152400" progId="Equation.DSMT4">
                  <p:embed/>
                  <p:pic>
                    <p:nvPicPr>
                      <p:cNvPr id="0" name=""/>
                      <p:cNvPicPr/>
                      <p:nvPr/>
                    </p:nvPicPr>
                    <p:blipFill>
                      <a:blip r:embed="rId11"/>
                      <a:stretch>
                        <a:fillRect/>
                      </a:stretch>
                    </p:blipFill>
                    <p:spPr>
                      <a:xfrm>
                        <a:off x="7597775" y="3926840"/>
                        <a:ext cx="175895" cy="304800"/>
                      </a:xfrm>
                      <a:prstGeom prst="rect">
                        <a:avLst/>
                      </a:prstGeom>
                      <a:noFill/>
                      <a:ln w="9525">
                        <a:noFill/>
                        <a:miter/>
                      </a:ln>
                    </p:spPr>
                  </p:pic>
                </p:oleObj>
              </mc:Fallback>
            </mc:AlternateContent>
          </a:graphicData>
        </a:graphic>
      </p:graphicFrame>
      <p:graphicFrame>
        <p:nvGraphicFramePr>
          <p:cNvPr id="11" name="对象 -2147482465"/>
          <p:cNvGraphicFramePr>
            <a:graphicFrameLocks noChangeAspect="1"/>
          </p:cNvGraphicFramePr>
          <p:nvPr/>
        </p:nvGraphicFramePr>
        <p:xfrm>
          <a:off x="8665210" y="3924935"/>
          <a:ext cx="186055" cy="306705"/>
        </p:xfrm>
        <a:graphic>
          <a:graphicData uri="http://schemas.openxmlformats.org/presentationml/2006/ole">
            <mc:AlternateContent xmlns:mc="http://schemas.openxmlformats.org/markup-compatibility/2006">
              <mc:Choice xmlns:v="urn:schemas-microsoft-com:vml" Requires="v">
                <p:oleObj r:id="rId12" imgW="114300" imgH="177800" progId="Equation.DSMT4">
                  <p:embed/>
                </p:oleObj>
              </mc:Choice>
              <mc:Fallback>
                <p:oleObj r:id="rId12" imgW="114300" imgH="177800" progId="Equation.DSMT4">
                  <p:embed/>
                  <p:pic>
                    <p:nvPicPr>
                      <p:cNvPr id="0" name=""/>
                      <p:cNvPicPr/>
                      <p:nvPr/>
                    </p:nvPicPr>
                    <p:blipFill>
                      <a:blip r:embed="rId13"/>
                      <a:stretch>
                        <a:fillRect/>
                      </a:stretch>
                    </p:blipFill>
                    <p:spPr>
                      <a:xfrm>
                        <a:off x="8665210" y="3924935"/>
                        <a:ext cx="186055" cy="306705"/>
                      </a:xfrm>
                      <a:prstGeom prst="rect">
                        <a:avLst/>
                      </a:prstGeom>
                      <a:noFill/>
                      <a:ln w="9525">
                        <a:noFill/>
                        <a:miter/>
                      </a:ln>
                    </p:spPr>
                  </p:pic>
                </p:oleObj>
              </mc:Fallback>
            </mc:AlternateContent>
          </a:graphicData>
        </a:graphic>
      </p:graphicFrame>
      <p:graphicFrame>
        <p:nvGraphicFramePr>
          <p:cNvPr id="2" name="对象 1"/>
          <p:cNvGraphicFramePr>
            <a:graphicFrameLocks noChangeAspect="1"/>
          </p:cNvGraphicFramePr>
          <p:nvPr>
            <p:extLst>
              <p:ext uri="{D42A27DB-BD31-4B8C-83A1-F6EECF244321}">
                <p14:modId xmlns:p14="http://schemas.microsoft.com/office/powerpoint/2010/main" val="1933103396"/>
              </p:ext>
            </p:extLst>
          </p:nvPr>
        </p:nvGraphicFramePr>
        <p:xfrm>
          <a:off x="4365625" y="1773238"/>
          <a:ext cx="4697413" cy="792162"/>
        </p:xfrm>
        <a:graphic>
          <a:graphicData uri="http://schemas.openxmlformats.org/presentationml/2006/ole">
            <mc:AlternateContent xmlns:mc="http://schemas.openxmlformats.org/markup-compatibility/2006">
              <mc:Choice xmlns:v="urn:schemas-microsoft-com:vml" Requires="v">
                <p:oleObj name="Equation" r:id="rId14" imgW="2425700" imgH="406400" progId="Equation.DSMT4">
                  <p:embed/>
                </p:oleObj>
              </mc:Choice>
              <mc:Fallback>
                <p:oleObj name="Equation" r:id="rId14" imgW="2425700" imgH="406400" progId="Equation.DSMT4">
                  <p:embed/>
                  <p:pic>
                    <p:nvPicPr>
                      <p:cNvPr id="0" name="对象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365625" y="1773238"/>
                        <a:ext cx="4697413"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72088948"/>
      </p:ext>
    </p:extLst>
  </p:cSld>
  <p:clrMapOvr>
    <a:masterClrMapping/>
  </p:clrMapOvr>
  <p:transition>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p:nvPr/>
        </p:nvSpPr>
        <p:spPr bwMode="auto">
          <a:xfrm>
            <a:off x="405130" y="691515"/>
            <a:ext cx="11486515" cy="58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normAutofit/>
          </a:bodyPr>
          <a:lstStyle>
            <a:lvl1pPr marL="0" indent="0" algn="l" rtl="0" eaLnBrk="0" fontAlgn="base" hangingPunct="0">
              <a:spcBef>
                <a:spcPct val="20000"/>
              </a:spcBef>
              <a:spcAft>
                <a:spcPct val="0"/>
              </a:spcAft>
              <a:buFont typeface="Arial" panose="020B0604020202020204" pitchFamily="34" charset="0"/>
              <a:buNone/>
              <a:defRPr kumimoji="1" sz="3200" kern="1200">
                <a:solidFill>
                  <a:schemeClr val="tx1"/>
                </a:solidFill>
                <a:latin typeface="+mn-lt"/>
                <a:ea typeface="+mn-ea"/>
                <a:cs typeface="宋体" panose="02010600030101010101" pitchFamily="2" charset="-122"/>
              </a:defRPr>
            </a:lvl1pPr>
            <a:lvl2pPr marL="457200" indent="0" algn="l" rtl="0" eaLnBrk="0" fontAlgn="base" hangingPunct="0">
              <a:spcBef>
                <a:spcPct val="20000"/>
              </a:spcBef>
              <a:spcAft>
                <a:spcPct val="0"/>
              </a:spcAft>
              <a:buFont typeface="Arial" panose="020B0604020202020204" pitchFamily="34" charset="0"/>
              <a:buNone/>
              <a:defRPr kumimoji="1" sz="2800" kern="1200">
                <a:solidFill>
                  <a:schemeClr val="tx1"/>
                </a:solidFill>
                <a:latin typeface="+mn-lt"/>
                <a:ea typeface="+mn-ea"/>
                <a:cs typeface="+mn-cs"/>
              </a:defRPr>
            </a:lvl2pPr>
            <a:lvl3pPr marL="914400" indent="0" algn="l" rtl="0" eaLnBrk="0" fontAlgn="base" hangingPunct="0">
              <a:spcBef>
                <a:spcPct val="20000"/>
              </a:spcBef>
              <a:spcAft>
                <a:spcPct val="0"/>
              </a:spcAft>
              <a:buFont typeface="Arial" panose="020B0604020202020204" pitchFamily="34" charset="0"/>
              <a:buNone/>
              <a:defRPr kumimoji="1" sz="2400" kern="1200">
                <a:solidFill>
                  <a:schemeClr val="tx1"/>
                </a:solidFill>
                <a:latin typeface="+mn-lt"/>
                <a:ea typeface="+mn-ea"/>
                <a:cs typeface="+mn-cs"/>
              </a:defRPr>
            </a:lvl3pPr>
            <a:lvl4pPr marL="1371600" indent="0" algn="l" rtl="0" eaLnBrk="0" fontAlgn="base" hangingPunct="0">
              <a:spcBef>
                <a:spcPct val="20000"/>
              </a:spcBef>
              <a:spcAft>
                <a:spcPct val="0"/>
              </a:spcAft>
              <a:buFont typeface="Arial" panose="020B0604020202020204" pitchFamily="34" charset="0"/>
              <a:buNone/>
              <a:defRPr kumimoji="1" sz="2000" kern="1200">
                <a:solidFill>
                  <a:schemeClr val="tx1"/>
                </a:solidFill>
                <a:latin typeface="+mn-lt"/>
                <a:ea typeface="+mn-ea"/>
                <a:cs typeface="+mn-cs"/>
              </a:defRPr>
            </a:lvl4pPr>
            <a:lvl5pPr marL="1828800" indent="0" algn="l" rtl="0" eaLnBrk="0" fontAlgn="base" hangingPunct="0">
              <a:spcBef>
                <a:spcPct val="20000"/>
              </a:spcBef>
              <a:spcAft>
                <a:spcPct val="0"/>
              </a:spcAft>
              <a:buFont typeface="Arial" panose="020B0604020202020204" pitchFamily="34" charset="0"/>
              <a:buNone/>
              <a:defRPr kumimoji="1" sz="20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9pPr>
          </a:lstStyle>
          <a:p>
            <a:pPr indent="457200">
              <a:lnSpc>
                <a:spcPct val="160000"/>
              </a:lnSpc>
            </a:pPr>
            <a:r>
              <a:rPr lang="zh-CN" altLang="en-US" sz="2200" dirty="0">
                <a:latin typeface="Times New Roman" panose="02020603050405020304" pitchFamily="18" charset="0"/>
                <a:ea typeface="宋体" panose="02010600030101010101" pitchFamily="2" charset="-122"/>
              </a:rPr>
              <a:t>组合协方差计算公式如下所示：资产组合的预期收益率是构成该组合的所有资产的预期收益率的加权平均，即：</a:t>
            </a:r>
          </a:p>
          <a:p>
            <a:pPr indent="457200">
              <a:lnSpc>
                <a:spcPct val="160000"/>
              </a:lnSpc>
            </a:pPr>
            <a:endParaRPr lang="zh-CN" altLang="en-US" sz="2200" dirty="0">
              <a:latin typeface="Times New Roman" panose="02020603050405020304" pitchFamily="18" charset="0"/>
              <a:ea typeface="宋体" panose="02010600030101010101" pitchFamily="2" charset="-122"/>
            </a:endParaRPr>
          </a:p>
          <a:p>
            <a:pPr indent="457200" latinLnBrk="0">
              <a:lnSpc>
                <a:spcPct val="160000"/>
              </a:lnSpc>
              <a:spcBef>
                <a:spcPts val="1200"/>
              </a:spcBef>
            </a:pPr>
            <a:endParaRPr lang="en-US" altLang="zh-CN" sz="2200" dirty="0">
              <a:latin typeface="Times New Roman" panose="02020603050405020304" pitchFamily="18" charset="0"/>
              <a:ea typeface="宋体" panose="02010600030101010101" pitchFamily="2" charset="-122"/>
            </a:endParaRPr>
          </a:p>
          <a:p>
            <a:pPr indent="457200" latinLnBrk="0">
              <a:lnSpc>
                <a:spcPct val="160000"/>
              </a:lnSpc>
              <a:spcBef>
                <a:spcPts val="1200"/>
              </a:spcBef>
            </a:pPr>
            <a:r>
              <a:rPr lang="zh-CN" altLang="en-US" sz="2200" dirty="0">
                <a:latin typeface="Times New Roman" panose="02020603050405020304" pitchFamily="18" charset="0"/>
                <a:ea typeface="宋体" panose="02010600030101010101" pitchFamily="2" charset="-122"/>
              </a:rPr>
              <a:t>其中：   是资产   的收益，    是资产   的收益均值，   是资产    的收益均值，  是资产    的权重，    是资产    的权重，  是资产    的标准差，  是资产   的标准差。</a:t>
            </a:r>
          </a:p>
          <a:p>
            <a:pPr indent="457200">
              <a:lnSpc>
                <a:spcPct val="160000"/>
              </a:lnSpc>
            </a:pPr>
            <a:r>
              <a:rPr lang="zh-CN" altLang="en-US" sz="2200" dirty="0">
                <a:latin typeface="宋体" panose="02010600030101010101" pitchFamily="2" charset="-122"/>
                <a:ea typeface="宋体" panose="02010600030101010101" pitchFamily="2" charset="-122"/>
                <a:cs typeface="Times New Roman" panose="02020603050405020304" pitchFamily="18" charset="0"/>
                <a:sym typeface="+mn-ea"/>
              </a:rPr>
              <a:t>同时，为了更好地衡量两种证券收益率之间的线性关系，引入了相关系数的概念。</a:t>
            </a:r>
          </a:p>
          <a:p>
            <a:pPr indent="457200">
              <a:lnSpc>
                <a:spcPct val="160000"/>
              </a:lnSpc>
            </a:pPr>
            <a:r>
              <a:rPr lang="zh-CN" altLang="en-US" sz="2200" dirty="0">
                <a:latin typeface="宋体" panose="02010600030101010101" pitchFamily="2" charset="-122"/>
                <a:ea typeface="宋体" panose="02010600030101010101" pitchFamily="2" charset="-122"/>
                <a:cs typeface="Times New Roman" panose="02020603050405020304" pitchFamily="18" charset="0"/>
                <a:sym typeface="+mn-ea"/>
              </a:rPr>
              <a:t>相关系数的计算公式如下：</a:t>
            </a:r>
          </a:p>
          <a:p>
            <a:pPr indent="457200">
              <a:lnSpc>
                <a:spcPct val="160000"/>
              </a:lnSpc>
            </a:pPr>
            <a:endParaRPr lang="zh-CN" altLang="en-US" sz="2200" dirty="0">
              <a:latin typeface="Times New Roman" panose="02020603050405020304" pitchFamily="18" charset="0"/>
              <a:ea typeface="宋体" panose="02010600030101010101" pitchFamily="2" charset="-122"/>
            </a:endParaRPr>
          </a:p>
          <a:p>
            <a:pPr indent="457200">
              <a:lnSpc>
                <a:spcPct val="160000"/>
              </a:lnSpc>
            </a:pPr>
            <a:endParaRPr lang="zh-CN" altLang="en-US" sz="2200" dirty="0">
              <a:latin typeface="Times New Roman" panose="02020603050405020304" pitchFamily="18" charset="0"/>
              <a:ea typeface="宋体" panose="02010600030101010101" pitchFamily="2" charset="-122"/>
            </a:endParaRPr>
          </a:p>
        </p:txBody>
      </p:sp>
      <p:sp>
        <p:nvSpPr>
          <p:cNvPr id="40" name="矩形 39"/>
          <p:cNvSpPr/>
          <p:nvPr/>
        </p:nvSpPr>
        <p:spPr>
          <a:xfrm>
            <a:off x="476885" y="116840"/>
            <a:ext cx="4950460"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第二节 资产组合风险的度量 </a:t>
            </a:r>
          </a:p>
        </p:txBody>
      </p:sp>
      <p:graphicFrame>
        <p:nvGraphicFramePr>
          <p:cNvPr id="13" name="对象 -2147482464"/>
          <p:cNvGraphicFramePr>
            <a:graphicFrameLocks noChangeAspect="1"/>
          </p:cNvGraphicFramePr>
          <p:nvPr>
            <p:extLst>
              <p:ext uri="{D42A27DB-BD31-4B8C-83A1-F6EECF244321}">
                <p14:modId xmlns:p14="http://schemas.microsoft.com/office/powerpoint/2010/main" val="2116083297"/>
              </p:ext>
            </p:extLst>
          </p:nvPr>
        </p:nvGraphicFramePr>
        <p:xfrm>
          <a:off x="2259012" y="1988840"/>
          <a:ext cx="7778750" cy="864870"/>
        </p:xfrm>
        <a:graphic>
          <a:graphicData uri="http://schemas.openxmlformats.org/presentationml/2006/ole">
            <mc:AlternateContent xmlns:mc="http://schemas.openxmlformats.org/markup-compatibility/2006">
              <mc:Choice xmlns:v="urn:schemas-microsoft-com:vml" Requires="v">
                <p:oleObj r:id="rId2" imgW="3898900" imgH="431800" progId="Equation.DSMT4">
                  <p:embed/>
                </p:oleObj>
              </mc:Choice>
              <mc:Fallback>
                <p:oleObj r:id="rId2" imgW="3898900" imgH="431800" progId="Equation.DSMT4">
                  <p:embed/>
                  <p:pic>
                    <p:nvPicPr>
                      <p:cNvPr id="0" name=""/>
                      <p:cNvPicPr/>
                      <p:nvPr/>
                    </p:nvPicPr>
                    <p:blipFill>
                      <a:blip r:embed="rId3"/>
                      <a:stretch>
                        <a:fillRect/>
                      </a:stretch>
                    </p:blipFill>
                    <p:spPr>
                      <a:xfrm>
                        <a:off x="2259012" y="1988840"/>
                        <a:ext cx="7778750" cy="864870"/>
                      </a:xfrm>
                      <a:prstGeom prst="rect">
                        <a:avLst/>
                      </a:prstGeom>
                      <a:noFill/>
                      <a:ln w="9525">
                        <a:noFill/>
                        <a:miter/>
                      </a:ln>
                    </p:spPr>
                  </p:pic>
                </p:oleObj>
              </mc:Fallback>
            </mc:AlternateContent>
          </a:graphicData>
        </a:graphic>
      </p:graphicFrame>
      <p:graphicFrame>
        <p:nvGraphicFramePr>
          <p:cNvPr id="30" name="对象 -2147482463"/>
          <p:cNvGraphicFramePr>
            <a:graphicFrameLocks noChangeAspect="1"/>
          </p:cNvGraphicFramePr>
          <p:nvPr>
            <p:extLst>
              <p:ext uri="{D42A27DB-BD31-4B8C-83A1-F6EECF244321}">
                <p14:modId xmlns:p14="http://schemas.microsoft.com/office/powerpoint/2010/main" val="259874345"/>
              </p:ext>
            </p:extLst>
          </p:nvPr>
        </p:nvGraphicFramePr>
        <p:xfrm>
          <a:off x="1704975" y="3290401"/>
          <a:ext cx="313055" cy="497840"/>
        </p:xfrm>
        <a:graphic>
          <a:graphicData uri="http://schemas.openxmlformats.org/presentationml/2006/ole">
            <mc:AlternateContent xmlns:mc="http://schemas.openxmlformats.org/markup-compatibility/2006">
              <mc:Choice xmlns:v="urn:schemas-microsoft-com:vml" Requires="v">
                <p:oleObj r:id="rId4" imgW="114300" imgH="190500" progId="Equation.DSMT4">
                  <p:embed/>
                </p:oleObj>
              </mc:Choice>
              <mc:Fallback>
                <p:oleObj r:id="rId4" imgW="114300" imgH="190500" progId="Equation.DSMT4">
                  <p:embed/>
                  <p:pic>
                    <p:nvPicPr>
                      <p:cNvPr id="0" name=""/>
                      <p:cNvPicPr/>
                      <p:nvPr/>
                    </p:nvPicPr>
                    <p:blipFill>
                      <a:blip r:embed="rId5"/>
                      <a:stretch>
                        <a:fillRect/>
                      </a:stretch>
                    </p:blipFill>
                    <p:spPr>
                      <a:xfrm>
                        <a:off x="1704975" y="3290401"/>
                        <a:ext cx="313055" cy="497840"/>
                      </a:xfrm>
                      <a:prstGeom prst="rect">
                        <a:avLst/>
                      </a:prstGeom>
                      <a:noFill/>
                      <a:ln w="9525">
                        <a:noFill/>
                        <a:miter/>
                      </a:ln>
                    </p:spPr>
                  </p:pic>
                </p:oleObj>
              </mc:Fallback>
            </mc:AlternateContent>
          </a:graphicData>
        </a:graphic>
      </p:graphicFrame>
      <p:graphicFrame>
        <p:nvGraphicFramePr>
          <p:cNvPr id="34" name="对象 -2147482453"/>
          <p:cNvGraphicFramePr>
            <a:graphicFrameLocks noChangeAspect="1"/>
          </p:cNvGraphicFramePr>
          <p:nvPr>
            <p:extLst>
              <p:ext uri="{D42A27DB-BD31-4B8C-83A1-F6EECF244321}">
                <p14:modId xmlns:p14="http://schemas.microsoft.com/office/powerpoint/2010/main" val="2642676832"/>
              </p:ext>
            </p:extLst>
          </p:nvPr>
        </p:nvGraphicFramePr>
        <p:xfrm>
          <a:off x="3660140" y="3893651"/>
          <a:ext cx="320040" cy="398145"/>
        </p:xfrm>
        <a:graphic>
          <a:graphicData uri="http://schemas.openxmlformats.org/presentationml/2006/ole">
            <mc:AlternateContent xmlns:mc="http://schemas.openxmlformats.org/markup-compatibility/2006">
              <mc:Choice xmlns:v="urn:schemas-microsoft-com:vml" Requires="v">
                <p:oleObj r:id="rId6" imgW="152400" imgH="190500" progId="Equation.DSMT4">
                  <p:embed/>
                </p:oleObj>
              </mc:Choice>
              <mc:Fallback>
                <p:oleObj r:id="rId6" imgW="152400" imgH="190500" progId="Equation.DSMT4">
                  <p:embed/>
                  <p:pic>
                    <p:nvPicPr>
                      <p:cNvPr id="0" name=""/>
                      <p:cNvPicPr/>
                      <p:nvPr/>
                    </p:nvPicPr>
                    <p:blipFill>
                      <a:blip r:embed="rId7"/>
                      <a:stretch>
                        <a:fillRect/>
                      </a:stretch>
                    </p:blipFill>
                    <p:spPr>
                      <a:xfrm>
                        <a:off x="3660140" y="3893651"/>
                        <a:ext cx="320040" cy="398145"/>
                      </a:xfrm>
                      <a:prstGeom prst="rect">
                        <a:avLst/>
                      </a:prstGeom>
                      <a:noFill/>
                      <a:ln w="9525">
                        <a:noFill/>
                        <a:miter/>
                      </a:ln>
                    </p:spPr>
                  </p:pic>
                </p:oleObj>
              </mc:Fallback>
            </mc:AlternateContent>
          </a:graphicData>
        </a:graphic>
      </p:graphicFrame>
      <p:graphicFrame>
        <p:nvGraphicFramePr>
          <p:cNvPr id="36" name="对象 -2147482459"/>
          <p:cNvGraphicFramePr>
            <a:graphicFrameLocks noChangeAspect="1"/>
          </p:cNvGraphicFramePr>
          <p:nvPr>
            <p:extLst>
              <p:ext uri="{D42A27DB-BD31-4B8C-83A1-F6EECF244321}">
                <p14:modId xmlns:p14="http://schemas.microsoft.com/office/powerpoint/2010/main" val="1892607486"/>
              </p:ext>
            </p:extLst>
          </p:nvPr>
        </p:nvGraphicFramePr>
        <p:xfrm>
          <a:off x="7046595" y="3386286"/>
          <a:ext cx="355600" cy="452755"/>
        </p:xfrm>
        <a:graphic>
          <a:graphicData uri="http://schemas.openxmlformats.org/presentationml/2006/ole">
            <mc:AlternateContent xmlns:mc="http://schemas.openxmlformats.org/markup-compatibility/2006">
              <mc:Choice xmlns:v="urn:schemas-microsoft-com:vml" Requires="v">
                <p:oleObj r:id="rId8" imgW="152400" imgH="203200" progId="Equation.DSMT4">
                  <p:embed/>
                </p:oleObj>
              </mc:Choice>
              <mc:Fallback>
                <p:oleObj r:id="rId8" imgW="152400" imgH="203200" progId="Equation.DSMT4">
                  <p:embed/>
                  <p:pic>
                    <p:nvPicPr>
                      <p:cNvPr id="0" name=""/>
                      <p:cNvPicPr/>
                      <p:nvPr/>
                    </p:nvPicPr>
                    <p:blipFill>
                      <a:blip r:embed="rId9"/>
                      <a:stretch>
                        <a:fillRect/>
                      </a:stretch>
                    </p:blipFill>
                    <p:spPr>
                      <a:xfrm>
                        <a:off x="7046595" y="3386286"/>
                        <a:ext cx="355600" cy="452755"/>
                      </a:xfrm>
                      <a:prstGeom prst="rect">
                        <a:avLst/>
                      </a:prstGeom>
                      <a:noFill/>
                      <a:ln w="9525">
                        <a:noFill/>
                        <a:miter/>
                      </a:ln>
                    </p:spPr>
                  </p:pic>
                </p:oleObj>
              </mc:Fallback>
            </mc:AlternateContent>
          </a:graphicData>
        </a:graphic>
      </p:graphicFrame>
      <p:graphicFrame>
        <p:nvGraphicFramePr>
          <p:cNvPr id="41" name="对象 -2147482458"/>
          <p:cNvGraphicFramePr>
            <a:graphicFrameLocks noChangeAspect="1"/>
          </p:cNvGraphicFramePr>
          <p:nvPr>
            <p:extLst>
              <p:ext uri="{D42A27DB-BD31-4B8C-83A1-F6EECF244321}">
                <p14:modId xmlns:p14="http://schemas.microsoft.com/office/powerpoint/2010/main" val="1700824453"/>
              </p:ext>
            </p:extLst>
          </p:nvPr>
        </p:nvGraphicFramePr>
        <p:xfrm>
          <a:off x="8275320" y="3437086"/>
          <a:ext cx="212090" cy="349250"/>
        </p:xfrm>
        <a:graphic>
          <a:graphicData uri="http://schemas.openxmlformats.org/presentationml/2006/ole">
            <mc:AlternateContent xmlns:mc="http://schemas.openxmlformats.org/markup-compatibility/2006">
              <mc:Choice xmlns:v="urn:schemas-microsoft-com:vml" Requires="v">
                <p:oleObj r:id="rId10" imgW="114300" imgH="177800" progId="Equation.DSMT4">
                  <p:embed/>
                </p:oleObj>
              </mc:Choice>
              <mc:Fallback>
                <p:oleObj r:id="rId10" imgW="114300" imgH="177800" progId="Equation.DSMT4">
                  <p:embed/>
                  <p:pic>
                    <p:nvPicPr>
                      <p:cNvPr id="0" name=""/>
                      <p:cNvPicPr/>
                      <p:nvPr/>
                    </p:nvPicPr>
                    <p:blipFill>
                      <a:blip r:embed="rId11"/>
                      <a:stretch>
                        <a:fillRect/>
                      </a:stretch>
                    </p:blipFill>
                    <p:spPr>
                      <a:xfrm>
                        <a:off x="8275320" y="3437086"/>
                        <a:ext cx="212090" cy="349250"/>
                      </a:xfrm>
                      <a:prstGeom prst="rect">
                        <a:avLst/>
                      </a:prstGeom>
                      <a:noFill/>
                      <a:ln w="9525">
                        <a:noFill/>
                        <a:miter/>
                      </a:ln>
                    </p:spPr>
                  </p:pic>
                </p:oleObj>
              </mc:Fallback>
            </mc:AlternateContent>
          </a:graphicData>
        </a:graphic>
      </p:graphicFrame>
      <p:graphicFrame>
        <p:nvGraphicFramePr>
          <p:cNvPr id="43" name="对象 -2147482457"/>
          <p:cNvGraphicFramePr>
            <a:graphicFrameLocks noChangeAspect="1"/>
          </p:cNvGraphicFramePr>
          <p:nvPr>
            <p:extLst>
              <p:ext uri="{D42A27DB-BD31-4B8C-83A1-F6EECF244321}">
                <p14:modId xmlns:p14="http://schemas.microsoft.com/office/powerpoint/2010/main" val="2719423012"/>
              </p:ext>
            </p:extLst>
          </p:nvPr>
        </p:nvGraphicFramePr>
        <p:xfrm>
          <a:off x="9976485" y="3452961"/>
          <a:ext cx="329565" cy="386080"/>
        </p:xfrm>
        <a:graphic>
          <a:graphicData uri="http://schemas.openxmlformats.org/presentationml/2006/ole">
            <mc:AlternateContent xmlns:mc="http://schemas.openxmlformats.org/markup-compatibility/2006">
              <mc:Choice xmlns:v="urn:schemas-microsoft-com:vml" Requires="v">
                <p:oleObj r:id="rId12" imgW="165100" imgH="190500" progId="Equation.DSMT4">
                  <p:embed/>
                </p:oleObj>
              </mc:Choice>
              <mc:Fallback>
                <p:oleObj r:id="rId12" imgW="165100" imgH="190500" progId="Equation.DSMT4">
                  <p:embed/>
                  <p:pic>
                    <p:nvPicPr>
                      <p:cNvPr id="0" name=""/>
                      <p:cNvPicPr/>
                      <p:nvPr/>
                    </p:nvPicPr>
                    <p:blipFill>
                      <a:blip r:embed="rId13"/>
                      <a:stretch>
                        <a:fillRect/>
                      </a:stretch>
                    </p:blipFill>
                    <p:spPr>
                      <a:xfrm>
                        <a:off x="9976485" y="3452961"/>
                        <a:ext cx="329565" cy="386080"/>
                      </a:xfrm>
                      <a:prstGeom prst="rect">
                        <a:avLst/>
                      </a:prstGeom>
                      <a:noFill/>
                      <a:ln w="9525">
                        <a:noFill/>
                        <a:miter/>
                      </a:ln>
                    </p:spPr>
                  </p:pic>
                </p:oleObj>
              </mc:Fallback>
            </mc:AlternateContent>
          </a:graphicData>
        </a:graphic>
      </p:graphicFrame>
      <p:graphicFrame>
        <p:nvGraphicFramePr>
          <p:cNvPr id="45" name="对象 -2147482456"/>
          <p:cNvGraphicFramePr>
            <a:graphicFrameLocks noChangeAspect="1"/>
          </p:cNvGraphicFramePr>
          <p:nvPr>
            <p:extLst>
              <p:ext uri="{D42A27DB-BD31-4B8C-83A1-F6EECF244321}">
                <p14:modId xmlns:p14="http://schemas.microsoft.com/office/powerpoint/2010/main" val="649519685"/>
              </p:ext>
            </p:extLst>
          </p:nvPr>
        </p:nvGraphicFramePr>
        <p:xfrm>
          <a:off x="4884420" y="3980011"/>
          <a:ext cx="202565" cy="351155"/>
        </p:xfrm>
        <a:graphic>
          <a:graphicData uri="http://schemas.openxmlformats.org/presentationml/2006/ole">
            <mc:AlternateContent xmlns:mc="http://schemas.openxmlformats.org/markup-compatibility/2006">
              <mc:Choice xmlns:v="urn:schemas-microsoft-com:vml" Requires="v">
                <p:oleObj r:id="rId14" imgW="88900" imgH="152400" progId="Equation.DSMT4">
                  <p:embed/>
                </p:oleObj>
              </mc:Choice>
              <mc:Fallback>
                <p:oleObj r:id="rId14" imgW="88900" imgH="152400" progId="Equation.DSMT4">
                  <p:embed/>
                  <p:pic>
                    <p:nvPicPr>
                      <p:cNvPr id="0" name=""/>
                      <p:cNvPicPr/>
                      <p:nvPr/>
                    </p:nvPicPr>
                    <p:blipFill>
                      <a:blip r:embed="rId15"/>
                      <a:stretch>
                        <a:fillRect/>
                      </a:stretch>
                    </p:blipFill>
                    <p:spPr>
                      <a:xfrm>
                        <a:off x="4884420" y="3980011"/>
                        <a:ext cx="202565" cy="351155"/>
                      </a:xfrm>
                      <a:prstGeom prst="rect">
                        <a:avLst/>
                      </a:prstGeom>
                      <a:noFill/>
                      <a:ln w="9525">
                        <a:noFill/>
                        <a:miter/>
                      </a:ln>
                    </p:spPr>
                  </p:pic>
                </p:oleObj>
              </mc:Fallback>
            </mc:AlternateContent>
          </a:graphicData>
        </a:graphic>
      </p:graphicFrame>
      <p:graphicFrame>
        <p:nvGraphicFramePr>
          <p:cNvPr id="47" name="对象 -2147482416"/>
          <p:cNvGraphicFramePr>
            <a:graphicFrameLocks noChangeAspect="1"/>
          </p:cNvGraphicFramePr>
          <p:nvPr>
            <p:extLst>
              <p:ext uri="{D42A27DB-BD31-4B8C-83A1-F6EECF244321}">
                <p14:modId xmlns:p14="http://schemas.microsoft.com/office/powerpoint/2010/main" val="944713262"/>
              </p:ext>
            </p:extLst>
          </p:nvPr>
        </p:nvGraphicFramePr>
        <p:xfrm>
          <a:off x="1208405" y="3893651"/>
          <a:ext cx="395605" cy="437515"/>
        </p:xfrm>
        <a:graphic>
          <a:graphicData uri="http://schemas.openxmlformats.org/presentationml/2006/ole">
            <mc:AlternateContent xmlns:mc="http://schemas.openxmlformats.org/markup-compatibility/2006">
              <mc:Choice xmlns:v="urn:schemas-microsoft-com:vml" Requires="v">
                <p:oleObj r:id="rId16" imgW="177800" imgH="203200" progId="Equation.DSMT4">
                  <p:embed/>
                </p:oleObj>
              </mc:Choice>
              <mc:Fallback>
                <p:oleObj r:id="rId16" imgW="177800" imgH="203200" progId="Equation.DSMT4">
                  <p:embed/>
                  <p:pic>
                    <p:nvPicPr>
                      <p:cNvPr id="0" name=""/>
                      <p:cNvPicPr/>
                      <p:nvPr/>
                    </p:nvPicPr>
                    <p:blipFill>
                      <a:blip r:embed="rId17"/>
                      <a:stretch>
                        <a:fillRect/>
                      </a:stretch>
                    </p:blipFill>
                    <p:spPr>
                      <a:xfrm>
                        <a:off x="1208405" y="3893651"/>
                        <a:ext cx="395605" cy="437515"/>
                      </a:xfrm>
                      <a:prstGeom prst="rect">
                        <a:avLst/>
                      </a:prstGeom>
                      <a:noFill/>
                      <a:ln w="9525">
                        <a:noFill/>
                        <a:miter/>
                      </a:ln>
                    </p:spPr>
                  </p:pic>
                </p:oleObj>
              </mc:Fallback>
            </mc:AlternateContent>
          </a:graphicData>
        </a:graphic>
      </p:graphicFrame>
      <p:graphicFrame>
        <p:nvGraphicFramePr>
          <p:cNvPr id="49" name="对象 -2147482454"/>
          <p:cNvGraphicFramePr>
            <a:graphicFrameLocks noChangeAspect="1"/>
          </p:cNvGraphicFramePr>
          <p:nvPr>
            <p:extLst>
              <p:ext uri="{D42A27DB-BD31-4B8C-83A1-F6EECF244321}">
                <p14:modId xmlns:p14="http://schemas.microsoft.com/office/powerpoint/2010/main" val="175291090"/>
              </p:ext>
            </p:extLst>
          </p:nvPr>
        </p:nvGraphicFramePr>
        <p:xfrm>
          <a:off x="7495540" y="4020651"/>
          <a:ext cx="194945" cy="321310"/>
        </p:xfrm>
        <a:graphic>
          <a:graphicData uri="http://schemas.openxmlformats.org/presentationml/2006/ole">
            <mc:AlternateContent xmlns:mc="http://schemas.openxmlformats.org/markup-compatibility/2006">
              <mc:Choice xmlns:v="urn:schemas-microsoft-com:vml" Requires="v">
                <p:oleObj r:id="rId18" imgW="114300" imgH="177800" progId="Equation.DSMT4">
                  <p:embed/>
                </p:oleObj>
              </mc:Choice>
              <mc:Fallback>
                <p:oleObj r:id="rId18" imgW="114300" imgH="177800" progId="Equation.DSMT4">
                  <p:embed/>
                  <p:pic>
                    <p:nvPicPr>
                      <p:cNvPr id="0" name=""/>
                      <p:cNvPicPr/>
                      <p:nvPr/>
                    </p:nvPicPr>
                    <p:blipFill>
                      <a:blip r:embed="rId19"/>
                      <a:stretch>
                        <a:fillRect/>
                      </a:stretch>
                    </p:blipFill>
                    <p:spPr>
                      <a:xfrm>
                        <a:off x="7495540" y="4020651"/>
                        <a:ext cx="194945" cy="321310"/>
                      </a:xfrm>
                      <a:prstGeom prst="rect">
                        <a:avLst/>
                      </a:prstGeom>
                      <a:noFill/>
                      <a:ln w="9525">
                        <a:noFill/>
                        <a:miter/>
                      </a:ln>
                    </p:spPr>
                  </p:pic>
                </p:oleObj>
              </mc:Fallback>
            </mc:AlternateContent>
          </a:graphicData>
        </a:graphic>
      </p:graphicFrame>
      <p:graphicFrame>
        <p:nvGraphicFramePr>
          <p:cNvPr id="55" name="对象 -2147482452"/>
          <p:cNvGraphicFramePr>
            <a:graphicFrameLocks noChangeAspect="1"/>
          </p:cNvGraphicFramePr>
          <p:nvPr>
            <p:extLst>
              <p:ext uri="{D42A27DB-BD31-4B8C-83A1-F6EECF244321}">
                <p14:modId xmlns:p14="http://schemas.microsoft.com/office/powerpoint/2010/main" val="1154773304"/>
              </p:ext>
            </p:extLst>
          </p:nvPr>
        </p:nvGraphicFramePr>
        <p:xfrm>
          <a:off x="11180445" y="3437086"/>
          <a:ext cx="193040" cy="334645"/>
        </p:xfrm>
        <a:graphic>
          <a:graphicData uri="http://schemas.openxmlformats.org/presentationml/2006/ole">
            <mc:AlternateContent xmlns:mc="http://schemas.openxmlformats.org/markup-compatibility/2006">
              <mc:Choice xmlns:v="urn:schemas-microsoft-com:vml" Requires="v">
                <p:oleObj r:id="rId20" imgW="88900" imgH="152400" progId="Equation.DSMT4">
                  <p:embed/>
                </p:oleObj>
              </mc:Choice>
              <mc:Fallback>
                <p:oleObj r:id="rId20" imgW="88900" imgH="152400" progId="Equation.DSMT4">
                  <p:embed/>
                  <p:pic>
                    <p:nvPicPr>
                      <p:cNvPr id="0" name=""/>
                      <p:cNvPicPr/>
                      <p:nvPr/>
                    </p:nvPicPr>
                    <p:blipFill>
                      <a:blip r:embed="rId21"/>
                      <a:stretch>
                        <a:fillRect/>
                      </a:stretch>
                    </p:blipFill>
                    <p:spPr>
                      <a:xfrm>
                        <a:off x="11180445" y="3437086"/>
                        <a:ext cx="193040" cy="334645"/>
                      </a:xfrm>
                      <a:prstGeom prst="rect">
                        <a:avLst/>
                      </a:prstGeom>
                      <a:noFill/>
                      <a:ln w="9525">
                        <a:noFill/>
                        <a:miter/>
                      </a:ln>
                    </p:spPr>
                  </p:pic>
                </p:oleObj>
              </mc:Fallback>
            </mc:AlternateContent>
          </a:graphicData>
        </a:graphic>
      </p:graphicFrame>
      <p:graphicFrame>
        <p:nvGraphicFramePr>
          <p:cNvPr id="61" name="对象 -2147482458"/>
          <p:cNvGraphicFramePr>
            <a:graphicFrameLocks noChangeAspect="1"/>
          </p:cNvGraphicFramePr>
          <p:nvPr>
            <p:extLst>
              <p:ext uri="{D42A27DB-BD31-4B8C-83A1-F6EECF244321}">
                <p14:modId xmlns:p14="http://schemas.microsoft.com/office/powerpoint/2010/main" val="1771285265"/>
              </p:ext>
            </p:extLst>
          </p:nvPr>
        </p:nvGraphicFramePr>
        <p:xfrm>
          <a:off x="2498725" y="3981916"/>
          <a:ext cx="212090" cy="349250"/>
        </p:xfrm>
        <a:graphic>
          <a:graphicData uri="http://schemas.openxmlformats.org/presentationml/2006/ole">
            <mc:AlternateContent xmlns:mc="http://schemas.openxmlformats.org/markup-compatibility/2006">
              <mc:Choice xmlns:v="urn:schemas-microsoft-com:vml" Requires="v">
                <p:oleObj r:id="rId22" imgW="114300" imgH="177800" progId="Equation.DSMT4">
                  <p:embed/>
                </p:oleObj>
              </mc:Choice>
              <mc:Fallback>
                <p:oleObj r:id="rId22" imgW="114300" imgH="177800" progId="Equation.DSMT4">
                  <p:embed/>
                  <p:pic>
                    <p:nvPicPr>
                      <p:cNvPr id="0" name=""/>
                      <p:cNvPicPr/>
                      <p:nvPr/>
                    </p:nvPicPr>
                    <p:blipFill>
                      <a:blip r:embed="rId11"/>
                      <a:stretch>
                        <a:fillRect/>
                      </a:stretch>
                    </p:blipFill>
                    <p:spPr>
                      <a:xfrm>
                        <a:off x="2498725" y="3981916"/>
                        <a:ext cx="212090" cy="349250"/>
                      </a:xfrm>
                      <a:prstGeom prst="rect">
                        <a:avLst/>
                      </a:prstGeom>
                      <a:noFill/>
                      <a:ln w="9525">
                        <a:noFill/>
                        <a:miter/>
                      </a:ln>
                    </p:spPr>
                  </p:pic>
                </p:oleObj>
              </mc:Fallback>
            </mc:AlternateContent>
          </a:graphicData>
        </a:graphic>
      </p:graphicFrame>
      <p:graphicFrame>
        <p:nvGraphicFramePr>
          <p:cNvPr id="3" name="对象 -2147482453"/>
          <p:cNvGraphicFramePr>
            <a:graphicFrameLocks noChangeAspect="1"/>
          </p:cNvGraphicFramePr>
          <p:nvPr>
            <p:extLst>
              <p:ext uri="{D42A27DB-BD31-4B8C-83A1-F6EECF244321}">
                <p14:modId xmlns:p14="http://schemas.microsoft.com/office/powerpoint/2010/main" val="1934603428"/>
              </p:ext>
            </p:extLst>
          </p:nvPr>
        </p:nvGraphicFramePr>
        <p:xfrm>
          <a:off x="6299200" y="3917146"/>
          <a:ext cx="372110" cy="424815"/>
        </p:xfrm>
        <a:graphic>
          <a:graphicData uri="http://schemas.openxmlformats.org/presentationml/2006/ole">
            <mc:AlternateContent xmlns:mc="http://schemas.openxmlformats.org/markup-compatibility/2006">
              <mc:Choice xmlns:v="urn:schemas-microsoft-com:vml" Requires="v">
                <p:oleObj r:id="rId23" imgW="177165" imgH="203200" progId="Equation.DSMT4">
                  <p:embed/>
                </p:oleObj>
              </mc:Choice>
              <mc:Fallback>
                <p:oleObj r:id="rId23" imgW="177165" imgH="203200" progId="Equation.DSMT4">
                  <p:embed/>
                  <p:pic>
                    <p:nvPicPr>
                      <p:cNvPr id="0" name=""/>
                      <p:cNvPicPr/>
                      <p:nvPr/>
                    </p:nvPicPr>
                    <p:blipFill>
                      <a:blip r:embed="rId24"/>
                      <a:stretch>
                        <a:fillRect/>
                      </a:stretch>
                    </p:blipFill>
                    <p:spPr>
                      <a:xfrm>
                        <a:off x="6299200" y="3917146"/>
                        <a:ext cx="372110" cy="424815"/>
                      </a:xfrm>
                      <a:prstGeom prst="rect">
                        <a:avLst/>
                      </a:prstGeom>
                      <a:noFill/>
                      <a:ln w="9525">
                        <a:noFill/>
                        <a:miter/>
                      </a:ln>
                    </p:spPr>
                  </p:pic>
                </p:oleObj>
              </mc:Fallback>
            </mc:AlternateContent>
          </a:graphicData>
        </a:graphic>
      </p:graphicFrame>
      <p:graphicFrame>
        <p:nvGraphicFramePr>
          <p:cNvPr id="14" name="对象 -2147482459"/>
          <p:cNvGraphicFramePr>
            <a:graphicFrameLocks noChangeAspect="1"/>
          </p:cNvGraphicFramePr>
          <p:nvPr>
            <p:extLst>
              <p:ext uri="{D42A27DB-BD31-4B8C-83A1-F6EECF244321}">
                <p14:modId xmlns:p14="http://schemas.microsoft.com/office/powerpoint/2010/main" val="1542884639"/>
              </p:ext>
            </p:extLst>
          </p:nvPr>
        </p:nvGraphicFramePr>
        <p:xfrm>
          <a:off x="4137025" y="3400256"/>
          <a:ext cx="326390" cy="424815"/>
        </p:xfrm>
        <a:graphic>
          <a:graphicData uri="http://schemas.openxmlformats.org/presentationml/2006/ole">
            <mc:AlternateContent xmlns:mc="http://schemas.openxmlformats.org/markup-compatibility/2006">
              <mc:Choice xmlns:v="urn:schemas-microsoft-com:vml" Requires="v">
                <p:oleObj r:id="rId25" imgW="139700" imgH="190500" progId="Equation.DSMT4">
                  <p:embed/>
                </p:oleObj>
              </mc:Choice>
              <mc:Fallback>
                <p:oleObj r:id="rId25" imgW="139700" imgH="190500" progId="Equation.DSMT4">
                  <p:embed/>
                  <p:pic>
                    <p:nvPicPr>
                      <p:cNvPr id="0" name=""/>
                      <p:cNvPicPr/>
                      <p:nvPr/>
                    </p:nvPicPr>
                    <p:blipFill>
                      <a:blip r:embed="rId26"/>
                      <a:stretch>
                        <a:fillRect/>
                      </a:stretch>
                    </p:blipFill>
                    <p:spPr>
                      <a:xfrm>
                        <a:off x="4137025" y="3400256"/>
                        <a:ext cx="326390" cy="424815"/>
                      </a:xfrm>
                      <a:prstGeom prst="rect">
                        <a:avLst/>
                      </a:prstGeom>
                      <a:noFill/>
                      <a:ln w="9525">
                        <a:noFill/>
                        <a:miter/>
                      </a:ln>
                    </p:spPr>
                  </p:pic>
                </p:oleObj>
              </mc:Fallback>
            </mc:AlternateContent>
          </a:graphicData>
        </a:graphic>
      </p:graphicFrame>
      <p:graphicFrame>
        <p:nvGraphicFramePr>
          <p:cNvPr id="17" name="对象 -2147482456"/>
          <p:cNvGraphicFramePr>
            <a:graphicFrameLocks noChangeAspect="1"/>
          </p:cNvGraphicFramePr>
          <p:nvPr>
            <p:extLst>
              <p:ext uri="{D42A27DB-BD31-4B8C-83A1-F6EECF244321}">
                <p14:modId xmlns:p14="http://schemas.microsoft.com/office/powerpoint/2010/main" val="3525955702"/>
              </p:ext>
            </p:extLst>
          </p:nvPr>
        </p:nvGraphicFramePr>
        <p:xfrm>
          <a:off x="2850515" y="3437086"/>
          <a:ext cx="202565" cy="351155"/>
        </p:xfrm>
        <a:graphic>
          <a:graphicData uri="http://schemas.openxmlformats.org/presentationml/2006/ole">
            <mc:AlternateContent xmlns:mc="http://schemas.openxmlformats.org/markup-compatibility/2006">
              <mc:Choice xmlns:v="urn:schemas-microsoft-com:vml" Requires="v">
                <p:oleObj r:id="rId27" imgW="88900" imgH="152400" progId="Equation.DSMT4">
                  <p:embed/>
                </p:oleObj>
              </mc:Choice>
              <mc:Fallback>
                <p:oleObj r:id="rId27" imgW="88900" imgH="152400" progId="Equation.DSMT4">
                  <p:embed/>
                  <p:pic>
                    <p:nvPicPr>
                      <p:cNvPr id="0" name=""/>
                      <p:cNvPicPr/>
                      <p:nvPr/>
                    </p:nvPicPr>
                    <p:blipFill>
                      <a:blip r:embed="rId15"/>
                      <a:stretch>
                        <a:fillRect/>
                      </a:stretch>
                    </p:blipFill>
                    <p:spPr>
                      <a:xfrm>
                        <a:off x="2850515" y="3437086"/>
                        <a:ext cx="202565" cy="351155"/>
                      </a:xfrm>
                      <a:prstGeom prst="rect">
                        <a:avLst/>
                      </a:prstGeom>
                      <a:noFill/>
                      <a:ln w="9525">
                        <a:noFill/>
                        <a:miter/>
                      </a:ln>
                    </p:spPr>
                  </p:pic>
                </p:oleObj>
              </mc:Fallback>
            </mc:AlternateContent>
          </a:graphicData>
        </a:graphic>
      </p:graphicFrame>
      <p:graphicFrame>
        <p:nvGraphicFramePr>
          <p:cNvPr id="24" name="对象 -2147482456"/>
          <p:cNvGraphicFramePr>
            <a:graphicFrameLocks noChangeAspect="1"/>
          </p:cNvGraphicFramePr>
          <p:nvPr>
            <p:extLst>
              <p:ext uri="{D42A27DB-BD31-4B8C-83A1-F6EECF244321}">
                <p14:modId xmlns:p14="http://schemas.microsoft.com/office/powerpoint/2010/main" val="1120555968"/>
              </p:ext>
            </p:extLst>
          </p:nvPr>
        </p:nvGraphicFramePr>
        <p:xfrm>
          <a:off x="5224780" y="3437086"/>
          <a:ext cx="202565" cy="351155"/>
        </p:xfrm>
        <a:graphic>
          <a:graphicData uri="http://schemas.openxmlformats.org/presentationml/2006/ole">
            <mc:AlternateContent xmlns:mc="http://schemas.openxmlformats.org/markup-compatibility/2006">
              <mc:Choice xmlns:v="urn:schemas-microsoft-com:vml" Requires="v">
                <p:oleObj r:id="rId28" imgW="88900" imgH="152400" progId="Equation.DSMT4">
                  <p:embed/>
                </p:oleObj>
              </mc:Choice>
              <mc:Fallback>
                <p:oleObj r:id="rId28" imgW="88900" imgH="152400" progId="Equation.DSMT4">
                  <p:embed/>
                  <p:pic>
                    <p:nvPicPr>
                      <p:cNvPr id="0" name=""/>
                      <p:cNvPicPr/>
                      <p:nvPr/>
                    </p:nvPicPr>
                    <p:blipFill>
                      <a:blip r:embed="rId15"/>
                      <a:stretch>
                        <a:fillRect/>
                      </a:stretch>
                    </p:blipFill>
                    <p:spPr>
                      <a:xfrm>
                        <a:off x="5224780" y="3437086"/>
                        <a:ext cx="202565" cy="351155"/>
                      </a:xfrm>
                      <a:prstGeom prst="rect">
                        <a:avLst/>
                      </a:prstGeom>
                      <a:noFill/>
                      <a:ln w="9525">
                        <a:noFill/>
                        <a:miter/>
                      </a:ln>
                    </p:spPr>
                  </p:pic>
                </p:oleObj>
              </mc:Fallback>
            </mc:AlternateContent>
          </a:graphicData>
        </a:graphic>
      </p:graphicFrame>
      <p:graphicFrame>
        <p:nvGraphicFramePr>
          <p:cNvPr id="26" name="对象 -2147482447"/>
          <p:cNvGraphicFramePr>
            <a:graphicFrameLocks noChangeAspect="1"/>
          </p:cNvGraphicFramePr>
          <p:nvPr>
            <p:extLst>
              <p:ext uri="{D42A27DB-BD31-4B8C-83A1-F6EECF244321}">
                <p14:modId xmlns:p14="http://schemas.microsoft.com/office/powerpoint/2010/main" val="498365118"/>
              </p:ext>
            </p:extLst>
          </p:nvPr>
        </p:nvGraphicFramePr>
        <p:xfrm>
          <a:off x="5373539" y="5301208"/>
          <a:ext cx="1711960" cy="823595"/>
        </p:xfrm>
        <a:graphic>
          <a:graphicData uri="http://schemas.openxmlformats.org/presentationml/2006/ole">
            <mc:AlternateContent xmlns:mc="http://schemas.openxmlformats.org/markup-compatibility/2006">
              <mc:Choice xmlns:v="urn:schemas-microsoft-com:vml" Requires="v">
                <p:oleObj r:id="rId29" imgW="862965" imgH="419100" progId="Equation.DSMT4">
                  <p:embed/>
                </p:oleObj>
              </mc:Choice>
              <mc:Fallback>
                <p:oleObj r:id="rId29" imgW="862965" imgH="419100" progId="Equation.DSMT4">
                  <p:embed/>
                  <p:pic>
                    <p:nvPicPr>
                      <p:cNvPr id="0" name=""/>
                      <p:cNvPicPr/>
                      <p:nvPr/>
                    </p:nvPicPr>
                    <p:blipFill>
                      <a:blip r:embed="rId30"/>
                      <a:stretch>
                        <a:fillRect/>
                      </a:stretch>
                    </p:blipFill>
                    <p:spPr>
                      <a:xfrm>
                        <a:off x="5373539" y="5301208"/>
                        <a:ext cx="1711960" cy="823595"/>
                      </a:xfrm>
                      <a:prstGeom prst="rect">
                        <a:avLst/>
                      </a:prstGeom>
                      <a:noFill/>
                      <a:ln w="9525">
                        <a:noFill/>
                        <a:miter/>
                      </a:ln>
                    </p:spPr>
                  </p:pic>
                </p:oleObj>
              </mc:Fallback>
            </mc:AlternateContent>
          </a:graphicData>
        </a:graphic>
      </p:graphicFrame>
    </p:spTree>
    <p:extLst>
      <p:ext uri="{BB962C8B-B14F-4D97-AF65-F5344CB8AC3E}">
        <p14:creationId xmlns:p14="http://schemas.microsoft.com/office/powerpoint/2010/main" val="3031696739"/>
      </p:ext>
    </p:extLst>
  </p:cSld>
  <p:clrMapOvr>
    <a:masterClrMapping/>
  </p:clrMapOvr>
  <p:transition>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551305" y="2542540"/>
            <a:ext cx="1718945" cy="763905"/>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zh-CN" altLang="en-US" sz="2400" dirty="0"/>
          </a:p>
        </p:txBody>
      </p:sp>
      <p:sp>
        <p:nvSpPr>
          <p:cNvPr id="5" name="内容占位符 2"/>
          <p:cNvSpPr txBox="1"/>
          <p:nvPr/>
        </p:nvSpPr>
        <p:spPr bwMode="auto">
          <a:xfrm>
            <a:off x="350520" y="691515"/>
            <a:ext cx="11486515" cy="58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normAutofit/>
          </a:bodyPr>
          <a:lstStyle>
            <a:lvl1pPr marL="0" indent="0" algn="l" rtl="0" eaLnBrk="0" fontAlgn="base" hangingPunct="0">
              <a:spcBef>
                <a:spcPct val="20000"/>
              </a:spcBef>
              <a:spcAft>
                <a:spcPct val="0"/>
              </a:spcAft>
              <a:buFont typeface="Arial" panose="020B0604020202020204" pitchFamily="34" charset="0"/>
              <a:buNone/>
              <a:defRPr kumimoji="1" sz="3200" kern="1200">
                <a:solidFill>
                  <a:schemeClr val="tx1"/>
                </a:solidFill>
                <a:latin typeface="+mn-lt"/>
                <a:ea typeface="+mn-ea"/>
                <a:cs typeface="宋体" panose="02010600030101010101" pitchFamily="2" charset="-122"/>
              </a:defRPr>
            </a:lvl1pPr>
            <a:lvl2pPr marL="457200" indent="0" algn="l" rtl="0" eaLnBrk="0" fontAlgn="base" hangingPunct="0">
              <a:spcBef>
                <a:spcPct val="20000"/>
              </a:spcBef>
              <a:spcAft>
                <a:spcPct val="0"/>
              </a:spcAft>
              <a:buFont typeface="Arial" panose="020B0604020202020204" pitchFamily="34" charset="0"/>
              <a:buNone/>
              <a:defRPr kumimoji="1" sz="2800" kern="1200">
                <a:solidFill>
                  <a:schemeClr val="tx1"/>
                </a:solidFill>
                <a:latin typeface="+mn-lt"/>
                <a:ea typeface="+mn-ea"/>
                <a:cs typeface="+mn-cs"/>
              </a:defRPr>
            </a:lvl2pPr>
            <a:lvl3pPr marL="914400" indent="0" algn="l" rtl="0" eaLnBrk="0" fontAlgn="base" hangingPunct="0">
              <a:spcBef>
                <a:spcPct val="20000"/>
              </a:spcBef>
              <a:spcAft>
                <a:spcPct val="0"/>
              </a:spcAft>
              <a:buFont typeface="Arial" panose="020B0604020202020204" pitchFamily="34" charset="0"/>
              <a:buNone/>
              <a:defRPr kumimoji="1" sz="2400" kern="1200">
                <a:solidFill>
                  <a:schemeClr val="tx1"/>
                </a:solidFill>
                <a:latin typeface="+mn-lt"/>
                <a:ea typeface="+mn-ea"/>
                <a:cs typeface="+mn-cs"/>
              </a:defRPr>
            </a:lvl3pPr>
            <a:lvl4pPr marL="1371600" indent="0" algn="l" rtl="0" eaLnBrk="0" fontAlgn="base" hangingPunct="0">
              <a:spcBef>
                <a:spcPct val="20000"/>
              </a:spcBef>
              <a:spcAft>
                <a:spcPct val="0"/>
              </a:spcAft>
              <a:buFont typeface="Arial" panose="020B0604020202020204" pitchFamily="34" charset="0"/>
              <a:buNone/>
              <a:defRPr kumimoji="1" sz="2000" kern="1200">
                <a:solidFill>
                  <a:schemeClr val="tx1"/>
                </a:solidFill>
                <a:latin typeface="+mn-lt"/>
                <a:ea typeface="+mn-ea"/>
                <a:cs typeface="+mn-cs"/>
              </a:defRPr>
            </a:lvl4pPr>
            <a:lvl5pPr marL="1828800" indent="0" algn="l" rtl="0" eaLnBrk="0" fontAlgn="base" hangingPunct="0">
              <a:spcBef>
                <a:spcPct val="20000"/>
              </a:spcBef>
              <a:spcAft>
                <a:spcPct val="0"/>
              </a:spcAft>
              <a:buFont typeface="Arial" panose="020B0604020202020204" pitchFamily="34" charset="0"/>
              <a:buNone/>
              <a:defRPr kumimoji="1" sz="20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9pPr>
          </a:lstStyle>
          <a:p>
            <a:pPr indent="457200">
              <a:lnSpc>
                <a:spcPct val="160000"/>
              </a:lnSpc>
            </a:pPr>
            <a:r>
              <a:rPr lang="zh-CN" altLang="en-US" sz="2200" dirty="0">
                <a:latin typeface="宋体" panose="02010600030101010101" pitchFamily="2" charset="-122"/>
                <a:ea typeface="宋体" panose="02010600030101010101" pitchFamily="2" charset="-122"/>
                <a:cs typeface="Times New Roman" panose="02020603050405020304" pitchFamily="18" charset="0"/>
                <a:sym typeface="+mn-ea"/>
              </a:rPr>
              <a:t>相关系数的取值在</a:t>
            </a:r>
            <a:r>
              <a:rPr lang="zh-CN" altLang="en-US" sz="2200" dirty="0">
                <a:latin typeface="宋体" panose="02010600030101010101" pitchFamily="2" charset="-122"/>
                <a:ea typeface="宋体" panose="02010600030101010101" pitchFamily="2" charset="-122"/>
                <a:sym typeface="+mn-ea"/>
              </a:rPr>
              <a:t>[-1，1]</a:t>
            </a:r>
            <a:r>
              <a:rPr lang="zh-CN" altLang="en-US" sz="2200" dirty="0">
                <a:latin typeface="宋体" panose="02010600030101010101" pitchFamily="2" charset="-122"/>
                <a:ea typeface="宋体" panose="02010600030101010101" pitchFamily="2" charset="-122"/>
                <a:cs typeface="Times New Roman" panose="02020603050405020304" pitchFamily="18" charset="0"/>
                <a:sym typeface="+mn-ea"/>
              </a:rPr>
              <a:t>区间，</a:t>
            </a:r>
          </a:p>
          <a:p>
            <a:pPr indent="457200">
              <a:lnSpc>
                <a:spcPct val="160000"/>
              </a:lnSpc>
            </a:pPr>
            <a:endParaRPr lang="zh-CN" altLang="en-US" sz="2200" dirty="0">
              <a:latin typeface="宋体" panose="02010600030101010101" pitchFamily="2" charset="-122"/>
              <a:ea typeface="宋体" panose="02010600030101010101" pitchFamily="2" charset="-122"/>
              <a:cs typeface="Times New Roman" panose="02020603050405020304" pitchFamily="18" charset="0"/>
              <a:sym typeface="+mn-ea"/>
            </a:endParaRPr>
          </a:p>
          <a:p>
            <a:pPr indent="457200">
              <a:lnSpc>
                <a:spcPct val="160000"/>
              </a:lnSpc>
            </a:pPr>
            <a:endParaRPr lang="zh-CN" altLang="en-US" sz="2200" dirty="0">
              <a:latin typeface="宋体" panose="02010600030101010101" pitchFamily="2" charset="-122"/>
              <a:ea typeface="宋体" panose="02010600030101010101" pitchFamily="2" charset="-122"/>
              <a:cs typeface="Times New Roman" panose="02020603050405020304" pitchFamily="18" charset="0"/>
              <a:sym typeface="+mn-ea"/>
            </a:endParaRPr>
          </a:p>
          <a:p>
            <a:pPr indent="457200">
              <a:lnSpc>
                <a:spcPct val="160000"/>
              </a:lnSpc>
            </a:pPr>
            <a:endParaRPr lang="zh-CN" altLang="en-US" sz="2200" dirty="0">
              <a:latin typeface="宋体" panose="02010600030101010101" pitchFamily="2" charset="-122"/>
              <a:ea typeface="宋体" panose="02010600030101010101" pitchFamily="2" charset="-122"/>
              <a:cs typeface="Times New Roman" panose="02020603050405020304" pitchFamily="18" charset="0"/>
              <a:sym typeface="+mn-ea"/>
            </a:endParaRPr>
          </a:p>
          <a:p>
            <a:pPr indent="457200">
              <a:lnSpc>
                <a:spcPct val="160000"/>
              </a:lnSpc>
            </a:pPr>
            <a:endParaRPr lang="zh-CN" altLang="en-US" sz="2200" dirty="0">
              <a:latin typeface="宋体" panose="02010600030101010101" pitchFamily="2" charset="-122"/>
              <a:ea typeface="宋体" panose="02010600030101010101" pitchFamily="2" charset="-122"/>
              <a:cs typeface="Times New Roman" panose="02020603050405020304" pitchFamily="18" charset="0"/>
              <a:sym typeface="+mn-ea"/>
            </a:endParaRPr>
          </a:p>
          <a:p>
            <a:pPr indent="457200">
              <a:lnSpc>
                <a:spcPct val="160000"/>
              </a:lnSpc>
            </a:pPr>
            <a:endParaRPr lang="en-US" altLang="zh-CN" sz="2200" dirty="0">
              <a:latin typeface="宋体" panose="02010600030101010101" pitchFamily="2" charset="-122"/>
              <a:ea typeface="宋体" panose="02010600030101010101" pitchFamily="2" charset="-122"/>
              <a:cs typeface="Times New Roman" panose="02020603050405020304" pitchFamily="18" charset="0"/>
              <a:sym typeface="+mn-ea"/>
            </a:endParaRPr>
          </a:p>
          <a:p>
            <a:pPr indent="457200">
              <a:lnSpc>
                <a:spcPct val="160000"/>
              </a:lnSpc>
            </a:pPr>
            <a:endParaRPr lang="zh-CN" altLang="en-US" sz="1000" dirty="0">
              <a:latin typeface="宋体" panose="02010600030101010101" pitchFamily="2" charset="-122"/>
              <a:ea typeface="宋体" panose="02010600030101010101" pitchFamily="2" charset="-122"/>
              <a:cs typeface="Times New Roman" panose="02020603050405020304" pitchFamily="18" charset="0"/>
              <a:sym typeface="+mn-ea"/>
            </a:endParaRPr>
          </a:p>
          <a:p>
            <a:pPr indent="457200">
              <a:lnSpc>
                <a:spcPct val="160000"/>
              </a:lnSpc>
            </a:pPr>
            <a:r>
              <a:rPr lang="zh-CN" altLang="en-US" sz="2200" dirty="0">
                <a:latin typeface="宋体" panose="02010600030101010101" pitchFamily="2" charset="-122"/>
                <a:ea typeface="宋体" panose="02010600030101010101" pitchFamily="2" charset="-122"/>
                <a:sym typeface="+mn-ea"/>
              </a:rPr>
              <a:t>值得注意的是，当组合内任意证券均是完全相关关系，即        时组合的方差为</a:t>
            </a:r>
          </a:p>
          <a:p>
            <a:pPr indent="457200">
              <a:lnSpc>
                <a:spcPct val="160000"/>
              </a:lnSpc>
            </a:pPr>
            <a:endParaRPr lang="zh-CN" altLang="en-US" sz="2200" dirty="0">
              <a:latin typeface="Times New Roman" panose="02020603050405020304" pitchFamily="18" charset="0"/>
              <a:ea typeface="宋体" panose="02010600030101010101" pitchFamily="2" charset="-122"/>
            </a:endParaRPr>
          </a:p>
          <a:p>
            <a:pPr indent="457200">
              <a:lnSpc>
                <a:spcPct val="160000"/>
              </a:lnSpc>
            </a:pPr>
            <a:endParaRPr lang="zh-CN" altLang="en-US" sz="2200" dirty="0">
              <a:latin typeface="Times New Roman" panose="02020603050405020304" pitchFamily="18" charset="0"/>
              <a:ea typeface="宋体" panose="02010600030101010101" pitchFamily="2" charset="-122"/>
            </a:endParaRPr>
          </a:p>
          <a:p>
            <a:pPr indent="457200">
              <a:lnSpc>
                <a:spcPct val="160000"/>
              </a:lnSpc>
            </a:pPr>
            <a:endParaRPr lang="zh-CN" altLang="en-US" sz="2200" dirty="0">
              <a:latin typeface="Times New Roman" panose="02020603050405020304" pitchFamily="18" charset="0"/>
              <a:ea typeface="宋体" panose="02010600030101010101" pitchFamily="2" charset="-122"/>
            </a:endParaRPr>
          </a:p>
          <a:p>
            <a:pPr indent="457200">
              <a:lnSpc>
                <a:spcPct val="160000"/>
              </a:lnSpc>
            </a:pPr>
            <a:endParaRPr lang="zh-CN" altLang="en-US" sz="2200" dirty="0">
              <a:latin typeface="Times New Roman" panose="02020603050405020304" pitchFamily="18" charset="0"/>
              <a:ea typeface="宋体" panose="02010600030101010101" pitchFamily="2" charset="-122"/>
            </a:endParaRPr>
          </a:p>
        </p:txBody>
      </p:sp>
      <p:sp>
        <p:nvSpPr>
          <p:cNvPr id="40" name="矩形 39"/>
          <p:cNvSpPr/>
          <p:nvPr/>
        </p:nvSpPr>
        <p:spPr>
          <a:xfrm>
            <a:off x="476885" y="116840"/>
            <a:ext cx="4950460"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第二节 资产组合风险的度量 </a:t>
            </a:r>
          </a:p>
        </p:txBody>
      </p:sp>
      <p:sp>
        <p:nvSpPr>
          <p:cNvPr id="2" name="左大括号 1"/>
          <p:cNvSpPr/>
          <p:nvPr/>
        </p:nvSpPr>
        <p:spPr>
          <a:xfrm>
            <a:off x="3340100" y="1844675"/>
            <a:ext cx="1224280" cy="216027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aphicFrame>
        <p:nvGraphicFramePr>
          <p:cNvPr id="4" name="对象 3"/>
          <p:cNvGraphicFramePr/>
          <p:nvPr/>
        </p:nvGraphicFramePr>
        <p:xfrm>
          <a:off x="2063115" y="2574290"/>
          <a:ext cx="695960" cy="701040"/>
        </p:xfrm>
        <a:graphic>
          <a:graphicData uri="http://schemas.openxmlformats.org/presentationml/2006/ole">
            <mc:AlternateContent xmlns:mc="http://schemas.openxmlformats.org/markup-compatibility/2006">
              <mc:Choice xmlns:v="urn:schemas-microsoft-com:vml" Requires="v">
                <p:oleObj r:id="rId2" imgW="685165" imgH="530225" progId="Equation.DSMT4">
                  <p:embed/>
                </p:oleObj>
              </mc:Choice>
              <mc:Fallback>
                <p:oleObj r:id="rId2" imgW="685165" imgH="530225" progId="Equation.DSMT4">
                  <p:embed/>
                  <p:pic>
                    <p:nvPicPr>
                      <p:cNvPr id="0" name=""/>
                      <p:cNvPicPr/>
                      <p:nvPr/>
                    </p:nvPicPr>
                    <p:blipFill>
                      <a:blip r:embed="rId3"/>
                      <a:stretch>
                        <a:fillRect/>
                      </a:stretch>
                    </p:blipFill>
                    <p:spPr>
                      <a:xfrm>
                        <a:off x="2063115" y="2574290"/>
                        <a:ext cx="695960" cy="701040"/>
                      </a:xfrm>
                      <a:prstGeom prst="rect">
                        <a:avLst/>
                      </a:prstGeom>
                    </p:spPr>
                  </p:pic>
                </p:oleObj>
              </mc:Fallback>
            </mc:AlternateContent>
          </a:graphicData>
        </a:graphic>
      </p:graphicFrame>
      <p:sp>
        <p:nvSpPr>
          <p:cNvPr id="9" name="圆角矩形 8"/>
          <p:cNvSpPr/>
          <p:nvPr/>
        </p:nvSpPr>
        <p:spPr>
          <a:xfrm>
            <a:off x="4564599" y="1374343"/>
            <a:ext cx="2736304" cy="864096"/>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zh-CN" altLang="en-US" sz="2400" dirty="0"/>
          </a:p>
        </p:txBody>
      </p:sp>
      <p:sp>
        <p:nvSpPr>
          <p:cNvPr id="10" name="圆角矩形 9"/>
          <p:cNvSpPr/>
          <p:nvPr/>
        </p:nvSpPr>
        <p:spPr>
          <a:xfrm>
            <a:off x="4626829" y="2411298"/>
            <a:ext cx="2736304" cy="864096"/>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zh-CN" altLang="en-US" sz="2400" dirty="0"/>
          </a:p>
        </p:txBody>
      </p:sp>
      <p:sp>
        <p:nvSpPr>
          <p:cNvPr id="11" name="圆角矩形 10"/>
          <p:cNvSpPr/>
          <p:nvPr/>
        </p:nvSpPr>
        <p:spPr>
          <a:xfrm>
            <a:off x="4626829" y="3532073"/>
            <a:ext cx="2736304" cy="864096"/>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zh-CN" altLang="en-US" sz="2400" dirty="0"/>
          </a:p>
        </p:txBody>
      </p:sp>
      <p:graphicFrame>
        <p:nvGraphicFramePr>
          <p:cNvPr id="12" name="对象 11"/>
          <p:cNvGraphicFramePr/>
          <p:nvPr/>
        </p:nvGraphicFramePr>
        <p:xfrm>
          <a:off x="5110480" y="1522730"/>
          <a:ext cx="1644015" cy="566420"/>
        </p:xfrm>
        <a:graphic>
          <a:graphicData uri="http://schemas.openxmlformats.org/presentationml/2006/ole">
            <mc:AlternateContent xmlns:mc="http://schemas.openxmlformats.org/markup-compatibility/2006">
              <mc:Choice xmlns:v="urn:schemas-microsoft-com:vml" Requires="v">
                <p:oleObj r:id="rId4" imgW="457200" imgH="203200" progId="Equation.DSMT4">
                  <p:embed/>
                </p:oleObj>
              </mc:Choice>
              <mc:Fallback>
                <p:oleObj r:id="rId4" imgW="457200" imgH="203200" progId="Equation.DSMT4">
                  <p:embed/>
                  <p:pic>
                    <p:nvPicPr>
                      <p:cNvPr id="0" name=""/>
                      <p:cNvPicPr/>
                      <p:nvPr/>
                    </p:nvPicPr>
                    <p:blipFill>
                      <a:blip r:embed="rId5"/>
                      <a:stretch>
                        <a:fillRect/>
                      </a:stretch>
                    </p:blipFill>
                    <p:spPr>
                      <a:xfrm>
                        <a:off x="5110480" y="1522730"/>
                        <a:ext cx="1644015" cy="566420"/>
                      </a:xfrm>
                      <a:prstGeom prst="rect">
                        <a:avLst/>
                      </a:prstGeom>
                    </p:spPr>
                  </p:pic>
                </p:oleObj>
              </mc:Fallback>
            </mc:AlternateContent>
          </a:graphicData>
        </a:graphic>
      </p:graphicFrame>
      <p:graphicFrame>
        <p:nvGraphicFramePr>
          <p:cNvPr id="18" name="对象 17"/>
          <p:cNvGraphicFramePr/>
          <p:nvPr/>
        </p:nvGraphicFramePr>
        <p:xfrm>
          <a:off x="5309553" y="2542540"/>
          <a:ext cx="1370330" cy="566420"/>
        </p:xfrm>
        <a:graphic>
          <a:graphicData uri="http://schemas.openxmlformats.org/presentationml/2006/ole">
            <mc:AlternateContent xmlns:mc="http://schemas.openxmlformats.org/markup-compatibility/2006">
              <mc:Choice xmlns:v="urn:schemas-microsoft-com:vml" Requires="v">
                <p:oleObj r:id="rId6" imgW="381000" imgH="203200" progId="Equation.DSMT4">
                  <p:embed/>
                </p:oleObj>
              </mc:Choice>
              <mc:Fallback>
                <p:oleObj r:id="rId6" imgW="381000" imgH="203200" progId="Equation.DSMT4">
                  <p:embed/>
                  <p:pic>
                    <p:nvPicPr>
                      <p:cNvPr id="0" name=""/>
                      <p:cNvPicPr/>
                      <p:nvPr/>
                    </p:nvPicPr>
                    <p:blipFill>
                      <a:blip r:embed="rId7"/>
                      <a:stretch>
                        <a:fillRect/>
                      </a:stretch>
                    </p:blipFill>
                    <p:spPr>
                      <a:xfrm>
                        <a:off x="5309553" y="2542540"/>
                        <a:ext cx="1370330" cy="566420"/>
                      </a:xfrm>
                      <a:prstGeom prst="rect">
                        <a:avLst/>
                      </a:prstGeom>
                    </p:spPr>
                  </p:pic>
                </p:oleObj>
              </mc:Fallback>
            </mc:AlternateContent>
          </a:graphicData>
        </a:graphic>
      </p:graphicFrame>
      <p:graphicFrame>
        <p:nvGraphicFramePr>
          <p:cNvPr id="20" name="对象 19"/>
          <p:cNvGraphicFramePr/>
          <p:nvPr/>
        </p:nvGraphicFramePr>
        <p:xfrm>
          <a:off x="5332096" y="3681095"/>
          <a:ext cx="1325245" cy="566420"/>
        </p:xfrm>
        <a:graphic>
          <a:graphicData uri="http://schemas.openxmlformats.org/presentationml/2006/ole">
            <mc:AlternateContent xmlns:mc="http://schemas.openxmlformats.org/markup-compatibility/2006">
              <mc:Choice xmlns:v="urn:schemas-microsoft-com:vml" Requires="v">
                <p:oleObj r:id="rId8" imgW="368300" imgH="203200" progId="Equation.DSMT4">
                  <p:embed/>
                </p:oleObj>
              </mc:Choice>
              <mc:Fallback>
                <p:oleObj r:id="rId8" imgW="368300" imgH="203200" progId="Equation.DSMT4">
                  <p:embed/>
                  <p:pic>
                    <p:nvPicPr>
                      <p:cNvPr id="0" name=""/>
                      <p:cNvPicPr/>
                      <p:nvPr/>
                    </p:nvPicPr>
                    <p:blipFill>
                      <a:blip r:embed="rId9"/>
                      <a:stretch>
                        <a:fillRect/>
                      </a:stretch>
                    </p:blipFill>
                    <p:spPr>
                      <a:xfrm>
                        <a:off x="5332096" y="3681095"/>
                        <a:ext cx="1325245" cy="566420"/>
                      </a:xfrm>
                      <a:prstGeom prst="rect">
                        <a:avLst/>
                      </a:prstGeom>
                    </p:spPr>
                  </p:pic>
                </p:oleObj>
              </mc:Fallback>
            </mc:AlternateContent>
          </a:graphicData>
        </a:graphic>
      </p:graphicFrame>
      <p:sp>
        <p:nvSpPr>
          <p:cNvPr id="28" name="文本框 27"/>
          <p:cNvSpPr txBox="1"/>
          <p:nvPr/>
        </p:nvSpPr>
        <p:spPr>
          <a:xfrm>
            <a:off x="8178800" y="1630680"/>
            <a:ext cx="2637790" cy="368300"/>
          </a:xfrm>
          <a:prstGeom prst="rect">
            <a:avLst/>
          </a:prstGeom>
          <a:noFill/>
        </p:spPr>
        <p:txBody>
          <a:bodyPr wrap="square" rtlCol="0">
            <a:spAutoFit/>
          </a:bodyPr>
          <a:lstStyle/>
          <a:p>
            <a:r>
              <a:rPr lang="zh-CN" altLang="en-US" b="1"/>
              <a:t>完全负相关</a:t>
            </a:r>
          </a:p>
        </p:txBody>
      </p:sp>
      <p:cxnSp>
        <p:nvCxnSpPr>
          <p:cNvPr id="32" name="直接连接符 31"/>
          <p:cNvCxnSpPr/>
          <p:nvPr/>
        </p:nvCxnSpPr>
        <p:spPr>
          <a:xfrm flipH="1">
            <a:off x="7291070" y="1806575"/>
            <a:ext cx="68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7346315" y="2866390"/>
            <a:ext cx="68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7329805" y="3997960"/>
            <a:ext cx="684000" cy="0"/>
          </a:xfrm>
          <a:prstGeom prst="line">
            <a:avLst/>
          </a:prstGeom>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8178800" y="2641600"/>
            <a:ext cx="2637790" cy="368300"/>
          </a:xfrm>
          <a:prstGeom prst="rect">
            <a:avLst/>
          </a:prstGeom>
          <a:noFill/>
        </p:spPr>
        <p:txBody>
          <a:bodyPr wrap="square" rtlCol="0">
            <a:spAutoFit/>
          </a:bodyPr>
          <a:lstStyle/>
          <a:p>
            <a:r>
              <a:rPr lang="zh-CN" altLang="en-US" b="1"/>
              <a:t>不存在线性关系</a:t>
            </a:r>
          </a:p>
        </p:txBody>
      </p:sp>
      <p:sp>
        <p:nvSpPr>
          <p:cNvPr id="53" name="文本框 52"/>
          <p:cNvSpPr txBox="1"/>
          <p:nvPr/>
        </p:nvSpPr>
        <p:spPr>
          <a:xfrm>
            <a:off x="8178800" y="3780155"/>
            <a:ext cx="2637790" cy="368300"/>
          </a:xfrm>
          <a:prstGeom prst="rect">
            <a:avLst/>
          </a:prstGeom>
          <a:noFill/>
        </p:spPr>
        <p:txBody>
          <a:bodyPr wrap="square" rtlCol="0">
            <a:spAutoFit/>
          </a:bodyPr>
          <a:lstStyle/>
          <a:p>
            <a:r>
              <a:rPr lang="zh-CN" altLang="en-US" b="1"/>
              <a:t>完全正相关</a:t>
            </a:r>
          </a:p>
        </p:txBody>
      </p:sp>
      <p:graphicFrame>
        <p:nvGraphicFramePr>
          <p:cNvPr id="58" name="对象 57"/>
          <p:cNvGraphicFramePr/>
          <p:nvPr>
            <p:extLst>
              <p:ext uri="{D42A27DB-BD31-4B8C-83A1-F6EECF244321}">
                <p14:modId xmlns:p14="http://schemas.microsoft.com/office/powerpoint/2010/main" val="650195410"/>
              </p:ext>
            </p:extLst>
          </p:nvPr>
        </p:nvGraphicFramePr>
        <p:xfrm>
          <a:off x="7893819" y="4725144"/>
          <a:ext cx="1092835" cy="417195"/>
        </p:xfrm>
        <a:graphic>
          <a:graphicData uri="http://schemas.openxmlformats.org/presentationml/2006/ole">
            <mc:AlternateContent xmlns:mc="http://schemas.openxmlformats.org/markup-compatibility/2006">
              <mc:Choice xmlns:v="urn:schemas-microsoft-com:vml" Requires="v">
                <p:oleObj r:id="rId10" imgW="368300" imgH="203200" progId="Equation.DSMT4">
                  <p:embed/>
                </p:oleObj>
              </mc:Choice>
              <mc:Fallback>
                <p:oleObj r:id="rId10" imgW="368300" imgH="203200" progId="Equation.DSMT4">
                  <p:embed/>
                  <p:pic>
                    <p:nvPicPr>
                      <p:cNvPr id="0" name=""/>
                      <p:cNvPicPr/>
                      <p:nvPr/>
                    </p:nvPicPr>
                    <p:blipFill>
                      <a:blip r:embed="rId9"/>
                      <a:stretch>
                        <a:fillRect/>
                      </a:stretch>
                    </p:blipFill>
                    <p:spPr>
                      <a:xfrm>
                        <a:off x="7893819" y="4725144"/>
                        <a:ext cx="1092835" cy="417195"/>
                      </a:xfrm>
                      <a:prstGeom prst="rect">
                        <a:avLst/>
                      </a:prstGeom>
                    </p:spPr>
                  </p:pic>
                </p:oleObj>
              </mc:Fallback>
            </mc:AlternateContent>
          </a:graphicData>
        </a:graphic>
      </p:graphicFrame>
      <p:graphicFrame>
        <p:nvGraphicFramePr>
          <p:cNvPr id="60" name="对象 -2147482448"/>
          <p:cNvGraphicFramePr>
            <a:graphicFrameLocks noChangeAspect="1"/>
          </p:cNvGraphicFramePr>
          <p:nvPr>
            <p:extLst>
              <p:ext uri="{D42A27DB-BD31-4B8C-83A1-F6EECF244321}">
                <p14:modId xmlns:p14="http://schemas.microsoft.com/office/powerpoint/2010/main" val="2884427028"/>
              </p:ext>
            </p:extLst>
          </p:nvPr>
        </p:nvGraphicFramePr>
        <p:xfrm>
          <a:off x="5517555" y="5445224"/>
          <a:ext cx="1372235" cy="754380"/>
        </p:xfrm>
        <a:graphic>
          <a:graphicData uri="http://schemas.openxmlformats.org/presentationml/2006/ole">
            <mc:AlternateContent xmlns:mc="http://schemas.openxmlformats.org/markup-compatibility/2006">
              <mc:Choice xmlns:v="urn:schemas-microsoft-com:vml" Requires="v">
                <p:oleObj r:id="rId11" imgW="723900" imgH="393700" progId="Equation.DSMT4">
                  <p:embed/>
                </p:oleObj>
              </mc:Choice>
              <mc:Fallback>
                <p:oleObj r:id="rId11" imgW="723900" imgH="393700" progId="Equation.DSMT4">
                  <p:embed/>
                  <p:pic>
                    <p:nvPicPr>
                      <p:cNvPr id="0" name=""/>
                      <p:cNvPicPr/>
                      <p:nvPr/>
                    </p:nvPicPr>
                    <p:blipFill>
                      <a:blip r:embed="rId12"/>
                      <a:stretch>
                        <a:fillRect/>
                      </a:stretch>
                    </p:blipFill>
                    <p:spPr>
                      <a:xfrm>
                        <a:off x="5517555" y="5445224"/>
                        <a:ext cx="1372235" cy="754380"/>
                      </a:xfrm>
                      <a:prstGeom prst="rect">
                        <a:avLst/>
                      </a:prstGeom>
                      <a:noFill/>
                      <a:ln w="9525">
                        <a:noFill/>
                        <a:miter/>
                      </a:ln>
                    </p:spPr>
                  </p:pic>
                </p:oleObj>
              </mc:Fallback>
            </mc:AlternateContent>
          </a:graphicData>
        </a:graphic>
      </p:graphicFrame>
      <p:pic>
        <p:nvPicPr>
          <p:cNvPr id="126069" name="Picture 1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757690" y="5630387"/>
            <a:ext cx="128017" cy="20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0583886"/>
      </p:ext>
    </p:extLst>
  </p:cSld>
  <p:clrMapOvr>
    <a:masterClrMapping/>
  </p:clrMapOvr>
  <p:transition>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p:nvPr/>
        </p:nvSpPr>
        <p:spPr bwMode="auto">
          <a:xfrm>
            <a:off x="260971" y="1452762"/>
            <a:ext cx="11881319" cy="4352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normAutofit fontScale="97500" lnSpcReduction="10000"/>
          </a:bodyPr>
          <a:lstStyle>
            <a:lvl1pPr marL="0" indent="0" algn="l" rtl="0" eaLnBrk="0" fontAlgn="base" hangingPunct="0">
              <a:spcBef>
                <a:spcPct val="20000"/>
              </a:spcBef>
              <a:spcAft>
                <a:spcPct val="0"/>
              </a:spcAft>
              <a:buFont typeface="Arial" panose="020B0604020202020204" pitchFamily="34" charset="0"/>
              <a:buNone/>
              <a:defRPr kumimoji="1" sz="3200" kern="1200">
                <a:solidFill>
                  <a:schemeClr val="tx1"/>
                </a:solidFill>
                <a:latin typeface="+mn-lt"/>
                <a:ea typeface="+mn-ea"/>
                <a:cs typeface="宋体" panose="02010600030101010101" pitchFamily="2" charset="-122"/>
              </a:defRPr>
            </a:lvl1pPr>
            <a:lvl2pPr marL="457200" indent="0" algn="l" rtl="0" eaLnBrk="0" fontAlgn="base" hangingPunct="0">
              <a:spcBef>
                <a:spcPct val="20000"/>
              </a:spcBef>
              <a:spcAft>
                <a:spcPct val="0"/>
              </a:spcAft>
              <a:buFont typeface="Arial" panose="020B0604020202020204" pitchFamily="34" charset="0"/>
              <a:buNone/>
              <a:defRPr kumimoji="1" sz="2800" kern="1200">
                <a:solidFill>
                  <a:schemeClr val="tx1"/>
                </a:solidFill>
                <a:latin typeface="+mn-lt"/>
                <a:ea typeface="+mn-ea"/>
                <a:cs typeface="+mn-cs"/>
              </a:defRPr>
            </a:lvl2pPr>
            <a:lvl3pPr marL="914400" indent="0" algn="l" rtl="0" eaLnBrk="0" fontAlgn="base" hangingPunct="0">
              <a:spcBef>
                <a:spcPct val="20000"/>
              </a:spcBef>
              <a:spcAft>
                <a:spcPct val="0"/>
              </a:spcAft>
              <a:buFont typeface="Arial" panose="020B0604020202020204" pitchFamily="34" charset="0"/>
              <a:buNone/>
              <a:defRPr kumimoji="1" sz="2400" kern="1200">
                <a:solidFill>
                  <a:schemeClr val="tx1"/>
                </a:solidFill>
                <a:latin typeface="+mn-lt"/>
                <a:ea typeface="+mn-ea"/>
                <a:cs typeface="+mn-cs"/>
              </a:defRPr>
            </a:lvl3pPr>
            <a:lvl4pPr marL="1371600" indent="0" algn="l" rtl="0" eaLnBrk="0" fontAlgn="base" hangingPunct="0">
              <a:spcBef>
                <a:spcPct val="20000"/>
              </a:spcBef>
              <a:spcAft>
                <a:spcPct val="0"/>
              </a:spcAft>
              <a:buFont typeface="Arial" panose="020B0604020202020204" pitchFamily="34" charset="0"/>
              <a:buNone/>
              <a:defRPr kumimoji="1" sz="2000" kern="1200">
                <a:solidFill>
                  <a:schemeClr val="tx1"/>
                </a:solidFill>
                <a:latin typeface="+mn-lt"/>
                <a:ea typeface="+mn-ea"/>
                <a:cs typeface="+mn-cs"/>
              </a:defRPr>
            </a:lvl4pPr>
            <a:lvl5pPr marL="1828800" indent="0" algn="l" rtl="0" eaLnBrk="0" fontAlgn="base" hangingPunct="0">
              <a:spcBef>
                <a:spcPct val="20000"/>
              </a:spcBef>
              <a:spcAft>
                <a:spcPct val="0"/>
              </a:spcAft>
              <a:buFont typeface="Arial" panose="020B0604020202020204" pitchFamily="34" charset="0"/>
              <a:buNone/>
              <a:defRPr kumimoji="1" sz="20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9pPr>
          </a:lstStyle>
          <a:p>
            <a:r>
              <a:rPr lang="en-US" altLang="zh-CN" sz="2400" b="1" dirty="0">
                <a:latin typeface="Times New Roman" panose="02020603050405020304" pitchFamily="18" charset="0"/>
                <a:ea typeface="宋体" panose="02010600030101010101" pitchFamily="2" charset="-122"/>
              </a:rPr>
              <a:t>1. </a:t>
            </a:r>
            <a:r>
              <a:rPr lang="zh-CN" altLang="en-US" sz="2400" b="1" dirty="0">
                <a:latin typeface="Times New Roman" panose="02020603050405020304" pitchFamily="18" charset="0"/>
                <a:ea typeface="宋体" panose="02010600030101010101" pitchFamily="2" charset="-122"/>
                <a:sym typeface="+mn-ea"/>
              </a:rPr>
              <a:t>系统性风险定义</a:t>
            </a:r>
            <a:endParaRPr lang="en-US" altLang="zh-CN" sz="2400" b="1" dirty="0">
              <a:latin typeface="Times New Roman" panose="02020603050405020304" pitchFamily="18" charset="0"/>
              <a:ea typeface="宋体" panose="02010600030101010101" pitchFamily="2" charset="-122"/>
            </a:endParaRPr>
          </a:p>
          <a:p>
            <a:pPr indent="457200">
              <a:lnSpc>
                <a:spcPct val="150000"/>
              </a:lnSpc>
            </a:pPr>
            <a:r>
              <a:rPr lang="zh-CN" altLang="zh-CN" sz="2400" dirty="0">
                <a:latin typeface="Times New Roman" panose="02020603050405020304" pitchFamily="18" charset="0"/>
                <a:ea typeface="宋体" panose="02010600030101010101" pitchFamily="2" charset="-122"/>
              </a:rPr>
              <a:t>系统性风险是对整个市场中所有投资对象均造成相同影响的风险。正是由于这种影响的同向性，系统性风险不能通过分散投资相互抵消或者消除，因此又称为不可分散风险。</a:t>
            </a:r>
          </a:p>
          <a:p>
            <a:pPr indent="457200" algn="l" defTabSz="914400" eaLnBrk="1" fontAlgn="auto" latinLnBrk="0" hangingPunct="1">
              <a:lnSpc>
                <a:spcPct val="150000"/>
              </a:lnSpc>
              <a:spcBef>
                <a:spcPts val="0"/>
              </a:spcBef>
              <a:buClrTx/>
              <a:buSzTx/>
              <a:buFont typeface="Wingdings" panose="05000000000000000000" pitchFamily="2" charset="2"/>
            </a:pPr>
            <a:r>
              <a:rPr lang="zh-CN" altLang="en-US" sz="2400" dirty="0">
                <a:solidFill>
                  <a:sysClr val="windowText" lastClr="000000"/>
                </a:solidFill>
                <a:latin typeface="宋体" panose="02010600030101010101" pitchFamily="2" charset="-122"/>
                <a:ea typeface="宋体" panose="02010600030101010101" pitchFamily="2" charset="-122"/>
                <a:cs typeface="Times New Roman" panose="02020603050405020304" pitchFamily="18" charset="0"/>
                <a:sym typeface="+mn-ea"/>
              </a:rPr>
              <a:t>系统性风险主要特征：</a:t>
            </a:r>
            <a:endParaRPr lang="en-US" altLang="zh-CN" sz="2400" dirty="0">
              <a:latin typeface="宋体" panose="02010600030101010101" pitchFamily="2" charset="-122"/>
              <a:ea typeface="宋体" panose="02010600030101010101" pitchFamily="2" charset="-122"/>
              <a:cs typeface="Times New Roman" panose="02020603050405020304" pitchFamily="18" charset="0"/>
              <a:sym typeface="+mn-ea"/>
            </a:endParaRPr>
          </a:p>
          <a:p>
            <a:pPr indent="457200" algn="l" defTabSz="914400" eaLnBrk="1" fontAlgn="auto" latinLnBrk="0" hangingPunct="1">
              <a:lnSpc>
                <a:spcPct val="150000"/>
              </a:lnSpc>
              <a:spcBef>
                <a:spcPts val="0"/>
              </a:spcBef>
              <a:buClrTx/>
              <a:buSzTx/>
              <a:buFont typeface="Wingdings" panose="05000000000000000000" pitchFamily="2" charset="2"/>
            </a:pPr>
            <a:r>
              <a:rPr lang="zh-CN" altLang="en-US" sz="2400" dirty="0">
                <a:latin typeface="宋体" panose="02010600030101010101" pitchFamily="2" charset="-122"/>
                <a:ea typeface="宋体" panose="02010600030101010101" pitchFamily="2" charset="-122"/>
                <a:sym typeface="+mn-ea"/>
              </a:rPr>
              <a:t>（</a:t>
            </a:r>
            <a:r>
              <a:rPr lang="en-US" altLang="zh-CN" sz="2400" dirty="0">
                <a:latin typeface="宋体" panose="02010600030101010101" pitchFamily="2" charset="-122"/>
                <a:ea typeface="宋体" panose="02010600030101010101" pitchFamily="2" charset="-122"/>
                <a:sym typeface="+mn-ea"/>
              </a:rPr>
              <a:t>1</a:t>
            </a:r>
            <a:r>
              <a:rPr lang="zh-CN" altLang="en-US" sz="2400" dirty="0">
                <a:latin typeface="宋体" panose="02010600030101010101" pitchFamily="2" charset="-122"/>
                <a:ea typeface="宋体" panose="02010600030101010101" pitchFamily="2" charset="-122"/>
                <a:sym typeface="+mn-ea"/>
              </a:rPr>
              <a:t>）往往是因为自然或整个经济发生剧烈波动而引起的。比如出现饥荒、地震等天灾或经济社会债务危机、恶性通货膨胀、政权更迭、军事战争等情形。</a:t>
            </a:r>
          </a:p>
          <a:p>
            <a:pPr marL="0" indent="457200" algn="l" eaLnBrk="1" fontAlgn="auto" latinLnBrk="0" hangingPunct="1">
              <a:lnSpc>
                <a:spcPct val="150000"/>
              </a:lnSpc>
              <a:spcBef>
                <a:spcPts val="0"/>
              </a:spcBef>
              <a:buClrTx/>
              <a:buSzTx/>
              <a:buFont typeface="Wingdings" panose="05000000000000000000" pitchFamily="2" charset="2"/>
              <a:buNone/>
            </a:pPr>
            <a:r>
              <a:rPr lang="zh-CN" altLang="en-US" sz="2400" dirty="0">
                <a:latin typeface="宋体" panose="02010600030101010101" pitchFamily="2" charset="-122"/>
                <a:ea typeface="宋体" panose="02010600030101010101" pitchFamily="2" charset="-122"/>
                <a:sym typeface="+mn-ea"/>
              </a:rPr>
              <a:t>（</a:t>
            </a:r>
            <a:r>
              <a:rPr lang="en-US" altLang="zh-CN" sz="2400" dirty="0">
                <a:latin typeface="宋体" panose="02010600030101010101" pitchFamily="2" charset="-122"/>
                <a:ea typeface="宋体" panose="02010600030101010101" pitchFamily="2" charset="-122"/>
                <a:sym typeface="+mn-ea"/>
              </a:rPr>
              <a:t>2</a:t>
            </a:r>
            <a:r>
              <a:rPr lang="zh-CN" altLang="en-US" sz="2400" dirty="0">
                <a:latin typeface="宋体" panose="02010600030101010101" pitchFamily="2" charset="-122"/>
                <a:ea typeface="宋体" panose="02010600030101010101" pitchFamily="2" charset="-122"/>
                <a:sym typeface="+mn-ea"/>
              </a:rPr>
              <a:t>）对市场上所有的投资对象都有程度不同的影响，这种影响与行业、周期等因素相关。</a:t>
            </a:r>
          </a:p>
          <a:p>
            <a:pPr marL="0" indent="457200" algn="l" eaLnBrk="1" fontAlgn="auto" latinLnBrk="0" hangingPunct="1">
              <a:lnSpc>
                <a:spcPct val="150000"/>
              </a:lnSpc>
              <a:spcBef>
                <a:spcPts val="0"/>
              </a:spcBef>
              <a:buClrTx/>
              <a:buSzTx/>
              <a:buFont typeface="Wingdings" panose="05000000000000000000" pitchFamily="2" charset="2"/>
              <a:buNone/>
            </a:pPr>
            <a:r>
              <a:rPr lang="zh-CN" altLang="en-US" sz="2400" dirty="0">
                <a:latin typeface="宋体" panose="02010600030101010101" pitchFamily="2" charset="-122"/>
                <a:ea typeface="宋体" panose="02010600030101010101" pitchFamily="2" charset="-122"/>
                <a:sym typeface="+mn-ea"/>
              </a:rPr>
              <a:t>（</a:t>
            </a:r>
            <a:r>
              <a:rPr lang="en-US" altLang="zh-CN" sz="2400" dirty="0">
                <a:latin typeface="宋体" panose="02010600030101010101" pitchFamily="2" charset="-122"/>
                <a:ea typeface="宋体" panose="02010600030101010101" pitchFamily="2" charset="-122"/>
                <a:sym typeface="+mn-ea"/>
              </a:rPr>
              <a:t>3</a:t>
            </a:r>
            <a:r>
              <a:rPr lang="zh-CN" altLang="en-US" sz="2400" dirty="0">
                <a:latin typeface="宋体" panose="02010600030101010101" pitchFamily="2" charset="-122"/>
                <a:ea typeface="宋体" panose="02010600030101010101" pitchFamily="2" charset="-122"/>
                <a:sym typeface="+mn-ea"/>
              </a:rPr>
              <a:t>）无法经过分散化投资来消除。</a:t>
            </a:r>
            <a:endParaRPr lang="zh-CN" altLang="en-US" sz="2400" dirty="0">
              <a:latin typeface="Times New Roman" panose="02020603050405020304" pitchFamily="18" charset="0"/>
              <a:ea typeface="楷体" panose="02010609060101010101" pitchFamily="49" charset="-122"/>
              <a:cs typeface="Times New Roman" panose="02020603050405020304" pitchFamily="18" charset="0"/>
              <a:sym typeface="+mn-ea"/>
            </a:endParaRPr>
          </a:p>
        </p:txBody>
      </p:sp>
      <p:sp>
        <p:nvSpPr>
          <p:cNvPr id="3" name="矩形 2"/>
          <p:cNvSpPr/>
          <p:nvPr/>
        </p:nvSpPr>
        <p:spPr>
          <a:xfrm>
            <a:off x="104677" y="692696"/>
            <a:ext cx="5929828" cy="584775"/>
          </a:xfrm>
          <a:prstGeom prst="rect">
            <a:avLst/>
          </a:prstGeom>
        </p:spPr>
        <p:txBody>
          <a:bodyPr wrap="none">
            <a:spAutoFit/>
          </a:bodyPr>
          <a:lstStyle/>
          <a:p>
            <a:r>
              <a:rPr kumimoji="1"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（三）系统性风险与风险分散化</a:t>
            </a:r>
          </a:p>
        </p:txBody>
      </p:sp>
      <p:sp>
        <p:nvSpPr>
          <p:cNvPr id="7" name="矩形 6"/>
          <p:cNvSpPr/>
          <p:nvPr/>
        </p:nvSpPr>
        <p:spPr>
          <a:xfrm>
            <a:off x="476885" y="116840"/>
            <a:ext cx="4950460"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第二节 资产组合风险的度量 </a:t>
            </a:r>
          </a:p>
        </p:txBody>
      </p:sp>
    </p:spTree>
    <p:extLst>
      <p:ext uri="{BB962C8B-B14F-4D97-AF65-F5344CB8AC3E}">
        <p14:creationId xmlns:p14="http://schemas.microsoft.com/office/powerpoint/2010/main" val="1683687933"/>
      </p:ext>
    </p:extLst>
  </p:cSld>
  <p:clrMapOvr>
    <a:masterClrMapping/>
  </p:clrMapOvr>
  <p:transition>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p:nvPr/>
        </p:nvSpPr>
        <p:spPr bwMode="auto">
          <a:xfrm>
            <a:off x="476885" y="815975"/>
            <a:ext cx="11233150" cy="5097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normAutofit/>
          </a:bodyPr>
          <a:lstStyle>
            <a:lvl1pPr marL="0" indent="0" algn="l" rtl="0" eaLnBrk="0" fontAlgn="base" hangingPunct="0">
              <a:spcBef>
                <a:spcPct val="20000"/>
              </a:spcBef>
              <a:spcAft>
                <a:spcPct val="0"/>
              </a:spcAft>
              <a:buFont typeface="Arial" panose="020B0604020202020204" pitchFamily="34" charset="0"/>
              <a:buNone/>
              <a:defRPr kumimoji="1" sz="3200" kern="1200">
                <a:solidFill>
                  <a:schemeClr val="tx1"/>
                </a:solidFill>
                <a:latin typeface="+mn-lt"/>
                <a:ea typeface="+mn-ea"/>
                <a:cs typeface="宋体" panose="02010600030101010101" pitchFamily="2" charset="-122"/>
              </a:defRPr>
            </a:lvl1pPr>
            <a:lvl2pPr marL="457200" indent="0" algn="l" rtl="0" eaLnBrk="0" fontAlgn="base" hangingPunct="0">
              <a:spcBef>
                <a:spcPct val="20000"/>
              </a:spcBef>
              <a:spcAft>
                <a:spcPct val="0"/>
              </a:spcAft>
              <a:buFont typeface="Arial" panose="020B0604020202020204" pitchFamily="34" charset="0"/>
              <a:buNone/>
              <a:defRPr kumimoji="1" sz="2800" kern="1200">
                <a:solidFill>
                  <a:schemeClr val="tx1"/>
                </a:solidFill>
                <a:latin typeface="+mn-lt"/>
                <a:ea typeface="+mn-ea"/>
                <a:cs typeface="+mn-cs"/>
              </a:defRPr>
            </a:lvl2pPr>
            <a:lvl3pPr marL="914400" indent="0" algn="l" rtl="0" eaLnBrk="0" fontAlgn="base" hangingPunct="0">
              <a:spcBef>
                <a:spcPct val="20000"/>
              </a:spcBef>
              <a:spcAft>
                <a:spcPct val="0"/>
              </a:spcAft>
              <a:buFont typeface="Arial" panose="020B0604020202020204" pitchFamily="34" charset="0"/>
              <a:buNone/>
              <a:defRPr kumimoji="1" sz="2400" kern="1200">
                <a:solidFill>
                  <a:schemeClr val="tx1"/>
                </a:solidFill>
                <a:latin typeface="+mn-lt"/>
                <a:ea typeface="+mn-ea"/>
                <a:cs typeface="+mn-cs"/>
              </a:defRPr>
            </a:lvl3pPr>
            <a:lvl4pPr marL="1371600" indent="0" algn="l" rtl="0" eaLnBrk="0" fontAlgn="base" hangingPunct="0">
              <a:spcBef>
                <a:spcPct val="20000"/>
              </a:spcBef>
              <a:spcAft>
                <a:spcPct val="0"/>
              </a:spcAft>
              <a:buFont typeface="Arial" panose="020B0604020202020204" pitchFamily="34" charset="0"/>
              <a:buNone/>
              <a:defRPr kumimoji="1" sz="2000" kern="1200">
                <a:solidFill>
                  <a:schemeClr val="tx1"/>
                </a:solidFill>
                <a:latin typeface="+mn-lt"/>
                <a:ea typeface="+mn-ea"/>
                <a:cs typeface="+mn-cs"/>
              </a:defRPr>
            </a:lvl4pPr>
            <a:lvl5pPr marL="1828800" indent="0" algn="l" rtl="0" eaLnBrk="0" fontAlgn="base" hangingPunct="0">
              <a:spcBef>
                <a:spcPct val="20000"/>
              </a:spcBef>
              <a:spcAft>
                <a:spcPct val="0"/>
              </a:spcAft>
              <a:buFont typeface="Arial" panose="020B0604020202020204" pitchFamily="34" charset="0"/>
              <a:buNone/>
              <a:defRPr kumimoji="1" sz="20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9pPr>
          </a:lstStyle>
          <a:p>
            <a:r>
              <a:rPr lang="en-US" altLang="zh-CN" sz="2800" b="1" dirty="0">
                <a:latin typeface="Times New Roman" panose="02020603050405020304" pitchFamily="18" charset="0"/>
                <a:ea typeface="宋体" panose="02010600030101010101" pitchFamily="2" charset="-122"/>
              </a:rPr>
              <a:t>2. </a:t>
            </a:r>
            <a:r>
              <a:rPr lang="zh-CN" altLang="en-US" sz="2800" b="1" dirty="0">
                <a:latin typeface="Times New Roman" panose="02020603050405020304" pitchFamily="18" charset="0"/>
                <a:ea typeface="宋体" panose="02010600030101010101" pitchFamily="2" charset="-122"/>
              </a:rPr>
              <a:t>风险</a:t>
            </a:r>
            <a:r>
              <a:rPr lang="zh-CN" altLang="en-US" sz="2800" b="1" dirty="0">
                <a:latin typeface="Times New Roman" panose="02020603050405020304" pitchFamily="18" charset="0"/>
                <a:ea typeface="宋体" panose="02010600030101010101" pitchFamily="2" charset="-122"/>
                <a:sym typeface="+mn-ea"/>
              </a:rPr>
              <a:t>分散化</a:t>
            </a:r>
            <a:endParaRPr lang="en-US" altLang="zh-CN" sz="9600" b="1" dirty="0">
              <a:latin typeface="Times New Roman" panose="02020603050405020304" pitchFamily="18" charset="0"/>
            </a:endParaRPr>
          </a:p>
          <a:p>
            <a:pPr indent="457200">
              <a:lnSpc>
                <a:spcPct val="160000"/>
              </a:lnSpc>
            </a:pPr>
            <a:r>
              <a:rPr lang="zh-CN" altLang="zh-CN" sz="2400" dirty="0">
                <a:latin typeface="Times New Roman" panose="02020603050405020304" pitchFamily="18" charset="0"/>
                <a:ea typeface="宋体" panose="02010600030101010101" pitchFamily="2" charset="-122"/>
              </a:rPr>
              <a:t>分散化的概念来自于美国经济学家哈里·马科维茨1952年首次提出的投资组合理论（Portfolio Selection）。在书中建议人们把资金分散投资在多个风险资产构成一个组合，而不是把所有资金投资于单一的风险资产，也就是我们常说的不要把鸡蛋放在同一个篮子里。</a:t>
            </a:r>
          </a:p>
        </p:txBody>
      </p:sp>
      <p:pic>
        <p:nvPicPr>
          <p:cNvPr id="11" name="图片 10"/>
          <p:cNvPicPr>
            <a:picLocks noChangeAspect="1"/>
          </p:cNvPicPr>
          <p:nvPr/>
        </p:nvPicPr>
        <p:blipFill>
          <a:blip r:embed="rId3"/>
          <a:stretch>
            <a:fillRect/>
          </a:stretch>
        </p:blipFill>
        <p:spPr>
          <a:xfrm>
            <a:off x="2370455" y="3900170"/>
            <a:ext cx="7446010" cy="2012950"/>
          </a:xfrm>
          <a:prstGeom prst="rect">
            <a:avLst/>
          </a:prstGeom>
        </p:spPr>
      </p:pic>
      <p:sp>
        <p:nvSpPr>
          <p:cNvPr id="7" name="矩形 6"/>
          <p:cNvSpPr/>
          <p:nvPr/>
        </p:nvSpPr>
        <p:spPr>
          <a:xfrm>
            <a:off x="476885" y="116840"/>
            <a:ext cx="4950460"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第二节 资产组合风险的度量 </a:t>
            </a:r>
          </a:p>
        </p:txBody>
      </p:sp>
    </p:spTree>
    <p:extLst>
      <p:ext uri="{BB962C8B-B14F-4D97-AF65-F5344CB8AC3E}">
        <p14:creationId xmlns:p14="http://schemas.microsoft.com/office/powerpoint/2010/main" val="865462932"/>
      </p:ext>
    </p:extLst>
  </p:cSld>
  <p:clrMapOvr>
    <a:masterClrMapping/>
  </p:clrMapOvr>
  <p:transition>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p:nvPr/>
        </p:nvSpPr>
        <p:spPr bwMode="auto">
          <a:xfrm>
            <a:off x="476885" y="769620"/>
            <a:ext cx="11233150" cy="5681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noAutofit/>
          </a:bodyPr>
          <a:lstStyle>
            <a:lvl1pPr marL="0" indent="0" algn="l" rtl="0" eaLnBrk="0" fontAlgn="base" hangingPunct="0">
              <a:spcBef>
                <a:spcPct val="20000"/>
              </a:spcBef>
              <a:spcAft>
                <a:spcPct val="0"/>
              </a:spcAft>
              <a:buFont typeface="Arial" panose="020B0604020202020204" pitchFamily="34" charset="0"/>
              <a:buNone/>
              <a:defRPr kumimoji="1" sz="3200" kern="1200">
                <a:solidFill>
                  <a:schemeClr val="tx1"/>
                </a:solidFill>
                <a:latin typeface="+mn-lt"/>
                <a:ea typeface="+mn-ea"/>
                <a:cs typeface="宋体" panose="02010600030101010101" pitchFamily="2" charset="-122"/>
              </a:defRPr>
            </a:lvl1pPr>
            <a:lvl2pPr marL="457200" indent="0" algn="l" rtl="0" eaLnBrk="0" fontAlgn="base" hangingPunct="0">
              <a:spcBef>
                <a:spcPct val="20000"/>
              </a:spcBef>
              <a:spcAft>
                <a:spcPct val="0"/>
              </a:spcAft>
              <a:buFont typeface="Arial" panose="020B0604020202020204" pitchFamily="34" charset="0"/>
              <a:buNone/>
              <a:defRPr kumimoji="1" sz="2800" kern="1200">
                <a:solidFill>
                  <a:schemeClr val="tx1"/>
                </a:solidFill>
                <a:latin typeface="+mn-lt"/>
                <a:ea typeface="+mn-ea"/>
                <a:cs typeface="+mn-cs"/>
              </a:defRPr>
            </a:lvl2pPr>
            <a:lvl3pPr marL="914400" indent="0" algn="l" rtl="0" eaLnBrk="0" fontAlgn="base" hangingPunct="0">
              <a:spcBef>
                <a:spcPct val="20000"/>
              </a:spcBef>
              <a:spcAft>
                <a:spcPct val="0"/>
              </a:spcAft>
              <a:buFont typeface="Arial" panose="020B0604020202020204" pitchFamily="34" charset="0"/>
              <a:buNone/>
              <a:defRPr kumimoji="1" sz="2400" kern="1200">
                <a:solidFill>
                  <a:schemeClr val="tx1"/>
                </a:solidFill>
                <a:latin typeface="+mn-lt"/>
                <a:ea typeface="+mn-ea"/>
                <a:cs typeface="+mn-cs"/>
              </a:defRPr>
            </a:lvl3pPr>
            <a:lvl4pPr marL="1371600" indent="0" algn="l" rtl="0" eaLnBrk="0" fontAlgn="base" hangingPunct="0">
              <a:spcBef>
                <a:spcPct val="20000"/>
              </a:spcBef>
              <a:spcAft>
                <a:spcPct val="0"/>
              </a:spcAft>
              <a:buFont typeface="Arial" panose="020B0604020202020204" pitchFamily="34" charset="0"/>
              <a:buNone/>
              <a:defRPr kumimoji="1" sz="2000" kern="1200">
                <a:solidFill>
                  <a:schemeClr val="tx1"/>
                </a:solidFill>
                <a:latin typeface="+mn-lt"/>
                <a:ea typeface="+mn-ea"/>
                <a:cs typeface="+mn-cs"/>
              </a:defRPr>
            </a:lvl4pPr>
            <a:lvl5pPr marL="1828800" indent="0" algn="l" rtl="0" eaLnBrk="0" fontAlgn="base" hangingPunct="0">
              <a:spcBef>
                <a:spcPct val="20000"/>
              </a:spcBef>
              <a:spcAft>
                <a:spcPct val="0"/>
              </a:spcAft>
              <a:buFont typeface="Arial" panose="020B0604020202020204" pitchFamily="34" charset="0"/>
              <a:buNone/>
              <a:defRPr kumimoji="1" sz="20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9pPr>
          </a:lstStyle>
          <a:p>
            <a:pPr>
              <a:lnSpc>
                <a:spcPct val="150000"/>
              </a:lnSpc>
            </a:pPr>
            <a:r>
              <a:rPr lang="zh-CN" altLang="en-US" sz="2400" dirty="0">
                <a:latin typeface="宋体" panose="02010600030101010101" pitchFamily="2" charset="-122"/>
                <a:ea typeface="宋体" panose="02010600030101010101" pitchFamily="2" charset="-122"/>
                <a:sym typeface="+mn-ea"/>
              </a:rPr>
              <a:t>先举一个例子来演示下分散化的含义：</a:t>
            </a:r>
          </a:p>
          <a:p>
            <a:pPr>
              <a:lnSpc>
                <a:spcPct val="150000"/>
              </a:lnSpc>
            </a:pPr>
            <a:r>
              <a:rPr lang="zh-CN" altLang="en-US" sz="2400" dirty="0">
                <a:latin typeface="宋体" panose="02010600030101010101" pitchFamily="2" charset="-122"/>
                <a:ea typeface="宋体" panose="02010600030101010101" pitchFamily="2" charset="-122"/>
                <a:sym typeface="+mn-ea"/>
              </a:rPr>
              <a:t>    </a:t>
            </a:r>
            <a:r>
              <a:rPr lang="zh-CN" altLang="en-US" sz="2400" dirty="0">
                <a:latin typeface="Times New Roman" panose="02020603050405020304" pitchFamily="18" charset="0"/>
                <a:ea typeface="宋体" panose="02010600030101010101" pitchFamily="2" charset="-122"/>
                <a:cs typeface="Times New Roman" panose="02020603050405020304" pitchFamily="18" charset="0"/>
                <a:sym typeface="+mn-ea"/>
              </a:rPr>
              <a:t>你有初始资本20万，可以选择投资研发两个药品</a:t>
            </a:r>
            <a:r>
              <a:rPr lang="en-US" altLang="zh-CN" sz="2400" dirty="0">
                <a:latin typeface="Times New Roman" panose="02020603050405020304" pitchFamily="18" charset="0"/>
                <a:ea typeface="宋体" panose="02010600030101010101" pitchFamily="2" charset="-122"/>
                <a:cs typeface="Times New Roman" panose="02020603050405020304" pitchFamily="18" charset="0"/>
                <a:sym typeface="+mn-ea"/>
              </a:rPr>
              <a:t>A</a:t>
            </a:r>
            <a:r>
              <a:rPr lang="zh-CN" altLang="en-US" sz="2400" dirty="0">
                <a:latin typeface="Times New Roman" panose="02020603050405020304" pitchFamily="18" charset="0"/>
                <a:ea typeface="宋体" panose="02010600030101010101" pitchFamily="2" charset="-122"/>
                <a:cs typeface="Times New Roman" panose="02020603050405020304" pitchFamily="18" charset="0"/>
                <a:sym typeface="+mn-ea"/>
              </a:rPr>
              <a:t>和</a:t>
            </a:r>
            <a:r>
              <a:rPr lang="en-US" altLang="zh-CN" sz="2400" dirty="0">
                <a:latin typeface="Times New Roman" panose="02020603050405020304" pitchFamily="18" charset="0"/>
                <a:ea typeface="宋体" panose="02010600030101010101" pitchFamily="2" charset="-122"/>
                <a:cs typeface="Times New Roman" panose="02020603050405020304" pitchFamily="18" charset="0"/>
                <a:sym typeface="+mn-ea"/>
              </a:rPr>
              <a:t>B</a:t>
            </a:r>
            <a:r>
              <a:rPr lang="zh-CN" altLang="en-US" sz="2400" dirty="0">
                <a:latin typeface="Times New Roman" panose="02020603050405020304" pitchFamily="18" charset="0"/>
                <a:ea typeface="宋体" panose="02010600030101010101" pitchFamily="2" charset="-122"/>
                <a:cs typeface="Times New Roman" panose="02020603050405020304" pitchFamily="18" charset="0"/>
                <a:sym typeface="+mn-ea"/>
              </a:rPr>
              <a:t>，两种药品均有50%的概率研发成功，获得回报50万，有50%的概率研发失败，没有回报。</a:t>
            </a:r>
          </a:p>
          <a:p>
            <a:pPr>
              <a:lnSpc>
                <a:spcPct val="150000"/>
              </a:lnSpc>
            </a:pPr>
            <a:r>
              <a:rPr lang="zh-CN" altLang="en-US" sz="2400" dirty="0">
                <a:latin typeface="宋体" panose="02010600030101010101" pitchFamily="2" charset="-122"/>
                <a:ea typeface="宋体" panose="02010600030101010101" pitchFamily="2" charset="-122"/>
                <a:sym typeface="+mn-ea"/>
              </a:rPr>
              <a:t>        </a:t>
            </a:r>
          </a:p>
          <a:p>
            <a:pPr>
              <a:lnSpc>
                <a:spcPct val="150000"/>
              </a:lnSpc>
            </a:pPr>
            <a:endParaRPr lang="zh-CN" altLang="en-US" sz="2400" dirty="0">
              <a:latin typeface="宋体" panose="02010600030101010101" pitchFamily="2" charset="-122"/>
              <a:ea typeface="宋体" panose="02010600030101010101" pitchFamily="2" charset="-122"/>
              <a:sym typeface="+mn-ea"/>
            </a:endParaRPr>
          </a:p>
          <a:p>
            <a:pPr>
              <a:lnSpc>
                <a:spcPct val="150000"/>
              </a:lnSpc>
            </a:pPr>
            <a:endParaRPr lang="zh-CN" altLang="en-US" sz="2400" dirty="0">
              <a:latin typeface="宋体" panose="02010600030101010101" pitchFamily="2" charset="-122"/>
              <a:ea typeface="宋体" panose="02010600030101010101" pitchFamily="2" charset="-122"/>
              <a:sym typeface="+mn-ea"/>
            </a:endParaRPr>
          </a:p>
          <a:p>
            <a:pPr marL="0" indent="0" algn="l" fontAlgn="auto">
              <a:lnSpc>
                <a:spcPct val="150000"/>
              </a:lnSpc>
              <a:spcBef>
                <a:spcPts val="0"/>
              </a:spcBef>
              <a:buClrTx/>
              <a:buSzTx/>
              <a:buFont typeface="Wingdings" panose="05000000000000000000" pitchFamily="2" charset="2"/>
              <a:buNone/>
            </a:pPr>
            <a:r>
              <a:rPr lang="zh-CN" altLang="en-US" sz="2400" dirty="0">
                <a:latin typeface="宋体" panose="02010600030101010101" pitchFamily="2" charset="-122"/>
                <a:ea typeface="宋体" panose="02010600030101010101" pitchFamily="2" charset="-122"/>
                <a:sym typeface="+mn-ea"/>
              </a:rPr>
              <a:t>    这个例子中的投资组合标准差为                ，可以看出组合风险会随着组合中的资产种类增加而降低。当组合中的资产种类趋于无穷且组合中有足够多不相关的证券时，组合风险可以被完全分散掉。但现实情况是通常是有限的，而且证券之间往往具有一定的相关性。</a:t>
            </a:r>
          </a:p>
        </p:txBody>
      </p:sp>
      <p:sp>
        <p:nvSpPr>
          <p:cNvPr id="2" name="圆角矩形 1"/>
          <p:cNvSpPr/>
          <p:nvPr/>
        </p:nvSpPr>
        <p:spPr>
          <a:xfrm>
            <a:off x="2221230" y="2853055"/>
            <a:ext cx="2088515" cy="64833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a:t>单独投资两种药品</a:t>
            </a:r>
          </a:p>
        </p:txBody>
      </p:sp>
      <p:sp>
        <p:nvSpPr>
          <p:cNvPr id="3" name="圆角矩形 2"/>
          <p:cNvSpPr/>
          <p:nvPr/>
        </p:nvSpPr>
        <p:spPr>
          <a:xfrm>
            <a:off x="2224405" y="3660775"/>
            <a:ext cx="2088515" cy="64833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a:t>平等投资两种药品</a:t>
            </a:r>
          </a:p>
        </p:txBody>
      </p:sp>
      <p:cxnSp>
        <p:nvCxnSpPr>
          <p:cNvPr id="4" name="直接箭头连接符 3"/>
          <p:cNvCxnSpPr/>
          <p:nvPr/>
        </p:nvCxnSpPr>
        <p:spPr>
          <a:xfrm rot="10800000" flipH="1">
            <a:off x="4326295" y="3176905"/>
            <a:ext cx="828000" cy="0"/>
          </a:xfrm>
          <a:prstGeom prst="straightConnector1">
            <a:avLst/>
          </a:prstGeom>
          <a:ln>
            <a:tailEnd type="arrow" w="med" len="med"/>
          </a:ln>
        </p:spPr>
        <p:style>
          <a:lnRef idx="2">
            <a:schemeClr val="dk1"/>
          </a:lnRef>
          <a:fillRef idx="0">
            <a:schemeClr val="dk1"/>
          </a:fillRef>
          <a:effectRef idx="1">
            <a:schemeClr val="dk1"/>
          </a:effectRef>
          <a:fontRef idx="minor">
            <a:schemeClr val="tx1"/>
          </a:fontRef>
        </p:style>
      </p:cxnSp>
      <p:cxnSp>
        <p:nvCxnSpPr>
          <p:cNvPr id="7" name="直接箭头连接符 6"/>
          <p:cNvCxnSpPr/>
          <p:nvPr/>
        </p:nvCxnSpPr>
        <p:spPr>
          <a:xfrm rot="10800000" flipH="1">
            <a:off x="4309785" y="3985260"/>
            <a:ext cx="828000" cy="0"/>
          </a:xfrm>
          <a:prstGeom prst="straightConnector1">
            <a:avLst/>
          </a:prstGeom>
          <a:ln>
            <a:tailEnd type="arrow" w="med" len="med"/>
          </a:ln>
        </p:spPr>
        <p:style>
          <a:lnRef idx="2">
            <a:schemeClr val="dk1"/>
          </a:lnRef>
          <a:fillRef idx="0">
            <a:schemeClr val="dk1"/>
          </a:fillRef>
          <a:effectRef idx="1">
            <a:schemeClr val="dk1"/>
          </a:effectRef>
          <a:fontRef idx="minor">
            <a:schemeClr val="tx1"/>
          </a:fontRef>
        </p:style>
      </p:cxnSp>
      <p:sp>
        <p:nvSpPr>
          <p:cNvPr id="8" name="圆角矩形 7"/>
          <p:cNvSpPr/>
          <p:nvPr/>
        </p:nvSpPr>
        <p:spPr>
          <a:xfrm>
            <a:off x="5154295" y="2853055"/>
            <a:ext cx="5140325" cy="648335"/>
          </a:xfrm>
          <a:prstGeom prst="roundRect">
            <a:avLst/>
          </a:prstGeom>
          <a:noFill/>
          <a:ln>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a:t>预期收益</a:t>
            </a:r>
            <a:r>
              <a:rPr lang="en-US" altLang="zh-CN"/>
              <a:t>25</a:t>
            </a:r>
            <a:r>
              <a:rPr lang="zh-CN" altLang="en-US"/>
              <a:t>万，标准差</a:t>
            </a:r>
            <a:r>
              <a:rPr lang="en-US" altLang="zh-CN"/>
              <a:t>25</a:t>
            </a:r>
            <a:r>
              <a:rPr lang="zh-CN" altLang="en-US"/>
              <a:t>万</a:t>
            </a:r>
          </a:p>
        </p:txBody>
      </p:sp>
      <p:sp>
        <p:nvSpPr>
          <p:cNvPr id="9" name="圆角矩形 8"/>
          <p:cNvSpPr/>
          <p:nvPr/>
        </p:nvSpPr>
        <p:spPr>
          <a:xfrm>
            <a:off x="5154295" y="3660775"/>
            <a:ext cx="5140325" cy="648335"/>
          </a:xfrm>
          <a:prstGeom prst="roundRect">
            <a:avLst/>
          </a:prstGeom>
          <a:noFill/>
          <a:ln>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a:t>预期收益</a:t>
            </a:r>
            <a:r>
              <a:rPr lang="en-US" altLang="zh-CN"/>
              <a:t>25</a:t>
            </a:r>
            <a:r>
              <a:rPr lang="zh-CN" altLang="en-US"/>
              <a:t>万，标准差</a:t>
            </a:r>
            <a:r>
              <a:rPr lang="en-US" altLang="zh-CN"/>
              <a:t>17.68</a:t>
            </a:r>
            <a:r>
              <a:rPr lang="zh-CN" altLang="en-US"/>
              <a:t>万</a:t>
            </a:r>
          </a:p>
        </p:txBody>
      </p:sp>
      <p:graphicFrame>
        <p:nvGraphicFramePr>
          <p:cNvPr id="10" name="对象 -2147482442"/>
          <p:cNvGraphicFramePr>
            <a:graphicFrameLocks noChangeAspect="1"/>
          </p:cNvGraphicFramePr>
          <p:nvPr/>
        </p:nvGraphicFramePr>
        <p:xfrm>
          <a:off x="5484495" y="4539615"/>
          <a:ext cx="2417445" cy="485140"/>
        </p:xfrm>
        <a:graphic>
          <a:graphicData uri="http://schemas.openxmlformats.org/presentationml/2006/ole">
            <mc:AlternateContent xmlns:mc="http://schemas.openxmlformats.org/markup-compatibility/2006">
              <mc:Choice xmlns:v="urn:schemas-microsoft-com:vml" Requires="v">
                <p:oleObj r:id="rId4" imgW="1231265" imgH="241300" progId="Equation.DSMT4">
                  <p:embed/>
                </p:oleObj>
              </mc:Choice>
              <mc:Fallback>
                <p:oleObj r:id="rId4" imgW="1231265" imgH="241300" progId="Equation.DSMT4">
                  <p:embed/>
                  <p:pic>
                    <p:nvPicPr>
                      <p:cNvPr id="0" name=""/>
                      <p:cNvPicPr/>
                      <p:nvPr/>
                    </p:nvPicPr>
                    <p:blipFill>
                      <a:blip r:embed="rId5"/>
                      <a:stretch>
                        <a:fillRect/>
                      </a:stretch>
                    </p:blipFill>
                    <p:spPr>
                      <a:xfrm>
                        <a:off x="5484495" y="4539615"/>
                        <a:ext cx="2417445" cy="485140"/>
                      </a:xfrm>
                      <a:prstGeom prst="rect">
                        <a:avLst/>
                      </a:prstGeom>
                      <a:noFill/>
                      <a:ln w="9525">
                        <a:noFill/>
                        <a:miter/>
                      </a:ln>
                    </p:spPr>
                  </p:pic>
                </p:oleObj>
              </mc:Fallback>
            </mc:AlternateContent>
          </a:graphicData>
        </a:graphic>
      </p:graphicFrame>
      <p:sp>
        <p:nvSpPr>
          <p:cNvPr id="11" name="矩形 10"/>
          <p:cNvSpPr/>
          <p:nvPr/>
        </p:nvSpPr>
        <p:spPr>
          <a:xfrm>
            <a:off x="476885" y="116840"/>
            <a:ext cx="4950460"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第二节 资产组合风险的度量 </a:t>
            </a:r>
          </a:p>
        </p:txBody>
      </p:sp>
    </p:spTree>
    <p:custDataLst>
      <p:tags r:id="rId1"/>
    </p:custDataLst>
    <p:extLst>
      <p:ext uri="{BB962C8B-B14F-4D97-AF65-F5344CB8AC3E}">
        <p14:creationId xmlns:p14="http://schemas.microsoft.com/office/powerpoint/2010/main" val="27560704"/>
      </p:ext>
    </p:extLst>
  </p:cSld>
  <p:clrMapOvr>
    <a:masterClrMapping/>
  </p:clrMapOvr>
  <p:transition>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76995" y="710094"/>
            <a:ext cx="11233248" cy="6185535"/>
          </a:xfrm>
          <a:prstGeom prst="rect">
            <a:avLst/>
          </a:prstGeom>
        </p:spPr>
        <p:txBody>
          <a:bodyPr wrap="square">
            <a:spAutoFit/>
          </a:bodyPr>
          <a:lstStyle/>
          <a:p>
            <a:pPr latinLnBrk="0">
              <a:lnSpc>
                <a:spcPct val="150000"/>
              </a:lnSpc>
            </a:pPr>
            <a:r>
              <a:rPr lang="en-US" altLang="zh-CN" sz="2200" dirty="0">
                <a:latin typeface="Times New Roman" panose="02020603050405020304" pitchFamily="18" charset="0"/>
                <a:cs typeface="Times New Roman" panose="02020603050405020304" pitchFamily="18" charset="0"/>
              </a:rPr>
              <a:t>        </a:t>
            </a:r>
            <a:r>
              <a:rPr lang="zh-CN" altLang="en-US" sz="2200" dirty="0">
                <a:latin typeface="Times New Roman" panose="02020603050405020304" pitchFamily="18" charset="0"/>
                <a:cs typeface="Times New Roman" panose="02020603050405020304" pitchFamily="18" charset="0"/>
              </a:rPr>
              <a:t>进一步拓展，我们假定同质证券（标准差为     ）具有正相关性且相关系数为     ，则根据前式的内容可得到组合风险的表达式为：</a:t>
            </a:r>
          </a:p>
          <a:p>
            <a:pPr latinLnBrk="0">
              <a:lnSpc>
                <a:spcPct val="150000"/>
              </a:lnSpc>
            </a:pPr>
            <a:endParaRPr lang="zh-CN" altLang="en-US" sz="2200" dirty="0">
              <a:latin typeface="Times New Roman" panose="02020603050405020304" pitchFamily="18" charset="0"/>
              <a:cs typeface="Times New Roman" panose="02020603050405020304" pitchFamily="18" charset="0"/>
            </a:endParaRPr>
          </a:p>
          <a:p>
            <a:pPr latinLnBrk="0">
              <a:lnSpc>
                <a:spcPct val="150000"/>
              </a:lnSpc>
            </a:pPr>
            <a:endParaRPr lang="zh-CN" altLang="en-US" sz="2200" dirty="0">
              <a:latin typeface="Times New Roman" panose="02020603050405020304" pitchFamily="18" charset="0"/>
              <a:cs typeface="Times New Roman" panose="02020603050405020304" pitchFamily="18" charset="0"/>
            </a:endParaRPr>
          </a:p>
          <a:p>
            <a:pPr latinLnBrk="0">
              <a:lnSpc>
                <a:spcPct val="150000"/>
              </a:lnSpc>
            </a:pPr>
            <a:r>
              <a:rPr lang="zh-CN" altLang="en-US" sz="2200" dirty="0">
                <a:latin typeface="Times New Roman" panose="02020603050405020304" pitchFamily="18" charset="0"/>
                <a:cs typeface="Times New Roman" panose="02020603050405020304" pitchFamily="18" charset="0"/>
              </a:rPr>
              <a:t>讨论：（1）当                      时，                      。</a:t>
            </a:r>
          </a:p>
          <a:p>
            <a:pPr latinLnBrk="0">
              <a:lnSpc>
                <a:spcPct val="150000"/>
              </a:lnSpc>
            </a:pPr>
            <a:r>
              <a:rPr lang="zh-CN" altLang="en-US" sz="2200" dirty="0">
                <a:latin typeface="Times New Roman" panose="02020603050405020304" pitchFamily="18" charset="0"/>
                <a:cs typeface="Times New Roman" panose="02020603050405020304" pitchFamily="18" charset="0"/>
              </a:rPr>
              <a:t>            （2）当             时，</a:t>
            </a:r>
          </a:p>
          <a:p>
            <a:pPr latinLnBrk="0">
              <a:lnSpc>
                <a:spcPct val="150000"/>
              </a:lnSpc>
            </a:pPr>
            <a:endParaRPr lang="zh-CN" altLang="en-US" sz="2200" dirty="0">
              <a:latin typeface="Times New Roman" panose="02020603050405020304" pitchFamily="18" charset="0"/>
              <a:cs typeface="Times New Roman" panose="02020603050405020304" pitchFamily="18" charset="0"/>
            </a:endParaRPr>
          </a:p>
          <a:p>
            <a:pPr latinLnBrk="0">
              <a:lnSpc>
                <a:spcPct val="150000"/>
              </a:lnSpc>
            </a:pPr>
            <a:r>
              <a:rPr lang="zh-CN" altLang="en-US" sz="2200" dirty="0">
                <a:latin typeface="Times New Roman" panose="02020603050405020304" pitchFamily="18" charset="0"/>
                <a:cs typeface="Times New Roman" panose="02020603050405020304" pitchFamily="18" charset="0"/>
              </a:rPr>
              <a:t>         由上式可知，随着     增加，组合风险整体是降低的。特别是，随着    趋于无穷，等式右边第一项趋于0（即被分散），而第二项趋近于常数       。一般，第一项称为可分散风险（或个别风险），第二项称为不可分散风险（或系统性风险）。此外，当证券彼此完全相关，所有风险均无法被分散。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sym typeface="+mn-ea"/>
              </a:rPr>
              <a:t>  </a:t>
            </a:r>
            <a:endParaRPr lang="zh-CN" altLang="en-US" sz="2200" dirty="0">
              <a:latin typeface="Times New Roman" panose="02020603050405020304" pitchFamily="18" charset="0"/>
              <a:cs typeface="Times New Roman" panose="02020603050405020304" pitchFamily="18" charset="0"/>
            </a:endParaRPr>
          </a:p>
          <a:p>
            <a:pPr latinLnBrk="0">
              <a:lnSpc>
                <a:spcPct val="150000"/>
              </a:lnSpc>
            </a:pPr>
            <a:r>
              <a:rPr lang="zh-CN" altLang="en-US" sz="2200" dirty="0">
                <a:latin typeface="Times New Roman" panose="02020603050405020304" pitchFamily="18" charset="0"/>
                <a:cs typeface="Times New Roman" panose="02020603050405020304" pitchFamily="18" charset="0"/>
              </a:rPr>
              <a:t>       </a:t>
            </a:r>
            <a:r>
              <a:rPr lang="zh-CN" altLang="en-US" sz="2200" b="1" dirty="0">
                <a:latin typeface="Times New Roman" panose="02020603050405020304" pitchFamily="18" charset="0"/>
                <a:cs typeface="Times New Roman" panose="02020603050405020304" pitchFamily="18" charset="0"/>
              </a:rPr>
              <a:t>  </a:t>
            </a:r>
            <a:endParaRPr lang="zh-CN" altLang="en-US" sz="2200" dirty="0">
              <a:latin typeface="Times New Roman" panose="02020603050405020304" pitchFamily="18" charset="0"/>
              <a:cs typeface="Times New Roman" panose="02020603050405020304" pitchFamily="18" charset="0"/>
            </a:endParaRPr>
          </a:p>
        </p:txBody>
      </p:sp>
      <p:graphicFrame>
        <p:nvGraphicFramePr>
          <p:cNvPr id="14" name="对象 -2147482439"/>
          <p:cNvGraphicFramePr>
            <a:graphicFrameLocks noChangeAspect="1"/>
          </p:cNvGraphicFramePr>
          <p:nvPr/>
        </p:nvGraphicFramePr>
        <p:xfrm>
          <a:off x="6492240" y="937895"/>
          <a:ext cx="309880" cy="288290"/>
        </p:xfrm>
        <a:graphic>
          <a:graphicData uri="http://schemas.openxmlformats.org/presentationml/2006/ole">
            <mc:AlternateContent xmlns:mc="http://schemas.openxmlformats.org/markup-compatibility/2006">
              <mc:Choice xmlns:v="urn:schemas-microsoft-com:vml" Requires="v">
                <p:oleObj r:id="rId4" imgW="139700" imgH="127000" progId="Equation.DSMT4">
                  <p:embed/>
                </p:oleObj>
              </mc:Choice>
              <mc:Fallback>
                <p:oleObj r:id="rId4" imgW="139700" imgH="127000" progId="Equation.DSMT4">
                  <p:embed/>
                  <p:pic>
                    <p:nvPicPr>
                      <p:cNvPr id="0" name=""/>
                      <p:cNvPicPr/>
                      <p:nvPr/>
                    </p:nvPicPr>
                    <p:blipFill>
                      <a:blip r:embed="rId5"/>
                      <a:stretch>
                        <a:fillRect/>
                      </a:stretch>
                    </p:blipFill>
                    <p:spPr>
                      <a:xfrm>
                        <a:off x="6492240" y="937895"/>
                        <a:ext cx="309880" cy="288290"/>
                      </a:xfrm>
                      <a:prstGeom prst="rect">
                        <a:avLst/>
                      </a:prstGeom>
                      <a:noFill/>
                      <a:ln w="9525">
                        <a:noFill/>
                        <a:miter/>
                      </a:ln>
                    </p:spPr>
                  </p:pic>
                </p:oleObj>
              </mc:Fallback>
            </mc:AlternateContent>
          </a:graphicData>
        </a:graphic>
      </p:graphicFrame>
      <p:graphicFrame>
        <p:nvGraphicFramePr>
          <p:cNvPr id="17" name="对象 -2147482438"/>
          <p:cNvGraphicFramePr>
            <a:graphicFrameLocks noChangeAspect="1"/>
          </p:cNvGraphicFramePr>
          <p:nvPr/>
        </p:nvGraphicFramePr>
        <p:xfrm>
          <a:off x="10451465" y="937895"/>
          <a:ext cx="275590" cy="313055"/>
        </p:xfrm>
        <a:graphic>
          <a:graphicData uri="http://schemas.openxmlformats.org/presentationml/2006/ole">
            <mc:AlternateContent xmlns:mc="http://schemas.openxmlformats.org/markup-compatibility/2006">
              <mc:Choice xmlns:v="urn:schemas-microsoft-com:vml" Requires="v">
                <p:oleObj r:id="rId6" imgW="139700" imgH="152400" progId="Equation.DSMT4">
                  <p:embed/>
                </p:oleObj>
              </mc:Choice>
              <mc:Fallback>
                <p:oleObj r:id="rId6" imgW="139700" imgH="152400" progId="Equation.DSMT4">
                  <p:embed/>
                  <p:pic>
                    <p:nvPicPr>
                      <p:cNvPr id="0" name=""/>
                      <p:cNvPicPr/>
                      <p:nvPr/>
                    </p:nvPicPr>
                    <p:blipFill>
                      <a:blip r:embed="rId7"/>
                      <a:stretch>
                        <a:fillRect/>
                      </a:stretch>
                    </p:blipFill>
                    <p:spPr>
                      <a:xfrm>
                        <a:off x="10451465" y="937895"/>
                        <a:ext cx="275590" cy="313055"/>
                      </a:xfrm>
                      <a:prstGeom prst="rect">
                        <a:avLst/>
                      </a:prstGeom>
                      <a:noFill/>
                      <a:ln w="9525">
                        <a:noFill/>
                        <a:miter/>
                      </a:ln>
                    </p:spPr>
                  </p:pic>
                </p:oleObj>
              </mc:Fallback>
            </mc:AlternateContent>
          </a:graphicData>
        </a:graphic>
      </p:graphicFrame>
      <p:graphicFrame>
        <p:nvGraphicFramePr>
          <p:cNvPr id="19" name="对象 -2147482437"/>
          <p:cNvGraphicFramePr>
            <a:graphicFrameLocks noChangeAspect="1"/>
          </p:cNvGraphicFramePr>
          <p:nvPr/>
        </p:nvGraphicFramePr>
        <p:xfrm>
          <a:off x="4117975" y="1867535"/>
          <a:ext cx="4167505" cy="786130"/>
        </p:xfrm>
        <a:graphic>
          <a:graphicData uri="http://schemas.openxmlformats.org/presentationml/2006/ole">
            <mc:AlternateContent xmlns:mc="http://schemas.openxmlformats.org/markup-compatibility/2006">
              <mc:Choice xmlns:v="urn:schemas-microsoft-com:vml" Requires="v">
                <p:oleObj r:id="rId8" imgW="2171700" imgH="406400" progId="Equation.DSMT4">
                  <p:embed/>
                </p:oleObj>
              </mc:Choice>
              <mc:Fallback>
                <p:oleObj r:id="rId8" imgW="2171700" imgH="406400" progId="Equation.DSMT4">
                  <p:embed/>
                  <p:pic>
                    <p:nvPicPr>
                      <p:cNvPr id="0" name=""/>
                      <p:cNvPicPr/>
                      <p:nvPr/>
                    </p:nvPicPr>
                    <p:blipFill>
                      <a:blip r:embed="rId9"/>
                      <a:stretch>
                        <a:fillRect/>
                      </a:stretch>
                    </p:blipFill>
                    <p:spPr>
                      <a:xfrm>
                        <a:off x="4117975" y="1867535"/>
                        <a:ext cx="4167505" cy="786130"/>
                      </a:xfrm>
                      <a:prstGeom prst="rect">
                        <a:avLst/>
                      </a:prstGeom>
                      <a:noFill/>
                      <a:ln w="9525">
                        <a:noFill/>
                        <a:miter/>
                      </a:ln>
                    </p:spPr>
                  </p:pic>
                </p:oleObj>
              </mc:Fallback>
            </mc:AlternateContent>
          </a:graphicData>
        </a:graphic>
      </p:graphicFrame>
      <p:graphicFrame>
        <p:nvGraphicFramePr>
          <p:cNvPr id="21" name="对象 -2147482436"/>
          <p:cNvGraphicFramePr>
            <a:graphicFrameLocks noChangeAspect="1"/>
          </p:cNvGraphicFramePr>
          <p:nvPr/>
        </p:nvGraphicFramePr>
        <p:xfrm>
          <a:off x="2433320" y="2870835"/>
          <a:ext cx="1387475" cy="396240"/>
        </p:xfrm>
        <a:graphic>
          <a:graphicData uri="http://schemas.openxmlformats.org/presentationml/2006/ole">
            <mc:AlternateContent xmlns:mc="http://schemas.openxmlformats.org/markup-compatibility/2006">
              <mc:Choice xmlns:v="urn:schemas-microsoft-com:vml" Requires="v">
                <p:oleObj r:id="rId10" imgW="850900" imgH="241300" progId="Equation.DSMT4">
                  <p:embed/>
                </p:oleObj>
              </mc:Choice>
              <mc:Fallback>
                <p:oleObj r:id="rId10" imgW="850900" imgH="241300" progId="Equation.DSMT4">
                  <p:embed/>
                  <p:pic>
                    <p:nvPicPr>
                      <p:cNvPr id="0" name=""/>
                      <p:cNvPicPr/>
                      <p:nvPr/>
                    </p:nvPicPr>
                    <p:blipFill>
                      <a:blip r:embed="rId11"/>
                      <a:stretch>
                        <a:fillRect/>
                      </a:stretch>
                    </p:blipFill>
                    <p:spPr>
                      <a:xfrm>
                        <a:off x="2433320" y="2870835"/>
                        <a:ext cx="1387475" cy="396240"/>
                      </a:xfrm>
                      <a:prstGeom prst="rect">
                        <a:avLst/>
                      </a:prstGeom>
                      <a:noFill/>
                      <a:ln w="9525">
                        <a:noFill/>
                        <a:miter/>
                      </a:ln>
                    </p:spPr>
                  </p:pic>
                </p:oleObj>
              </mc:Fallback>
            </mc:AlternateContent>
          </a:graphicData>
        </a:graphic>
      </p:graphicFrame>
      <p:graphicFrame>
        <p:nvGraphicFramePr>
          <p:cNvPr id="23" name="对象 -2147482435"/>
          <p:cNvGraphicFramePr>
            <a:graphicFrameLocks noChangeAspect="1"/>
          </p:cNvGraphicFramePr>
          <p:nvPr/>
        </p:nvGraphicFramePr>
        <p:xfrm>
          <a:off x="4559935" y="2870835"/>
          <a:ext cx="1448435" cy="375920"/>
        </p:xfrm>
        <a:graphic>
          <a:graphicData uri="http://schemas.openxmlformats.org/presentationml/2006/ole">
            <mc:AlternateContent xmlns:mc="http://schemas.openxmlformats.org/markup-compatibility/2006">
              <mc:Choice xmlns:v="urn:schemas-microsoft-com:vml" Requires="v">
                <p:oleObj r:id="rId12" imgW="989965" imgH="254000" progId="Equation.DSMT4">
                  <p:embed/>
                </p:oleObj>
              </mc:Choice>
              <mc:Fallback>
                <p:oleObj r:id="rId12" imgW="989965" imgH="254000" progId="Equation.DSMT4">
                  <p:embed/>
                  <p:pic>
                    <p:nvPicPr>
                      <p:cNvPr id="0" name=""/>
                      <p:cNvPicPr/>
                      <p:nvPr/>
                    </p:nvPicPr>
                    <p:blipFill>
                      <a:blip r:embed="rId13"/>
                      <a:stretch>
                        <a:fillRect/>
                      </a:stretch>
                    </p:blipFill>
                    <p:spPr>
                      <a:xfrm>
                        <a:off x="4559935" y="2870835"/>
                        <a:ext cx="1448435" cy="375920"/>
                      </a:xfrm>
                      <a:prstGeom prst="rect">
                        <a:avLst/>
                      </a:prstGeom>
                      <a:noFill/>
                      <a:ln w="9525">
                        <a:noFill/>
                        <a:miter/>
                      </a:ln>
                    </p:spPr>
                  </p:pic>
                </p:oleObj>
              </mc:Fallback>
            </mc:AlternateContent>
          </a:graphicData>
        </a:graphic>
      </p:graphicFrame>
      <p:graphicFrame>
        <p:nvGraphicFramePr>
          <p:cNvPr id="25" name="对象 -2147482434"/>
          <p:cNvGraphicFramePr>
            <a:graphicFrameLocks noChangeAspect="1"/>
          </p:cNvGraphicFramePr>
          <p:nvPr/>
        </p:nvGraphicFramePr>
        <p:xfrm>
          <a:off x="2433320" y="3404870"/>
          <a:ext cx="795655" cy="386715"/>
        </p:xfrm>
        <a:graphic>
          <a:graphicData uri="http://schemas.openxmlformats.org/presentationml/2006/ole">
            <mc:AlternateContent xmlns:mc="http://schemas.openxmlformats.org/markup-compatibility/2006">
              <mc:Choice xmlns:v="urn:schemas-microsoft-com:vml" Requires="v">
                <p:oleObj r:id="rId14" imgW="495300" imgH="241300" progId="Equation.DSMT4">
                  <p:embed/>
                </p:oleObj>
              </mc:Choice>
              <mc:Fallback>
                <p:oleObj r:id="rId14" imgW="495300" imgH="241300" progId="Equation.DSMT4">
                  <p:embed/>
                  <p:pic>
                    <p:nvPicPr>
                      <p:cNvPr id="0" name=""/>
                      <p:cNvPicPr/>
                      <p:nvPr/>
                    </p:nvPicPr>
                    <p:blipFill>
                      <a:blip r:embed="rId15"/>
                      <a:stretch>
                        <a:fillRect/>
                      </a:stretch>
                    </p:blipFill>
                    <p:spPr>
                      <a:xfrm>
                        <a:off x="2433320" y="3404870"/>
                        <a:ext cx="795655" cy="386715"/>
                      </a:xfrm>
                      <a:prstGeom prst="rect">
                        <a:avLst/>
                      </a:prstGeom>
                      <a:noFill/>
                      <a:ln w="9525">
                        <a:noFill/>
                        <a:miter/>
                      </a:ln>
                    </p:spPr>
                  </p:pic>
                </p:oleObj>
              </mc:Fallback>
            </mc:AlternateContent>
          </a:graphicData>
        </a:graphic>
      </p:graphicFrame>
      <p:graphicFrame>
        <p:nvGraphicFramePr>
          <p:cNvPr id="27" name="对象 -2147482433"/>
          <p:cNvGraphicFramePr>
            <a:graphicFrameLocks noChangeAspect="1"/>
          </p:cNvGraphicFramePr>
          <p:nvPr/>
        </p:nvGraphicFramePr>
        <p:xfrm>
          <a:off x="4117975" y="3598545"/>
          <a:ext cx="4257675" cy="826770"/>
        </p:xfrm>
        <a:graphic>
          <a:graphicData uri="http://schemas.openxmlformats.org/presentationml/2006/ole">
            <mc:AlternateContent xmlns:mc="http://schemas.openxmlformats.org/markup-compatibility/2006">
              <mc:Choice xmlns:v="urn:schemas-microsoft-com:vml" Requires="v">
                <p:oleObj r:id="rId16" imgW="2108200" imgH="405765" progId="Equation.DSMT4">
                  <p:embed/>
                </p:oleObj>
              </mc:Choice>
              <mc:Fallback>
                <p:oleObj r:id="rId16" imgW="2108200" imgH="405765" progId="Equation.DSMT4">
                  <p:embed/>
                  <p:pic>
                    <p:nvPicPr>
                      <p:cNvPr id="0" name=""/>
                      <p:cNvPicPr/>
                      <p:nvPr/>
                    </p:nvPicPr>
                    <p:blipFill>
                      <a:blip r:embed="rId17"/>
                      <a:stretch>
                        <a:fillRect/>
                      </a:stretch>
                    </p:blipFill>
                    <p:spPr>
                      <a:xfrm>
                        <a:off x="4117975" y="3598545"/>
                        <a:ext cx="4257675" cy="826770"/>
                      </a:xfrm>
                      <a:prstGeom prst="rect">
                        <a:avLst/>
                      </a:prstGeom>
                      <a:noFill/>
                      <a:ln w="9525">
                        <a:noFill/>
                        <a:miter/>
                      </a:ln>
                    </p:spPr>
                  </p:pic>
                </p:oleObj>
              </mc:Fallback>
            </mc:AlternateContent>
          </a:graphicData>
        </a:graphic>
      </p:graphicFrame>
      <p:graphicFrame>
        <p:nvGraphicFramePr>
          <p:cNvPr id="29" name="对象 -2147482432"/>
          <p:cNvGraphicFramePr>
            <a:graphicFrameLocks noChangeAspect="1"/>
          </p:cNvGraphicFramePr>
          <p:nvPr>
            <p:extLst>
              <p:ext uri="{D42A27DB-BD31-4B8C-83A1-F6EECF244321}">
                <p14:modId xmlns:p14="http://schemas.microsoft.com/office/powerpoint/2010/main" val="1192914719"/>
              </p:ext>
            </p:extLst>
          </p:nvPr>
        </p:nvGraphicFramePr>
        <p:xfrm>
          <a:off x="3468370" y="4437112"/>
          <a:ext cx="292100" cy="275590"/>
        </p:xfrm>
        <a:graphic>
          <a:graphicData uri="http://schemas.openxmlformats.org/presentationml/2006/ole">
            <mc:AlternateContent xmlns:mc="http://schemas.openxmlformats.org/markup-compatibility/2006">
              <mc:Choice xmlns:v="urn:schemas-microsoft-com:vml" Requires="v">
                <p:oleObj r:id="rId18" imgW="165100" imgH="152400" progId="Equation.DSMT4">
                  <p:embed/>
                </p:oleObj>
              </mc:Choice>
              <mc:Fallback>
                <p:oleObj r:id="rId18" imgW="165100" imgH="152400" progId="Equation.DSMT4">
                  <p:embed/>
                  <p:pic>
                    <p:nvPicPr>
                      <p:cNvPr id="0" name=""/>
                      <p:cNvPicPr/>
                      <p:nvPr/>
                    </p:nvPicPr>
                    <p:blipFill>
                      <a:blip r:embed="rId19"/>
                      <a:stretch>
                        <a:fillRect/>
                      </a:stretch>
                    </p:blipFill>
                    <p:spPr>
                      <a:xfrm>
                        <a:off x="3468370" y="4437112"/>
                        <a:ext cx="292100" cy="275590"/>
                      </a:xfrm>
                      <a:prstGeom prst="rect">
                        <a:avLst/>
                      </a:prstGeom>
                      <a:noFill/>
                      <a:ln w="9525">
                        <a:noFill/>
                        <a:miter/>
                      </a:ln>
                    </p:spPr>
                  </p:pic>
                </p:oleObj>
              </mc:Fallback>
            </mc:AlternateContent>
          </a:graphicData>
        </a:graphic>
      </p:graphicFrame>
      <p:graphicFrame>
        <p:nvGraphicFramePr>
          <p:cNvPr id="31" name="对象 -2147482430"/>
          <p:cNvGraphicFramePr>
            <a:graphicFrameLocks noChangeAspect="1"/>
          </p:cNvGraphicFramePr>
          <p:nvPr/>
        </p:nvGraphicFramePr>
        <p:xfrm>
          <a:off x="7138035" y="4899025"/>
          <a:ext cx="423545" cy="323215"/>
        </p:xfrm>
        <a:graphic>
          <a:graphicData uri="http://schemas.openxmlformats.org/presentationml/2006/ole">
            <mc:AlternateContent xmlns:mc="http://schemas.openxmlformats.org/markup-compatibility/2006">
              <mc:Choice xmlns:v="urn:schemas-microsoft-com:vml" Requires="v">
                <p:oleObj r:id="rId20" imgW="279400" imgH="215900" progId="Equation.DSMT4">
                  <p:embed/>
                </p:oleObj>
              </mc:Choice>
              <mc:Fallback>
                <p:oleObj r:id="rId20" imgW="279400" imgH="215900" progId="Equation.DSMT4">
                  <p:embed/>
                  <p:pic>
                    <p:nvPicPr>
                      <p:cNvPr id="0" name=""/>
                      <p:cNvPicPr/>
                      <p:nvPr/>
                    </p:nvPicPr>
                    <p:blipFill>
                      <a:blip r:embed="rId21"/>
                      <a:stretch>
                        <a:fillRect/>
                      </a:stretch>
                    </p:blipFill>
                    <p:spPr>
                      <a:xfrm>
                        <a:off x="7138035" y="4899025"/>
                        <a:ext cx="423545" cy="323215"/>
                      </a:xfrm>
                      <a:prstGeom prst="rect">
                        <a:avLst/>
                      </a:prstGeom>
                      <a:noFill/>
                      <a:ln w="9525">
                        <a:noFill/>
                        <a:miter/>
                      </a:ln>
                    </p:spPr>
                  </p:pic>
                </p:oleObj>
              </mc:Fallback>
            </mc:AlternateContent>
          </a:graphicData>
        </a:graphic>
      </p:graphicFrame>
      <p:cxnSp>
        <p:nvCxnSpPr>
          <p:cNvPr id="35" name="直接箭头连接符 34"/>
          <p:cNvCxnSpPr/>
          <p:nvPr/>
        </p:nvCxnSpPr>
        <p:spPr>
          <a:xfrm flipH="1">
            <a:off x="5877560" y="3343275"/>
            <a:ext cx="438150" cy="229870"/>
          </a:xfrm>
          <a:prstGeom prst="straightConnector1">
            <a:avLst/>
          </a:prstGeom>
          <a:ln>
            <a:tailEnd type="arrow" w="med" len="med"/>
          </a:ln>
        </p:spPr>
        <p:style>
          <a:lnRef idx="2">
            <a:schemeClr val="accent2"/>
          </a:lnRef>
          <a:fillRef idx="0">
            <a:schemeClr val="accent2"/>
          </a:fillRef>
          <a:effectRef idx="1">
            <a:schemeClr val="accent2"/>
          </a:effectRef>
          <a:fontRef idx="minor">
            <a:schemeClr val="tx1"/>
          </a:fontRef>
        </p:style>
      </p:cxnSp>
      <p:sp>
        <p:nvSpPr>
          <p:cNvPr id="36" name="文本框 35"/>
          <p:cNvSpPr txBox="1"/>
          <p:nvPr/>
        </p:nvSpPr>
        <p:spPr>
          <a:xfrm>
            <a:off x="6315710" y="3036570"/>
            <a:ext cx="1388110" cy="368300"/>
          </a:xfrm>
          <a:prstGeom prst="rect">
            <a:avLst/>
          </a:prstGeom>
          <a:noFill/>
          <a:ln>
            <a:solidFill>
              <a:srgbClr val="0066FF"/>
            </a:solidFill>
          </a:ln>
        </p:spPr>
        <p:txBody>
          <a:bodyPr wrap="square" rtlCol="0">
            <a:spAutoFit/>
          </a:bodyPr>
          <a:lstStyle/>
          <a:p>
            <a:r>
              <a:rPr lang="zh-CN" altLang="en-US" b="1" dirty="0"/>
              <a:t>可分散风险</a:t>
            </a:r>
          </a:p>
        </p:txBody>
      </p:sp>
      <p:cxnSp>
        <p:nvCxnSpPr>
          <p:cNvPr id="37" name="直接箭头连接符 36"/>
          <p:cNvCxnSpPr/>
          <p:nvPr/>
        </p:nvCxnSpPr>
        <p:spPr>
          <a:xfrm flipH="1">
            <a:off x="7475220" y="3411220"/>
            <a:ext cx="438150" cy="229870"/>
          </a:xfrm>
          <a:prstGeom prst="straightConnector1">
            <a:avLst/>
          </a:prstGeom>
          <a:ln>
            <a:tailEnd type="arrow" w="med" len="med"/>
          </a:ln>
        </p:spPr>
        <p:style>
          <a:lnRef idx="2">
            <a:schemeClr val="accent2"/>
          </a:lnRef>
          <a:fillRef idx="0">
            <a:schemeClr val="accent2"/>
          </a:fillRef>
          <a:effectRef idx="1">
            <a:schemeClr val="accent2"/>
          </a:effectRef>
          <a:fontRef idx="minor">
            <a:schemeClr val="tx1"/>
          </a:fontRef>
        </p:style>
      </p:cxnSp>
      <p:sp>
        <p:nvSpPr>
          <p:cNvPr id="38" name="文本框 37"/>
          <p:cNvSpPr txBox="1"/>
          <p:nvPr/>
        </p:nvSpPr>
        <p:spPr>
          <a:xfrm>
            <a:off x="7913370" y="3042920"/>
            <a:ext cx="1670685" cy="368300"/>
          </a:xfrm>
          <a:prstGeom prst="rect">
            <a:avLst/>
          </a:prstGeom>
          <a:noFill/>
          <a:ln>
            <a:solidFill>
              <a:srgbClr val="0000FF"/>
            </a:solidFill>
          </a:ln>
        </p:spPr>
        <p:txBody>
          <a:bodyPr wrap="square" rtlCol="0">
            <a:spAutoFit/>
          </a:bodyPr>
          <a:lstStyle/>
          <a:p>
            <a:r>
              <a:rPr lang="zh-CN" altLang="en-US" b="1"/>
              <a:t>不可分散风险</a:t>
            </a:r>
          </a:p>
        </p:txBody>
      </p:sp>
      <p:graphicFrame>
        <p:nvGraphicFramePr>
          <p:cNvPr id="41" name="对象 -2147482432"/>
          <p:cNvGraphicFramePr>
            <a:graphicFrameLocks noChangeAspect="1"/>
          </p:cNvGraphicFramePr>
          <p:nvPr>
            <p:extLst>
              <p:ext uri="{D42A27DB-BD31-4B8C-83A1-F6EECF244321}">
                <p14:modId xmlns:p14="http://schemas.microsoft.com/office/powerpoint/2010/main" val="2393949598"/>
              </p:ext>
            </p:extLst>
          </p:nvPr>
        </p:nvGraphicFramePr>
        <p:xfrm>
          <a:off x="9329911" y="4437112"/>
          <a:ext cx="292100" cy="275590"/>
        </p:xfrm>
        <a:graphic>
          <a:graphicData uri="http://schemas.openxmlformats.org/presentationml/2006/ole">
            <mc:AlternateContent xmlns:mc="http://schemas.openxmlformats.org/markup-compatibility/2006">
              <mc:Choice xmlns:v="urn:schemas-microsoft-com:vml" Requires="v">
                <p:oleObj r:id="rId22" imgW="165100" imgH="152400" progId="Equation.DSMT4">
                  <p:embed/>
                </p:oleObj>
              </mc:Choice>
              <mc:Fallback>
                <p:oleObj r:id="rId22" imgW="165100" imgH="152400" progId="Equation.DSMT4">
                  <p:embed/>
                  <p:pic>
                    <p:nvPicPr>
                      <p:cNvPr id="0" name=""/>
                      <p:cNvPicPr/>
                      <p:nvPr/>
                    </p:nvPicPr>
                    <p:blipFill>
                      <a:blip r:embed="rId19"/>
                      <a:stretch>
                        <a:fillRect/>
                      </a:stretch>
                    </p:blipFill>
                    <p:spPr>
                      <a:xfrm>
                        <a:off x="9329911" y="4437112"/>
                        <a:ext cx="292100" cy="275590"/>
                      </a:xfrm>
                      <a:prstGeom prst="rect">
                        <a:avLst/>
                      </a:prstGeom>
                      <a:noFill/>
                      <a:ln w="9525">
                        <a:noFill/>
                        <a:miter/>
                      </a:ln>
                    </p:spPr>
                  </p:pic>
                </p:oleObj>
              </mc:Fallback>
            </mc:AlternateContent>
          </a:graphicData>
        </a:graphic>
      </p:graphicFrame>
      <p:sp>
        <p:nvSpPr>
          <p:cNvPr id="18" name="矩形 17"/>
          <p:cNvSpPr/>
          <p:nvPr/>
        </p:nvSpPr>
        <p:spPr>
          <a:xfrm>
            <a:off x="476885" y="116840"/>
            <a:ext cx="4950460" cy="491490"/>
          </a:xfrm>
          <a:prstGeom prst="rect">
            <a:avLst/>
          </a:prstGeom>
        </p:spPr>
        <p:txBody>
          <a:bodyPr wrap="square">
            <a:spAutoFit/>
          </a:bodyPr>
          <a:lstStyle/>
          <a:p>
            <a:r>
              <a:rPr lang="zh-CN" altLang="en-US" sz="2600" b="1" dirty="0">
                <a:latin typeface="微软雅黑" panose="020B0503020204020204" pitchFamily="34" charset="-122"/>
                <a:ea typeface="微软雅黑" panose="020B0503020204020204" pitchFamily="34" charset="-122"/>
              </a:rPr>
              <a:t>第二节 资产组合风险的度量 </a:t>
            </a:r>
          </a:p>
        </p:txBody>
      </p:sp>
    </p:spTree>
    <p:custDataLst>
      <p:tags r:id="rId1"/>
    </p:custDataLst>
    <p:extLst>
      <p:ext uri="{BB962C8B-B14F-4D97-AF65-F5344CB8AC3E}">
        <p14:creationId xmlns:p14="http://schemas.microsoft.com/office/powerpoint/2010/main" val="3409445635"/>
      </p:ext>
    </p:extLst>
  </p:cSld>
  <p:clrMapOvr>
    <a:masterClrMapping/>
  </p:clrMapOvr>
  <p:transition>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2852738" y="2430463"/>
            <a:ext cx="81374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722313">
              <a:defRPr kumimoji="1" sz="3200">
                <a:solidFill>
                  <a:schemeClr val="tx1"/>
                </a:solidFill>
                <a:latin typeface="Calibri" pitchFamily="34" charset="0"/>
                <a:ea typeface="宋体" pitchFamily="2" charset="-122"/>
              </a:defRPr>
            </a:lvl1pPr>
            <a:lvl2pPr>
              <a:defRPr kumimoji="1" sz="2800">
                <a:solidFill>
                  <a:schemeClr val="tx1"/>
                </a:solidFill>
                <a:latin typeface="Calibri" pitchFamily="34" charset="0"/>
                <a:ea typeface="宋体" pitchFamily="2" charset="-122"/>
              </a:defRPr>
            </a:lvl2pPr>
            <a:lvl3pPr>
              <a:defRPr kumimoji="1" sz="2400">
                <a:solidFill>
                  <a:schemeClr val="tx1"/>
                </a:solidFill>
                <a:latin typeface="Calibri" pitchFamily="34" charset="0"/>
                <a:ea typeface="宋体" pitchFamily="2" charset="-122"/>
              </a:defRPr>
            </a:lvl3pPr>
            <a:lvl4pPr>
              <a:defRPr kumimoji="1" sz="2000">
                <a:solidFill>
                  <a:schemeClr val="tx1"/>
                </a:solidFill>
                <a:latin typeface="Calibri" pitchFamily="34" charset="0"/>
                <a:ea typeface="宋体" pitchFamily="2" charset="-122"/>
              </a:defRPr>
            </a:lvl4pPr>
            <a:lvl5pPr>
              <a:defRPr kumimoji="1" sz="2000">
                <a:solidFill>
                  <a:schemeClr val="tx1"/>
                </a:solidFill>
                <a:latin typeface="Calibri" pitchFamily="34" charset="0"/>
                <a:ea typeface="宋体" pitchFamily="2" charset="-122"/>
              </a:defRPr>
            </a:lvl5pPr>
            <a:lvl6pPr eaLnBrk="0" fontAlgn="base" hangingPunct="0">
              <a:spcAft>
                <a:spcPct val="0"/>
              </a:spcAft>
              <a:buChar char="»"/>
              <a:defRPr kumimoji="1" sz="2000">
                <a:solidFill>
                  <a:schemeClr val="tx1"/>
                </a:solidFill>
                <a:latin typeface="Calibri" pitchFamily="34" charset="0"/>
                <a:ea typeface="宋体" pitchFamily="2" charset="-122"/>
              </a:defRPr>
            </a:lvl6pPr>
            <a:lvl7pPr eaLnBrk="0" fontAlgn="base" hangingPunct="0">
              <a:spcAft>
                <a:spcPct val="0"/>
              </a:spcAft>
              <a:buChar char="»"/>
              <a:defRPr kumimoji="1" sz="2000">
                <a:solidFill>
                  <a:schemeClr val="tx1"/>
                </a:solidFill>
                <a:latin typeface="Calibri" pitchFamily="34" charset="0"/>
                <a:ea typeface="宋体" pitchFamily="2" charset="-122"/>
              </a:defRPr>
            </a:lvl7pPr>
            <a:lvl8pPr eaLnBrk="0" fontAlgn="base" hangingPunct="0">
              <a:spcAft>
                <a:spcPct val="0"/>
              </a:spcAft>
              <a:buChar char="»"/>
              <a:defRPr kumimoji="1" sz="2000">
                <a:solidFill>
                  <a:schemeClr val="tx1"/>
                </a:solidFill>
                <a:latin typeface="Calibri" pitchFamily="34" charset="0"/>
                <a:ea typeface="宋体" pitchFamily="2" charset="-122"/>
              </a:defRPr>
            </a:lvl8pPr>
            <a:lvl9pPr eaLnBrk="0" fontAlgn="base" hangingPunct="0">
              <a:spcAft>
                <a:spcPct val="0"/>
              </a:spcAft>
              <a:buChar char="»"/>
              <a:defRPr kumimoji="1" sz="2000">
                <a:solidFill>
                  <a:schemeClr val="tx1"/>
                </a:solidFill>
                <a:latin typeface="Calibri" pitchFamily="34" charset="0"/>
                <a:ea typeface="宋体" pitchFamily="2" charset="-122"/>
              </a:defRPr>
            </a:lvl9pPr>
          </a:lstStyle>
          <a:p>
            <a:r>
              <a:rPr kumimoji="0" lang="zh-CN" altLang="en-US" sz="5400" b="1" dirty="0">
                <a:solidFill>
                  <a:schemeClr val="bg1"/>
                </a:solidFill>
                <a:latin typeface="微软雅黑" pitchFamily="34" charset="-122"/>
                <a:ea typeface="微软雅黑" pitchFamily="34" charset="-122"/>
              </a:rPr>
              <a:t>三、</a:t>
            </a:r>
            <a:r>
              <a:rPr kumimoji="0" lang="en-US" altLang="zh-CN" sz="5400" b="1" dirty="0">
                <a:solidFill>
                  <a:schemeClr val="bg1"/>
                </a:solidFill>
                <a:latin typeface="微软雅黑" pitchFamily="34" charset="-122"/>
                <a:ea typeface="微软雅黑" pitchFamily="34" charset="-122"/>
              </a:rPr>
              <a:t>ARCH</a:t>
            </a:r>
            <a:r>
              <a:rPr kumimoji="0" lang="zh-CN" altLang="en-US" sz="5400" b="1" dirty="0">
                <a:solidFill>
                  <a:schemeClr val="bg1"/>
                </a:solidFill>
                <a:latin typeface="微软雅黑" pitchFamily="34" charset="-122"/>
                <a:ea typeface="微软雅黑" pitchFamily="34" charset="-122"/>
              </a:rPr>
              <a:t>模型构建</a:t>
            </a:r>
            <a:endParaRPr kumimoji="0" lang="en-US" altLang="zh-CN" sz="5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876847572"/>
      </p:ext>
    </p:extLst>
  </p:cSld>
  <p:clrMapOvr>
    <a:masterClrMapping/>
  </p:clrMapOvr>
  <p:transition spd="slow" advClick="0" advTm="3340">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6093620" y="3569637"/>
            <a:ext cx="5346335" cy="646331"/>
          </a:xfrm>
          <a:prstGeom prst="rect">
            <a:avLst/>
          </a:prstGeom>
          <a:ln w="19050">
            <a:solidFill>
              <a:schemeClr val="accent2">
                <a:lumMod val="75000"/>
              </a:schemeClr>
            </a:solidFill>
          </a:ln>
        </p:spPr>
        <p:txBody>
          <a:bodyPr wrap="none">
            <a:spAutoFit/>
          </a:bodyPr>
          <a:lstStyle/>
          <a:p>
            <a:r>
              <a:rPr lang="zh-CN" altLang="zh-CN" dirty="0">
                <a:latin typeface="Times New Roman" pitchFamily="18" charset="0"/>
                <a:cs typeface="Times New Roman" pitchFamily="18" charset="0"/>
              </a:rPr>
              <a:t>对残差序列</a:t>
            </a:r>
            <a:r>
              <a:rPr lang="en-US" altLang="zh-CN" dirty="0">
                <a:latin typeface="Times New Roman" pitchFamily="18" charset="0"/>
                <a:cs typeface="Times New Roman" pitchFamily="18" charset="0"/>
              </a:rPr>
              <a:t>        </a:t>
            </a:r>
            <a:r>
              <a:rPr lang="zh-CN" altLang="zh-CN" dirty="0">
                <a:latin typeface="Times New Roman" pitchFamily="18" charset="0"/>
                <a:cs typeface="Times New Roman" pitchFamily="18" charset="0"/>
              </a:rPr>
              <a:t>做</a:t>
            </a:r>
            <a:r>
              <a:rPr lang="en-US" altLang="zh-CN" dirty="0" err="1">
                <a:latin typeface="Times New Roman" pitchFamily="18" charset="0"/>
                <a:cs typeface="Times New Roman" pitchFamily="18" charset="0"/>
              </a:rPr>
              <a:t>Ljung</a:t>
            </a:r>
            <a:r>
              <a:rPr lang="en-US" altLang="zh-CN" dirty="0">
                <a:latin typeface="Times New Roman" pitchFamily="18" charset="0"/>
                <a:cs typeface="Times New Roman" pitchFamily="18" charset="0"/>
              </a:rPr>
              <a:t>-Box</a:t>
            </a:r>
            <a:r>
              <a:rPr lang="zh-CN" altLang="zh-CN" dirty="0">
                <a:latin typeface="Times New Roman" pitchFamily="18" charset="0"/>
                <a:cs typeface="Times New Roman" pitchFamily="18" charset="0"/>
              </a:rPr>
              <a:t>白噪声检验</a:t>
            </a:r>
            <a:endParaRPr lang="en-US" altLang="zh-CN" dirty="0">
              <a:latin typeface="Times New Roman" pitchFamily="18" charset="0"/>
              <a:cs typeface="Times New Roman" pitchFamily="18" charset="0"/>
            </a:endParaRPr>
          </a:p>
          <a:p>
            <a:r>
              <a:rPr lang="zh-CN" altLang="zh-CN" dirty="0">
                <a:latin typeface="Times New Roman" pitchFamily="18" charset="0"/>
                <a:cs typeface="Times New Roman" pitchFamily="18" charset="0"/>
              </a:rPr>
              <a:t>基于联合检验构建的</a:t>
            </a:r>
            <a:r>
              <a:rPr lang="en-US" altLang="zh-CN" i="1" dirty="0">
                <a:latin typeface="Times New Roman" pitchFamily="18" charset="0"/>
                <a:cs typeface="Times New Roman" pitchFamily="18" charset="0"/>
              </a:rPr>
              <a:t>F</a:t>
            </a:r>
            <a:r>
              <a:rPr lang="zh-CN" altLang="zh-CN" dirty="0">
                <a:latin typeface="Times New Roman" pitchFamily="18" charset="0"/>
                <a:cs typeface="Times New Roman" pitchFamily="18" charset="0"/>
              </a:rPr>
              <a:t>统计量和</a:t>
            </a:r>
            <a:r>
              <a:rPr lang="en-US" altLang="zh-CN" dirty="0">
                <a:latin typeface="Times New Roman" pitchFamily="18" charset="0"/>
                <a:cs typeface="Times New Roman" pitchFamily="18" charset="0"/>
              </a:rPr>
              <a:t>     </a:t>
            </a:r>
            <a:r>
              <a:rPr lang="zh-CN" altLang="zh-CN" dirty="0">
                <a:latin typeface="Times New Roman" pitchFamily="18" charset="0"/>
                <a:cs typeface="Times New Roman" pitchFamily="18" charset="0"/>
              </a:rPr>
              <a:t>统计量的</a:t>
            </a:r>
            <a:r>
              <a:rPr lang="en-US" altLang="zh-CN" dirty="0">
                <a:latin typeface="Times New Roman" pitchFamily="18" charset="0"/>
                <a:cs typeface="Times New Roman" pitchFamily="18" charset="0"/>
              </a:rPr>
              <a:t>LM</a:t>
            </a:r>
            <a:r>
              <a:rPr lang="zh-CN" altLang="zh-CN" dirty="0">
                <a:latin typeface="Times New Roman" pitchFamily="18" charset="0"/>
                <a:cs typeface="Times New Roman" pitchFamily="18" charset="0"/>
              </a:rPr>
              <a:t>检验</a:t>
            </a:r>
            <a:endParaRPr lang="zh-CN" altLang="en-US" dirty="0"/>
          </a:p>
        </p:txBody>
      </p:sp>
      <p:sp>
        <p:nvSpPr>
          <p:cNvPr id="5" name="矩形 4"/>
          <p:cNvSpPr/>
          <p:nvPr/>
        </p:nvSpPr>
        <p:spPr>
          <a:xfrm>
            <a:off x="188963" y="692696"/>
            <a:ext cx="4824536" cy="584775"/>
          </a:xfrm>
          <a:prstGeom prst="rect">
            <a:avLst/>
          </a:prstGeom>
        </p:spPr>
        <p:txBody>
          <a:bodyPr wrap="square">
            <a:spAutoFit/>
          </a:bodyPr>
          <a:lstStyle/>
          <a:p>
            <a:r>
              <a:rPr kumimoji="1"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（一）波动率建模步骤</a:t>
            </a:r>
          </a:p>
        </p:txBody>
      </p:sp>
      <p:sp>
        <p:nvSpPr>
          <p:cNvPr id="22" name="圆角矩形 21"/>
          <p:cNvSpPr/>
          <p:nvPr/>
        </p:nvSpPr>
        <p:spPr>
          <a:xfrm>
            <a:off x="476995" y="3970774"/>
            <a:ext cx="1504201" cy="55753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zh-CN" altLang="en-US" sz="2000" dirty="0"/>
              <a:t>步骤</a:t>
            </a:r>
          </a:p>
        </p:txBody>
      </p:sp>
      <p:grpSp>
        <p:nvGrpSpPr>
          <p:cNvPr id="26" name="组合 25"/>
          <p:cNvGrpSpPr/>
          <p:nvPr/>
        </p:nvGrpSpPr>
        <p:grpSpPr>
          <a:xfrm>
            <a:off x="2853051" y="2924944"/>
            <a:ext cx="2448560" cy="1993900"/>
            <a:chOff x="7327" y="7871"/>
            <a:chExt cx="3856" cy="2467"/>
          </a:xfrm>
          <a:solidFill>
            <a:schemeClr val="accent6">
              <a:lumMod val="20000"/>
              <a:lumOff val="80000"/>
            </a:schemeClr>
          </a:solidFill>
        </p:grpSpPr>
        <p:sp>
          <p:nvSpPr>
            <p:cNvPr id="28" name="圆角矩形 27"/>
            <p:cNvSpPr/>
            <p:nvPr/>
          </p:nvSpPr>
          <p:spPr>
            <a:xfrm>
              <a:off x="7327" y="7871"/>
              <a:ext cx="3856" cy="690"/>
            </a:xfrm>
            <a:prstGeom prst="roundRect">
              <a:avLst/>
            </a:prstGeom>
            <a:grpFill/>
          </p:spPr>
          <p:style>
            <a:lnRef idx="2">
              <a:schemeClr val="accent2"/>
            </a:lnRef>
            <a:fillRef idx="1">
              <a:schemeClr val="lt1"/>
            </a:fillRef>
            <a:effectRef idx="0">
              <a:schemeClr val="accent2"/>
            </a:effectRef>
            <a:fontRef idx="minor">
              <a:schemeClr val="dk1"/>
            </a:fontRef>
          </p:style>
          <p:txBody>
            <a:bodyPr rtlCol="0" anchor="ctr"/>
            <a:lstStyle/>
            <a:p>
              <a:pPr algn="ctr"/>
              <a:r>
                <a:rPr kumimoji="1" lang="zh-CN" altLang="en-US" sz="2000" dirty="0"/>
                <a:t>建立均值方程</a:t>
              </a:r>
            </a:p>
          </p:txBody>
        </p:sp>
        <p:grpSp>
          <p:nvGrpSpPr>
            <p:cNvPr id="29" name="组合 28"/>
            <p:cNvGrpSpPr/>
            <p:nvPr/>
          </p:nvGrpSpPr>
          <p:grpSpPr>
            <a:xfrm>
              <a:off x="7327" y="8760"/>
              <a:ext cx="3856" cy="1578"/>
              <a:chOff x="7327" y="7457"/>
              <a:chExt cx="3856" cy="2881"/>
            </a:xfrm>
            <a:grpFill/>
          </p:grpSpPr>
          <p:sp>
            <p:nvSpPr>
              <p:cNvPr id="31" name="圆角矩形 30"/>
              <p:cNvSpPr/>
              <p:nvPr/>
            </p:nvSpPr>
            <p:spPr>
              <a:xfrm>
                <a:off x="7327" y="7457"/>
                <a:ext cx="3856" cy="1260"/>
              </a:xfrm>
              <a:prstGeom prst="roundRect">
                <a:avLst/>
              </a:prstGeom>
              <a:grpFill/>
            </p:spPr>
            <p:style>
              <a:lnRef idx="2">
                <a:schemeClr val="accent2"/>
              </a:lnRef>
              <a:fillRef idx="1">
                <a:schemeClr val="lt1"/>
              </a:fillRef>
              <a:effectRef idx="0">
                <a:schemeClr val="accent2"/>
              </a:effectRef>
              <a:fontRef idx="minor">
                <a:schemeClr val="dk1"/>
              </a:fontRef>
            </p:style>
            <p:txBody>
              <a:bodyPr rtlCol="0" anchor="ctr"/>
              <a:lstStyle/>
              <a:p>
                <a:pPr algn="ctr"/>
                <a:r>
                  <a:rPr kumimoji="1" lang="en-US" altLang="zh-CN" sz="2000" dirty="0">
                    <a:latin typeface="Times New Roman" pitchFamily="18" charset="0"/>
                    <a:cs typeface="Times New Roman" pitchFamily="18" charset="0"/>
                  </a:rPr>
                  <a:t>ARCH</a:t>
                </a:r>
                <a:r>
                  <a:rPr kumimoji="1" lang="zh-CN" altLang="en-US" sz="2000" dirty="0">
                    <a:latin typeface="Times New Roman" pitchFamily="18" charset="0"/>
                    <a:cs typeface="Times New Roman" pitchFamily="18" charset="0"/>
                  </a:rPr>
                  <a:t>效应检验</a:t>
                </a:r>
              </a:p>
            </p:txBody>
          </p:sp>
          <p:sp>
            <p:nvSpPr>
              <p:cNvPr id="33" name="圆角矩形 32"/>
              <p:cNvSpPr/>
              <p:nvPr/>
            </p:nvSpPr>
            <p:spPr>
              <a:xfrm>
                <a:off x="7327" y="9080"/>
                <a:ext cx="3856" cy="1258"/>
              </a:xfrm>
              <a:prstGeom prst="roundRect">
                <a:avLst/>
              </a:prstGeom>
              <a:grpFill/>
            </p:spPr>
            <p:style>
              <a:lnRef idx="2">
                <a:schemeClr val="accent2"/>
              </a:lnRef>
              <a:fillRef idx="1">
                <a:schemeClr val="lt1"/>
              </a:fillRef>
              <a:effectRef idx="0">
                <a:schemeClr val="accent2"/>
              </a:effectRef>
              <a:fontRef idx="minor">
                <a:schemeClr val="dk1"/>
              </a:fontRef>
            </p:style>
            <p:txBody>
              <a:bodyPr rtlCol="0" anchor="ctr"/>
              <a:lstStyle/>
              <a:p>
                <a:pPr algn="ctr"/>
                <a:r>
                  <a:rPr kumimoji="1" lang="zh-CN" altLang="en-US" sz="2000" dirty="0"/>
                  <a:t>设定波动率模型</a:t>
                </a:r>
              </a:p>
            </p:txBody>
          </p:sp>
        </p:grpSp>
      </p:grpSp>
      <p:sp>
        <p:nvSpPr>
          <p:cNvPr id="35" name="左大括号 34"/>
          <p:cNvSpPr/>
          <p:nvPr/>
        </p:nvSpPr>
        <p:spPr>
          <a:xfrm>
            <a:off x="1981196" y="3116259"/>
            <a:ext cx="800100" cy="2294675"/>
          </a:xfrm>
          <a:prstGeom prst="leftBrac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zh-CN" altLang="en-US" dirty="0"/>
          </a:p>
        </p:txBody>
      </p:sp>
      <p:sp>
        <p:nvSpPr>
          <p:cNvPr id="36" name="圆角矩形 35"/>
          <p:cNvSpPr/>
          <p:nvPr/>
        </p:nvSpPr>
        <p:spPr>
          <a:xfrm>
            <a:off x="2853259" y="5050894"/>
            <a:ext cx="2448352" cy="556902"/>
          </a:xfrm>
          <a:prstGeom prst="roundRect">
            <a:avLst/>
          </a:prstGeom>
          <a:solidFill>
            <a:schemeClr val="accent6">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kumimoji="1" lang="zh-CN" altLang="en-US" sz="2000" dirty="0"/>
              <a:t>验证和改进模型</a:t>
            </a:r>
          </a:p>
        </p:txBody>
      </p:sp>
      <p:cxnSp>
        <p:nvCxnSpPr>
          <p:cNvPr id="37" name="直接箭头连接符 16">
            <a:extLst>
              <a:ext uri="{FF2B5EF4-FFF2-40B4-BE49-F238E27FC236}">
                <a16:creationId xmlns:a16="http://schemas.microsoft.com/office/drawing/2014/main" id="{FE503AED-ED11-C945-A9E3-70EA1E2510D6}"/>
              </a:ext>
            </a:extLst>
          </p:cNvPr>
          <p:cNvCxnSpPr>
            <a:cxnSpLocks/>
          </p:cNvCxnSpPr>
          <p:nvPr/>
        </p:nvCxnSpPr>
        <p:spPr>
          <a:xfrm>
            <a:off x="5301611" y="3203783"/>
            <a:ext cx="745518" cy="0"/>
          </a:xfrm>
          <a:prstGeom prst="straightConnector1">
            <a:avLst/>
          </a:prstGeom>
          <a:ln w="38100" cmpd="sng">
            <a:solidFill>
              <a:schemeClr val="accent2">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38" name="直接箭头连接符 16">
            <a:extLst>
              <a:ext uri="{FF2B5EF4-FFF2-40B4-BE49-F238E27FC236}">
                <a16:creationId xmlns:a16="http://schemas.microsoft.com/office/drawing/2014/main" id="{FE503AED-ED11-C945-A9E3-70EA1E2510D6}"/>
              </a:ext>
            </a:extLst>
          </p:cNvPr>
          <p:cNvCxnSpPr>
            <a:cxnSpLocks/>
          </p:cNvCxnSpPr>
          <p:nvPr/>
        </p:nvCxnSpPr>
        <p:spPr>
          <a:xfrm>
            <a:off x="5301531" y="3898766"/>
            <a:ext cx="745518" cy="0"/>
          </a:xfrm>
          <a:prstGeom prst="straightConnector1">
            <a:avLst/>
          </a:prstGeom>
          <a:ln w="38100" cmpd="sng">
            <a:solidFill>
              <a:schemeClr val="accent2">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332979" y="1412776"/>
            <a:ext cx="11089232" cy="955903"/>
          </a:xfrm>
          <a:prstGeom prst="rect">
            <a:avLst/>
          </a:prstGeom>
        </p:spPr>
        <p:txBody>
          <a:bodyPr wrap="square">
            <a:spAutoFit/>
          </a:bodyPr>
          <a:lstStyle/>
          <a:p>
            <a:pPr algn="just">
              <a:lnSpc>
                <a:spcPct val="150000"/>
              </a:lnSpc>
              <a:spcBef>
                <a:spcPts val="0"/>
              </a:spcBef>
              <a:buFont typeface="Wingdings" pitchFamily="2" charset="2"/>
              <a:buChar char="u"/>
            </a:pPr>
            <a:r>
              <a:rPr lang="zh-CN" altLang="en-US" sz="2000" dirty="0"/>
              <a:t>对收益率序列采用特定波动率模型建模至关重要，波动率建模在期权价格预测、区间预测精准度、参数估计有效性、投资组合配置、金融风险管理等方面具有深远的影响。</a:t>
            </a:r>
            <a:endParaRPr lang="en-US" altLang="zh-CN" sz="2000" dirty="0"/>
          </a:p>
        </p:txBody>
      </p:sp>
      <p:cxnSp>
        <p:nvCxnSpPr>
          <p:cNvPr id="39" name="直接箭头连接符 16">
            <a:extLst>
              <a:ext uri="{FF2B5EF4-FFF2-40B4-BE49-F238E27FC236}">
                <a16:creationId xmlns:a16="http://schemas.microsoft.com/office/drawing/2014/main" id="{FE503AED-ED11-C945-A9E3-70EA1E2510D6}"/>
              </a:ext>
            </a:extLst>
          </p:cNvPr>
          <p:cNvCxnSpPr>
            <a:cxnSpLocks/>
          </p:cNvCxnSpPr>
          <p:nvPr/>
        </p:nvCxnSpPr>
        <p:spPr>
          <a:xfrm>
            <a:off x="5301531" y="4618846"/>
            <a:ext cx="745518" cy="0"/>
          </a:xfrm>
          <a:prstGeom prst="straightConnector1">
            <a:avLst/>
          </a:prstGeom>
          <a:ln w="38100" cmpd="sng">
            <a:solidFill>
              <a:schemeClr val="accent2">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40" name="直接箭头连接符 16">
            <a:extLst>
              <a:ext uri="{FF2B5EF4-FFF2-40B4-BE49-F238E27FC236}">
                <a16:creationId xmlns:a16="http://schemas.microsoft.com/office/drawing/2014/main" id="{FE503AED-ED11-C945-A9E3-70EA1E2510D6}"/>
              </a:ext>
            </a:extLst>
          </p:cNvPr>
          <p:cNvCxnSpPr>
            <a:cxnSpLocks/>
          </p:cNvCxnSpPr>
          <p:nvPr/>
        </p:nvCxnSpPr>
        <p:spPr>
          <a:xfrm>
            <a:off x="5301531" y="5338926"/>
            <a:ext cx="745518" cy="0"/>
          </a:xfrm>
          <a:prstGeom prst="straightConnector1">
            <a:avLst/>
          </a:prstGeom>
          <a:ln w="38100" cmpd="sng">
            <a:solidFill>
              <a:schemeClr val="accent2">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6071312" y="3019117"/>
            <a:ext cx="5368641" cy="369332"/>
          </a:xfrm>
          <a:prstGeom prst="rect">
            <a:avLst/>
          </a:prstGeom>
          <a:ln w="19050">
            <a:solidFill>
              <a:schemeClr val="accent2">
                <a:lumMod val="75000"/>
              </a:schemeClr>
            </a:solidFill>
          </a:ln>
        </p:spPr>
        <p:txBody>
          <a:bodyPr wrap="square">
            <a:spAutoFit/>
          </a:bodyPr>
          <a:lstStyle/>
          <a:p>
            <a:r>
              <a:rPr lang="en-US" altLang="zh-CN" dirty="0">
                <a:latin typeface="Times New Roman" pitchFamily="18" charset="0"/>
                <a:cs typeface="Times New Roman" pitchFamily="18" charset="0"/>
              </a:rPr>
              <a:t> </a:t>
            </a:r>
            <a:r>
              <a:rPr lang="zh-CN" altLang="zh-CN" dirty="0">
                <a:latin typeface="Times New Roman" pitchFamily="18" charset="0"/>
                <a:cs typeface="Times New Roman" pitchFamily="18" charset="0"/>
              </a:rPr>
              <a:t>检验数据的序列相关性，构建一个均值方程</a:t>
            </a:r>
            <a:r>
              <a:rPr lang="zh-CN" altLang="en-US" dirty="0">
                <a:latin typeface="Times New Roman" pitchFamily="18" charset="0"/>
                <a:cs typeface="Times New Roman" pitchFamily="18" charset="0"/>
              </a:rPr>
              <a:t>。</a:t>
            </a:r>
            <a:endParaRPr lang="zh-CN" altLang="en-US" dirty="0"/>
          </a:p>
        </p:txBody>
      </p:sp>
      <p:graphicFrame>
        <p:nvGraphicFramePr>
          <p:cNvPr id="14" name="对象 13"/>
          <p:cNvGraphicFramePr>
            <a:graphicFrameLocks noChangeAspect="1"/>
          </p:cNvGraphicFramePr>
          <p:nvPr>
            <p:extLst>
              <p:ext uri="{D42A27DB-BD31-4B8C-83A1-F6EECF244321}">
                <p14:modId xmlns:p14="http://schemas.microsoft.com/office/powerpoint/2010/main" val="3375914545"/>
              </p:ext>
            </p:extLst>
          </p:nvPr>
        </p:nvGraphicFramePr>
        <p:xfrm>
          <a:off x="7317755" y="3537386"/>
          <a:ext cx="474663" cy="433388"/>
        </p:xfrm>
        <a:graphic>
          <a:graphicData uri="http://schemas.openxmlformats.org/presentationml/2006/ole">
            <mc:AlternateContent xmlns:mc="http://schemas.openxmlformats.org/markup-compatibility/2006">
              <mc:Choice xmlns:v="urn:schemas-microsoft-com:vml" Requires="v">
                <p:oleObj name="Equation" r:id="rId2" imgW="279360" imgH="253800" progId="Equation.DSMT4">
                  <p:embed/>
                </p:oleObj>
              </mc:Choice>
              <mc:Fallback>
                <p:oleObj name="Equation" r:id="rId2" imgW="279360" imgH="253800" progId="Equation.DSMT4">
                  <p:embed/>
                  <p:pic>
                    <p:nvPicPr>
                      <p:cNvPr id="0" name=""/>
                      <p:cNvPicPr/>
                      <p:nvPr/>
                    </p:nvPicPr>
                    <p:blipFill>
                      <a:blip r:embed="rId3"/>
                      <a:stretch>
                        <a:fillRect/>
                      </a:stretch>
                    </p:blipFill>
                    <p:spPr>
                      <a:xfrm>
                        <a:off x="7317755" y="3537386"/>
                        <a:ext cx="474663" cy="433388"/>
                      </a:xfrm>
                      <a:prstGeom prst="rect">
                        <a:avLst/>
                      </a:prstGeom>
                    </p:spPr>
                  </p:pic>
                </p:oleObj>
              </mc:Fallback>
            </mc:AlternateContent>
          </a:graphicData>
        </a:graphic>
      </p:graphicFrame>
      <p:graphicFrame>
        <p:nvGraphicFramePr>
          <p:cNvPr id="21" name="对象 20"/>
          <p:cNvGraphicFramePr>
            <a:graphicFrameLocks noChangeAspect="1"/>
          </p:cNvGraphicFramePr>
          <p:nvPr>
            <p:extLst>
              <p:ext uri="{D42A27DB-BD31-4B8C-83A1-F6EECF244321}">
                <p14:modId xmlns:p14="http://schemas.microsoft.com/office/powerpoint/2010/main" val="3308961083"/>
              </p:ext>
            </p:extLst>
          </p:nvPr>
        </p:nvGraphicFramePr>
        <p:xfrm>
          <a:off x="9294019" y="3789040"/>
          <a:ext cx="327992" cy="398276"/>
        </p:xfrm>
        <a:graphic>
          <a:graphicData uri="http://schemas.openxmlformats.org/presentationml/2006/ole">
            <mc:AlternateContent xmlns:mc="http://schemas.openxmlformats.org/markup-compatibility/2006">
              <mc:Choice xmlns:v="urn:schemas-microsoft-com:vml" Requires="v">
                <p:oleObj name="Equation" r:id="rId4" imgW="177480" imgH="215640" progId="Equation.DSMT4">
                  <p:embed/>
                </p:oleObj>
              </mc:Choice>
              <mc:Fallback>
                <p:oleObj name="Equation" r:id="rId4" imgW="177480" imgH="215640" progId="Equation.DSMT4">
                  <p:embed/>
                  <p:pic>
                    <p:nvPicPr>
                      <p:cNvPr id="0" name=""/>
                      <p:cNvPicPr/>
                      <p:nvPr/>
                    </p:nvPicPr>
                    <p:blipFill>
                      <a:blip r:embed="rId5"/>
                      <a:stretch>
                        <a:fillRect/>
                      </a:stretch>
                    </p:blipFill>
                    <p:spPr>
                      <a:xfrm>
                        <a:off x="9294019" y="3789040"/>
                        <a:ext cx="327992" cy="398276"/>
                      </a:xfrm>
                      <a:prstGeom prst="rect">
                        <a:avLst/>
                      </a:prstGeom>
                    </p:spPr>
                  </p:pic>
                </p:oleObj>
              </mc:Fallback>
            </mc:AlternateContent>
          </a:graphicData>
        </a:graphic>
      </p:graphicFrame>
      <p:sp>
        <p:nvSpPr>
          <p:cNvPr id="42" name="矩形 41"/>
          <p:cNvSpPr/>
          <p:nvPr/>
        </p:nvSpPr>
        <p:spPr>
          <a:xfrm>
            <a:off x="6101313" y="4365104"/>
            <a:ext cx="5338642" cy="646331"/>
          </a:xfrm>
          <a:prstGeom prst="rect">
            <a:avLst/>
          </a:prstGeom>
          <a:ln w="19050">
            <a:solidFill>
              <a:schemeClr val="accent2">
                <a:lumMod val="75000"/>
              </a:schemeClr>
            </a:solidFill>
          </a:ln>
        </p:spPr>
        <p:txBody>
          <a:bodyPr wrap="square">
            <a:spAutoFit/>
          </a:bodyPr>
          <a:lstStyle/>
          <a:p>
            <a:pPr algn="just"/>
            <a:r>
              <a:rPr lang="zh-CN" altLang="zh-CN" dirty="0">
                <a:latin typeface="Times New Roman" pitchFamily="18" charset="0"/>
                <a:cs typeface="Times New Roman" pitchFamily="18" charset="0"/>
              </a:rPr>
              <a:t>设定一个波动率模型，并对条件均值方程和条件方差方程展开联合估计。</a:t>
            </a:r>
            <a:endParaRPr lang="zh-CN" altLang="en-US" dirty="0"/>
          </a:p>
        </p:txBody>
      </p:sp>
      <p:sp>
        <p:nvSpPr>
          <p:cNvPr id="43" name="矩形 42"/>
          <p:cNvSpPr/>
          <p:nvPr/>
        </p:nvSpPr>
        <p:spPr>
          <a:xfrm>
            <a:off x="6101393" y="5157192"/>
            <a:ext cx="5338560" cy="369332"/>
          </a:xfrm>
          <a:prstGeom prst="rect">
            <a:avLst/>
          </a:prstGeom>
          <a:ln w="19050">
            <a:solidFill>
              <a:schemeClr val="accent2">
                <a:lumMod val="75000"/>
              </a:schemeClr>
            </a:solidFill>
          </a:ln>
        </p:spPr>
        <p:txBody>
          <a:bodyPr wrap="square">
            <a:spAutoFit/>
          </a:bodyPr>
          <a:lstStyle/>
          <a:p>
            <a:r>
              <a:rPr lang="zh-CN" altLang="zh-CN" dirty="0">
                <a:latin typeface="Times New Roman" pitchFamily="18" charset="0"/>
                <a:cs typeface="Times New Roman" pitchFamily="18" charset="0"/>
              </a:rPr>
              <a:t>根据需要对设定模型作改进处理</a:t>
            </a:r>
            <a:r>
              <a:rPr lang="zh-CN" altLang="en-US" dirty="0">
                <a:latin typeface="Times New Roman" pitchFamily="18" charset="0"/>
                <a:cs typeface="Times New Roman" pitchFamily="18" charset="0"/>
              </a:rPr>
              <a:t>。</a:t>
            </a:r>
            <a:endParaRPr lang="zh-CN" altLang="en-US" dirty="0"/>
          </a:p>
        </p:txBody>
      </p:sp>
      <p:sp>
        <p:nvSpPr>
          <p:cNvPr id="23" name="矩形 22"/>
          <p:cNvSpPr/>
          <p:nvPr/>
        </p:nvSpPr>
        <p:spPr>
          <a:xfrm>
            <a:off x="467801" y="116631"/>
            <a:ext cx="4824536" cy="492443"/>
          </a:xfrm>
          <a:prstGeom prst="rect">
            <a:avLst/>
          </a:prstGeom>
        </p:spPr>
        <p:txBody>
          <a:bodyPr wrap="square">
            <a:spAutoFit/>
          </a:bodyPr>
          <a:lstStyle/>
          <a:p>
            <a:r>
              <a:rPr lang="zh-CN" altLang="en-US" sz="2600" b="1" dirty="0">
                <a:latin typeface="微软雅黑" pitchFamily="34" charset="-122"/>
                <a:ea typeface="微软雅黑" pitchFamily="34" charset="-122"/>
              </a:rPr>
              <a:t>第三节   </a:t>
            </a:r>
            <a:r>
              <a:rPr lang="en-US" altLang="zh-CN" sz="2600" b="1" dirty="0">
                <a:latin typeface="微软雅黑" pitchFamily="34" charset="-122"/>
                <a:ea typeface="微软雅黑" pitchFamily="34" charset="-122"/>
              </a:rPr>
              <a:t>ARCH</a:t>
            </a:r>
            <a:r>
              <a:rPr lang="zh-CN" altLang="en-US" sz="2600" b="1" dirty="0">
                <a:latin typeface="微软雅黑" pitchFamily="34" charset="-122"/>
                <a:ea typeface="微软雅黑" pitchFamily="34" charset="-122"/>
              </a:rPr>
              <a:t>模型构建</a:t>
            </a:r>
          </a:p>
        </p:txBody>
      </p:sp>
    </p:spTree>
    <p:extLst>
      <p:ext uri="{BB962C8B-B14F-4D97-AF65-F5344CB8AC3E}">
        <p14:creationId xmlns:p14="http://schemas.microsoft.com/office/powerpoint/2010/main" val="28034228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88963" y="620688"/>
            <a:ext cx="11881320" cy="4893647"/>
          </a:xfrm>
          <a:prstGeom prst="rect">
            <a:avLst/>
          </a:prstGeom>
        </p:spPr>
        <p:txBody>
          <a:bodyPr wrap="square">
            <a:spAutoFit/>
          </a:bodyPr>
          <a:lstStyle/>
          <a:p>
            <a:pPr>
              <a:lnSpc>
                <a:spcPct val="130000"/>
              </a:lnSpc>
            </a:pPr>
            <a:r>
              <a:rPr lang="zh-CN" altLang="zh-CN" sz="2000" b="1" dirty="0">
                <a:latin typeface="Times New Roman" pitchFamily="18" charset="0"/>
                <a:cs typeface="Times New Roman" pitchFamily="18" charset="0"/>
              </a:rPr>
              <a:t>【例</a:t>
            </a:r>
            <a:r>
              <a:rPr lang="en-US" altLang="zh-CN" sz="2000" b="1" dirty="0">
                <a:latin typeface="Times New Roman" pitchFamily="18" charset="0"/>
                <a:cs typeface="Times New Roman" pitchFamily="18" charset="0"/>
              </a:rPr>
              <a:t>2-2</a:t>
            </a:r>
            <a:r>
              <a:rPr lang="zh-CN" altLang="zh-CN" sz="2000" b="1" dirty="0">
                <a:latin typeface="Times New Roman" pitchFamily="18" charset="0"/>
                <a:cs typeface="Times New Roman" pitchFamily="18" charset="0"/>
              </a:rPr>
              <a:t>】</a:t>
            </a:r>
            <a:endParaRPr lang="en-US" altLang="zh-CN" sz="2000" b="1" dirty="0">
              <a:latin typeface="Times New Roman" pitchFamily="18" charset="0"/>
              <a:cs typeface="Times New Roman" pitchFamily="18" charset="0"/>
            </a:endParaRPr>
          </a:p>
          <a:p>
            <a:pPr>
              <a:lnSpc>
                <a:spcPct val="130000"/>
              </a:lnSpc>
            </a:pPr>
            <a:r>
              <a:rPr lang="zh-CN" altLang="zh-CN" sz="2000" dirty="0">
                <a:latin typeface="Times New Roman" pitchFamily="18" charset="0"/>
                <a:cs typeface="Times New Roman" pitchFamily="18" charset="0"/>
              </a:rPr>
              <a:t>选择的数据是沪深</a:t>
            </a:r>
            <a:r>
              <a:rPr lang="en-US" altLang="zh-CN" sz="2000" dirty="0">
                <a:latin typeface="Times New Roman" pitchFamily="18" charset="0"/>
                <a:cs typeface="Times New Roman" pitchFamily="18" charset="0"/>
              </a:rPr>
              <a:t>300</a:t>
            </a:r>
            <a:r>
              <a:rPr lang="zh-CN" altLang="zh-CN" sz="2000" dirty="0">
                <a:latin typeface="Times New Roman" pitchFamily="18" charset="0"/>
                <a:cs typeface="Times New Roman" pitchFamily="18" charset="0"/>
              </a:rPr>
              <a:t>指数</a:t>
            </a:r>
            <a:r>
              <a:rPr lang="en-US" altLang="zh-CN" sz="2000" dirty="0">
                <a:latin typeface="Times New Roman" pitchFamily="18" charset="0"/>
                <a:cs typeface="Times New Roman" pitchFamily="18" charset="0"/>
              </a:rPr>
              <a:t>2005</a:t>
            </a:r>
            <a:r>
              <a:rPr lang="zh-CN" altLang="zh-CN" sz="2000" dirty="0">
                <a:latin typeface="Times New Roman" pitchFamily="18" charset="0"/>
                <a:cs typeface="Times New Roman" pitchFamily="18" charset="0"/>
              </a:rPr>
              <a:t>年</a:t>
            </a:r>
            <a:r>
              <a:rPr lang="en-US" altLang="zh-CN" sz="2000" dirty="0">
                <a:latin typeface="Times New Roman" pitchFamily="18" charset="0"/>
                <a:cs typeface="Times New Roman" pitchFamily="18" charset="0"/>
              </a:rPr>
              <a:t>4</a:t>
            </a:r>
            <a:r>
              <a:rPr lang="zh-CN" altLang="zh-CN" sz="2000" dirty="0">
                <a:latin typeface="Times New Roman" pitchFamily="18" charset="0"/>
                <a:cs typeface="Times New Roman" pitchFamily="18" charset="0"/>
              </a:rPr>
              <a:t>月</a:t>
            </a:r>
            <a:r>
              <a:rPr lang="en-US" altLang="zh-CN" sz="2000" dirty="0">
                <a:latin typeface="Times New Roman" pitchFamily="18" charset="0"/>
                <a:cs typeface="Times New Roman" pitchFamily="18" charset="0"/>
              </a:rPr>
              <a:t>8</a:t>
            </a:r>
            <a:r>
              <a:rPr lang="zh-CN" altLang="zh-CN" sz="2000" dirty="0">
                <a:latin typeface="Times New Roman" pitchFamily="18" charset="0"/>
                <a:cs typeface="Times New Roman" pitchFamily="18" charset="0"/>
              </a:rPr>
              <a:t>日</a:t>
            </a:r>
            <a:r>
              <a:rPr lang="en-US" altLang="zh-CN" sz="2000" dirty="0">
                <a:latin typeface="Times New Roman" pitchFamily="18" charset="0"/>
                <a:cs typeface="Times New Roman" pitchFamily="18" charset="0"/>
              </a:rPr>
              <a:t>-2020</a:t>
            </a:r>
            <a:r>
              <a:rPr lang="zh-CN" altLang="zh-CN" sz="2000" dirty="0">
                <a:latin typeface="Times New Roman" pitchFamily="18" charset="0"/>
                <a:cs typeface="Times New Roman" pitchFamily="18" charset="0"/>
              </a:rPr>
              <a:t>年</a:t>
            </a:r>
            <a:r>
              <a:rPr lang="en-US" altLang="zh-CN" sz="2000" dirty="0">
                <a:latin typeface="Times New Roman" pitchFamily="18" charset="0"/>
                <a:cs typeface="Times New Roman" pitchFamily="18" charset="0"/>
              </a:rPr>
              <a:t>10</a:t>
            </a:r>
            <a:r>
              <a:rPr lang="zh-CN" altLang="zh-CN" sz="2000" dirty="0">
                <a:latin typeface="Times New Roman" pitchFamily="18" charset="0"/>
                <a:cs typeface="Times New Roman" pitchFamily="18" charset="0"/>
              </a:rPr>
              <a:t>月</a:t>
            </a:r>
            <a:r>
              <a:rPr lang="en-US" altLang="zh-CN" sz="2000" dirty="0">
                <a:latin typeface="Times New Roman" pitchFamily="18" charset="0"/>
                <a:cs typeface="Times New Roman" pitchFamily="18" charset="0"/>
              </a:rPr>
              <a:t>13</a:t>
            </a:r>
            <a:r>
              <a:rPr lang="zh-CN" altLang="zh-CN" sz="2000" dirty="0">
                <a:latin typeface="Times New Roman" pitchFamily="18" charset="0"/>
                <a:cs typeface="Times New Roman" pitchFamily="18" charset="0"/>
              </a:rPr>
              <a:t>日度数据作为研究样本。其中，假定均值方程为：</a:t>
            </a:r>
          </a:p>
          <a:p>
            <a:pPr>
              <a:lnSpc>
                <a:spcPct val="130000"/>
              </a:lnSpc>
            </a:pPr>
            <a:endParaRPr lang="en-US" altLang="zh-CN" sz="2000" dirty="0">
              <a:latin typeface="Times New Roman" pitchFamily="18" charset="0"/>
              <a:cs typeface="Times New Roman" pitchFamily="18" charset="0"/>
            </a:endParaRPr>
          </a:p>
          <a:p>
            <a:pPr>
              <a:lnSpc>
                <a:spcPct val="130000"/>
              </a:lnSpc>
            </a:pPr>
            <a:endParaRPr lang="en-US" altLang="zh-CN" sz="2000" dirty="0">
              <a:latin typeface="Times New Roman" pitchFamily="18" charset="0"/>
              <a:cs typeface="Times New Roman" pitchFamily="18" charset="0"/>
            </a:endParaRPr>
          </a:p>
          <a:p>
            <a:pPr>
              <a:lnSpc>
                <a:spcPct val="130000"/>
              </a:lnSpc>
            </a:pPr>
            <a:r>
              <a:rPr lang="zh-CN" altLang="zh-CN" sz="2000" dirty="0">
                <a:latin typeface="Times New Roman" pitchFamily="18" charset="0"/>
                <a:cs typeface="Times New Roman" pitchFamily="18" charset="0"/>
              </a:rPr>
              <a:t>残差平方方程为：</a:t>
            </a:r>
            <a:endParaRPr lang="en-US" altLang="zh-CN" sz="2000" dirty="0">
              <a:latin typeface="Times New Roman" pitchFamily="18" charset="0"/>
              <a:cs typeface="Times New Roman" pitchFamily="18" charset="0"/>
            </a:endParaRPr>
          </a:p>
          <a:p>
            <a:pPr>
              <a:lnSpc>
                <a:spcPct val="130000"/>
              </a:lnSpc>
            </a:pPr>
            <a:endParaRPr lang="en-US" altLang="zh-CN" sz="2000" dirty="0">
              <a:latin typeface="Times New Roman" pitchFamily="18" charset="0"/>
              <a:cs typeface="Times New Roman" pitchFamily="18" charset="0"/>
            </a:endParaRPr>
          </a:p>
          <a:p>
            <a:pPr>
              <a:lnSpc>
                <a:spcPct val="130000"/>
              </a:lnSpc>
            </a:pPr>
            <a:r>
              <a:rPr lang="zh-CN" altLang="zh-CN" sz="2000" dirty="0">
                <a:latin typeface="Times New Roman" pitchFamily="18" charset="0"/>
                <a:cs typeface="Times New Roman" pitchFamily="18" charset="0"/>
              </a:rPr>
              <a:t>检验结果：</a:t>
            </a:r>
            <a:endParaRPr lang="en-US" altLang="zh-CN" sz="2000" dirty="0">
              <a:latin typeface="Times New Roman" pitchFamily="18" charset="0"/>
              <a:cs typeface="Times New Roman" pitchFamily="18" charset="0"/>
            </a:endParaRPr>
          </a:p>
          <a:p>
            <a:pPr>
              <a:lnSpc>
                <a:spcPct val="130000"/>
              </a:lnSpc>
            </a:pPr>
            <a:endParaRPr lang="zh-CN" altLang="zh-CN" sz="2000" dirty="0">
              <a:latin typeface="Times New Roman" pitchFamily="18" charset="0"/>
              <a:cs typeface="Times New Roman" pitchFamily="18" charset="0"/>
            </a:endParaRPr>
          </a:p>
          <a:p>
            <a:pPr>
              <a:lnSpc>
                <a:spcPct val="130000"/>
              </a:lnSpc>
            </a:pPr>
            <a:endParaRPr lang="zh-CN" altLang="zh-CN" sz="2000" dirty="0">
              <a:latin typeface="Times New Roman" pitchFamily="18" charset="0"/>
              <a:cs typeface="Times New Roman" pitchFamily="18" charset="0"/>
            </a:endParaRPr>
          </a:p>
          <a:p>
            <a:pPr algn="just">
              <a:lnSpc>
                <a:spcPct val="130000"/>
              </a:lnSpc>
              <a:spcBef>
                <a:spcPts val="0"/>
              </a:spcBef>
            </a:pPr>
            <a:endParaRPr lang="en-US" altLang="zh-CN" sz="2000" dirty="0">
              <a:latin typeface="Times New Roman" pitchFamily="18" charset="0"/>
              <a:cs typeface="Times New Roman" pitchFamily="18" charset="0"/>
            </a:endParaRPr>
          </a:p>
          <a:p>
            <a:pPr>
              <a:lnSpc>
                <a:spcPct val="130000"/>
              </a:lnSpc>
            </a:pPr>
            <a:endParaRPr lang="en-US" altLang="zh-CN" sz="2000" dirty="0">
              <a:latin typeface="Times New Roman" pitchFamily="18" charset="0"/>
              <a:cs typeface="Times New Roman" pitchFamily="18" charset="0"/>
            </a:endParaRPr>
          </a:p>
          <a:p>
            <a:pPr>
              <a:lnSpc>
                <a:spcPct val="130000"/>
              </a:lnSpc>
            </a:pPr>
            <a:endParaRPr lang="en-US" altLang="zh-CN" sz="2000" dirty="0">
              <a:latin typeface="Times New Roman" pitchFamily="18" charset="0"/>
              <a:cs typeface="Times New Roman" pitchFamily="18" charset="0"/>
            </a:endParaRPr>
          </a:p>
        </p:txBody>
      </p:sp>
      <p:graphicFrame>
        <p:nvGraphicFramePr>
          <p:cNvPr id="24" name="对象 23"/>
          <p:cNvGraphicFramePr>
            <a:graphicFrameLocks noChangeAspect="1"/>
          </p:cNvGraphicFramePr>
          <p:nvPr>
            <p:extLst>
              <p:ext uri="{D42A27DB-BD31-4B8C-83A1-F6EECF244321}">
                <p14:modId xmlns:p14="http://schemas.microsoft.com/office/powerpoint/2010/main" val="4247680901"/>
              </p:ext>
            </p:extLst>
          </p:nvPr>
        </p:nvGraphicFramePr>
        <p:xfrm>
          <a:off x="3141291" y="1556792"/>
          <a:ext cx="5400601" cy="641508"/>
        </p:xfrm>
        <a:graphic>
          <a:graphicData uri="http://schemas.openxmlformats.org/presentationml/2006/ole">
            <mc:AlternateContent xmlns:mc="http://schemas.openxmlformats.org/markup-compatibility/2006">
              <mc:Choice xmlns:v="urn:schemas-microsoft-com:vml" Requires="v">
                <p:oleObj name="Equation" r:id="rId2" imgW="3448337" imgH="409695" progId="Equation.DSMT4">
                  <p:embed/>
                </p:oleObj>
              </mc:Choice>
              <mc:Fallback>
                <p:oleObj name="Equation" r:id="rId2" imgW="3448337" imgH="409695" progId="Equation.DSMT4">
                  <p:embed/>
                  <p:pic>
                    <p:nvPicPr>
                      <p:cNvPr id="0" name=""/>
                      <p:cNvPicPr/>
                      <p:nvPr/>
                    </p:nvPicPr>
                    <p:blipFill>
                      <a:blip r:embed="rId3"/>
                      <a:stretch>
                        <a:fillRect/>
                      </a:stretch>
                    </p:blipFill>
                    <p:spPr>
                      <a:xfrm>
                        <a:off x="3141291" y="1556792"/>
                        <a:ext cx="5400601" cy="641508"/>
                      </a:xfrm>
                      <a:prstGeom prst="rect">
                        <a:avLst/>
                      </a:prstGeom>
                    </p:spPr>
                  </p:pic>
                </p:oleObj>
              </mc:Fallback>
            </mc:AlternateContent>
          </a:graphicData>
        </a:graphic>
      </p:graphicFrame>
      <p:graphicFrame>
        <p:nvGraphicFramePr>
          <p:cNvPr id="25" name="对象 24"/>
          <p:cNvGraphicFramePr>
            <a:graphicFrameLocks noChangeAspect="1"/>
          </p:cNvGraphicFramePr>
          <p:nvPr>
            <p:extLst>
              <p:ext uri="{D42A27DB-BD31-4B8C-83A1-F6EECF244321}">
                <p14:modId xmlns:p14="http://schemas.microsoft.com/office/powerpoint/2010/main" val="2683026444"/>
              </p:ext>
            </p:extLst>
          </p:nvPr>
        </p:nvGraphicFramePr>
        <p:xfrm>
          <a:off x="1269083" y="2554288"/>
          <a:ext cx="10964192" cy="744608"/>
        </p:xfrm>
        <a:graphic>
          <a:graphicData uri="http://schemas.openxmlformats.org/presentationml/2006/ole">
            <mc:AlternateContent xmlns:mc="http://schemas.openxmlformats.org/markup-compatibility/2006">
              <mc:Choice xmlns:v="urn:schemas-microsoft-com:vml" Requires="v">
                <p:oleObj name="Equation" r:id="rId4" imgW="6159240" imgH="419040" progId="Equation.DSMT4">
                  <p:embed/>
                </p:oleObj>
              </mc:Choice>
              <mc:Fallback>
                <p:oleObj name="Equation" r:id="rId4" imgW="6159240" imgH="419040" progId="Equation.DSMT4">
                  <p:embed/>
                  <p:pic>
                    <p:nvPicPr>
                      <p:cNvPr id="0" name=""/>
                      <p:cNvPicPr/>
                      <p:nvPr/>
                    </p:nvPicPr>
                    <p:blipFill>
                      <a:blip r:embed="rId5"/>
                      <a:stretch>
                        <a:fillRect/>
                      </a:stretch>
                    </p:blipFill>
                    <p:spPr>
                      <a:xfrm>
                        <a:off x="1269083" y="2554288"/>
                        <a:ext cx="10964192" cy="744608"/>
                      </a:xfrm>
                      <a:prstGeom prst="rect">
                        <a:avLst/>
                      </a:prstGeom>
                    </p:spPr>
                  </p:pic>
                </p:oleObj>
              </mc:Fallback>
            </mc:AlternateContent>
          </a:graphicData>
        </a:graphic>
      </p:graphicFrame>
      <p:graphicFrame>
        <p:nvGraphicFramePr>
          <p:cNvPr id="27" name="对象 26"/>
          <p:cNvGraphicFramePr>
            <a:graphicFrameLocks noChangeAspect="1"/>
          </p:cNvGraphicFramePr>
          <p:nvPr>
            <p:extLst>
              <p:ext uri="{D42A27DB-BD31-4B8C-83A1-F6EECF244321}">
                <p14:modId xmlns:p14="http://schemas.microsoft.com/office/powerpoint/2010/main" val="1905271448"/>
              </p:ext>
            </p:extLst>
          </p:nvPr>
        </p:nvGraphicFramePr>
        <p:xfrm>
          <a:off x="1701132" y="3451695"/>
          <a:ext cx="2016224" cy="302434"/>
        </p:xfrm>
        <a:graphic>
          <a:graphicData uri="http://schemas.openxmlformats.org/presentationml/2006/ole">
            <mc:AlternateContent xmlns:mc="http://schemas.openxmlformats.org/markup-compatibility/2006">
              <mc:Choice xmlns:v="urn:schemas-microsoft-com:vml" Requires="v">
                <p:oleObj name="Equation" r:id="rId6" imgW="1333539" imgH="200167" progId="Equation.DSMT4">
                  <p:embed/>
                </p:oleObj>
              </mc:Choice>
              <mc:Fallback>
                <p:oleObj name="Equation" r:id="rId6" imgW="1333539" imgH="200167" progId="Equation.DSMT4">
                  <p:embed/>
                  <p:pic>
                    <p:nvPicPr>
                      <p:cNvPr id="0" name=""/>
                      <p:cNvPicPr/>
                      <p:nvPr/>
                    </p:nvPicPr>
                    <p:blipFill>
                      <a:blip r:embed="rId7"/>
                      <a:stretch>
                        <a:fillRect/>
                      </a:stretch>
                    </p:blipFill>
                    <p:spPr>
                      <a:xfrm>
                        <a:off x="1701132" y="3451695"/>
                        <a:ext cx="2016224" cy="302434"/>
                      </a:xfrm>
                      <a:prstGeom prst="rect">
                        <a:avLst/>
                      </a:prstGeom>
                    </p:spPr>
                  </p:pic>
                </p:oleObj>
              </mc:Fallback>
            </mc:AlternateContent>
          </a:graphicData>
        </a:graphic>
      </p:graphicFrame>
      <p:graphicFrame>
        <p:nvGraphicFramePr>
          <p:cNvPr id="30" name="对象 29"/>
          <p:cNvGraphicFramePr>
            <a:graphicFrameLocks noChangeAspect="1"/>
          </p:cNvGraphicFramePr>
          <p:nvPr>
            <p:extLst>
              <p:ext uri="{D42A27DB-BD31-4B8C-83A1-F6EECF244321}">
                <p14:modId xmlns:p14="http://schemas.microsoft.com/office/powerpoint/2010/main" val="485262223"/>
              </p:ext>
            </p:extLst>
          </p:nvPr>
        </p:nvGraphicFramePr>
        <p:xfrm>
          <a:off x="1676878" y="3789040"/>
          <a:ext cx="2472526" cy="531593"/>
        </p:xfrm>
        <a:graphic>
          <a:graphicData uri="http://schemas.openxmlformats.org/presentationml/2006/ole">
            <mc:AlternateContent xmlns:mc="http://schemas.openxmlformats.org/markup-compatibility/2006">
              <mc:Choice xmlns:v="urn:schemas-microsoft-com:vml" Requires="v">
                <p:oleObj name="Equation" r:id="rId8" imgW="1905262" imgH="409695" progId="Equation.DSMT4">
                  <p:embed/>
                </p:oleObj>
              </mc:Choice>
              <mc:Fallback>
                <p:oleObj name="Equation" r:id="rId8" imgW="1905262" imgH="409695" progId="Equation.DSMT4">
                  <p:embed/>
                  <p:pic>
                    <p:nvPicPr>
                      <p:cNvPr id="0" name=""/>
                      <p:cNvPicPr/>
                      <p:nvPr/>
                    </p:nvPicPr>
                    <p:blipFill>
                      <a:blip r:embed="rId9"/>
                      <a:stretch>
                        <a:fillRect/>
                      </a:stretch>
                    </p:blipFill>
                    <p:spPr>
                      <a:xfrm>
                        <a:off x="1676878" y="3789040"/>
                        <a:ext cx="2472526" cy="531593"/>
                      </a:xfrm>
                      <a:prstGeom prst="rect">
                        <a:avLst/>
                      </a:prstGeom>
                    </p:spPr>
                  </p:pic>
                </p:oleObj>
              </mc:Fallback>
            </mc:AlternateContent>
          </a:graphicData>
        </a:graphic>
      </p:graphicFrame>
      <p:graphicFrame>
        <p:nvGraphicFramePr>
          <p:cNvPr id="32" name="对象 31"/>
          <p:cNvGraphicFramePr>
            <a:graphicFrameLocks noChangeAspect="1"/>
          </p:cNvGraphicFramePr>
          <p:nvPr>
            <p:extLst>
              <p:ext uri="{D42A27DB-BD31-4B8C-83A1-F6EECF244321}">
                <p14:modId xmlns:p14="http://schemas.microsoft.com/office/powerpoint/2010/main" val="3177031468"/>
              </p:ext>
            </p:extLst>
          </p:nvPr>
        </p:nvGraphicFramePr>
        <p:xfrm>
          <a:off x="1629124" y="4305969"/>
          <a:ext cx="2520280" cy="563191"/>
        </p:xfrm>
        <a:graphic>
          <a:graphicData uri="http://schemas.openxmlformats.org/presentationml/2006/ole">
            <mc:AlternateContent xmlns:mc="http://schemas.openxmlformats.org/markup-compatibility/2006">
              <mc:Choice xmlns:v="urn:schemas-microsoft-com:vml" Requires="v">
                <p:oleObj name="Equation" r:id="rId10" imgW="1705087" imgH="380894" progId="Equation.DSMT4">
                  <p:embed/>
                </p:oleObj>
              </mc:Choice>
              <mc:Fallback>
                <p:oleObj name="Equation" r:id="rId10" imgW="1705087" imgH="380894" progId="Equation.DSMT4">
                  <p:embed/>
                  <p:pic>
                    <p:nvPicPr>
                      <p:cNvPr id="0" name=""/>
                      <p:cNvPicPr/>
                      <p:nvPr/>
                    </p:nvPicPr>
                    <p:blipFill>
                      <a:blip r:embed="rId11"/>
                      <a:stretch>
                        <a:fillRect/>
                      </a:stretch>
                    </p:blipFill>
                    <p:spPr>
                      <a:xfrm>
                        <a:off x="1629124" y="4305969"/>
                        <a:ext cx="2520280" cy="563191"/>
                      </a:xfrm>
                      <a:prstGeom prst="rect">
                        <a:avLst/>
                      </a:prstGeom>
                    </p:spPr>
                  </p:pic>
                </p:oleObj>
              </mc:Fallback>
            </mc:AlternateContent>
          </a:graphicData>
        </a:graphic>
      </p:graphicFrame>
      <p:pic>
        <p:nvPicPr>
          <p:cNvPr id="41" name="图片 40"/>
          <p:cNvPicPr/>
          <p:nvPr/>
        </p:nvPicPr>
        <p:blipFill>
          <a:blip r:embed="rId12">
            <a:duotone>
              <a:schemeClr val="accent1">
                <a:shade val="45000"/>
                <a:satMod val="135000"/>
              </a:schemeClr>
              <a:prstClr val="white"/>
            </a:duotone>
          </a:blip>
          <a:stretch>
            <a:fillRect/>
          </a:stretch>
        </p:blipFill>
        <p:spPr>
          <a:xfrm>
            <a:off x="7746147" y="3429000"/>
            <a:ext cx="4324136" cy="2555171"/>
          </a:xfrm>
          <a:prstGeom prst="rect">
            <a:avLst/>
          </a:prstGeom>
        </p:spPr>
      </p:pic>
      <p:sp>
        <p:nvSpPr>
          <p:cNvPr id="44" name="矩形 43"/>
          <p:cNvSpPr/>
          <p:nvPr/>
        </p:nvSpPr>
        <p:spPr>
          <a:xfrm>
            <a:off x="8150874" y="6165303"/>
            <a:ext cx="3775393" cy="338554"/>
          </a:xfrm>
          <a:prstGeom prst="rect">
            <a:avLst/>
          </a:prstGeom>
        </p:spPr>
        <p:txBody>
          <a:bodyPr wrap="none">
            <a:spAutoFit/>
          </a:bodyPr>
          <a:lstStyle/>
          <a:p>
            <a:r>
              <a:rPr lang="zh-CN" altLang="zh-CN" sz="1600" b="1" dirty="0">
                <a:latin typeface="Times New Roman" pitchFamily="18" charset="0"/>
                <a:cs typeface="Times New Roman" pitchFamily="18" charset="0"/>
              </a:rPr>
              <a:t>图</a:t>
            </a:r>
            <a:r>
              <a:rPr lang="en-US" altLang="zh-CN" sz="1600" b="1" dirty="0">
                <a:latin typeface="Times New Roman" pitchFamily="18" charset="0"/>
                <a:cs typeface="Times New Roman" pitchFamily="18" charset="0"/>
              </a:rPr>
              <a:t>2-1 </a:t>
            </a:r>
            <a:r>
              <a:rPr lang="zh-CN" altLang="zh-CN" sz="1600" b="1" dirty="0">
                <a:latin typeface="Times New Roman" pitchFamily="18" charset="0"/>
                <a:cs typeface="Times New Roman" pitchFamily="18" charset="0"/>
              </a:rPr>
              <a:t>沪深</a:t>
            </a:r>
            <a:r>
              <a:rPr lang="en-US" altLang="zh-CN" sz="1600" b="1" dirty="0">
                <a:latin typeface="Times New Roman" pitchFamily="18" charset="0"/>
                <a:cs typeface="Times New Roman" pitchFamily="18" charset="0"/>
              </a:rPr>
              <a:t>300</a:t>
            </a:r>
            <a:r>
              <a:rPr lang="zh-CN" altLang="zh-CN" sz="1600" b="1" dirty="0">
                <a:latin typeface="Times New Roman" pitchFamily="18" charset="0"/>
                <a:cs typeface="Times New Roman" pitchFamily="18" charset="0"/>
              </a:rPr>
              <a:t>指数收益率平方指数走势</a:t>
            </a:r>
            <a:endParaRPr lang="zh-CN" altLang="zh-CN" sz="1600" dirty="0">
              <a:latin typeface="Times New Roman" pitchFamily="18" charset="0"/>
              <a:cs typeface="Times New Roman" pitchFamily="18" charset="0"/>
            </a:endParaRPr>
          </a:p>
        </p:txBody>
      </p:sp>
      <p:sp>
        <p:nvSpPr>
          <p:cNvPr id="46" name="矩形 45"/>
          <p:cNvSpPr/>
          <p:nvPr/>
        </p:nvSpPr>
        <p:spPr>
          <a:xfrm>
            <a:off x="147672" y="5301208"/>
            <a:ext cx="7746147" cy="1292662"/>
          </a:xfrm>
          <a:prstGeom prst="rect">
            <a:avLst/>
          </a:prstGeom>
        </p:spPr>
        <p:txBody>
          <a:bodyPr wrap="square">
            <a:spAutoFit/>
          </a:bodyPr>
          <a:lstStyle/>
          <a:p>
            <a:pPr algn="just">
              <a:lnSpc>
                <a:spcPct val="130000"/>
              </a:lnSpc>
            </a:pPr>
            <a:r>
              <a:rPr lang="zh-CN" altLang="zh-CN" sz="2000" dirty="0">
                <a:latin typeface="Times New Roman" pitchFamily="18" charset="0"/>
                <a:cs typeface="Times New Roman" pitchFamily="18" charset="0"/>
              </a:rPr>
              <a:t>结论：从</a:t>
            </a:r>
            <a:r>
              <a:rPr lang="en-US" altLang="zh-CN" sz="2000" dirty="0">
                <a:latin typeface="Times New Roman" pitchFamily="18" charset="0"/>
                <a:cs typeface="Times New Roman" pitchFamily="18" charset="0"/>
              </a:rPr>
              <a:t>LB</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F</a:t>
            </a:r>
            <a:r>
              <a:rPr lang="zh-CN" altLang="zh-CN" sz="2000" dirty="0">
                <a:latin typeface="Times New Roman" pitchFamily="18" charset="0"/>
                <a:cs typeface="Times New Roman" pitchFamily="18" charset="0"/>
              </a:rPr>
              <a:t>等统计量检验结果看，股指收益率存在</a:t>
            </a:r>
            <a:r>
              <a:rPr lang="en-US" altLang="zh-CN" sz="2000" dirty="0">
                <a:latin typeface="Times New Roman" pitchFamily="18" charset="0"/>
                <a:cs typeface="Times New Roman" pitchFamily="18" charset="0"/>
              </a:rPr>
              <a:t>ARCH</a:t>
            </a:r>
            <a:r>
              <a:rPr lang="zh-CN" altLang="zh-CN" sz="2000" dirty="0">
                <a:latin typeface="Times New Roman" pitchFamily="18" charset="0"/>
                <a:cs typeface="Times New Roman" pitchFamily="18" charset="0"/>
              </a:rPr>
              <a:t>效应，应该构建</a:t>
            </a:r>
            <a:r>
              <a:rPr lang="en-US" altLang="zh-CN" sz="2000" dirty="0">
                <a:latin typeface="Times New Roman" pitchFamily="18" charset="0"/>
                <a:cs typeface="Times New Roman" pitchFamily="18" charset="0"/>
              </a:rPr>
              <a:t>ARCH</a:t>
            </a:r>
            <a:r>
              <a:rPr lang="zh-CN" altLang="zh-CN" sz="2000" dirty="0">
                <a:latin typeface="Times New Roman" pitchFamily="18" charset="0"/>
                <a:cs typeface="Times New Roman" pitchFamily="18" charset="0"/>
              </a:rPr>
              <a:t>或</a:t>
            </a:r>
            <a:r>
              <a:rPr lang="en-US" altLang="zh-CN" sz="2000" dirty="0">
                <a:latin typeface="Times New Roman" pitchFamily="18" charset="0"/>
                <a:cs typeface="Times New Roman" pitchFamily="18" charset="0"/>
              </a:rPr>
              <a:t>GARCH</a:t>
            </a:r>
            <a:r>
              <a:rPr lang="zh-CN" altLang="zh-CN" sz="2000" dirty="0">
                <a:latin typeface="Times New Roman" pitchFamily="18" charset="0"/>
                <a:cs typeface="Times New Roman" pitchFamily="18" charset="0"/>
              </a:rPr>
              <a:t>族模型。从图</a:t>
            </a:r>
            <a:r>
              <a:rPr lang="en-US" altLang="zh-CN" sz="2000" dirty="0">
                <a:latin typeface="Times New Roman" pitchFamily="18" charset="0"/>
                <a:cs typeface="Times New Roman" pitchFamily="18" charset="0"/>
              </a:rPr>
              <a:t>2-1</a:t>
            </a:r>
            <a:r>
              <a:rPr lang="zh-CN" altLang="zh-CN" sz="2000" dirty="0">
                <a:latin typeface="Times New Roman" pitchFamily="18" charset="0"/>
                <a:cs typeface="Times New Roman" pitchFamily="18" charset="0"/>
              </a:rPr>
              <a:t>可以看出，收益率平方项具有较强的波动聚集性特征。</a:t>
            </a:r>
            <a:endParaRPr lang="zh-CN" altLang="en-US" sz="2000" dirty="0">
              <a:latin typeface="Times New Roman" pitchFamily="18" charset="0"/>
              <a:cs typeface="Times New Roman" pitchFamily="18" charset="0"/>
            </a:endParaRPr>
          </a:p>
        </p:txBody>
      </p:sp>
      <p:sp>
        <p:nvSpPr>
          <p:cNvPr id="47" name="矩形 46"/>
          <p:cNvSpPr/>
          <p:nvPr/>
        </p:nvSpPr>
        <p:spPr>
          <a:xfrm>
            <a:off x="1386684" y="692696"/>
            <a:ext cx="6336704" cy="923330"/>
          </a:xfrm>
          <a:prstGeom prst="rect">
            <a:avLst/>
          </a:prstGeom>
        </p:spPr>
        <p:txBody>
          <a:bodyPr wrap="square">
            <a:spAutoFit/>
          </a:bodyPr>
          <a:lstStyle/>
          <a:p>
            <a:r>
              <a:rPr lang="zh-CN" altLang="en-US" sz="2600" b="1" dirty="0">
                <a:latin typeface="微软雅黑" pitchFamily="34" charset="-122"/>
                <a:ea typeface="微软雅黑" pitchFamily="34" charset="-122"/>
              </a:rPr>
              <a:t>案例</a:t>
            </a:r>
            <a:r>
              <a:rPr lang="en-US" altLang="zh-CN" sz="2600" b="1" dirty="0">
                <a:latin typeface="微软雅黑" pitchFamily="34" charset="-122"/>
                <a:ea typeface="微软雅黑" pitchFamily="34" charset="-122"/>
              </a:rPr>
              <a:t>——ARCH</a:t>
            </a:r>
            <a:r>
              <a:rPr lang="zh-CN" altLang="zh-CN" sz="2600" b="1" dirty="0">
                <a:latin typeface="微软雅黑" pitchFamily="34" charset="-122"/>
                <a:ea typeface="微软雅黑" pitchFamily="34" charset="-122"/>
              </a:rPr>
              <a:t>效应检验</a:t>
            </a:r>
            <a:endParaRPr lang="en-US" altLang="zh-CN" sz="2600" b="1" dirty="0">
              <a:latin typeface="微软雅黑" pitchFamily="34" charset="-122"/>
              <a:ea typeface="微软雅黑" pitchFamily="34" charset="-122"/>
            </a:endParaRPr>
          </a:p>
          <a:p>
            <a:endParaRPr lang="zh-CN" altLang="en-US" sz="2600" b="1" dirty="0">
              <a:latin typeface="微软雅黑" pitchFamily="34" charset="-122"/>
              <a:ea typeface="微软雅黑" pitchFamily="34" charset="-122"/>
            </a:endParaRPr>
          </a:p>
        </p:txBody>
      </p:sp>
      <p:sp>
        <p:nvSpPr>
          <p:cNvPr id="13" name="矩形 12"/>
          <p:cNvSpPr/>
          <p:nvPr/>
        </p:nvSpPr>
        <p:spPr>
          <a:xfrm>
            <a:off x="476995" y="116632"/>
            <a:ext cx="4824536" cy="492443"/>
          </a:xfrm>
          <a:prstGeom prst="rect">
            <a:avLst/>
          </a:prstGeom>
        </p:spPr>
        <p:txBody>
          <a:bodyPr wrap="square">
            <a:spAutoFit/>
          </a:bodyPr>
          <a:lstStyle/>
          <a:p>
            <a:r>
              <a:rPr lang="zh-CN" altLang="en-US" sz="2600" b="1" dirty="0">
                <a:latin typeface="微软雅黑" pitchFamily="34" charset="-122"/>
                <a:ea typeface="微软雅黑" pitchFamily="34" charset="-122"/>
              </a:rPr>
              <a:t>第三节   </a:t>
            </a:r>
            <a:r>
              <a:rPr lang="en-US" altLang="zh-CN" sz="2600" b="1" dirty="0">
                <a:latin typeface="微软雅黑" pitchFamily="34" charset="-122"/>
                <a:ea typeface="微软雅黑" pitchFamily="34" charset="-122"/>
              </a:rPr>
              <a:t>ARCH</a:t>
            </a:r>
            <a:r>
              <a:rPr lang="zh-CN" altLang="en-US" sz="2600" b="1" dirty="0">
                <a:latin typeface="微软雅黑" pitchFamily="34" charset="-122"/>
                <a:ea typeface="微软雅黑" pitchFamily="34" charset="-122"/>
              </a:rPr>
              <a:t>模型构建</a:t>
            </a: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7329F18D-E500-F209-096D-A3CA48FF3C98}"/>
                  </a:ext>
                </a:extLst>
              </p:cNvPr>
              <p:cNvSpPr txBox="1"/>
              <p:nvPr/>
            </p:nvSpPr>
            <p:spPr>
              <a:xfrm>
                <a:off x="1269083" y="4947655"/>
                <a:ext cx="209949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zh-CN" altLang="en-US" i="1" smtClean="0">
                          <a:latin typeface="Cambria Math" panose="02040503050406030204" pitchFamily="18" charset="0"/>
                        </a:rPr>
                        <m:t>𝐿𝑀</m:t>
                      </m:r>
                      <m:r>
                        <a:rPr lang="zh-CN" altLang="en-US" i="0">
                          <a:latin typeface="Cambria Math" panose="02040503050406030204" pitchFamily="18" charset="0"/>
                        </a:rPr>
                        <m:t>=389.44</m:t>
                      </m:r>
                    </m:oMath>
                  </m:oMathPara>
                </a14:m>
                <a:endParaRPr lang="zh-CN" altLang="en-US" dirty="0"/>
              </a:p>
            </p:txBody>
          </p:sp>
        </mc:Choice>
        <mc:Fallback xmlns="">
          <p:sp>
            <p:nvSpPr>
              <p:cNvPr id="3" name="文本框 2">
                <a:extLst>
                  <a:ext uri="{FF2B5EF4-FFF2-40B4-BE49-F238E27FC236}">
                    <a16:creationId xmlns:a16="http://schemas.microsoft.com/office/drawing/2014/main" id="{7329F18D-E500-F209-096D-A3CA48FF3C98}"/>
                  </a:ext>
                </a:extLst>
              </p:cNvPr>
              <p:cNvSpPr txBox="1">
                <a:spLocks noRot="1" noChangeAspect="1" noMove="1" noResize="1" noEditPoints="1" noAdjustHandles="1" noChangeArrowheads="1" noChangeShapeType="1" noTextEdit="1"/>
              </p:cNvSpPr>
              <p:nvPr/>
            </p:nvSpPr>
            <p:spPr>
              <a:xfrm>
                <a:off x="1269083" y="4947655"/>
                <a:ext cx="2099495" cy="369332"/>
              </a:xfrm>
              <a:prstGeom prst="rect">
                <a:avLst/>
              </a:prstGeom>
              <a:blipFill>
                <a:blip r:embed="rId1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233570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76995" y="116632"/>
            <a:ext cx="4824536" cy="492443"/>
          </a:xfrm>
          <a:prstGeom prst="rect">
            <a:avLst/>
          </a:prstGeom>
        </p:spPr>
        <p:txBody>
          <a:bodyPr wrap="square">
            <a:spAutoFit/>
          </a:bodyPr>
          <a:lstStyle/>
          <a:p>
            <a:r>
              <a:rPr lang="zh-CN" altLang="en-US" sz="2600" b="1" dirty="0">
                <a:latin typeface="微软雅黑" pitchFamily="34" charset="-122"/>
                <a:ea typeface="微软雅黑" pitchFamily="34" charset="-122"/>
              </a:rPr>
              <a:t>第三节   </a:t>
            </a:r>
            <a:r>
              <a:rPr lang="en-US" altLang="zh-CN" sz="2600" b="1" dirty="0">
                <a:latin typeface="微软雅黑" pitchFamily="34" charset="-122"/>
                <a:ea typeface="微软雅黑" pitchFamily="34" charset="-122"/>
              </a:rPr>
              <a:t>ARCH</a:t>
            </a:r>
            <a:r>
              <a:rPr lang="zh-CN" altLang="en-US" sz="2600" b="1" dirty="0">
                <a:latin typeface="微软雅黑" pitchFamily="34" charset="-122"/>
                <a:ea typeface="微软雅黑" pitchFamily="34" charset="-122"/>
              </a:rPr>
              <a:t>模型构建</a:t>
            </a:r>
          </a:p>
        </p:txBody>
      </p:sp>
      <p:sp>
        <p:nvSpPr>
          <p:cNvPr id="13" name="矩形 12"/>
          <p:cNvSpPr/>
          <p:nvPr/>
        </p:nvSpPr>
        <p:spPr>
          <a:xfrm>
            <a:off x="44947" y="608866"/>
            <a:ext cx="12025336" cy="4825937"/>
          </a:xfrm>
          <a:prstGeom prst="rect">
            <a:avLst/>
          </a:prstGeom>
        </p:spPr>
        <p:txBody>
          <a:bodyPr wrap="square">
            <a:spAutoFit/>
          </a:bodyPr>
          <a:lstStyle/>
          <a:p>
            <a:pPr algn="just">
              <a:lnSpc>
                <a:spcPct val="130000"/>
              </a:lnSpc>
              <a:spcBef>
                <a:spcPts val="0"/>
              </a:spcBef>
            </a:pPr>
            <a:r>
              <a:rPr kumimoji="1"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（二）模型介绍</a:t>
            </a:r>
            <a:endParaRPr kumimoji="1" lang="en-US" altLang="zh-CN"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endParaRPr>
          </a:p>
          <a:p>
            <a:pPr algn="just">
              <a:lnSpc>
                <a:spcPct val="130000"/>
              </a:lnSpc>
              <a:spcBef>
                <a:spcPts val="0"/>
              </a:spcBef>
            </a:pPr>
            <a:r>
              <a:rPr lang="zh-CN" altLang="en-US" sz="2000" dirty="0">
                <a:latin typeface="Lucida Sans Unicode" panose="020B0602030504020204" pitchFamily="34" charset="0"/>
              </a:rPr>
              <a:t>    在金融数据分析中，为了简化模型计算，一般将时间序列默认为服从正态分布假设。在实际检验中，时间序列的分布往往呈现尖峰厚尾，波动集聚等现象。这些特征是正态分布无法描述的。</a:t>
            </a:r>
            <a:endParaRPr lang="en-US" altLang="zh-CN" sz="2000" b="1" dirty="0">
              <a:latin typeface="Times New Roman" pitchFamily="18" charset="0"/>
              <a:cs typeface="Times New Roman" pitchFamily="18" charset="0"/>
            </a:endParaRPr>
          </a:p>
          <a:p>
            <a:pPr eaLnBrk="1" hangingPunct="1">
              <a:lnSpc>
                <a:spcPct val="150000"/>
              </a:lnSpc>
            </a:pPr>
            <a:r>
              <a:rPr lang="zh-CN" altLang="en-US" sz="2000" dirty="0">
                <a:latin typeface="Lucida Sans Unicode" panose="020B0602030504020204" pitchFamily="34" charset="0"/>
              </a:rPr>
              <a:t>为了刻画上述特性，</a:t>
            </a:r>
            <a:r>
              <a:rPr lang="en-US" altLang="zh-CN" sz="2000" dirty="0">
                <a:latin typeface="Lucida Sans Unicode" panose="020B0602030504020204" pitchFamily="34" charset="0"/>
              </a:rPr>
              <a:t>Engel</a:t>
            </a:r>
            <a:r>
              <a:rPr lang="zh-CN" altLang="en-US" sz="2000" dirty="0">
                <a:latin typeface="Lucida Sans Unicode" panose="020B0602030504020204" pitchFamily="34" charset="0"/>
              </a:rPr>
              <a:t>（</a:t>
            </a:r>
            <a:r>
              <a:rPr lang="en-US" altLang="zh-CN" sz="2000" dirty="0">
                <a:latin typeface="Lucida Sans Unicode" panose="020B0602030504020204" pitchFamily="34" charset="0"/>
              </a:rPr>
              <a:t>1982</a:t>
            </a:r>
            <a:r>
              <a:rPr lang="zh-CN" altLang="en-US" sz="2000" dirty="0">
                <a:latin typeface="Lucida Sans Unicode" panose="020B0602030504020204" pitchFamily="34" charset="0"/>
              </a:rPr>
              <a:t>）基于条件异方差，首创了</a:t>
            </a:r>
            <a:r>
              <a:rPr lang="en-US" altLang="zh-CN" sz="2000" dirty="0">
                <a:latin typeface="Lucida Sans Unicode" panose="020B0602030504020204" pitchFamily="34" charset="0"/>
              </a:rPr>
              <a:t>ARCH</a:t>
            </a:r>
            <a:r>
              <a:rPr lang="zh-CN" altLang="en-US" sz="2000" dirty="0">
                <a:latin typeface="Lucida Sans Unicode" panose="020B0602030504020204" pitchFamily="34" charset="0"/>
              </a:rPr>
              <a:t>模型。</a:t>
            </a:r>
            <a:endParaRPr lang="en-US" altLang="zh-CN" sz="2000" dirty="0">
              <a:latin typeface="Lucida Sans Unicode" panose="020B0602030504020204" pitchFamily="34" charset="0"/>
            </a:endParaRPr>
          </a:p>
          <a:p>
            <a:pPr eaLnBrk="1" hangingPunct="1">
              <a:lnSpc>
                <a:spcPct val="150000"/>
              </a:lnSpc>
            </a:pPr>
            <a:r>
              <a:rPr lang="en-US" altLang="zh-CN" sz="2000" dirty="0">
                <a:latin typeface="Lucida Sans Unicode" panose="020B0602030504020204" pitchFamily="34" charset="0"/>
              </a:rPr>
              <a:t>    </a:t>
            </a:r>
            <a:r>
              <a:rPr lang="zh-CN" altLang="en-US" sz="2000" dirty="0">
                <a:latin typeface="Lucida Sans Unicode" panose="020B0602030504020204" pitchFamily="34" charset="0"/>
              </a:rPr>
              <a:t>其基本思想是：</a:t>
            </a:r>
            <a:endParaRPr lang="en-US" altLang="zh-CN" sz="2000" dirty="0">
              <a:latin typeface="Lucida Sans Unicode" panose="020B0602030504020204" pitchFamily="34" charset="0"/>
            </a:endParaRPr>
          </a:p>
          <a:p>
            <a:pPr eaLnBrk="1" hangingPunct="1">
              <a:lnSpc>
                <a:spcPct val="150000"/>
              </a:lnSpc>
            </a:pPr>
            <a:r>
              <a:rPr lang="en-US" altLang="zh-CN" sz="2000" dirty="0">
                <a:latin typeface="Lucida Sans Unicode" panose="020B0602030504020204" pitchFamily="34" charset="0"/>
              </a:rPr>
              <a:t>    </a:t>
            </a:r>
            <a:r>
              <a:rPr lang="zh-CN" altLang="en-US" sz="2000" dirty="0">
                <a:latin typeface="Lucida Sans Unicode" panose="020B0602030504020204" pitchFamily="34" charset="0"/>
              </a:rPr>
              <a:t>（</a:t>
            </a:r>
            <a:r>
              <a:rPr lang="en-US" altLang="zh-CN" sz="2000" dirty="0">
                <a:latin typeface="Lucida Sans Unicode" panose="020B0602030504020204" pitchFamily="34" charset="0"/>
              </a:rPr>
              <a:t>1</a:t>
            </a:r>
            <a:r>
              <a:rPr lang="zh-CN" altLang="en-US" sz="2000" dirty="0">
                <a:latin typeface="Lucida Sans Unicode" panose="020B0602030504020204" pitchFamily="34" charset="0"/>
              </a:rPr>
              <a:t>）股票收益率均值方程是扰动项     前后不相关，但是前后不独立。</a:t>
            </a:r>
            <a:endParaRPr lang="en-US" altLang="zh-CN" sz="2000" dirty="0">
              <a:latin typeface="Lucida Sans Unicode" panose="020B0602030504020204" pitchFamily="34" charset="0"/>
            </a:endParaRPr>
          </a:p>
          <a:p>
            <a:pPr eaLnBrk="1" hangingPunct="1">
              <a:lnSpc>
                <a:spcPct val="150000"/>
              </a:lnSpc>
            </a:pPr>
            <a:r>
              <a:rPr lang="en-US" altLang="zh-CN" sz="2000" dirty="0">
                <a:latin typeface="Lucida Sans Unicode" panose="020B0602030504020204" pitchFamily="34" charset="0"/>
              </a:rPr>
              <a:t>    </a:t>
            </a:r>
            <a:r>
              <a:rPr lang="zh-CN" altLang="en-US" sz="2000" dirty="0">
                <a:latin typeface="Lucida Sans Unicode" panose="020B0602030504020204" pitchFamily="34" charset="0"/>
              </a:rPr>
              <a:t>（</a:t>
            </a:r>
            <a:r>
              <a:rPr lang="en-US" altLang="zh-CN" sz="2000" dirty="0">
                <a:latin typeface="Lucida Sans Unicode" panose="020B0602030504020204" pitchFamily="34" charset="0"/>
              </a:rPr>
              <a:t>2</a:t>
            </a:r>
            <a:r>
              <a:rPr lang="zh-CN" altLang="en-US" sz="2000" dirty="0">
                <a:latin typeface="Lucida Sans Unicode" panose="020B0602030504020204" pitchFamily="34" charset="0"/>
              </a:rPr>
              <a:t>）    不独立，即                                      可以由      的滞后项线性表示。</a:t>
            </a:r>
            <a:endParaRPr lang="en-US" altLang="zh-CN" sz="2000" dirty="0">
              <a:latin typeface="Lucida Sans Unicode" panose="020B0602030504020204" pitchFamily="34" charset="0"/>
            </a:endParaRPr>
          </a:p>
          <a:p>
            <a:pPr eaLnBrk="1" hangingPunct="1">
              <a:lnSpc>
                <a:spcPct val="150000"/>
              </a:lnSpc>
            </a:pPr>
            <a:endParaRPr lang="en-US" altLang="zh-CN" sz="800" dirty="0">
              <a:latin typeface="Lucida Sans Unicode" panose="020B0602030504020204" pitchFamily="34" charset="0"/>
            </a:endParaRPr>
          </a:p>
          <a:p>
            <a:pPr eaLnBrk="1" hangingPunct="1">
              <a:lnSpc>
                <a:spcPct val="150000"/>
              </a:lnSpc>
            </a:pPr>
            <a:endParaRPr lang="en-US" altLang="zh-CN" sz="2000" dirty="0">
              <a:latin typeface="Lucida Sans Unicode" panose="020B0602030504020204" pitchFamily="34" charset="0"/>
            </a:endParaRPr>
          </a:p>
          <a:p>
            <a:pPr algn="just">
              <a:lnSpc>
                <a:spcPct val="130000"/>
              </a:lnSpc>
              <a:spcBef>
                <a:spcPts val="0"/>
              </a:spcBef>
            </a:pPr>
            <a:endParaRPr lang="en-US" altLang="zh-CN" sz="2000" dirty="0">
              <a:latin typeface="Times New Roman" pitchFamily="18" charset="0"/>
              <a:cs typeface="Times New Roman" pitchFamily="18" charset="0"/>
            </a:endParaRPr>
          </a:p>
          <a:p>
            <a:pPr marL="342900" indent="-342900" algn="just">
              <a:lnSpc>
                <a:spcPct val="130000"/>
              </a:lnSpc>
              <a:spcBef>
                <a:spcPts val="0"/>
              </a:spcBef>
              <a:buFont typeface="Wingdings" pitchFamily="2" charset="2"/>
              <a:buChar char="u"/>
            </a:pPr>
            <a:endParaRPr lang="en-US" altLang="zh-CN" sz="2000" dirty="0">
              <a:latin typeface="Times New Roman" pitchFamily="18" charset="0"/>
              <a:cs typeface="Times New Roman" pitchFamily="18" charset="0"/>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3980480996"/>
              </p:ext>
            </p:extLst>
          </p:nvPr>
        </p:nvGraphicFramePr>
        <p:xfrm>
          <a:off x="4714191" y="5170686"/>
          <a:ext cx="999324" cy="418554"/>
        </p:xfrm>
        <a:graphic>
          <a:graphicData uri="http://schemas.openxmlformats.org/presentationml/2006/ole">
            <mc:AlternateContent xmlns:mc="http://schemas.openxmlformats.org/markup-compatibility/2006">
              <mc:Choice xmlns:v="urn:schemas-microsoft-com:vml" Requires="v">
                <p:oleObj name="Equation" r:id="rId3" imgW="482400" imgH="203040" progId="Equation.DSMT4">
                  <p:embed/>
                </p:oleObj>
              </mc:Choice>
              <mc:Fallback>
                <p:oleObj name="Equation" r:id="rId3" imgW="482400" imgH="203040" progId="Equation.DSMT4">
                  <p:embed/>
                  <p:pic>
                    <p:nvPicPr>
                      <p:cNvPr id="0" name=""/>
                      <p:cNvPicPr/>
                      <p:nvPr/>
                    </p:nvPicPr>
                    <p:blipFill>
                      <a:blip r:embed="rId4"/>
                      <a:stretch>
                        <a:fillRect/>
                      </a:stretch>
                    </p:blipFill>
                    <p:spPr>
                      <a:xfrm>
                        <a:off x="4714191" y="5170686"/>
                        <a:ext cx="999324" cy="418554"/>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167157163"/>
              </p:ext>
            </p:extLst>
          </p:nvPr>
        </p:nvGraphicFramePr>
        <p:xfrm>
          <a:off x="3717355" y="5733256"/>
          <a:ext cx="3427584" cy="504056"/>
        </p:xfrm>
        <a:graphic>
          <a:graphicData uri="http://schemas.openxmlformats.org/presentationml/2006/ole">
            <mc:AlternateContent xmlns:mc="http://schemas.openxmlformats.org/markup-compatibility/2006">
              <mc:Choice xmlns:v="urn:schemas-microsoft-com:vml" Requires="v">
                <p:oleObj name="Equation" r:id="rId5" imgW="1619401" imgH="237969" progId="Equation.DSMT4">
                  <p:embed/>
                </p:oleObj>
              </mc:Choice>
              <mc:Fallback>
                <p:oleObj name="Equation" r:id="rId5" imgW="1619401" imgH="237969" progId="Equation.DSMT4">
                  <p:embed/>
                  <p:pic>
                    <p:nvPicPr>
                      <p:cNvPr id="0" name=""/>
                      <p:cNvPicPr/>
                      <p:nvPr/>
                    </p:nvPicPr>
                    <p:blipFill>
                      <a:blip r:embed="rId6"/>
                      <a:stretch>
                        <a:fillRect/>
                      </a:stretch>
                    </p:blipFill>
                    <p:spPr>
                      <a:xfrm>
                        <a:off x="3717355" y="5733256"/>
                        <a:ext cx="3427584" cy="504056"/>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1176126770"/>
              </p:ext>
            </p:extLst>
          </p:nvPr>
        </p:nvGraphicFramePr>
        <p:xfrm>
          <a:off x="4437435" y="4365104"/>
          <a:ext cx="954889" cy="360040"/>
        </p:xfrm>
        <a:graphic>
          <a:graphicData uri="http://schemas.openxmlformats.org/presentationml/2006/ole">
            <mc:AlternateContent xmlns:mc="http://schemas.openxmlformats.org/markup-compatibility/2006">
              <mc:Choice xmlns:v="urn:schemas-microsoft-com:vml" Requires="v">
                <p:oleObj name="Equation" r:id="rId7" imgW="581083" imgH="219248" progId="Equation.DSMT4">
                  <p:embed/>
                </p:oleObj>
              </mc:Choice>
              <mc:Fallback>
                <p:oleObj name="Equation" r:id="rId7" imgW="581083" imgH="219248" progId="Equation.DSMT4">
                  <p:embed/>
                  <p:pic>
                    <p:nvPicPr>
                      <p:cNvPr id="0" name=""/>
                      <p:cNvPicPr/>
                      <p:nvPr/>
                    </p:nvPicPr>
                    <p:blipFill>
                      <a:blip r:embed="rId8"/>
                      <a:stretch>
                        <a:fillRect/>
                      </a:stretch>
                    </p:blipFill>
                    <p:spPr>
                      <a:xfrm>
                        <a:off x="4437435" y="4365104"/>
                        <a:ext cx="954889" cy="360040"/>
                      </a:xfrm>
                      <a:prstGeom prst="rect">
                        <a:avLst/>
                      </a:prstGeom>
                      <a:ln>
                        <a:solidFill>
                          <a:srgbClr val="0070C0"/>
                        </a:solidFill>
                      </a:ln>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3357956567"/>
              </p:ext>
            </p:extLst>
          </p:nvPr>
        </p:nvGraphicFramePr>
        <p:xfrm>
          <a:off x="5673177" y="4353967"/>
          <a:ext cx="1158074" cy="371177"/>
        </p:xfrm>
        <a:graphic>
          <a:graphicData uri="http://schemas.openxmlformats.org/presentationml/2006/ole">
            <mc:AlternateContent xmlns:mc="http://schemas.openxmlformats.org/markup-compatibility/2006">
              <mc:Choice xmlns:v="urn:schemas-microsoft-com:vml" Requires="v">
                <p:oleObj name="Equation" r:id="rId9" imgW="743095" imgH="237969" progId="Equation.DSMT4">
                  <p:embed/>
                </p:oleObj>
              </mc:Choice>
              <mc:Fallback>
                <p:oleObj name="Equation" r:id="rId9" imgW="743095" imgH="237969" progId="Equation.DSMT4">
                  <p:embed/>
                  <p:pic>
                    <p:nvPicPr>
                      <p:cNvPr id="0" name=""/>
                      <p:cNvPicPr/>
                      <p:nvPr/>
                    </p:nvPicPr>
                    <p:blipFill>
                      <a:blip r:embed="rId10"/>
                      <a:stretch>
                        <a:fillRect/>
                      </a:stretch>
                    </p:blipFill>
                    <p:spPr>
                      <a:xfrm>
                        <a:off x="5673177" y="4353967"/>
                        <a:ext cx="1158074" cy="371177"/>
                      </a:xfrm>
                      <a:prstGeom prst="rect">
                        <a:avLst/>
                      </a:prstGeom>
                      <a:ln>
                        <a:solidFill>
                          <a:srgbClr val="0070C0"/>
                        </a:solidFill>
                      </a:ln>
                    </p:spPr>
                  </p:pic>
                </p:oleObj>
              </mc:Fallback>
            </mc:AlternateContent>
          </a:graphicData>
        </a:graphic>
      </p:graphicFrame>
      <p:cxnSp>
        <p:nvCxnSpPr>
          <p:cNvPr id="19" name="直接箭头连接符 18">
            <a:extLst>
              <a:ext uri="{FF2B5EF4-FFF2-40B4-BE49-F238E27FC236}">
                <a16:creationId xmlns:a16="http://schemas.microsoft.com/office/drawing/2014/main" id="{589BD601-3D92-2D45-8B74-02BC5FA94294}"/>
              </a:ext>
            </a:extLst>
          </p:cNvPr>
          <p:cNvCxnSpPr/>
          <p:nvPr/>
        </p:nvCxnSpPr>
        <p:spPr>
          <a:xfrm flipH="1" flipV="1">
            <a:off x="4937959" y="4725144"/>
            <a:ext cx="3532" cy="600654"/>
          </a:xfrm>
          <a:prstGeom prst="straightConnector1">
            <a:avLst/>
          </a:prstGeom>
          <a:ln w="31750" cmpd="sng">
            <a:solidFill>
              <a:schemeClr val="accent5">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a:extLst>
              <a:ext uri="{FF2B5EF4-FFF2-40B4-BE49-F238E27FC236}">
                <a16:creationId xmlns:a16="http://schemas.microsoft.com/office/drawing/2014/main" id="{589BD601-3D92-2D45-8B74-02BC5FA94294}"/>
              </a:ext>
            </a:extLst>
          </p:cNvPr>
          <p:cNvCxnSpPr/>
          <p:nvPr/>
        </p:nvCxnSpPr>
        <p:spPr>
          <a:xfrm flipV="1">
            <a:off x="4937959" y="4725144"/>
            <a:ext cx="1119656" cy="630057"/>
          </a:xfrm>
          <a:prstGeom prst="straightConnector1">
            <a:avLst/>
          </a:prstGeom>
          <a:ln w="31750" cmpd="sng">
            <a:solidFill>
              <a:schemeClr val="accent5">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9" name="直接箭头连接符 28">
            <a:extLst>
              <a:ext uri="{FF2B5EF4-FFF2-40B4-BE49-F238E27FC236}">
                <a16:creationId xmlns:a16="http://schemas.microsoft.com/office/drawing/2014/main" id="{589BD601-3D92-2D45-8B74-02BC5FA94294}"/>
              </a:ext>
            </a:extLst>
          </p:cNvPr>
          <p:cNvCxnSpPr/>
          <p:nvPr/>
        </p:nvCxnSpPr>
        <p:spPr>
          <a:xfrm flipV="1">
            <a:off x="5733103" y="5373215"/>
            <a:ext cx="504532" cy="1"/>
          </a:xfrm>
          <a:prstGeom prst="straightConnector1">
            <a:avLst/>
          </a:prstGeom>
          <a:ln w="31750" cmpd="sng">
            <a:solidFill>
              <a:schemeClr val="accent5">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252214" y="5141132"/>
            <a:ext cx="3980577" cy="369332"/>
          </a:xfrm>
          <a:prstGeom prst="rect">
            <a:avLst/>
          </a:prstGeom>
          <a:noFill/>
          <a:ln>
            <a:solidFill>
              <a:srgbClr val="0070C0"/>
            </a:solidFill>
          </a:ln>
        </p:spPr>
        <p:txBody>
          <a:bodyPr wrap="none" rtlCol="0">
            <a:spAutoFit/>
          </a:bodyPr>
          <a:lstStyle/>
          <a:p>
            <a:r>
              <a:rPr lang="zh-CN" altLang="en-US" dirty="0">
                <a:latin typeface="Times New Roman" pitchFamily="18" charset="0"/>
                <a:cs typeface="Times New Roman" pitchFamily="18" charset="0"/>
              </a:rPr>
              <a:t>服从标准正态分布、</a:t>
            </a:r>
            <a:r>
              <a:rPr lang="en-US" altLang="zh-CN" dirty="0">
                <a:latin typeface="Times New Roman" pitchFamily="18" charset="0"/>
                <a:cs typeface="Times New Roman" pitchFamily="18" charset="0"/>
              </a:rPr>
              <a:t>t</a:t>
            </a:r>
            <a:r>
              <a:rPr lang="zh-CN" altLang="en-US" dirty="0">
                <a:latin typeface="Times New Roman" pitchFamily="18" charset="0"/>
                <a:cs typeface="Times New Roman" pitchFamily="18" charset="0"/>
              </a:rPr>
              <a:t>分布、</a:t>
            </a:r>
            <a:r>
              <a:rPr lang="en-US" altLang="zh-CN" dirty="0">
                <a:latin typeface="Times New Roman" pitchFamily="18" charset="0"/>
                <a:cs typeface="Times New Roman" pitchFamily="18" charset="0"/>
              </a:rPr>
              <a:t>GED</a:t>
            </a:r>
            <a:r>
              <a:rPr lang="zh-CN" altLang="en-US" dirty="0">
                <a:latin typeface="Times New Roman" pitchFamily="18" charset="0"/>
                <a:cs typeface="Times New Roman" pitchFamily="18" charset="0"/>
              </a:rPr>
              <a:t>分布</a:t>
            </a:r>
          </a:p>
        </p:txBody>
      </p:sp>
      <p:sp>
        <p:nvSpPr>
          <p:cNvPr id="30" name="矩形 29">
            <a:extLst>
              <a:ext uri="{FF2B5EF4-FFF2-40B4-BE49-F238E27FC236}">
                <a16:creationId xmlns:a16="http://schemas.microsoft.com/office/drawing/2014/main" id="{FA9DFA52-FAA4-4344-B21D-D62DC8675D9A}"/>
              </a:ext>
            </a:extLst>
          </p:cNvPr>
          <p:cNvSpPr/>
          <p:nvPr/>
        </p:nvSpPr>
        <p:spPr>
          <a:xfrm>
            <a:off x="3051396" y="4293096"/>
            <a:ext cx="7290695" cy="2016224"/>
          </a:xfrm>
          <a:prstGeom prst="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aphicFrame>
        <p:nvGraphicFramePr>
          <p:cNvPr id="2" name="对象 1"/>
          <p:cNvGraphicFramePr>
            <a:graphicFrameLocks noChangeAspect="1"/>
          </p:cNvGraphicFramePr>
          <p:nvPr>
            <p:extLst>
              <p:ext uri="{D42A27DB-BD31-4B8C-83A1-F6EECF244321}">
                <p14:modId xmlns:p14="http://schemas.microsoft.com/office/powerpoint/2010/main" val="1092460775"/>
              </p:ext>
            </p:extLst>
          </p:nvPr>
        </p:nvGraphicFramePr>
        <p:xfrm>
          <a:off x="4509443" y="3057955"/>
          <a:ext cx="261938" cy="406400"/>
        </p:xfrm>
        <a:graphic>
          <a:graphicData uri="http://schemas.openxmlformats.org/presentationml/2006/ole">
            <mc:AlternateContent xmlns:mc="http://schemas.openxmlformats.org/markup-compatibility/2006">
              <mc:Choice xmlns:v="urn:schemas-microsoft-com:vml" Requires="v">
                <p:oleObj name="Equation" r:id="rId11" imgW="152280" imgH="228600" progId="Equation.DSMT4">
                  <p:embed/>
                </p:oleObj>
              </mc:Choice>
              <mc:Fallback>
                <p:oleObj name="Equation" r:id="rId11" imgW="152280" imgH="228600" progId="Equation.DSMT4">
                  <p:embed/>
                  <p:pic>
                    <p:nvPicPr>
                      <p:cNvPr id="0" name=""/>
                      <p:cNvPicPr>
                        <a:picLocks noChangeAspect="1" noChangeArrowheads="1"/>
                      </p:cNvPicPr>
                      <p:nvPr/>
                    </p:nvPicPr>
                    <p:blipFill>
                      <a:blip r:embed="rId12"/>
                      <a:srcRect/>
                      <a:stretch>
                        <a:fillRect/>
                      </a:stretch>
                    </p:blipFill>
                    <p:spPr bwMode="auto">
                      <a:xfrm>
                        <a:off x="4509443" y="3057955"/>
                        <a:ext cx="26193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3755531684"/>
              </p:ext>
            </p:extLst>
          </p:nvPr>
        </p:nvGraphicFramePr>
        <p:xfrm>
          <a:off x="1125067" y="3490003"/>
          <a:ext cx="261937" cy="406400"/>
        </p:xfrm>
        <a:graphic>
          <a:graphicData uri="http://schemas.openxmlformats.org/presentationml/2006/ole">
            <mc:AlternateContent xmlns:mc="http://schemas.openxmlformats.org/markup-compatibility/2006">
              <mc:Choice xmlns:v="urn:schemas-microsoft-com:vml" Requires="v">
                <p:oleObj name="Equation" r:id="rId13" imgW="152280" imgH="228600" progId="Equation.DSMT4">
                  <p:embed/>
                </p:oleObj>
              </mc:Choice>
              <mc:Fallback>
                <p:oleObj name="Equation" r:id="rId13" imgW="152280" imgH="228600" progId="Equation.DSMT4">
                  <p:embed/>
                  <p:pic>
                    <p:nvPicPr>
                      <p:cNvPr id="0" name=""/>
                      <p:cNvPicPr>
                        <a:picLocks noChangeAspect="1" noChangeArrowheads="1"/>
                      </p:cNvPicPr>
                      <p:nvPr/>
                    </p:nvPicPr>
                    <p:blipFill>
                      <a:blip r:embed="rId14"/>
                      <a:srcRect/>
                      <a:stretch>
                        <a:fillRect/>
                      </a:stretch>
                    </p:blipFill>
                    <p:spPr bwMode="auto">
                      <a:xfrm>
                        <a:off x="1125067" y="3490003"/>
                        <a:ext cx="26193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4169391125"/>
              </p:ext>
            </p:extLst>
          </p:nvPr>
        </p:nvGraphicFramePr>
        <p:xfrm>
          <a:off x="2873864" y="3480619"/>
          <a:ext cx="2720975" cy="452437"/>
        </p:xfrm>
        <a:graphic>
          <a:graphicData uri="http://schemas.openxmlformats.org/presentationml/2006/ole">
            <mc:AlternateContent xmlns:mc="http://schemas.openxmlformats.org/markup-compatibility/2006">
              <mc:Choice xmlns:v="urn:schemas-microsoft-com:vml" Requires="v">
                <p:oleObj name="Equation" r:id="rId15" imgW="1587240" imgH="253800" progId="Equation.DSMT4">
                  <p:embed/>
                </p:oleObj>
              </mc:Choice>
              <mc:Fallback>
                <p:oleObj name="Equation" r:id="rId15" imgW="1587240" imgH="253800" progId="Equation.DSMT4">
                  <p:embed/>
                  <p:pic>
                    <p:nvPicPr>
                      <p:cNvPr id="0" name=""/>
                      <p:cNvPicPr>
                        <a:picLocks noChangeAspect="1" noChangeArrowheads="1"/>
                      </p:cNvPicPr>
                      <p:nvPr/>
                    </p:nvPicPr>
                    <p:blipFill>
                      <a:blip r:embed="rId16"/>
                      <a:srcRect/>
                      <a:stretch>
                        <a:fillRect/>
                      </a:stretch>
                    </p:blipFill>
                    <p:spPr bwMode="auto">
                      <a:xfrm>
                        <a:off x="2873864" y="3480619"/>
                        <a:ext cx="2720975"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4219130454"/>
              </p:ext>
            </p:extLst>
          </p:nvPr>
        </p:nvGraphicFramePr>
        <p:xfrm>
          <a:off x="6692428" y="3479575"/>
          <a:ext cx="304800" cy="428625"/>
        </p:xfrm>
        <a:graphic>
          <a:graphicData uri="http://schemas.openxmlformats.org/presentationml/2006/ole">
            <mc:AlternateContent xmlns:mc="http://schemas.openxmlformats.org/markup-compatibility/2006">
              <mc:Choice xmlns:v="urn:schemas-microsoft-com:vml" Requires="v">
                <p:oleObj name="Equation" r:id="rId17" imgW="177480" imgH="241200" progId="Equation.DSMT4">
                  <p:embed/>
                </p:oleObj>
              </mc:Choice>
              <mc:Fallback>
                <p:oleObj name="Equation" r:id="rId17" imgW="177480" imgH="241200" progId="Equation.DSMT4">
                  <p:embed/>
                  <p:pic>
                    <p:nvPicPr>
                      <p:cNvPr id="0" name=""/>
                      <p:cNvPicPr>
                        <a:picLocks noChangeAspect="1" noChangeArrowheads="1"/>
                      </p:cNvPicPr>
                      <p:nvPr/>
                    </p:nvPicPr>
                    <p:blipFill>
                      <a:blip r:embed="rId18"/>
                      <a:srcRect/>
                      <a:stretch>
                        <a:fillRect/>
                      </a:stretch>
                    </p:blipFill>
                    <p:spPr bwMode="auto">
                      <a:xfrm>
                        <a:off x="6692428" y="3479575"/>
                        <a:ext cx="3048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1032804271"/>
              </p:ext>
            </p:extLst>
          </p:nvPr>
        </p:nvGraphicFramePr>
        <p:xfrm>
          <a:off x="3285307" y="4365104"/>
          <a:ext cx="939800" cy="331787"/>
        </p:xfrm>
        <a:graphic>
          <a:graphicData uri="http://schemas.openxmlformats.org/presentationml/2006/ole">
            <mc:AlternateContent xmlns:mc="http://schemas.openxmlformats.org/markup-compatibility/2006">
              <mc:Choice xmlns:v="urn:schemas-microsoft-com:vml" Requires="v">
                <p:oleObj name="Equation" r:id="rId19" imgW="571320" imgH="203040" progId="Equation.DSMT4">
                  <p:embed/>
                </p:oleObj>
              </mc:Choice>
              <mc:Fallback>
                <p:oleObj name="Equation" r:id="rId19" imgW="571320" imgH="203040" progId="Equation.DSMT4">
                  <p:embed/>
                  <p:pic>
                    <p:nvPicPr>
                      <p:cNvPr id="0" name="对象 6"/>
                      <p:cNvPicPr>
                        <a:picLocks noChangeAspect="1" noChangeArrowheads="1"/>
                      </p:cNvPicPr>
                      <p:nvPr/>
                    </p:nvPicPr>
                    <p:blipFill>
                      <a:blip r:embed="rId20"/>
                      <a:srcRect/>
                      <a:stretch>
                        <a:fillRect/>
                      </a:stretch>
                    </p:blipFill>
                    <p:spPr bwMode="auto">
                      <a:xfrm>
                        <a:off x="3285307" y="4365104"/>
                        <a:ext cx="939800" cy="331787"/>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21" name="直接箭头连接符 20">
            <a:extLst>
              <a:ext uri="{FF2B5EF4-FFF2-40B4-BE49-F238E27FC236}">
                <a16:creationId xmlns:a16="http://schemas.microsoft.com/office/drawing/2014/main" id="{589BD601-3D92-2D45-8B74-02BC5FA94294}"/>
              </a:ext>
            </a:extLst>
          </p:cNvPr>
          <p:cNvCxnSpPr>
            <a:stCxn id="11" idx="0"/>
          </p:cNvCxnSpPr>
          <p:nvPr/>
        </p:nvCxnSpPr>
        <p:spPr>
          <a:xfrm flipH="1" flipV="1">
            <a:off x="3719121" y="3865543"/>
            <a:ext cx="36086" cy="499561"/>
          </a:xfrm>
          <a:prstGeom prst="straightConnector1">
            <a:avLst/>
          </a:prstGeom>
          <a:ln w="31750" cmpd="sng">
            <a:solidFill>
              <a:schemeClr val="accent5">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89081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76995" y="116632"/>
            <a:ext cx="4824536" cy="492443"/>
          </a:xfrm>
          <a:prstGeom prst="rect">
            <a:avLst/>
          </a:prstGeom>
        </p:spPr>
        <p:txBody>
          <a:bodyPr wrap="square">
            <a:spAutoFit/>
          </a:bodyPr>
          <a:lstStyle/>
          <a:p>
            <a:r>
              <a:rPr lang="zh-CN" altLang="en-US" sz="2600" b="1" dirty="0">
                <a:latin typeface="微软雅黑" pitchFamily="34" charset="-122"/>
                <a:ea typeface="微软雅黑" pitchFamily="34" charset="-122"/>
              </a:rPr>
              <a:t>第三节   </a:t>
            </a:r>
            <a:r>
              <a:rPr lang="en-US" altLang="zh-CN" sz="2600" b="1" dirty="0">
                <a:latin typeface="微软雅黑" pitchFamily="34" charset="-122"/>
                <a:ea typeface="微软雅黑" pitchFamily="34" charset="-122"/>
              </a:rPr>
              <a:t>ARCH</a:t>
            </a:r>
            <a:r>
              <a:rPr lang="zh-CN" altLang="en-US" sz="2600" b="1" dirty="0">
                <a:latin typeface="微软雅黑" pitchFamily="34" charset="-122"/>
                <a:ea typeface="微软雅黑" pitchFamily="34" charset="-122"/>
              </a:rPr>
              <a:t>模型构建</a:t>
            </a:r>
          </a:p>
        </p:txBody>
      </p:sp>
      <p:sp>
        <p:nvSpPr>
          <p:cNvPr id="13" name="矩形 12"/>
          <p:cNvSpPr/>
          <p:nvPr/>
        </p:nvSpPr>
        <p:spPr>
          <a:xfrm>
            <a:off x="44947" y="608866"/>
            <a:ext cx="12025336" cy="5856988"/>
          </a:xfrm>
          <a:prstGeom prst="rect">
            <a:avLst/>
          </a:prstGeom>
        </p:spPr>
        <p:txBody>
          <a:bodyPr wrap="square">
            <a:spAutoFit/>
          </a:bodyPr>
          <a:lstStyle/>
          <a:p>
            <a:pPr algn="just">
              <a:lnSpc>
                <a:spcPct val="130000"/>
              </a:lnSpc>
              <a:spcBef>
                <a:spcPts val="0"/>
              </a:spcBef>
            </a:pPr>
            <a:r>
              <a:rPr kumimoji="1"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（三）</a:t>
            </a:r>
            <a:r>
              <a:rPr kumimoji="1" lang="zh-CN" altLang="zh-CN"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模型性质</a:t>
            </a:r>
            <a:endParaRPr kumimoji="1" lang="en-US" altLang="zh-CN"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endParaRPr>
          </a:p>
          <a:p>
            <a:pPr algn="just">
              <a:lnSpc>
                <a:spcPct val="130000"/>
              </a:lnSpc>
              <a:spcBef>
                <a:spcPts val="0"/>
              </a:spcBef>
            </a:pPr>
            <a:endParaRPr lang="en-US" altLang="zh-CN" sz="2000" b="1" dirty="0">
              <a:latin typeface="Times New Roman" pitchFamily="18" charset="0"/>
              <a:cs typeface="Times New Roman" pitchFamily="18" charset="0"/>
            </a:endParaRPr>
          </a:p>
          <a:p>
            <a:pPr algn="just">
              <a:lnSpc>
                <a:spcPct val="130000"/>
              </a:lnSpc>
              <a:spcBef>
                <a:spcPts val="0"/>
              </a:spcBef>
            </a:pPr>
            <a:endParaRPr lang="en-US" altLang="zh-CN" sz="2000" b="1" dirty="0">
              <a:latin typeface="Times New Roman" pitchFamily="18" charset="0"/>
              <a:cs typeface="Times New Roman" pitchFamily="18" charset="0"/>
            </a:endParaRPr>
          </a:p>
          <a:p>
            <a:pPr algn="just">
              <a:lnSpc>
                <a:spcPct val="130000"/>
              </a:lnSpc>
              <a:spcBef>
                <a:spcPts val="0"/>
              </a:spcBef>
            </a:pPr>
            <a:endParaRPr lang="en-US" altLang="zh-CN" sz="2000" b="1" dirty="0">
              <a:latin typeface="Times New Roman" pitchFamily="18" charset="0"/>
              <a:cs typeface="Times New Roman" pitchFamily="18" charset="0"/>
            </a:endParaRPr>
          </a:p>
          <a:p>
            <a:pPr algn="just">
              <a:lnSpc>
                <a:spcPct val="130000"/>
              </a:lnSpc>
              <a:spcBef>
                <a:spcPts val="0"/>
              </a:spcBef>
            </a:pPr>
            <a:endParaRPr lang="en-US" altLang="zh-CN" sz="2000" b="1" dirty="0">
              <a:latin typeface="Times New Roman" pitchFamily="18" charset="0"/>
              <a:cs typeface="Times New Roman" pitchFamily="18" charset="0"/>
            </a:endParaRPr>
          </a:p>
          <a:p>
            <a:pPr algn="just">
              <a:lnSpc>
                <a:spcPct val="130000"/>
              </a:lnSpc>
              <a:spcBef>
                <a:spcPts val="0"/>
              </a:spcBef>
            </a:pPr>
            <a:endParaRPr lang="en-US" altLang="zh-CN" sz="2000" b="1" dirty="0">
              <a:latin typeface="Times New Roman" pitchFamily="18" charset="0"/>
              <a:cs typeface="Times New Roman" pitchFamily="18" charset="0"/>
            </a:endParaRPr>
          </a:p>
          <a:p>
            <a:pPr eaLnBrk="1" hangingPunct="1">
              <a:lnSpc>
                <a:spcPct val="150000"/>
              </a:lnSpc>
              <a:spcBef>
                <a:spcPts val="600"/>
              </a:spcBef>
              <a:buClrTx/>
              <a:buSzTx/>
            </a:pPr>
            <a:endParaRPr lang="en-US" altLang="zh-CN" sz="2000" dirty="0">
              <a:latin typeface="Lucida Sans Unicode" panose="020B0602030504020204" pitchFamily="34" charset="0"/>
            </a:endParaRPr>
          </a:p>
          <a:p>
            <a:pPr eaLnBrk="1" hangingPunct="1">
              <a:lnSpc>
                <a:spcPct val="150000"/>
              </a:lnSpc>
              <a:spcBef>
                <a:spcPts val="2400"/>
              </a:spcBef>
              <a:buClrTx/>
              <a:buSzTx/>
            </a:pPr>
            <a:r>
              <a:rPr lang="en-US" altLang="zh-CN" sz="2000" dirty="0">
                <a:latin typeface="Lucida Sans Unicode" panose="020B0602030504020204" pitchFamily="34" charset="0"/>
              </a:rPr>
              <a:t>    ARCH</a:t>
            </a:r>
            <a:r>
              <a:rPr lang="zh-CN" altLang="en-US" sz="2000" dirty="0">
                <a:latin typeface="Lucida Sans Unicode" panose="020B0602030504020204" pitchFamily="34" charset="0"/>
              </a:rPr>
              <a:t>模型的性质：</a:t>
            </a:r>
            <a:r>
              <a:rPr lang="zh-CN" altLang="en-US" sz="2000" dirty="0">
                <a:solidFill>
                  <a:srgbClr val="FF0000"/>
                </a:solidFill>
                <a:latin typeface="Lucida Sans Unicode" panose="020B0602030504020204" pitchFamily="34" charset="0"/>
              </a:rPr>
              <a:t>以</a:t>
            </a:r>
            <a:r>
              <a:rPr lang="en-US" altLang="zh-CN" sz="2000" dirty="0">
                <a:solidFill>
                  <a:srgbClr val="FF0000"/>
                </a:solidFill>
                <a:latin typeface="Lucida Sans Unicode" panose="020B0602030504020204" pitchFamily="34" charset="0"/>
              </a:rPr>
              <a:t>ARCH(1)</a:t>
            </a:r>
            <a:r>
              <a:rPr lang="zh-CN" altLang="en-US" sz="2000" dirty="0">
                <a:solidFill>
                  <a:srgbClr val="FF0000"/>
                </a:solidFill>
                <a:latin typeface="Lucida Sans Unicode" panose="020B0602030504020204" pitchFamily="34" charset="0"/>
              </a:rPr>
              <a:t>为例：</a:t>
            </a:r>
            <a:endParaRPr lang="en-US" altLang="zh-CN" sz="2000" dirty="0">
              <a:latin typeface="Lucida Sans Unicode" panose="020B0602030504020204" pitchFamily="34" charset="0"/>
            </a:endParaRPr>
          </a:p>
          <a:p>
            <a:pPr eaLnBrk="1" hangingPunct="1">
              <a:lnSpc>
                <a:spcPct val="150000"/>
              </a:lnSpc>
              <a:spcBef>
                <a:spcPts val="1200"/>
              </a:spcBef>
              <a:buClrTx/>
              <a:buSzTx/>
              <a:buNone/>
            </a:pPr>
            <a:r>
              <a:rPr lang="zh-CN" altLang="en-US" sz="2000" dirty="0">
                <a:latin typeface="Lucida Sans Unicode" panose="020B0602030504020204" pitchFamily="34" charset="0"/>
              </a:rPr>
              <a:t>    （</a:t>
            </a:r>
            <a:r>
              <a:rPr lang="en-US" altLang="zh-CN" sz="2000" dirty="0">
                <a:latin typeface="Lucida Sans Unicode" panose="020B0602030504020204" pitchFamily="34" charset="0"/>
              </a:rPr>
              <a:t>1</a:t>
            </a:r>
            <a:r>
              <a:rPr lang="zh-CN" altLang="en-US" sz="2000" dirty="0">
                <a:latin typeface="Lucida Sans Unicode" panose="020B0602030504020204" pitchFamily="34" charset="0"/>
              </a:rPr>
              <a:t>）无条件期望和方差：</a:t>
            </a:r>
            <a:endParaRPr lang="zh-CN" altLang="zh-CN" sz="2000" dirty="0">
              <a:latin typeface="Times New Roman" pitchFamily="18" charset="0"/>
              <a:cs typeface="Times New Roman" pitchFamily="18" charset="0"/>
            </a:endParaRPr>
          </a:p>
          <a:p>
            <a:pPr algn="just">
              <a:lnSpc>
                <a:spcPct val="130000"/>
              </a:lnSpc>
              <a:spcBef>
                <a:spcPts val="0"/>
              </a:spcBef>
              <a:buFont typeface="Wingdings" pitchFamily="2" charset="2"/>
              <a:buChar char="Ø"/>
            </a:pPr>
            <a:endParaRPr lang="en-US" altLang="zh-CN" sz="2000" dirty="0">
              <a:latin typeface="Times New Roman" pitchFamily="18" charset="0"/>
              <a:cs typeface="Times New Roman" pitchFamily="18" charset="0"/>
            </a:endParaRPr>
          </a:p>
          <a:p>
            <a:pPr algn="just">
              <a:lnSpc>
                <a:spcPct val="130000"/>
              </a:lnSpc>
              <a:spcBef>
                <a:spcPts val="0"/>
              </a:spcBef>
              <a:buFont typeface="Wingdings" pitchFamily="2" charset="2"/>
              <a:buChar char="Ø"/>
            </a:pPr>
            <a:endParaRPr lang="en-US" altLang="zh-CN" sz="2000" dirty="0">
              <a:latin typeface="Times New Roman" pitchFamily="18" charset="0"/>
              <a:cs typeface="Times New Roman" pitchFamily="18" charset="0"/>
            </a:endParaRPr>
          </a:p>
          <a:p>
            <a:pPr algn="just">
              <a:lnSpc>
                <a:spcPct val="130000"/>
              </a:lnSpc>
              <a:spcBef>
                <a:spcPts val="0"/>
              </a:spcBef>
            </a:pPr>
            <a:endParaRPr lang="en-US" altLang="zh-CN" sz="2000" dirty="0">
              <a:latin typeface="Times New Roman" pitchFamily="18" charset="0"/>
              <a:cs typeface="Times New Roman" pitchFamily="18" charset="0"/>
            </a:endParaRPr>
          </a:p>
        </p:txBody>
      </p:sp>
      <p:sp>
        <p:nvSpPr>
          <p:cNvPr id="21" name="椭圆 20"/>
          <p:cNvSpPr/>
          <p:nvPr/>
        </p:nvSpPr>
        <p:spPr>
          <a:xfrm>
            <a:off x="4769173" y="1124744"/>
            <a:ext cx="1927860" cy="882650"/>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zh-CN" altLang="en-US" sz="2000" b="1" dirty="0"/>
              <a:t>性质</a:t>
            </a:r>
          </a:p>
        </p:txBody>
      </p:sp>
      <p:sp>
        <p:nvSpPr>
          <p:cNvPr id="24" name="椭圆 23"/>
          <p:cNvSpPr/>
          <p:nvPr/>
        </p:nvSpPr>
        <p:spPr>
          <a:xfrm>
            <a:off x="3429323" y="2535818"/>
            <a:ext cx="1339850" cy="112776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latin typeface="Times New Roman" panose="02020503050405090304" pitchFamily="18" charset="0"/>
                <a:sym typeface="+mn-ea"/>
              </a:rPr>
              <a:t>无条件期望和方差</a:t>
            </a:r>
          </a:p>
        </p:txBody>
      </p:sp>
      <p:sp>
        <p:nvSpPr>
          <p:cNvPr id="25" name="椭圆 24"/>
          <p:cNvSpPr/>
          <p:nvPr/>
        </p:nvSpPr>
        <p:spPr>
          <a:xfrm>
            <a:off x="6813699" y="2535818"/>
            <a:ext cx="1339850" cy="112776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latin typeface="Times New Roman" panose="02020503050405090304" pitchFamily="18" charset="0"/>
                <a:sym typeface="+mn-ea"/>
              </a:rPr>
              <a:t>尖峰厚尾特征</a:t>
            </a:r>
          </a:p>
        </p:txBody>
      </p:sp>
      <p:cxnSp>
        <p:nvCxnSpPr>
          <p:cNvPr id="27" name="直接箭头连接符 26"/>
          <p:cNvCxnSpPr>
            <a:stCxn id="21" idx="4"/>
            <a:endCxn id="24" idx="0"/>
          </p:cNvCxnSpPr>
          <p:nvPr/>
        </p:nvCxnSpPr>
        <p:spPr>
          <a:xfrm flipH="1">
            <a:off x="4099248" y="2007394"/>
            <a:ext cx="1633855" cy="528424"/>
          </a:xfrm>
          <a:prstGeom prst="straightConnector1">
            <a:avLst/>
          </a:prstGeom>
          <a:ln w="38100" cmpd="sng">
            <a:solidFill>
              <a:schemeClr val="accent1">
                <a:shade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21" idx="4"/>
            <a:endCxn id="25" idx="0"/>
          </p:cNvCxnSpPr>
          <p:nvPr/>
        </p:nvCxnSpPr>
        <p:spPr>
          <a:xfrm>
            <a:off x="5733103" y="2007394"/>
            <a:ext cx="1750521" cy="528424"/>
          </a:xfrm>
          <a:prstGeom prst="straightConnector1">
            <a:avLst/>
          </a:prstGeom>
          <a:ln w="38100" cmpd="sng">
            <a:solidFill>
              <a:schemeClr val="accent1">
                <a:shade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graphicFrame>
        <p:nvGraphicFramePr>
          <p:cNvPr id="2" name="对象 1"/>
          <p:cNvGraphicFramePr>
            <a:graphicFrameLocks noChangeAspect="1"/>
          </p:cNvGraphicFramePr>
          <p:nvPr>
            <p:extLst>
              <p:ext uri="{D42A27DB-BD31-4B8C-83A1-F6EECF244321}">
                <p14:modId xmlns:p14="http://schemas.microsoft.com/office/powerpoint/2010/main" val="2542249076"/>
              </p:ext>
            </p:extLst>
          </p:nvPr>
        </p:nvGraphicFramePr>
        <p:xfrm>
          <a:off x="4653459" y="4153288"/>
          <a:ext cx="4462462" cy="430212"/>
        </p:xfrm>
        <a:graphic>
          <a:graphicData uri="http://schemas.openxmlformats.org/presentationml/2006/ole">
            <mc:AlternateContent xmlns:mc="http://schemas.openxmlformats.org/markup-compatibility/2006">
              <mc:Choice xmlns:v="urn:schemas-microsoft-com:vml" Requires="v">
                <p:oleObj name="Equation" r:id="rId3" imgW="2603160" imgH="241200" progId="Equation.DSMT4">
                  <p:embed/>
                </p:oleObj>
              </mc:Choice>
              <mc:Fallback>
                <p:oleObj name="Equation" r:id="rId3" imgW="2603160" imgH="241200" progId="Equation.DSMT4">
                  <p:embed/>
                  <p:pic>
                    <p:nvPicPr>
                      <p:cNvPr id="0" name="对象 7"/>
                      <p:cNvPicPr>
                        <a:picLocks noChangeAspect="1" noChangeArrowheads="1"/>
                      </p:cNvPicPr>
                      <p:nvPr/>
                    </p:nvPicPr>
                    <p:blipFill>
                      <a:blip r:embed="rId4"/>
                      <a:srcRect/>
                      <a:stretch>
                        <a:fillRect/>
                      </a:stretch>
                    </p:blipFill>
                    <p:spPr bwMode="auto">
                      <a:xfrm>
                        <a:off x="4653459" y="4153288"/>
                        <a:ext cx="4462462"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 name="矩形 19"/>
          <p:cNvSpPr/>
          <p:nvPr/>
        </p:nvSpPr>
        <p:spPr>
          <a:xfrm>
            <a:off x="9189962" y="4214168"/>
            <a:ext cx="1800493" cy="369332"/>
          </a:xfrm>
          <a:prstGeom prst="rect">
            <a:avLst/>
          </a:prstGeom>
        </p:spPr>
        <p:txBody>
          <a:bodyPr wrap="none">
            <a:spAutoFit/>
          </a:bodyPr>
          <a:lstStyle/>
          <a:p>
            <a:r>
              <a:rPr lang="zh-CN" altLang="en-US" dirty="0"/>
              <a:t>满足方差有限性</a:t>
            </a:r>
          </a:p>
        </p:txBody>
      </p:sp>
      <p:graphicFrame>
        <p:nvGraphicFramePr>
          <p:cNvPr id="6" name="对象 5"/>
          <p:cNvGraphicFramePr>
            <a:graphicFrameLocks noChangeAspect="1"/>
          </p:cNvGraphicFramePr>
          <p:nvPr>
            <p:extLst>
              <p:ext uri="{D42A27DB-BD31-4B8C-83A1-F6EECF244321}">
                <p14:modId xmlns:p14="http://schemas.microsoft.com/office/powerpoint/2010/main" val="2178330157"/>
              </p:ext>
            </p:extLst>
          </p:nvPr>
        </p:nvGraphicFramePr>
        <p:xfrm>
          <a:off x="4588384" y="5087020"/>
          <a:ext cx="2938462" cy="498475"/>
        </p:xfrm>
        <a:graphic>
          <a:graphicData uri="http://schemas.openxmlformats.org/presentationml/2006/ole">
            <mc:AlternateContent xmlns:mc="http://schemas.openxmlformats.org/markup-compatibility/2006">
              <mc:Choice xmlns:v="urn:schemas-microsoft-com:vml" Requires="v">
                <p:oleObj name="Equation" r:id="rId5" imgW="1714320" imgH="279360" progId="Equation.DSMT4">
                  <p:embed/>
                </p:oleObj>
              </mc:Choice>
              <mc:Fallback>
                <p:oleObj name="Equation" r:id="rId5" imgW="1714320" imgH="279360" progId="Equation.DSMT4">
                  <p:embed/>
                  <p:pic>
                    <p:nvPicPr>
                      <p:cNvPr id="0" name="对象 6"/>
                      <p:cNvPicPr>
                        <a:picLocks noChangeAspect="1" noChangeArrowheads="1"/>
                      </p:cNvPicPr>
                      <p:nvPr/>
                    </p:nvPicPr>
                    <p:blipFill>
                      <a:blip r:embed="rId6"/>
                      <a:srcRect/>
                      <a:stretch>
                        <a:fillRect/>
                      </a:stretch>
                    </p:blipFill>
                    <p:spPr bwMode="auto">
                      <a:xfrm>
                        <a:off x="4588384" y="5087020"/>
                        <a:ext cx="2938462"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599352008"/>
              </p:ext>
            </p:extLst>
          </p:nvPr>
        </p:nvGraphicFramePr>
        <p:xfrm>
          <a:off x="3076216" y="5807100"/>
          <a:ext cx="6859588" cy="430212"/>
        </p:xfrm>
        <a:graphic>
          <a:graphicData uri="http://schemas.openxmlformats.org/presentationml/2006/ole">
            <mc:AlternateContent xmlns:mc="http://schemas.openxmlformats.org/markup-compatibility/2006">
              <mc:Choice xmlns:v="urn:schemas-microsoft-com:vml" Requires="v">
                <p:oleObj name="Equation" r:id="rId7" imgW="4000320" imgH="241200" progId="Equation.DSMT4">
                  <p:embed/>
                </p:oleObj>
              </mc:Choice>
              <mc:Fallback>
                <p:oleObj name="Equation" r:id="rId7" imgW="4000320" imgH="241200" progId="Equation.DSMT4">
                  <p:embed/>
                  <p:pic>
                    <p:nvPicPr>
                      <p:cNvPr id="0" name="对象 9"/>
                      <p:cNvPicPr>
                        <a:picLocks noChangeAspect="1" noChangeArrowheads="1"/>
                      </p:cNvPicPr>
                      <p:nvPr/>
                    </p:nvPicPr>
                    <p:blipFill>
                      <a:blip r:embed="rId8"/>
                      <a:srcRect/>
                      <a:stretch>
                        <a:fillRect/>
                      </a:stretch>
                    </p:blipFill>
                    <p:spPr bwMode="auto">
                      <a:xfrm>
                        <a:off x="3076216" y="5807100"/>
                        <a:ext cx="68595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1381076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EC86A4B3-D2F4-446E-99F7-A4CD6D7560A7}"/>
              </a:ext>
            </a:extLst>
          </p:cNvPr>
          <p:cNvSpPr>
            <a:spLocks noChangeArrowheads="1"/>
          </p:cNvSpPr>
          <p:nvPr/>
        </p:nvSpPr>
        <p:spPr bwMode="auto">
          <a:xfrm>
            <a:off x="201401" y="740092"/>
            <a:ext cx="11768947" cy="580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ea typeface="宋体" panose="02010600030101010101" pitchFamily="2" charset="-122"/>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ea typeface="宋体" panose="02010600030101010101" pitchFamily="2" charset="-122"/>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ea typeface="宋体" panose="02010600030101010101" pitchFamily="2" charset="-122"/>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ea typeface="宋体" panose="02010600030101010101" pitchFamily="2" charset="-122"/>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ea typeface="宋体" panose="02010600030101010101" pitchFamily="2" charset="-122"/>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ea typeface="宋体" panose="02010600030101010101" pitchFamily="2" charset="-122"/>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ea typeface="宋体" panose="02010600030101010101" pitchFamily="2" charset="-122"/>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ea typeface="宋体" panose="02010600030101010101" pitchFamily="2" charset="-122"/>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ea typeface="宋体" panose="02010600030101010101" pitchFamily="2" charset="-122"/>
              </a:defRPr>
            </a:lvl9pPr>
          </a:lstStyle>
          <a:p>
            <a:pPr>
              <a:lnSpc>
                <a:spcPct val="150000"/>
              </a:lnSpc>
              <a:spcBef>
                <a:spcPct val="0"/>
              </a:spcBef>
              <a:buClrTx/>
              <a:buSzTx/>
              <a:buNone/>
            </a:pPr>
            <a:r>
              <a:rPr lang="en-US" altLang="zh-CN" sz="1800" dirty="0">
                <a:latin typeface="Lucida Sans Unicode" panose="020B0602030504020204" pitchFamily="34" charset="0"/>
              </a:rPr>
              <a:t>ARCH</a:t>
            </a:r>
            <a:r>
              <a:rPr lang="zh-CN" altLang="en-US" sz="1800" dirty="0">
                <a:latin typeface="Lucida Sans Unicode" panose="020B0602030504020204" pitchFamily="34" charset="0"/>
              </a:rPr>
              <a:t>模型的性质：</a:t>
            </a:r>
            <a:endParaRPr lang="en-US" altLang="zh-CN" sz="1800" dirty="0">
              <a:latin typeface="Lucida Sans Unicode" panose="020B0602030504020204" pitchFamily="34" charset="0"/>
            </a:endParaRPr>
          </a:p>
          <a:p>
            <a:pPr>
              <a:lnSpc>
                <a:spcPct val="150000"/>
              </a:lnSpc>
              <a:spcBef>
                <a:spcPct val="0"/>
              </a:spcBef>
              <a:buClrTx/>
              <a:buSzTx/>
              <a:buNone/>
            </a:pPr>
            <a:r>
              <a:rPr lang="zh-CN" altLang="en-US" sz="1800" dirty="0">
                <a:latin typeface="Lucida Sans Unicode" panose="020B0602030504020204" pitchFamily="34" charset="0"/>
              </a:rPr>
              <a:t>   （</a:t>
            </a:r>
            <a:r>
              <a:rPr lang="en-US" altLang="zh-CN" sz="1800" dirty="0">
                <a:latin typeface="Lucida Sans Unicode" panose="020B0602030504020204" pitchFamily="34" charset="0"/>
              </a:rPr>
              <a:t>2</a:t>
            </a:r>
            <a:r>
              <a:rPr lang="zh-CN" altLang="en-US" sz="1800" dirty="0">
                <a:latin typeface="Lucida Sans Unicode" panose="020B0602030504020204" pitchFamily="34" charset="0"/>
              </a:rPr>
              <a:t>）具有尖峰厚尾特征。为了研究是否厚尾，需要计算峰度，故此需要计算残差序列的四阶矩。</a:t>
            </a:r>
            <a:endParaRPr lang="en-US" altLang="zh-CN" sz="1800" dirty="0">
              <a:latin typeface="Lucida Sans Unicode" panose="020B0602030504020204" pitchFamily="34" charset="0"/>
            </a:endParaRPr>
          </a:p>
          <a:p>
            <a:pPr>
              <a:lnSpc>
                <a:spcPct val="150000"/>
              </a:lnSpc>
              <a:spcBef>
                <a:spcPct val="0"/>
              </a:spcBef>
              <a:buClrTx/>
              <a:buSzTx/>
              <a:buNone/>
            </a:pPr>
            <a:endParaRPr lang="en-US" altLang="zh-CN" sz="1800" dirty="0">
              <a:latin typeface="Lucida Sans Unicode" panose="020B0602030504020204" pitchFamily="34" charset="0"/>
            </a:endParaRPr>
          </a:p>
          <a:p>
            <a:pPr>
              <a:lnSpc>
                <a:spcPct val="150000"/>
              </a:lnSpc>
              <a:spcBef>
                <a:spcPts val="1200"/>
              </a:spcBef>
              <a:buClrTx/>
              <a:buSzTx/>
              <a:buNone/>
            </a:pPr>
            <a:r>
              <a:rPr lang="zh-CN" altLang="en-US" sz="1800" dirty="0">
                <a:latin typeface="Lucida Sans Unicode" panose="020B0602030504020204" pitchFamily="34" charset="0"/>
              </a:rPr>
              <a:t>    故此，无条件的四阶矩：</a:t>
            </a:r>
            <a:endParaRPr lang="en-US" altLang="zh-CN" sz="1800" dirty="0">
              <a:latin typeface="Lucida Sans Unicode" panose="020B0602030504020204" pitchFamily="34" charset="0"/>
            </a:endParaRPr>
          </a:p>
          <a:p>
            <a:pPr>
              <a:lnSpc>
                <a:spcPct val="150000"/>
              </a:lnSpc>
              <a:spcBef>
                <a:spcPts val="1200"/>
              </a:spcBef>
              <a:buClrTx/>
              <a:buSzTx/>
              <a:buNone/>
            </a:pPr>
            <a:endParaRPr lang="en-US" altLang="zh-CN" sz="1800" dirty="0">
              <a:latin typeface="Lucida Sans Unicode" panose="020B0602030504020204" pitchFamily="34" charset="0"/>
            </a:endParaRPr>
          </a:p>
          <a:p>
            <a:pPr>
              <a:lnSpc>
                <a:spcPct val="150000"/>
              </a:lnSpc>
              <a:spcBef>
                <a:spcPts val="0"/>
              </a:spcBef>
              <a:buClrTx/>
              <a:buSzTx/>
              <a:buNone/>
            </a:pPr>
            <a:r>
              <a:rPr lang="en-US" altLang="zh-CN" sz="1800" dirty="0">
                <a:latin typeface="Lucida Sans Unicode" panose="020B0602030504020204" pitchFamily="34" charset="0"/>
              </a:rPr>
              <a:t>    </a:t>
            </a:r>
            <a:r>
              <a:rPr lang="zh-CN" altLang="en-US" sz="1800" dirty="0">
                <a:latin typeface="Lucida Sans Unicode" panose="020B0602030504020204" pitchFamily="34" charset="0"/>
              </a:rPr>
              <a:t>则：</a:t>
            </a:r>
            <a:endParaRPr lang="en-US" altLang="zh-CN" sz="1800" dirty="0">
              <a:latin typeface="Lucida Sans Unicode" panose="020B0602030504020204" pitchFamily="34" charset="0"/>
            </a:endParaRPr>
          </a:p>
          <a:p>
            <a:pPr>
              <a:lnSpc>
                <a:spcPct val="150000"/>
              </a:lnSpc>
              <a:spcBef>
                <a:spcPts val="0"/>
              </a:spcBef>
              <a:buClrTx/>
              <a:buSzTx/>
              <a:buNone/>
            </a:pPr>
            <a:endParaRPr lang="en-US" altLang="zh-CN" sz="1800" dirty="0">
              <a:latin typeface="Lucida Sans Unicode" panose="020B0602030504020204" pitchFamily="34" charset="0"/>
            </a:endParaRPr>
          </a:p>
          <a:p>
            <a:pPr>
              <a:lnSpc>
                <a:spcPct val="150000"/>
              </a:lnSpc>
              <a:spcBef>
                <a:spcPts val="0"/>
              </a:spcBef>
              <a:buClrTx/>
              <a:buSzTx/>
              <a:buNone/>
            </a:pPr>
            <a:r>
              <a:rPr lang="en-US" altLang="zh-CN" sz="1800" dirty="0">
                <a:latin typeface="Lucida Sans Unicode" panose="020B0602030504020204" pitchFamily="34" charset="0"/>
              </a:rPr>
              <a:t>    </a:t>
            </a:r>
            <a:r>
              <a:rPr lang="zh-CN" altLang="en-US" sz="1800" dirty="0">
                <a:latin typeface="Lucida Sans Unicode" panose="020B0602030504020204" pitchFamily="34" charset="0"/>
              </a:rPr>
              <a:t>最后，可求得     的超峰度为：</a:t>
            </a:r>
            <a:endParaRPr lang="en-US" altLang="zh-CN" sz="1800" dirty="0">
              <a:latin typeface="Lucida Sans Unicode" panose="020B0602030504020204" pitchFamily="34" charset="0"/>
            </a:endParaRPr>
          </a:p>
          <a:p>
            <a:pPr>
              <a:lnSpc>
                <a:spcPct val="150000"/>
              </a:lnSpc>
              <a:spcBef>
                <a:spcPts val="0"/>
              </a:spcBef>
              <a:buClrTx/>
              <a:buSzTx/>
              <a:buNone/>
            </a:pPr>
            <a:endParaRPr lang="en-US" altLang="zh-CN" sz="1800" dirty="0">
              <a:latin typeface="Lucida Sans Unicode" panose="020B0602030504020204" pitchFamily="34" charset="0"/>
            </a:endParaRPr>
          </a:p>
          <a:p>
            <a:pPr>
              <a:lnSpc>
                <a:spcPct val="150000"/>
              </a:lnSpc>
              <a:spcBef>
                <a:spcPts val="0"/>
              </a:spcBef>
              <a:buClrTx/>
              <a:buSzTx/>
              <a:buNone/>
            </a:pPr>
            <a:endParaRPr lang="en-US" altLang="zh-CN" sz="1800" dirty="0">
              <a:latin typeface="Lucida Sans Unicode" panose="020B0602030504020204" pitchFamily="34" charset="0"/>
            </a:endParaRPr>
          </a:p>
          <a:p>
            <a:pPr>
              <a:lnSpc>
                <a:spcPct val="150000"/>
              </a:lnSpc>
              <a:spcBef>
                <a:spcPts val="0"/>
              </a:spcBef>
              <a:buClrTx/>
              <a:buSzTx/>
              <a:buNone/>
            </a:pPr>
            <a:endParaRPr lang="en-US" altLang="zh-CN" sz="1800" dirty="0">
              <a:latin typeface="Lucida Sans Unicode" panose="020B0602030504020204" pitchFamily="34" charset="0"/>
            </a:endParaRPr>
          </a:p>
          <a:p>
            <a:pPr>
              <a:lnSpc>
                <a:spcPct val="150000"/>
              </a:lnSpc>
              <a:spcBef>
                <a:spcPts val="0"/>
              </a:spcBef>
              <a:buClrTx/>
              <a:buSzTx/>
              <a:buNone/>
            </a:pPr>
            <a:endParaRPr lang="en-US" altLang="zh-CN" sz="1800" dirty="0">
              <a:latin typeface="Lucida Sans Unicode" panose="020B0602030504020204" pitchFamily="34" charset="0"/>
            </a:endParaRPr>
          </a:p>
          <a:p>
            <a:pPr>
              <a:lnSpc>
                <a:spcPct val="150000"/>
              </a:lnSpc>
              <a:spcBef>
                <a:spcPts val="0"/>
              </a:spcBef>
              <a:buClrTx/>
              <a:buSzTx/>
              <a:buNone/>
            </a:pPr>
            <a:r>
              <a:rPr lang="zh-CN" altLang="en-US" sz="1800" dirty="0">
                <a:latin typeface="Lucida Sans Unicode" panose="020B0602030504020204" pitchFamily="34" charset="0"/>
              </a:rPr>
              <a:t>    可见，      序列是厚尾分布，这也与经验数据观察得到的结论相一致。</a:t>
            </a:r>
            <a:r>
              <a:rPr lang="en-US" altLang="zh-CN" sz="1800" dirty="0">
                <a:latin typeface="Lucida Sans Unicode" panose="020B0602030504020204" pitchFamily="34" charset="0"/>
              </a:rPr>
              <a:t>                                  </a:t>
            </a:r>
            <a:endParaRPr lang="zh-CN" altLang="en-US" sz="1800" dirty="0">
              <a:latin typeface="Lucida Sans Unicode" panose="020B0602030504020204" pitchFamily="34" charset="0"/>
            </a:endParaRPr>
          </a:p>
        </p:txBody>
      </p:sp>
      <p:graphicFrame>
        <p:nvGraphicFramePr>
          <p:cNvPr id="8" name="对象 7"/>
          <p:cNvGraphicFramePr>
            <a:graphicFrameLocks noChangeAspect="1"/>
          </p:cNvGraphicFramePr>
          <p:nvPr>
            <p:extLst>
              <p:ext uri="{D42A27DB-BD31-4B8C-83A1-F6EECF244321}">
                <p14:modId xmlns:p14="http://schemas.microsoft.com/office/powerpoint/2010/main" val="4193176911"/>
              </p:ext>
            </p:extLst>
          </p:nvPr>
        </p:nvGraphicFramePr>
        <p:xfrm>
          <a:off x="1122363" y="1695450"/>
          <a:ext cx="4941887" cy="498475"/>
        </p:xfrm>
        <a:graphic>
          <a:graphicData uri="http://schemas.openxmlformats.org/presentationml/2006/ole">
            <mc:AlternateContent xmlns:mc="http://schemas.openxmlformats.org/markup-compatibility/2006">
              <mc:Choice xmlns:v="urn:schemas-microsoft-com:vml" Requires="v">
                <p:oleObj name="Equation" r:id="rId2" imgW="2882880" imgH="279360" progId="Equation.DSMT4">
                  <p:embed/>
                </p:oleObj>
              </mc:Choice>
              <mc:Fallback>
                <p:oleObj name="Equation" r:id="rId2" imgW="2882880" imgH="279360" progId="Equation.DSMT4">
                  <p:embed/>
                  <p:pic>
                    <p:nvPicPr>
                      <p:cNvPr id="0" name=""/>
                      <p:cNvPicPr>
                        <a:picLocks noChangeAspect="1" noChangeArrowheads="1"/>
                      </p:cNvPicPr>
                      <p:nvPr/>
                    </p:nvPicPr>
                    <p:blipFill>
                      <a:blip r:embed="rId3"/>
                      <a:srcRect/>
                      <a:stretch>
                        <a:fillRect/>
                      </a:stretch>
                    </p:blipFill>
                    <p:spPr bwMode="auto">
                      <a:xfrm>
                        <a:off x="1122363" y="1695450"/>
                        <a:ext cx="494188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矩形 8"/>
          <p:cNvSpPr/>
          <p:nvPr/>
        </p:nvSpPr>
        <p:spPr>
          <a:xfrm>
            <a:off x="6453732" y="1825034"/>
            <a:ext cx="3119765" cy="369332"/>
          </a:xfrm>
          <a:prstGeom prst="rect">
            <a:avLst/>
          </a:prstGeom>
        </p:spPr>
        <p:txBody>
          <a:bodyPr wrap="none">
            <a:spAutoFit/>
          </a:bodyPr>
          <a:lstStyle/>
          <a:p>
            <a:r>
              <a:rPr lang="zh-CN" altLang="en-US" b="1" dirty="0">
                <a:solidFill>
                  <a:srgbClr val="2C27F7"/>
                </a:solidFill>
                <a:latin typeface="Lucida Sans Unicode" panose="020B0602030504020204" pitchFamily="34" charset="0"/>
                <a:ea typeface="宋体" panose="02010600030101010101" pitchFamily="2" charset="-122"/>
              </a:rPr>
              <a:t>标准正态分布的峰度为</a:t>
            </a:r>
            <a:r>
              <a:rPr lang="en-US" altLang="zh-CN" b="1" dirty="0">
                <a:solidFill>
                  <a:srgbClr val="2C27F7"/>
                </a:solidFill>
                <a:latin typeface="Lucida Sans Unicode" panose="020B0602030504020204" pitchFamily="34" charset="0"/>
                <a:ea typeface="宋体" panose="02010600030101010101" pitchFamily="2" charset="-122"/>
              </a:rPr>
              <a:t>3</a:t>
            </a:r>
            <a:r>
              <a:rPr lang="zh-CN" altLang="en-US" b="1" dirty="0">
                <a:solidFill>
                  <a:srgbClr val="2C27F7"/>
                </a:solidFill>
                <a:latin typeface="Lucida Sans Unicode" panose="020B0602030504020204" pitchFamily="34" charset="0"/>
                <a:ea typeface="宋体" panose="02010600030101010101" pitchFamily="2" charset="-122"/>
              </a:rPr>
              <a:t>，即</a:t>
            </a:r>
          </a:p>
        </p:txBody>
      </p:sp>
      <p:graphicFrame>
        <p:nvGraphicFramePr>
          <p:cNvPr id="10" name="对象 9"/>
          <p:cNvGraphicFramePr>
            <a:graphicFrameLocks noChangeAspect="1"/>
          </p:cNvGraphicFramePr>
          <p:nvPr>
            <p:extLst>
              <p:ext uri="{D42A27DB-BD31-4B8C-83A1-F6EECF244321}">
                <p14:modId xmlns:p14="http://schemas.microsoft.com/office/powerpoint/2010/main" val="1764610244"/>
              </p:ext>
            </p:extLst>
          </p:nvPr>
        </p:nvGraphicFramePr>
        <p:xfrm>
          <a:off x="9497238" y="1752601"/>
          <a:ext cx="1501775" cy="498475"/>
        </p:xfrm>
        <a:graphic>
          <a:graphicData uri="http://schemas.openxmlformats.org/presentationml/2006/ole">
            <mc:AlternateContent xmlns:mc="http://schemas.openxmlformats.org/markup-compatibility/2006">
              <mc:Choice xmlns:v="urn:schemas-microsoft-com:vml" Requires="v">
                <p:oleObj name="Equation" r:id="rId4" imgW="876240" imgH="279360" progId="Equation.DSMT4">
                  <p:embed/>
                </p:oleObj>
              </mc:Choice>
              <mc:Fallback>
                <p:oleObj name="Equation" r:id="rId4" imgW="876240" imgH="279360" progId="Equation.DSMT4">
                  <p:embed/>
                  <p:pic>
                    <p:nvPicPr>
                      <p:cNvPr id="0" name=""/>
                      <p:cNvPicPr>
                        <a:picLocks noChangeAspect="1" noChangeArrowheads="1"/>
                      </p:cNvPicPr>
                      <p:nvPr/>
                    </p:nvPicPr>
                    <p:blipFill>
                      <a:blip r:embed="rId5"/>
                      <a:srcRect/>
                      <a:stretch>
                        <a:fillRect/>
                      </a:stretch>
                    </p:blipFill>
                    <p:spPr bwMode="auto">
                      <a:xfrm>
                        <a:off x="9497238" y="1752601"/>
                        <a:ext cx="15017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1195202986"/>
              </p:ext>
            </p:extLst>
          </p:nvPr>
        </p:nvGraphicFramePr>
        <p:xfrm>
          <a:off x="1120775" y="2601913"/>
          <a:ext cx="8401050" cy="542925"/>
        </p:xfrm>
        <a:graphic>
          <a:graphicData uri="http://schemas.openxmlformats.org/presentationml/2006/ole">
            <mc:AlternateContent xmlns:mc="http://schemas.openxmlformats.org/markup-compatibility/2006">
              <mc:Choice xmlns:v="urn:schemas-microsoft-com:vml" Requires="v">
                <p:oleObj name="Equation" r:id="rId6" imgW="4902120" imgH="304560" progId="Equation.DSMT4">
                  <p:embed/>
                </p:oleObj>
              </mc:Choice>
              <mc:Fallback>
                <p:oleObj name="Equation" r:id="rId6" imgW="4902120" imgH="304560" progId="Equation.DSMT4">
                  <p:embed/>
                  <p:pic>
                    <p:nvPicPr>
                      <p:cNvPr id="0" name=""/>
                      <p:cNvPicPr>
                        <a:picLocks noChangeAspect="1" noChangeArrowheads="1"/>
                      </p:cNvPicPr>
                      <p:nvPr/>
                    </p:nvPicPr>
                    <p:blipFill>
                      <a:blip r:embed="rId7"/>
                      <a:srcRect/>
                      <a:stretch>
                        <a:fillRect/>
                      </a:stretch>
                    </p:blipFill>
                    <p:spPr bwMode="auto">
                      <a:xfrm>
                        <a:off x="1120775" y="2601913"/>
                        <a:ext cx="840105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2761477588"/>
              </p:ext>
            </p:extLst>
          </p:nvPr>
        </p:nvGraphicFramePr>
        <p:xfrm>
          <a:off x="971550" y="3133725"/>
          <a:ext cx="6530975" cy="860425"/>
        </p:xfrm>
        <a:graphic>
          <a:graphicData uri="http://schemas.openxmlformats.org/presentationml/2006/ole">
            <mc:AlternateContent xmlns:mc="http://schemas.openxmlformats.org/markup-compatibility/2006">
              <mc:Choice xmlns:v="urn:schemas-microsoft-com:vml" Requires="v">
                <p:oleObj name="Equation" r:id="rId8" imgW="3809880" imgH="482400" progId="Equation.DSMT4">
                  <p:embed/>
                </p:oleObj>
              </mc:Choice>
              <mc:Fallback>
                <p:oleObj name="Equation" r:id="rId8" imgW="3809880" imgH="482400" progId="Equation.DSMT4">
                  <p:embed/>
                  <p:pic>
                    <p:nvPicPr>
                      <p:cNvPr id="0" name=""/>
                      <p:cNvPicPr>
                        <a:picLocks noChangeAspect="1" noChangeArrowheads="1"/>
                      </p:cNvPicPr>
                      <p:nvPr/>
                    </p:nvPicPr>
                    <p:blipFill>
                      <a:blip r:embed="rId9"/>
                      <a:srcRect/>
                      <a:stretch>
                        <a:fillRect/>
                      </a:stretch>
                    </p:blipFill>
                    <p:spPr bwMode="auto">
                      <a:xfrm>
                        <a:off x="971550" y="3133725"/>
                        <a:ext cx="653097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1960128131"/>
              </p:ext>
            </p:extLst>
          </p:nvPr>
        </p:nvGraphicFramePr>
        <p:xfrm>
          <a:off x="7963109" y="3133055"/>
          <a:ext cx="3395923" cy="769938"/>
        </p:xfrm>
        <a:graphic>
          <a:graphicData uri="http://schemas.openxmlformats.org/presentationml/2006/ole">
            <mc:AlternateContent xmlns:mc="http://schemas.openxmlformats.org/markup-compatibility/2006">
              <mc:Choice xmlns:v="urn:schemas-microsoft-com:vml" Requires="v">
                <p:oleObj name="Equation" r:id="rId10" imgW="1981080" imgH="431640" progId="Equation.DSMT4">
                  <p:embed/>
                </p:oleObj>
              </mc:Choice>
              <mc:Fallback>
                <p:oleObj name="Equation" r:id="rId10" imgW="1981080" imgH="431640" progId="Equation.DSMT4">
                  <p:embed/>
                  <p:pic>
                    <p:nvPicPr>
                      <p:cNvPr id="0" name=""/>
                      <p:cNvPicPr>
                        <a:picLocks noChangeAspect="1" noChangeArrowheads="1"/>
                      </p:cNvPicPr>
                      <p:nvPr/>
                    </p:nvPicPr>
                    <p:blipFill>
                      <a:blip r:embed="rId11"/>
                      <a:srcRect/>
                      <a:stretch>
                        <a:fillRect/>
                      </a:stretch>
                    </p:blipFill>
                    <p:spPr bwMode="auto">
                      <a:xfrm>
                        <a:off x="7963109" y="3133055"/>
                        <a:ext cx="3395923"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对象 14"/>
          <p:cNvGraphicFramePr>
            <a:graphicFrameLocks noChangeAspect="1"/>
          </p:cNvGraphicFramePr>
          <p:nvPr>
            <p:extLst>
              <p:ext uri="{D42A27DB-BD31-4B8C-83A1-F6EECF244321}">
                <p14:modId xmlns:p14="http://schemas.microsoft.com/office/powerpoint/2010/main" val="4009949819"/>
              </p:ext>
            </p:extLst>
          </p:nvPr>
        </p:nvGraphicFramePr>
        <p:xfrm>
          <a:off x="917575" y="4432300"/>
          <a:ext cx="7400925" cy="1539875"/>
        </p:xfrm>
        <a:graphic>
          <a:graphicData uri="http://schemas.openxmlformats.org/presentationml/2006/ole">
            <mc:AlternateContent xmlns:mc="http://schemas.openxmlformats.org/markup-compatibility/2006">
              <mc:Choice xmlns:v="urn:schemas-microsoft-com:vml" Requires="v">
                <p:oleObj name="Equation" r:id="rId12" imgW="4317840" imgH="863280" progId="Equation.DSMT4">
                  <p:embed/>
                </p:oleObj>
              </mc:Choice>
              <mc:Fallback>
                <p:oleObj name="Equation" r:id="rId12" imgW="4317840" imgH="863280" progId="Equation.DSMT4">
                  <p:embed/>
                  <p:pic>
                    <p:nvPicPr>
                      <p:cNvPr id="0" name=""/>
                      <p:cNvPicPr>
                        <a:picLocks noChangeAspect="1" noChangeArrowheads="1"/>
                      </p:cNvPicPr>
                      <p:nvPr/>
                    </p:nvPicPr>
                    <p:blipFill>
                      <a:blip r:embed="rId13"/>
                      <a:srcRect/>
                      <a:stretch>
                        <a:fillRect/>
                      </a:stretch>
                    </p:blipFill>
                    <p:spPr bwMode="auto">
                      <a:xfrm>
                        <a:off x="917575" y="4432300"/>
                        <a:ext cx="7400925" cy="153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对象 15"/>
          <p:cNvGraphicFramePr>
            <a:graphicFrameLocks noChangeAspect="1"/>
          </p:cNvGraphicFramePr>
          <p:nvPr>
            <p:extLst>
              <p:ext uri="{D42A27DB-BD31-4B8C-83A1-F6EECF244321}">
                <p14:modId xmlns:p14="http://schemas.microsoft.com/office/powerpoint/2010/main" val="789373964"/>
              </p:ext>
            </p:extLst>
          </p:nvPr>
        </p:nvGraphicFramePr>
        <p:xfrm>
          <a:off x="2032852" y="3997064"/>
          <a:ext cx="261835" cy="406400"/>
        </p:xfrm>
        <a:graphic>
          <a:graphicData uri="http://schemas.openxmlformats.org/presentationml/2006/ole">
            <mc:AlternateContent xmlns:mc="http://schemas.openxmlformats.org/markup-compatibility/2006">
              <mc:Choice xmlns:v="urn:schemas-microsoft-com:vml" Requires="v">
                <p:oleObj name="Equation" r:id="rId14" imgW="152334" imgH="228501" progId="Equation.DSMT4">
                  <p:embed/>
                </p:oleObj>
              </mc:Choice>
              <mc:Fallback>
                <p:oleObj name="Equation" r:id="rId14" imgW="152334" imgH="228501"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032852" y="3997064"/>
                        <a:ext cx="261835"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对象 16"/>
          <p:cNvGraphicFramePr>
            <a:graphicFrameLocks noChangeAspect="1"/>
          </p:cNvGraphicFramePr>
          <p:nvPr>
            <p:extLst>
              <p:ext uri="{D42A27DB-BD31-4B8C-83A1-F6EECF244321}">
                <p14:modId xmlns:p14="http://schemas.microsoft.com/office/powerpoint/2010/main" val="1301304107"/>
              </p:ext>
            </p:extLst>
          </p:nvPr>
        </p:nvGraphicFramePr>
        <p:xfrm>
          <a:off x="1167273" y="6039254"/>
          <a:ext cx="503040" cy="450850"/>
        </p:xfrm>
        <a:graphic>
          <a:graphicData uri="http://schemas.openxmlformats.org/presentationml/2006/ole">
            <mc:AlternateContent xmlns:mc="http://schemas.openxmlformats.org/markup-compatibility/2006">
              <mc:Choice xmlns:v="urn:schemas-microsoft-com:vml" Requires="v">
                <p:oleObj name="Equation" r:id="rId16" imgW="291960" imgH="253800" progId="Equation.DSMT4">
                  <p:embed/>
                </p:oleObj>
              </mc:Choice>
              <mc:Fallback>
                <p:oleObj name="Equation" r:id="rId16" imgW="291960" imgH="253800" progId="Equation.DSMT4">
                  <p:embed/>
                  <p:pic>
                    <p:nvPicPr>
                      <p:cNvPr id="0" name=""/>
                      <p:cNvPicPr>
                        <a:picLocks noChangeAspect="1" noChangeArrowheads="1"/>
                      </p:cNvPicPr>
                      <p:nvPr/>
                    </p:nvPicPr>
                    <p:blipFill>
                      <a:blip r:embed="rId17"/>
                      <a:srcRect/>
                      <a:stretch>
                        <a:fillRect/>
                      </a:stretch>
                    </p:blipFill>
                    <p:spPr bwMode="auto">
                      <a:xfrm>
                        <a:off x="1167273" y="6039254"/>
                        <a:ext cx="503040"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对象 1"/>
          <p:cNvGraphicFramePr>
            <a:graphicFrameLocks noChangeAspect="1"/>
          </p:cNvGraphicFramePr>
          <p:nvPr>
            <p:extLst>
              <p:ext uri="{D42A27DB-BD31-4B8C-83A1-F6EECF244321}">
                <p14:modId xmlns:p14="http://schemas.microsoft.com/office/powerpoint/2010/main" val="1886784201"/>
              </p:ext>
            </p:extLst>
          </p:nvPr>
        </p:nvGraphicFramePr>
        <p:xfrm>
          <a:off x="10248126" y="2651605"/>
          <a:ext cx="1675745" cy="428625"/>
        </p:xfrm>
        <a:graphic>
          <a:graphicData uri="http://schemas.openxmlformats.org/presentationml/2006/ole">
            <mc:AlternateContent xmlns:mc="http://schemas.openxmlformats.org/markup-compatibility/2006">
              <mc:Choice xmlns:v="urn:schemas-microsoft-com:vml" Requires="v">
                <p:oleObj name="Equation" r:id="rId18" imgW="977760" imgH="241200" progId="Equation.DSMT4">
                  <p:embed/>
                </p:oleObj>
              </mc:Choice>
              <mc:Fallback>
                <p:oleObj name="Equation" r:id="rId18" imgW="977760" imgH="241200" progId="Equation.DSMT4">
                  <p:embed/>
                  <p:pic>
                    <p:nvPicPr>
                      <p:cNvPr id="0" name=""/>
                      <p:cNvPicPr>
                        <a:picLocks noChangeAspect="1" noChangeArrowheads="1"/>
                      </p:cNvPicPr>
                      <p:nvPr/>
                    </p:nvPicPr>
                    <p:blipFill>
                      <a:blip r:embed="rId19"/>
                      <a:srcRect/>
                      <a:stretch>
                        <a:fillRect/>
                      </a:stretch>
                    </p:blipFill>
                    <p:spPr bwMode="auto">
                      <a:xfrm>
                        <a:off x="10248126" y="2651605"/>
                        <a:ext cx="167574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矩形 2"/>
          <p:cNvSpPr/>
          <p:nvPr/>
        </p:nvSpPr>
        <p:spPr>
          <a:xfrm>
            <a:off x="9485319" y="2681251"/>
            <a:ext cx="876820" cy="369332"/>
          </a:xfrm>
          <a:prstGeom prst="rect">
            <a:avLst/>
          </a:prstGeom>
        </p:spPr>
        <p:txBody>
          <a:bodyPr wrap="none">
            <a:spAutoFit/>
          </a:bodyPr>
          <a:lstStyle/>
          <a:p>
            <a:r>
              <a:rPr lang="zh-CN" altLang="en-US" dirty="0">
                <a:latin typeface="Lucida Sans Unicode" panose="020B0602030504020204" pitchFamily="34" charset="0"/>
                <a:ea typeface="宋体" panose="02010600030101010101" pitchFamily="2" charset="-122"/>
              </a:rPr>
              <a:t>，因为</a:t>
            </a:r>
          </a:p>
        </p:txBody>
      </p:sp>
      <p:sp>
        <p:nvSpPr>
          <p:cNvPr id="18" name="矩形 17"/>
          <p:cNvSpPr/>
          <p:nvPr/>
        </p:nvSpPr>
        <p:spPr>
          <a:xfrm>
            <a:off x="476995" y="116632"/>
            <a:ext cx="4824536" cy="492443"/>
          </a:xfrm>
          <a:prstGeom prst="rect">
            <a:avLst/>
          </a:prstGeom>
        </p:spPr>
        <p:txBody>
          <a:bodyPr wrap="square">
            <a:spAutoFit/>
          </a:bodyPr>
          <a:lstStyle/>
          <a:p>
            <a:r>
              <a:rPr lang="zh-CN" altLang="en-US" sz="2600" b="1" dirty="0">
                <a:latin typeface="微软雅黑" pitchFamily="34" charset="-122"/>
                <a:ea typeface="微软雅黑" pitchFamily="34" charset="-122"/>
              </a:rPr>
              <a:t>第三节   </a:t>
            </a:r>
            <a:r>
              <a:rPr lang="en-US" altLang="zh-CN" sz="2600" b="1" dirty="0">
                <a:latin typeface="微软雅黑" pitchFamily="34" charset="-122"/>
                <a:ea typeface="微软雅黑" pitchFamily="34" charset="-122"/>
              </a:rPr>
              <a:t>ARCH</a:t>
            </a:r>
            <a:r>
              <a:rPr lang="zh-CN" altLang="en-US" sz="2600" b="1" dirty="0">
                <a:latin typeface="微软雅黑" pitchFamily="34" charset="-122"/>
                <a:ea typeface="微软雅黑" pitchFamily="34" charset="-122"/>
              </a:rPr>
              <a:t>模型构建</a:t>
            </a:r>
          </a:p>
        </p:txBody>
      </p:sp>
    </p:spTree>
    <p:extLst>
      <p:ext uri="{BB962C8B-B14F-4D97-AF65-F5344CB8AC3E}">
        <p14:creationId xmlns:p14="http://schemas.microsoft.com/office/powerpoint/2010/main" val="38317058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376167" y="3326924"/>
            <a:ext cx="3583236" cy="1089529"/>
          </a:xfrm>
          <a:prstGeom prst="rect">
            <a:avLst/>
          </a:prstGeom>
        </p:spPr>
        <p:txBody>
          <a:bodyPr wrap="none">
            <a:spAutoFit/>
          </a:bodyPr>
          <a:lstStyle/>
          <a:p>
            <a:pPr>
              <a:lnSpc>
                <a:spcPct val="120000"/>
              </a:lnSpc>
            </a:pPr>
            <a:r>
              <a:rPr lang="zh-CN" altLang="en-US" dirty="0">
                <a:latin typeface="Times New Roman" pitchFamily="18" charset="0"/>
                <a:ea typeface="宋体" panose="02010600030101010101" pitchFamily="2" charset="-122"/>
                <a:cs typeface="Times New Roman" pitchFamily="18" charset="0"/>
              </a:rPr>
              <a:t>当样本量</a:t>
            </a:r>
            <a:r>
              <a:rPr lang="en-US" altLang="zh-CN" dirty="0">
                <a:latin typeface="Times New Roman" pitchFamily="18" charset="0"/>
                <a:ea typeface="宋体" panose="02010600030101010101" pitchFamily="2" charset="-122"/>
                <a:cs typeface="Times New Roman" pitchFamily="18" charset="0"/>
              </a:rPr>
              <a:t>T</a:t>
            </a:r>
            <a:r>
              <a:rPr lang="zh-CN" altLang="en-US" dirty="0">
                <a:latin typeface="Times New Roman" pitchFamily="18" charset="0"/>
                <a:ea typeface="宋体" panose="02010600030101010101" pitchFamily="2" charset="-122"/>
                <a:cs typeface="Times New Roman" pitchFamily="18" charset="0"/>
              </a:rPr>
              <a:t>趋于无穷：</a:t>
            </a:r>
            <a:endParaRPr lang="en-US" altLang="zh-CN" dirty="0">
              <a:latin typeface="Times New Roman" pitchFamily="18" charset="0"/>
              <a:ea typeface="宋体" panose="02010600030101010101" pitchFamily="2" charset="-122"/>
              <a:cs typeface="Times New Roman" pitchFamily="18" charset="0"/>
            </a:endParaRPr>
          </a:p>
          <a:p>
            <a:pPr>
              <a:lnSpc>
                <a:spcPct val="120000"/>
              </a:lnSpc>
            </a:pPr>
            <a:r>
              <a:rPr lang="zh-CN" altLang="en-US" dirty="0">
                <a:latin typeface="Times New Roman" pitchFamily="18" charset="0"/>
                <a:ea typeface="宋体" panose="02010600030101010101" pitchFamily="2" charset="-122"/>
                <a:cs typeface="Times New Roman" pitchFamily="18" charset="0"/>
              </a:rPr>
              <a:t>对于</a:t>
            </a:r>
            <a:r>
              <a:rPr lang="en-US" altLang="zh-CN" i="1" dirty="0">
                <a:latin typeface="Times New Roman" pitchFamily="18" charset="0"/>
                <a:ea typeface="宋体" panose="02010600030101010101" pitchFamily="2" charset="-122"/>
                <a:cs typeface="Times New Roman" pitchFamily="18" charset="0"/>
              </a:rPr>
              <a:t>l </a:t>
            </a:r>
            <a:r>
              <a:rPr lang="en-US" altLang="zh-CN" dirty="0">
                <a:latin typeface="Times New Roman" pitchFamily="18" charset="0"/>
                <a:ea typeface="宋体" panose="02010600030101010101" pitchFamily="2" charset="-122"/>
                <a:cs typeface="Times New Roman" pitchFamily="18" charset="0"/>
              </a:rPr>
              <a:t>&gt; </a:t>
            </a:r>
            <a:r>
              <a:rPr lang="en-US" altLang="zh-CN" i="1" dirty="0">
                <a:latin typeface="Times New Roman" pitchFamily="18" charset="0"/>
                <a:ea typeface="宋体" panose="02010600030101010101" pitchFamily="2" charset="-122"/>
                <a:cs typeface="Times New Roman" pitchFamily="18" charset="0"/>
              </a:rPr>
              <a:t>p</a:t>
            </a:r>
            <a:r>
              <a:rPr lang="zh-CN" altLang="en-US" dirty="0">
                <a:latin typeface="Times New Roman" pitchFamily="18" charset="0"/>
                <a:ea typeface="宋体" panose="02010600030101010101" pitchFamily="2" charset="-122"/>
                <a:cs typeface="Times New Roman" pitchFamily="18" charset="0"/>
              </a:rPr>
              <a:t>，      收敛于零。</a:t>
            </a:r>
            <a:endParaRPr lang="en-US" altLang="zh-CN" dirty="0">
              <a:latin typeface="Times New Roman" pitchFamily="18" charset="0"/>
              <a:ea typeface="宋体" panose="02010600030101010101" pitchFamily="2" charset="-122"/>
              <a:cs typeface="Times New Roman" pitchFamily="18" charset="0"/>
            </a:endParaRPr>
          </a:p>
          <a:p>
            <a:pPr>
              <a:lnSpc>
                <a:spcPct val="120000"/>
              </a:lnSpc>
            </a:pPr>
            <a:r>
              <a:rPr lang="zh-CN" altLang="en-US" dirty="0">
                <a:latin typeface="Times New Roman" pitchFamily="18" charset="0"/>
                <a:ea typeface="宋体" panose="02010600030101010101" pitchFamily="2" charset="-122"/>
                <a:cs typeface="Times New Roman" pitchFamily="18" charset="0"/>
              </a:rPr>
              <a:t>对于</a:t>
            </a:r>
            <a:r>
              <a:rPr lang="en-US" altLang="zh-CN" i="1" dirty="0">
                <a:latin typeface="Times New Roman" pitchFamily="18" charset="0"/>
                <a:ea typeface="宋体" panose="02010600030101010101" pitchFamily="2" charset="-122"/>
                <a:cs typeface="Times New Roman" pitchFamily="18" charset="0"/>
              </a:rPr>
              <a:t>l </a:t>
            </a:r>
            <a:r>
              <a:rPr lang="en-US" altLang="zh-CN" dirty="0">
                <a:latin typeface="Times New Roman" pitchFamily="18" charset="0"/>
                <a:ea typeface="宋体" panose="02010600030101010101" pitchFamily="2" charset="-122"/>
                <a:cs typeface="Times New Roman" pitchFamily="18" charset="0"/>
              </a:rPr>
              <a:t>&gt; </a:t>
            </a:r>
            <a:r>
              <a:rPr lang="en-US" altLang="zh-CN" i="1" dirty="0">
                <a:latin typeface="Times New Roman" pitchFamily="18" charset="0"/>
                <a:ea typeface="宋体" panose="02010600030101010101" pitchFamily="2" charset="-122"/>
                <a:cs typeface="Times New Roman" pitchFamily="18" charset="0"/>
              </a:rPr>
              <a:t>p</a:t>
            </a:r>
            <a:r>
              <a:rPr lang="zh-CN" altLang="en-US" dirty="0">
                <a:latin typeface="Times New Roman" pitchFamily="18" charset="0"/>
                <a:ea typeface="宋体" panose="02010600030101010101" pitchFamily="2" charset="-122"/>
                <a:cs typeface="Times New Roman" pitchFamily="18" charset="0"/>
              </a:rPr>
              <a:t>，      的渐进方差为</a:t>
            </a:r>
            <a:r>
              <a:rPr lang="en-US" altLang="zh-CN" dirty="0">
                <a:latin typeface="Times New Roman" pitchFamily="18" charset="0"/>
                <a:ea typeface="宋体" panose="02010600030101010101" pitchFamily="2" charset="-122"/>
                <a:cs typeface="Times New Roman" pitchFamily="18" charset="0"/>
              </a:rPr>
              <a:t>1/T</a:t>
            </a:r>
            <a:r>
              <a:rPr lang="zh-CN" altLang="en-US" dirty="0">
                <a:latin typeface="Lucida Sans Unicode" panose="020B0602030504020204" pitchFamily="34" charset="0"/>
                <a:ea typeface="宋体" panose="02010600030101010101" pitchFamily="2" charset="-122"/>
              </a:rPr>
              <a:t>。</a:t>
            </a:r>
          </a:p>
        </p:txBody>
      </p:sp>
      <p:sp>
        <p:nvSpPr>
          <p:cNvPr id="3" name="内容占位符 2"/>
          <p:cNvSpPr>
            <a:spLocks noGrp="1"/>
          </p:cNvSpPr>
          <p:nvPr>
            <p:ph idx="1"/>
          </p:nvPr>
        </p:nvSpPr>
        <p:spPr>
          <a:xfrm>
            <a:off x="264658" y="756241"/>
            <a:ext cx="11566258" cy="5479243"/>
          </a:xfrm>
        </p:spPr>
        <p:txBody>
          <a:bodyPr/>
          <a:lstStyle/>
          <a:p>
            <a:pPr marL="0" indent="0">
              <a:lnSpc>
                <a:spcPct val="100000"/>
              </a:lnSpc>
              <a:buNone/>
            </a:pPr>
            <a:r>
              <a:rPr lang="zh-CN" altLang="en-US" sz="1800" dirty="0">
                <a:latin typeface="Lucida Sans Unicode" panose="020B0602030504020204" pitchFamily="34" charset="0"/>
                <a:ea typeface="宋体" panose="02010600030101010101" pitchFamily="2" charset="-122"/>
              </a:rPr>
              <a:t>由上面的分析，可知收益率存在</a:t>
            </a:r>
            <a:r>
              <a:rPr lang="en-US" altLang="zh-CN" sz="1800" dirty="0">
                <a:latin typeface="Lucida Sans Unicode" panose="020B0602030504020204" pitchFamily="34" charset="0"/>
                <a:ea typeface="宋体" panose="02010600030101010101" pitchFamily="2" charset="-122"/>
              </a:rPr>
              <a:t>ARCH</a:t>
            </a:r>
            <a:r>
              <a:rPr lang="zh-CN" altLang="en-US" sz="1800" dirty="0">
                <a:latin typeface="Lucida Sans Unicode" panose="020B0602030504020204" pitchFamily="34" charset="0"/>
                <a:ea typeface="宋体" panose="02010600030101010101" pitchFamily="2" charset="-122"/>
              </a:rPr>
              <a:t>效应，故此，应该建立如下模型：</a:t>
            </a:r>
            <a:endParaRPr lang="en-US" altLang="zh-CN" sz="1800" dirty="0">
              <a:latin typeface="Lucida Sans Unicode" panose="020B0602030504020204" pitchFamily="34" charset="0"/>
              <a:ea typeface="宋体" panose="02010600030101010101" pitchFamily="2" charset="-122"/>
            </a:endParaRPr>
          </a:p>
          <a:p>
            <a:pPr marL="0" indent="0">
              <a:lnSpc>
                <a:spcPct val="100000"/>
              </a:lnSpc>
              <a:buNone/>
            </a:pPr>
            <a:endParaRPr lang="en-US" altLang="zh-CN" sz="1000" dirty="0">
              <a:latin typeface="Lucida Sans Unicode" panose="020B0602030504020204" pitchFamily="34" charset="0"/>
              <a:ea typeface="宋体" panose="02010600030101010101" pitchFamily="2" charset="-122"/>
            </a:endParaRPr>
          </a:p>
          <a:p>
            <a:pPr marL="0" indent="0">
              <a:lnSpc>
                <a:spcPct val="100000"/>
              </a:lnSpc>
              <a:buNone/>
            </a:pPr>
            <a:endParaRPr lang="en-US" altLang="zh-CN" sz="1000" dirty="0">
              <a:latin typeface="Lucida Sans Unicode" panose="020B0602030504020204" pitchFamily="34" charset="0"/>
              <a:ea typeface="宋体" panose="02010600030101010101" pitchFamily="2" charset="-122"/>
            </a:endParaRPr>
          </a:p>
          <a:p>
            <a:pPr marL="0" indent="0">
              <a:lnSpc>
                <a:spcPct val="100000"/>
              </a:lnSpc>
              <a:buNone/>
            </a:pPr>
            <a:endParaRPr lang="en-US" altLang="zh-CN" sz="1000" dirty="0">
              <a:latin typeface="Lucida Sans Unicode" panose="020B0602030504020204" pitchFamily="34" charset="0"/>
              <a:ea typeface="宋体" panose="02010600030101010101" pitchFamily="2" charset="-122"/>
            </a:endParaRPr>
          </a:p>
          <a:p>
            <a:pPr marL="0" indent="0">
              <a:lnSpc>
                <a:spcPct val="100000"/>
              </a:lnSpc>
              <a:spcBef>
                <a:spcPts val="0"/>
              </a:spcBef>
              <a:buNone/>
            </a:pPr>
            <a:endParaRPr lang="en-US" altLang="zh-CN" sz="1800" dirty="0">
              <a:latin typeface="Lucida Sans Unicode" panose="020B0602030504020204" pitchFamily="34" charset="0"/>
              <a:ea typeface="宋体" panose="02010600030101010101" pitchFamily="2" charset="-122"/>
            </a:endParaRPr>
          </a:p>
          <a:p>
            <a:pPr marL="0" indent="0">
              <a:lnSpc>
                <a:spcPct val="100000"/>
              </a:lnSpc>
              <a:spcBef>
                <a:spcPts val="0"/>
              </a:spcBef>
              <a:buNone/>
            </a:pPr>
            <a:r>
              <a:rPr lang="zh-CN" altLang="en-US" sz="1800" dirty="0">
                <a:latin typeface="Lucida Sans Unicode" panose="020B0602030504020204" pitchFamily="34" charset="0"/>
                <a:ea typeface="宋体" panose="02010600030101010101" pitchFamily="2" charset="-122"/>
              </a:rPr>
              <a:t>因为                         ，令                   ，故此：</a:t>
            </a:r>
            <a:endParaRPr lang="en-US" altLang="zh-CN" sz="1800" dirty="0">
              <a:latin typeface="Lucida Sans Unicode" panose="020B0602030504020204" pitchFamily="34" charset="0"/>
              <a:ea typeface="宋体" panose="02010600030101010101" pitchFamily="2" charset="-122"/>
            </a:endParaRPr>
          </a:p>
          <a:p>
            <a:pPr marL="0" indent="0">
              <a:lnSpc>
                <a:spcPct val="100000"/>
              </a:lnSpc>
              <a:spcBef>
                <a:spcPts val="1200"/>
              </a:spcBef>
              <a:buNone/>
            </a:pPr>
            <a:r>
              <a:rPr lang="zh-CN" altLang="en-US" sz="1800" dirty="0">
                <a:latin typeface="Lucida Sans Unicode" panose="020B0602030504020204" pitchFamily="34" charset="0"/>
                <a:ea typeface="宋体" panose="02010600030101010101" pitchFamily="2" charset="-122"/>
              </a:rPr>
              <a:t>此时，      是</a:t>
            </a:r>
            <a:r>
              <a:rPr lang="en-US" altLang="zh-CN" sz="1800" dirty="0">
                <a:latin typeface="Lucida Sans Unicode" panose="020B0602030504020204" pitchFamily="34" charset="0"/>
                <a:ea typeface="宋体" panose="02010600030101010101" pitchFamily="2" charset="-122"/>
              </a:rPr>
              <a:t>AR(p)</a:t>
            </a:r>
            <a:r>
              <a:rPr lang="zh-CN" altLang="en-US" sz="1800" dirty="0">
                <a:latin typeface="Lucida Sans Unicode" panose="020B0602030504020204" pitchFamily="34" charset="0"/>
                <a:ea typeface="宋体" panose="02010600030101010101" pitchFamily="2" charset="-122"/>
              </a:rPr>
              <a:t>模型，但不要求残差序列        独立同分布，可采用</a:t>
            </a:r>
            <a:r>
              <a:rPr lang="en-US" altLang="zh-CN" sz="1800" dirty="0">
                <a:latin typeface="Lucida Sans Unicode" panose="020B0602030504020204" pitchFamily="34" charset="0"/>
                <a:ea typeface="宋体" panose="02010600030101010101" pitchFamily="2" charset="-122"/>
              </a:rPr>
              <a:t>PACF</a:t>
            </a:r>
            <a:r>
              <a:rPr lang="zh-CN" altLang="en-US" sz="1800" dirty="0">
                <a:latin typeface="Lucida Sans Unicode" panose="020B0602030504020204" pitchFamily="34" charset="0"/>
                <a:ea typeface="宋体" panose="02010600030101010101" pitchFamily="2" charset="-122"/>
              </a:rPr>
              <a:t>确定滞后阶数</a:t>
            </a:r>
            <a:r>
              <a:rPr lang="en-US" altLang="zh-CN" sz="1800" dirty="0">
                <a:latin typeface="Lucida Sans Unicode" panose="020B0602030504020204" pitchFamily="34" charset="0"/>
                <a:ea typeface="宋体" panose="02010600030101010101" pitchFamily="2" charset="-122"/>
              </a:rPr>
              <a:t>p</a:t>
            </a:r>
            <a:r>
              <a:rPr lang="zh-CN" altLang="en-US" sz="1800" dirty="0">
                <a:latin typeface="Lucida Sans Unicode" panose="020B0602030504020204" pitchFamily="34" charset="0"/>
                <a:ea typeface="宋体" panose="02010600030101010101" pitchFamily="2" charset="-122"/>
              </a:rPr>
              <a:t>。</a:t>
            </a:r>
            <a:endParaRPr lang="en-US" altLang="zh-CN" sz="1800" dirty="0">
              <a:latin typeface="Lucida Sans Unicode" panose="020B0602030504020204" pitchFamily="34" charset="0"/>
              <a:ea typeface="宋体" panose="02010600030101010101" pitchFamily="2" charset="-122"/>
            </a:endParaRPr>
          </a:p>
          <a:p>
            <a:pPr>
              <a:lnSpc>
                <a:spcPct val="100000"/>
              </a:lnSpc>
              <a:buFont typeface="Wingdings" pitchFamily="2" charset="2"/>
              <a:buChar char="Ø"/>
            </a:pPr>
            <a:endParaRPr lang="en-US" altLang="zh-CN" sz="1800" dirty="0">
              <a:latin typeface="Lucida Sans Unicode" panose="020B0602030504020204" pitchFamily="34" charset="0"/>
              <a:ea typeface="宋体" panose="02010600030101010101" pitchFamily="2" charset="-122"/>
            </a:endParaRPr>
          </a:p>
          <a:p>
            <a:pPr>
              <a:lnSpc>
                <a:spcPct val="100000"/>
              </a:lnSpc>
              <a:buFont typeface="Wingdings" pitchFamily="2" charset="2"/>
              <a:buChar char="Ø"/>
            </a:pPr>
            <a:endParaRPr lang="en-US" altLang="zh-CN" sz="1800" dirty="0">
              <a:latin typeface="Lucida Sans Unicode" panose="020B0602030504020204" pitchFamily="34" charset="0"/>
              <a:ea typeface="宋体" panose="02010600030101010101" pitchFamily="2" charset="-122"/>
            </a:endParaRPr>
          </a:p>
          <a:p>
            <a:pPr>
              <a:lnSpc>
                <a:spcPct val="100000"/>
              </a:lnSpc>
              <a:buFont typeface="Wingdings" pitchFamily="2" charset="2"/>
              <a:buChar char="Ø"/>
            </a:pPr>
            <a:endParaRPr lang="en-US" altLang="zh-CN" sz="1800" dirty="0">
              <a:latin typeface="Lucida Sans Unicode" panose="020B0602030504020204" pitchFamily="34" charset="0"/>
              <a:ea typeface="宋体" panose="02010600030101010101" pitchFamily="2" charset="-122"/>
            </a:endParaRPr>
          </a:p>
          <a:p>
            <a:pPr>
              <a:lnSpc>
                <a:spcPct val="100000"/>
              </a:lnSpc>
              <a:buFont typeface="Wingdings" pitchFamily="2" charset="2"/>
              <a:buChar char="Ø"/>
            </a:pPr>
            <a:endParaRPr lang="en-US" altLang="zh-CN" sz="1800" dirty="0">
              <a:latin typeface="Lucida Sans Unicode" panose="020B0602030504020204" pitchFamily="34" charset="0"/>
              <a:ea typeface="宋体" panose="02010600030101010101" pitchFamily="2" charset="-122"/>
            </a:endParaRPr>
          </a:p>
          <a:p>
            <a:pPr marL="0" indent="0">
              <a:lnSpc>
                <a:spcPct val="100000"/>
              </a:lnSpc>
              <a:buNone/>
            </a:pPr>
            <a:endParaRPr lang="en-US" altLang="zh-CN" sz="1800" dirty="0">
              <a:latin typeface="Lucida Sans Unicode" panose="020B0602030504020204" pitchFamily="34" charset="0"/>
              <a:ea typeface="宋体" panose="02010600030101010101" pitchFamily="2" charset="-122"/>
            </a:endParaRPr>
          </a:p>
          <a:p>
            <a:pPr marL="0" indent="0">
              <a:spcBef>
                <a:spcPts val="0"/>
              </a:spcBef>
              <a:buNone/>
            </a:pPr>
            <a:endParaRPr lang="en-US" altLang="zh-CN" sz="1800" dirty="0">
              <a:latin typeface="Lucida Sans Unicode" panose="020B0602030504020204" pitchFamily="34" charset="0"/>
              <a:ea typeface="宋体" panose="02010600030101010101" pitchFamily="2" charset="-122"/>
            </a:endParaRPr>
          </a:p>
          <a:p>
            <a:pPr marL="0" indent="0">
              <a:lnSpc>
                <a:spcPct val="150000"/>
              </a:lnSpc>
              <a:buNone/>
            </a:pPr>
            <a:r>
              <a:rPr lang="zh-CN" altLang="en-US" sz="1800" dirty="0">
                <a:latin typeface="Lucida Sans Unicode" panose="020B0602030504020204" pitchFamily="34" charset="0"/>
                <a:ea typeface="宋体" panose="02010600030101010101" pitchFamily="2" charset="-122"/>
              </a:rPr>
              <a:t>对上述模型采用</a:t>
            </a:r>
            <a:r>
              <a:rPr lang="en-US" altLang="zh-CN" sz="1800" dirty="0">
                <a:latin typeface="Lucida Sans Unicode" panose="020B0602030504020204" pitchFamily="34" charset="0"/>
                <a:ea typeface="宋体" panose="02010600030101010101" pitchFamily="2" charset="-122"/>
              </a:rPr>
              <a:t>OLS</a:t>
            </a:r>
            <a:r>
              <a:rPr lang="zh-CN" altLang="en-US" sz="1800" dirty="0">
                <a:latin typeface="Lucida Sans Unicode" panose="020B0602030504020204" pitchFamily="34" charset="0"/>
                <a:ea typeface="宋体" panose="02010600030101010101" pitchFamily="2" charset="-122"/>
              </a:rPr>
              <a:t>估计不是有效估计，即方差不是最小，因此，一般采用极大似然函数展开估计。</a:t>
            </a:r>
            <a:endParaRPr lang="en-US" altLang="zh-CN" sz="1800" dirty="0">
              <a:latin typeface="Lucida Sans Unicode" panose="020B0602030504020204" pitchFamily="34" charset="0"/>
              <a:ea typeface="宋体" panose="02010600030101010101" pitchFamily="2" charset="-122"/>
            </a:endParaRPr>
          </a:p>
          <a:p>
            <a:pPr marL="0" indent="0">
              <a:lnSpc>
                <a:spcPct val="150000"/>
              </a:lnSpc>
              <a:spcBef>
                <a:spcPts val="1200"/>
              </a:spcBef>
              <a:buNone/>
            </a:pPr>
            <a:r>
              <a:rPr lang="en-US" altLang="zh-CN" sz="1800" dirty="0">
                <a:latin typeface="Lucida Sans Unicode" panose="020B0602030504020204" pitchFamily="34" charset="0"/>
                <a:ea typeface="宋体" panose="02010600030101010101" pitchFamily="2" charset="-122"/>
              </a:rPr>
              <a:t>ARCH(p)</a:t>
            </a:r>
            <a:r>
              <a:rPr lang="zh-CN" altLang="en-US" sz="1800" dirty="0">
                <a:latin typeface="Lucida Sans Unicode" panose="020B0602030504020204" pitchFamily="34" charset="0"/>
                <a:ea typeface="宋体" panose="02010600030101010101" pitchFamily="2" charset="-122"/>
              </a:rPr>
              <a:t>模型设定为：</a:t>
            </a:r>
            <a:endParaRPr lang="en-US" altLang="zh-CN" sz="1800" dirty="0">
              <a:latin typeface="Lucida Sans Unicode" panose="020B0602030504020204" pitchFamily="34" charset="0"/>
              <a:ea typeface="宋体" panose="02010600030101010101" pitchFamily="2" charset="-122"/>
            </a:endParaRPr>
          </a:p>
          <a:p>
            <a:pPr marL="0" indent="0">
              <a:lnSpc>
                <a:spcPct val="150000"/>
              </a:lnSpc>
              <a:buNone/>
            </a:pPr>
            <a:endParaRPr lang="en-US" altLang="zh-CN" sz="800" dirty="0">
              <a:latin typeface="Lucida Sans Unicode" panose="020B0602030504020204" pitchFamily="34" charset="0"/>
              <a:ea typeface="宋体" panose="02010600030101010101" pitchFamily="2" charset="-122"/>
            </a:endParaRPr>
          </a:p>
          <a:p>
            <a:pPr marL="0" indent="0">
              <a:buNone/>
            </a:pPr>
            <a:r>
              <a:rPr lang="zh-CN" altLang="en-US" sz="1800" dirty="0">
                <a:latin typeface="Lucida Sans Unicode" panose="020B0602030504020204" pitchFamily="34" charset="0"/>
                <a:ea typeface="宋体" panose="02010600030101010101" pitchFamily="2" charset="-122"/>
              </a:rPr>
              <a:t>结合残差        假定，可以分位三种，即（</a:t>
            </a:r>
            <a:r>
              <a:rPr lang="en-US" altLang="zh-CN" sz="1800" dirty="0">
                <a:latin typeface="Lucida Sans Unicode" panose="020B0602030504020204" pitchFamily="34" charset="0"/>
                <a:ea typeface="宋体" panose="02010600030101010101" pitchFamily="2" charset="-122"/>
              </a:rPr>
              <a:t>1</a:t>
            </a:r>
            <a:r>
              <a:rPr lang="zh-CN" altLang="en-US" sz="1800" dirty="0">
                <a:latin typeface="Lucida Sans Unicode" panose="020B0602030504020204" pitchFamily="34" charset="0"/>
                <a:ea typeface="宋体" panose="02010600030101010101" pitchFamily="2" charset="-122"/>
              </a:rPr>
              <a:t>）残差服从标准正态分布；（</a:t>
            </a:r>
            <a:r>
              <a:rPr lang="en-US" altLang="zh-CN" sz="1800" dirty="0">
                <a:latin typeface="Lucida Sans Unicode" panose="020B0602030504020204" pitchFamily="34" charset="0"/>
                <a:ea typeface="宋体" panose="02010600030101010101" pitchFamily="2" charset="-122"/>
              </a:rPr>
              <a:t>2</a:t>
            </a:r>
            <a:r>
              <a:rPr lang="zh-CN" altLang="en-US" sz="1800" dirty="0">
                <a:latin typeface="Lucida Sans Unicode" panose="020B0602030504020204" pitchFamily="34" charset="0"/>
                <a:ea typeface="宋体" panose="02010600030101010101" pitchFamily="2" charset="-122"/>
              </a:rPr>
              <a:t>）有偏</a:t>
            </a:r>
            <a:r>
              <a:rPr lang="en-US" altLang="zh-CN" sz="1800" dirty="0">
                <a:latin typeface="Lucida Sans Unicode" panose="020B0602030504020204" pitchFamily="34" charset="0"/>
                <a:ea typeface="宋体" panose="02010600030101010101" pitchFamily="2" charset="-122"/>
              </a:rPr>
              <a:t>t</a:t>
            </a:r>
            <a:r>
              <a:rPr lang="zh-CN" altLang="en-US" sz="1800" dirty="0">
                <a:latin typeface="Lucida Sans Unicode" panose="020B0602030504020204" pitchFamily="34" charset="0"/>
                <a:ea typeface="宋体" panose="02010600030101010101" pitchFamily="2" charset="-122"/>
              </a:rPr>
              <a:t>分布；（</a:t>
            </a:r>
            <a:r>
              <a:rPr lang="en-US" altLang="zh-CN" sz="1800" dirty="0">
                <a:latin typeface="Lucida Sans Unicode" panose="020B0602030504020204" pitchFamily="34" charset="0"/>
                <a:ea typeface="宋体" panose="02010600030101010101" pitchFamily="2" charset="-122"/>
              </a:rPr>
              <a:t>3</a:t>
            </a:r>
            <a:r>
              <a:rPr lang="zh-CN" altLang="en-US" sz="1800" dirty="0">
                <a:latin typeface="Lucida Sans Unicode" panose="020B0602030504020204" pitchFamily="34" charset="0"/>
                <a:ea typeface="宋体" panose="02010600030101010101" pitchFamily="2" charset="-122"/>
              </a:rPr>
              <a:t>）广义误差分布。</a:t>
            </a:r>
            <a:endParaRPr lang="en-US" altLang="zh-CN" sz="1800" dirty="0">
              <a:latin typeface="Lucida Sans Unicode" panose="020B0602030504020204" pitchFamily="34" charset="0"/>
              <a:ea typeface="宋体" panose="02010600030101010101" pitchFamily="2" charset="-122"/>
            </a:endParaRPr>
          </a:p>
        </p:txBody>
      </p:sp>
      <p:graphicFrame>
        <p:nvGraphicFramePr>
          <p:cNvPr id="6" name="对象 5"/>
          <p:cNvGraphicFramePr>
            <a:graphicFrameLocks noChangeAspect="1"/>
          </p:cNvGraphicFramePr>
          <p:nvPr>
            <p:extLst>
              <p:ext uri="{D42A27DB-BD31-4B8C-83A1-F6EECF244321}">
                <p14:modId xmlns:p14="http://schemas.microsoft.com/office/powerpoint/2010/main" val="2646887672"/>
              </p:ext>
            </p:extLst>
          </p:nvPr>
        </p:nvGraphicFramePr>
        <p:xfrm>
          <a:off x="3595688" y="1185863"/>
          <a:ext cx="3024187" cy="452437"/>
        </p:xfrm>
        <a:graphic>
          <a:graphicData uri="http://schemas.openxmlformats.org/presentationml/2006/ole">
            <mc:AlternateContent xmlns:mc="http://schemas.openxmlformats.org/markup-compatibility/2006">
              <mc:Choice xmlns:v="urn:schemas-microsoft-com:vml" Requires="v">
                <p:oleObj name="Equation" r:id="rId2" imgW="1765080" imgH="253800" progId="Equation.DSMT4">
                  <p:embed/>
                </p:oleObj>
              </mc:Choice>
              <mc:Fallback>
                <p:oleObj name="Equation" r:id="rId2" imgW="1765080" imgH="253800" progId="Equation.DSMT4">
                  <p:embed/>
                  <p:pic>
                    <p:nvPicPr>
                      <p:cNvPr id="0" name=""/>
                      <p:cNvPicPr>
                        <a:picLocks noChangeAspect="1" noChangeArrowheads="1"/>
                      </p:cNvPicPr>
                      <p:nvPr/>
                    </p:nvPicPr>
                    <p:blipFill>
                      <a:blip r:embed="rId3"/>
                      <a:srcRect/>
                      <a:stretch>
                        <a:fillRect/>
                      </a:stretch>
                    </p:blipFill>
                    <p:spPr bwMode="auto">
                      <a:xfrm>
                        <a:off x="3595688" y="1185863"/>
                        <a:ext cx="3024187"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2374893306"/>
              </p:ext>
            </p:extLst>
          </p:nvPr>
        </p:nvGraphicFramePr>
        <p:xfrm>
          <a:off x="981051" y="1772816"/>
          <a:ext cx="1674159" cy="496888"/>
        </p:xfrm>
        <a:graphic>
          <a:graphicData uri="http://schemas.openxmlformats.org/presentationml/2006/ole">
            <mc:AlternateContent xmlns:mc="http://schemas.openxmlformats.org/markup-compatibility/2006">
              <mc:Choice xmlns:v="urn:schemas-microsoft-com:vml" Requires="v">
                <p:oleObj name="Equation" r:id="rId4" imgW="977760" imgH="279360" progId="Equation.DSMT4">
                  <p:embed/>
                </p:oleObj>
              </mc:Choice>
              <mc:Fallback>
                <p:oleObj name="Equation" r:id="rId4" imgW="977760" imgH="279360" progId="Equation.DSMT4">
                  <p:embed/>
                  <p:pic>
                    <p:nvPicPr>
                      <p:cNvPr id="0" name=""/>
                      <p:cNvPicPr>
                        <a:picLocks noChangeAspect="1" noChangeArrowheads="1"/>
                      </p:cNvPicPr>
                      <p:nvPr/>
                    </p:nvPicPr>
                    <p:blipFill>
                      <a:blip r:embed="rId5"/>
                      <a:srcRect/>
                      <a:stretch>
                        <a:fillRect/>
                      </a:stretch>
                    </p:blipFill>
                    <p:spPr bwMode="auto">
                      <a:xfrm>
                        <a:off x="981051" y="1772816"/>
                        <a:ext cx="1674159"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3715774074"/>
              </p:ext>
            </p:extLst>
          </p:nvPr>
        </p:nvGraphicFramePr>
        <p:xfrm>
          <a:off x="5548313" y="1833563"/>
          <a:ext cx="3417887" cy="452437"/>
        </p:xfrm>
        <a:graphic>
          <a:graphicData uri="http://schemas.openxmlformats.org/presentationml/2006/ole">
            <mc:AlternateContent xmlns:mc="http://schemas.openxmlformats.org/markup-compatibility/2006">
              <mc:Choice xmlns:v="urn:schemas-microsoft-com:vml" Requires="v">
                <p:oleObj name="Equation" r:id="rId6" imgW="1993680" imgH="253800" progId="Equation.DSMT4">
                  <p:embed/>
                </p:oleObj>
              </mc:Choice>
              <mc:Fallback>
                <p:oleObj name="Equation" r:id="rId6" imgW="1993680" imgH="253800" progId="Equation.DSMT4">
                  <p:embed/>
                  <p:pic>
                    <p:nvPicPr>
                      <p:cNvPr id="0" name=""/>
                      <p:cNvPicPr>
                        <a:picLocks noChangeAspect="1" noChangeArrowheads="1"/>
                      </p:cNvPicPr>
                      <p:nvPr/>
                    </p:nvPicPr>
                    <p:blipFill>
                      <a:blip r:embed="rId7"/>
                      <a:srcRect/>
                      <a:stretch>
                        <a:fillRect/>
                      </a:stretch>
                    </p:blipFill>
                    <p:spPr bwMode="auto">
                      <a:xfrm>
                        <a:off x="5548313" y="1833563"/>
                        <a:ext cx="3417887"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837676913"/>
              </p:ext>
            </p:extLst>
          </p:nvPr>
        </p:nvGraphicFramePr>
        <p:xfrm>
          <a:off x="3192463" y="1844675"/>
          <a:ext cx="1303337" cy="428625"/>
        </p:xfrm>
        <a:graphic>
          <a:graphicData uri="http://schemas.openxmlformats.org/presentationml/2006/ole">
            <mc:AlternateContent xmlns:mc="http://schemas.openxmlformats.org/markup-compatibility/2006">
              <mc:Choice xmlns:v="urn:schemas-microsoft-com:vml" Requires="v">
                <p:oleObj name="Equation" r:id="rId8" imgW="761760" imgH="241200" progId="Equation.DSMT4">
                  <p:embed/>
                </p:oleObj>
              </mc:Choice>
              <mc:Fallback>
                <p:oleObj name="Equation" r:id="rId8" imgW="761760" imgH="241200" progId="Equation.DSMT4">
                  <p:embed/>
                  <p:pic>
                    <p:nvPicPr>
                      <p:cNvPr id="0" name=""/>
                      <p:cNvPicPr>
                        <a:picLocks noChangeAspect="1" noChangeArrowheads="1"/>
                      </p:cNvPicPr>
                      <p:nvPr/>
                    </p:nvPicPr>
                    <p:blipFill>
                      <a:blip r:embed="rId9"/>
                      <a:srcRect/>
                      <a:stretch>
                        <a:fillRect/>
                      </a:stretch>
                    </p:blipFill>
                    <p:spPr bwMode="auto">
                      <a:xfrm>
                        <a:off x="3192463" y="1844675"/>
                        <a:ext cx="1303337"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2608808120"/>
              </p:ext>
            </p:extLst>
          </p:nvPr>
        </p:nvGraphicFramePr>
        <p:xfrm>
          <a:off x="909043" y="2204864"/>
          <a:ext cx="544299" cy="496887"/>
        </p:xfrm>
        <a:graphic>
          <a:graphicData uri="http://schemas.openxmlformats.org/presentationml/2006/ole">
            <mc:AlternateContent xmlns:mc="http://schemas.openxmlformats.org/markup-compatibility/2006">
              <mc:Choice xmlns:v="urn:schemas-microsoft-com:vml" Requires="v">
                <p:oleObj name="Equation" r:id="rId10" imgW="317160" imgH="279360" progId="Equation.DSMT4">
                  <p:embed/>
                </p:oleObj>
              </mc:Choice>
              <mc:Fallback>
                <p:oleObj name="Equation" r:id="rId10" imgW="317160" imgH="279360" progId="Equation.DSMT4">
                  <p:embed/>
                  <p:pic>
                    <p:nvPicPr>
                      <p:cNvPr id="0" name=""/>
                      <p:cNvPicPr>
                        <a:picLocks noChangeAspect="1" noChangeArrowheads="1"/>
                      </p:cNvPicPr>
                      <p:nvPr/>
                    </p:nvPicPr>
                    <p:blipFill>
                      <a:blip r:embed="rId11"/>
                      <a:srcRect/>
                      <a:stretch>
                        <a:fillRect/>
                      </a:stretch>
                    </p:blipFill>
                    <p:spPr bwMode="auto">
                      <a:xfrm>
                        <a:off x="909043" y="2204864"/>
                        <a:ext cx="544299"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2151923198"/>
              </p:ext>
            </p:extLst>
          </p:nvPr>
        </p:nvGraphicFramePr>
        <p:xfrm>
          <a:off x="4921250" y="2205038"/>
          <a:ext cx="544513" cy="496887"/>
        </p:xfrm>
        <a:graphic>
          <a:graphicData uri="http://schemas.openxmlformats.org/presentationml/2006/ole">
            <mc:AlternateContent xmlns:mc="http://schemas.openxmlformats.org/markup-compatibility/2006">
              <mc:Choice xmlns:v="urn:schemas-microsoft-com:vml" Requires="v">
                <p:oleObj name="Equation" r:id="rId12" imgW="317160" imgH="279360" progId="Equation.DSMT4">
                  <p:embed/>
                </p:oleObj>
              </mc:Choice>
              <mc:Fallback>
                <p:oleObj name="Equation" r:id="rId12" imgW="317160" imgH="279360" progId="Equation.DSMT4">
                  <p:embed/>
                  <p:pic>
                    <p:nvPicPr>
                      <p:cNvPr id="0" name=""/>
                      <p:cNvPicPr>
                        <a:picLocks noChangeAspect="1" noChangeArrowheads="1"/>
                      </p:cNvPicPr>
                      <p:nvPr/>
                    </p:nvPicPr>
                    <p:blipFill>
                      <a:blip r:embed="rId13"/>
                      <a:srcRect/>
                      <a:stretch>
                        <a:fillRect/>
                      </a:stretch>
                    </p:blipFill>
                    <p:spPr bwMode="auto">
                      <a:xfrm>
                        <a:off x="4921250" y="2205038"/>
                        <a:ext cx="54451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1228981568"/>
              </p:ext>
            </p:extLst>
          </p:nvPr>
        </p:nvGraphicFramePr>
        <p:xfrm>
          <a:off x="1352550" y="5732463"/>
          <a:ext cx="501650" cy="498475"/>
        </p:xfrm>
        <a:graphic>
          <a:graphicData uri="http://schemas.openxmlformats.org/presentationml/2006/ole">
            <mc:AlternateContent xmlns:mc="http://schemas.openxmlformats.org/markup-compatibility/2006">
              <mc:Choice xmlns:v="urn:schemas-microsoft-com:vml" Requires="v">
                <p:oleObj name="Equation" r:id="rId14" imgW="291960" imgH="279360" progId="Equation.DSMT4">
                  <p:embed/>
                </p:oleObj>
              </mc:Choice>
              <mc:Fallback>
                <p:oleObj name="Equation" r:id="rId14" imgW="291960" imgH="279360" progId="Equation.DSMT4">
                  <p:embed/>
                  <p:pic>
                    <p:nvPicPr>
                      <p:cNvPr id="0" name=""/>
                      <p:cNvPicPr>
                        <a:picLocks noChangeAspect="1" noChangeArrowheads="1"/>
                      </p:cNvPicPr>
                      <p:nvPr/>
                    </p:nvPicPr>
                    <p:blipFill>
                      <a:blip r:embed="rId15"/>
                      <a:srcRect/>
                      <a:stretch>
                        <a:fillRect/>
                      </a:stretch>
                    </p:blipFill>
                    <p:spPr bwMode="auto">
                      <a:xfrm>
                        <a:off x="1352550" y="5732463"/>
                        <a:ext cx="50165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1499637686"/>
              </p:ext>
            </p:extLst>
          </p:nvPr>
        </p:nvGraphicFramePr>
        <p:xfrm>
          <a:off x="3244850" y="5146675"/>
          <a:ext cx="4027488" cy="452438"/>
        </p:xfrm>
        <a:graphic>
          <a:graphicData uri="http://schemas.openxmlformats.org/presentationml/2006/ole">
            <mc:AlternateContent xmlns:mc="http://schemas.openxmlformats.org/markup-compatibility/2006">
              <mc:Choice xmlns:v="urn:schemas-microsoft-com:vml" Requires="v">
                <p:oleObj name="Equation" r:id="rId16" imgW="2349360" imgH="253800" progId="Equation.DSMT4">
                  <p:embed/>
                </p:oleObj>
              </mc:Choice>
              <mc:Fallback>
                <p:oleObj name="Equation" r:id="rId16" imgW="2349360" imgH="253800" progId="Equation.DSMT4">
                  <p:embed/>
                  <p:pic>
                    <p:nvPicPr>
                      <p:cNvPr id="0" name=""/>
                      <p:cNvPicPr>
                        <a:picLocks noChangeAspect="1" noChangeArrowheads="1"/>
                      </p:cNvPicPr>
                      <p:nvPr/>
                    </p:nvPicPr>
                    <p:blipFill>
                      <a:blip r:embed="rId17"/>
                      <a:srcRect/>
                      <a:stretch>
                        <a:fillRect/>
                      </a:stretch>
                    </p:blipFill>
                    <p:spPr bwMode="auto">
                      <a:xfrm>
                        <a:off x="3244850" y="5146675"/>
                        <a:ext cx="4027488"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对象 1"/>
          <p:cNvGraphicFramePr>
            <a:graphicFrameLocks noChangeAspect="1"/>
          </p:cNvGraphicFramePr>
          <p:nvPr>
            <p:extLst>
              <p:ext uri="{D42A27DB-BD31-4B8C-83A1-F6EECF244321}">
                <p14:modId xmlns:p14="http://schemas.microsoft.com/office/powerpoint/2010/main" val="890128285"/>
              </p:ext>
            </p:extLst>
          </p:nvPr>
        </p:nvGraphicFramePr>
        <p:xfrm>
          <a:off x="723172" y="2852936"/>
          <a:ext cx="4332182" cy="1811338"/>
        </p:xfrm>
        <a:graphic>
          <a:graphicData uri="http://schemas.openxmlformats.org/presentationml/2006/ole">
            <mc:AlternateContent xmlns:mc="http://schemas.openxmlformats.org/markup-compatibility/2006">
              <mc:Choice xmlns:v="urn:schemas-microsoft-com:vml" Requires="v">
                <p:oleObj name="Equation" r:id="rId18" imgW="2527200" imgH="1015920" progId="Equation.DSMT4">
                  <p:embed/>
                </p:oleObj>
              </mc:Choice>
              <mc:Fallback>
                <p:oleObj name="Equation" r:id="rId18" imgW="2527200" imgH="1015920" progId="Equation.DSMT4">
                  <p:embed/>
                  <p:pic>
                    <p:nvPicPr>
                      <p:cNvPr id="0" name=""/>
                      <p:cNvPicPr>
                        <a:picLocks noChangeAspect="1" noChangeArrowheads="1"/>
                      </p:cNvPicPr>
                      <p:nvPr/>
                    </p:nvPicPr>
                    <p:blipFill>
                      <a:blip r:embed="rId19"/>
                      <a:srcRect/>
                      <a:stretch>
                        <a:fillRect/>
                      </a:stretch>
                    </p:blipFill>
                    <p:spPr bwMode="auto">
                      <a:xfrm>
                        <a:off x="723172" y="2852936"/>
                        <a:ext cx="4332182" cy="181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897621727"/>
              </p:ext>
            </p:extLst>
          </p:nvPr>
        </p:nvGraphicFramePr>
        <p:xfrm>
          <a:off x="8727210" y="3326924"/>
          <a:ext cx="499868" cy="430212"/>
        </p:xfrm>
        <a:graphic>
          <a:graphicData uri="http://schemas.openxmlformats.org/presentationml/2006/ole">
            <mc:AlternateContent xmlns:mc="http://schemas.openxmlformats.org/markup-compatibility/2006">
              <mc:Choice xmlns:v="urn:schemas-microsoft-com:vml" Requires="v">
                <p:oleObj name="Equation" r:id="rId20" imgW="291960" imgH="241200" progId="Equation.DSMT4">
                  <p:embed/>
                </p:oleObj>
              </mc:Choice>
              <mc:Fallback>
                <p:oleObj name="Equation" r:id="rId20" imgW="291960" imgH="241200" progId="Equation.DSMT4">
                  <p:embed/>
                  <p:pic>
                    <p:nvPicPr>
                      <p:cNvPr id="0" name=""/>
                      <p:cNvPicPr>
                        <a:picLocks noChangeAspect="1" noChangeArrowheads="1"/>
                      </p:cNvPicPr>
                      <p:nvPr/>
                    </p:nvPicPr>
                    <p:blipFill>
                      <a:blip r:embed="rId21"/>
                      <a:srcRect/>
                      <a:stretch>
                        <a:fillRect/>
                      </a:stretch>
                    </p:blipFill>
                    <p:spPr bwMode="auto">
                      <a:xfrm>
                        <a:off x="8727210" y="3326924"/>
                        <a:ext cx="49986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矩形 10"/>
          <p:cNvSpPr/>
          <p:nvPr/>
        </p:nvSpPr>
        <p:spPr>
          <a:xfrm>
            <a:off x="6376166" y="2920162"/>
            <a:ext cx="2600978" cy="369332"/>
          </a:xfrm>
          <a:prstGeom prst="rect">
            <a:avLst/>
          </a:prstGeom>
        </p:spPr>
        <p:txBody>
          <a:bodyPr wrap="none">
            <a:spAutoFit/>
          </a:bodyPr>
          <a:lstStyle/>
          <a:p>
            <a:r>
              <a:rPr lang="zh-CN" altLang="en-US" dirty="0">
                <a:latin typeface="Lucida Sans Unicode" panose="020B0602030504020204" pitchFamily="34" charset="0"/>
                <a:ea typeface="宋体" panose="02010600030101010101" pitchFamily="2" charset="-122"/>
              </a:rPr>
              <a:t>偏相关系数（</a:t>
            </a:r>
            <a:r>
              <a:rPr lang="en-US" altLang="zh-CN" dirty="0">
                <a:latin typeface="Lucida Sans Unicode" panose="020B0602030504020204" pitchFamily="34" charset="0"/>
                <a:ea typeface="宋体" panose="02010600030101010101" pitchFamily="2" charset="-122"/>
              </a:rPr>
              <a:t>PACF</a:t>
            </a:r>
            <a:r>
              <a:rPr lang="zh-CN" altLang="en-US" dirty="0">
                <a:latin typeface="Lucida Sans Unicode" panose="020B0602030504020204" pitchFamily="34" charset="0"/>
                <a:ea typeface="宋体" panose="02010600030101010101" pitchFamily="2" charset="-122"/>
              </a:rPr>
              <a:t>）：</a:t>
            </a:r>
          </a:p>
        </p:txBody>
      </p:sp>
      <p:graphicFrame>
        <p:nvGraphicFramePr>
          <p:cNvPr id="16" name="对象 15"/>
          <p:cNvGraphicFramePr>
            <a:graphicFrameLocks noChangeAspect="1"/>
          </p:cNvGraphicFramePr>
          <p:nvPr>
            <p:extLst>
              <p:ext uri="{D42A27DB-BD31-4B8C-83A1-F6EECF244321}">
                <p14:modId xmlns:p14="http://schemas.microsoft.com/office/powerpoint/2010/main" val="2976802569"/>
              </p:ext>
            </p:extLst>
          </p:nvPr>
        </p:nvGraphicFramePr>
        <p:xfrm>
          <a:off x="8739355" y="2889722"/>
          <a:ext cx="1152075" cy="430213"/>
        </p:xfrm>
        <a:graphic>
          <a:graphicData uri="http://schemas.openxmlformats.org/presentationml/2006/ole">
            <mc:AlternateContent xmlns:mc="http://schemas.openxmlformats.org/markup-compatibility/2006">
              <mc:Choice xmlns:v="urn:schemas-microsoft-com:vml" Requires="v">
                <p:oleObj name="Equation" r:id="rId22" imgW="672840" imgH="241200" progId="Equation.DSMT4">
                  <p:embed/>
                </p:oleObj>
              </mc:Choice>
              <mc:Fallback>
                <p:oleObj name="Equation" r:id="rId22" imgW="672840" imgH="241200" progId="Equation.DSMT4">
                  <p:embed/>
                  <p:pic>
                    <p:nvPicPr>
                      <p:cNvPr id="0" name=""/>
                      <p:cNvPicPr>
                        <a:picLocks noChangeAspect="1" noChangeArrowheads="1"/>
                      </p:cNvPicPr>
                      <p:nvPr/>
                    </p:nvPicPr>
                    <p:blipFill>
                      <a:blip r:embed="rId23"/>
                      <a:srcRect/>
                      <a:stretch>
                        <a:fillRect/>
                      </a:stretch>
                    </p:blipFill>
                    <p:spPr bwMode="auto">
                      <a:xfrm>
                        <a:off x="8739355" y="2889722"/>
                        <a:ext cx="11520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对象 17"/>
          <p:cNvGraphicFramePr>
            <a:graphicFrameLocks noChangeAspect="1"/>
          </p:cNvGraphicFramePr>
          <p:nvPr>
            <p:extLst>
              <p:ext uri="{D42A27DB-BD31-4B8C-83A1-F6EECF244321}">
                <p14:modId xmlns:p14="http://schemas.microsoft.com/office/powerpoint/2010/main" val="2709293915"/>
              </p:ext>
            </p:extLst>
          </p:nvPr>
        </p:nvGraphicFramePr>
        <p:xfrm>
          <a:off x="7484044" y="3986241"/>
          <a:ext cx="391959" cy="430212"/>
        </p:xfrm>
        <a:graphic>
          <a:graphicData uri="http://schemas.openxmlformats.org/presentationml/2006/ole">
            <mc:AlternateContent xmlns:mc="http://schemas.openxmlformats.org/markup-compatibility/2006">
              <mc:Choice xmlns:v="urn:schemas-microsoft-com:vml" Requires="v">
                <p:oleObj name="Equation" r:id="rId24" imgW="228600" imgH="241200" progId="Equation.DSMT4">
                  <p:embed/>
                </p:oleObj>
              </mc:Choice>
              <mc:Fallback>
                <p:oleObj name="Equation" r:id="rId24" imgW="228600" imgH="241200" progId="Equation.DSMT4">
                  <p:embed/>
                  <p:pic>
                    <p:nvPicPr>
                      <p:cNvPr id="0" name=""/>
                      <p:cNvPicPr>
                        <a:picLocks noChangeAspect="1" noChangeArrowheads="1"/>
                      </p:cNvPicPr>
                      <p:nvPr/>
                    </p:nvPicPr>
                    <p:blipFill>
                      <a:blip r:embed="rId25"/>
                      <a:srcRect/>
                      <a:stretch>
                        <a:fillRect/>
                      </a:stretch>
                    </p:blipFill>
                    <p:spPr bwMode="auto">
                      <a:xfrm>
                        <a:off x="7484044" y="3986241"/>
                        <a:ext cx="391959"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对象 18"/>
          <p:cNvGraphicFramePr>
            <a:graphicFrameLocks noChangeAspect="1"/>
          </p:cNvGraphicFramePr>
          <p:nvPr>
            <p:extLst>
              <p:ext uri="{D42A27DB-BD31-4B8C-83A1-F6EECF244321}">
                <p14:modId xmlns:p14="http://schemas.microsoft.com/office/powerpoint/2010/main" val="3749421752"/>
              </p:ext>
            </p:extLst>
          </p:nvPr>
        </p:nvGraphicFramePr>
        <p:xfrm>
          <a:off x="7480675" y="3656582"/>
          <a:ext cx="391960" cy="430212"/>
        </p:xfrm>
        <a:graphic>
          <a:graphicData uri="http://schemas.openxmlformats.org/presentationml/2006/ole">
            <mc:AlternateContent xmlns:mc="http://schemas.openxmlformats.org/markup-compatibility/2006">
              <mc:Choice xmlns:v="urn:schemas-microsoft-com:vml" Requires="v">
                <p:oleObj name="Equation" r:id="rId26" imgW="228600" imgH="241200" progId="Equation.DSMT4">
                  <p:embed/>
                </p:oleObj>
              </mc:Choice>
              <mc:Fallback>
                <p:oleObj name="Equation" r:id="rId26" imgW="228600" imgH="241200" progId="Equation.DSMT4">
                  <p:embed/>
                  <p:pic>
                    <p:nvPicPr>
                      <p:cNvPr id="0" name=""/>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7480675" y="3656582"/>
                        <a:ext cx="39196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 name="左大括号 19"/>
          <p:cNvSpPr/>
          <p:nvPr/>
        </p:nvSpPr>
        <p:spPr>
          <a:xfrm>
            <a:off x="6076650" y="3068960"/>
            <a:ext cx="299517" cy="1198536"/>
          </a:xfrm>
          <a:prstGeom prst="leftBrace">
            <a:avLst/>
          </a:prstGeom>
          <a:ln w="15875">
            <a:solidFill>
              <a:srgbClr val="2C27F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矩形 20"/>
          <p:cNvSpPr/>
          <p:nvPr/>
        </p:nvSpPr>
        <p:spPr>
          <a:xfrm>
            <a:off x="476995" y="116632"/>
            <a:ext cx="4824536" cy="492443"/>
          </a:xfrm>
          <a:prstGeom prst="rect">
            <a:avLst/>
          </a:prstGeom>
        </p:spPr>
        <p:txBody>
          <a:bodyPr wrap="square">
            <a:spAutoFit/>
          </a:bodyPr>
          <a:lstStyle/>
          <a:p>
            <a:r>
              <a:rPr lang="zh-CN" altLang="en-US" sz="2600" b="1" dirty="0">
                <a:latin typeface="微软雅黑" pitchFamily="34" charset="-122"/>
                <a:ea typeface="微软雅黑" pitchFamily="34" charset="-122"/>
              </a:rPr>
              <a:t>第三节   </a:t>
            </a:r>
            <a:r>
              <a:rPr lang="en-US" altLang="zh-CN" sz="2600" b="1" dirty="0">
                <a:latin typeface="微软雅黑" pitchFamily="34" charset="-122"/>
                <a:ea typeface="微软雅黑" pitchFamily="34" charset="-122"/>
              </a:rPr>
              <a:t>ARCH</a:t>
            </a:r>
            <a:r>
              <a:rPr lang="zh-CN" altLang="en-US" sz="2600" b="1" dirty="0">
                <a:latin typeface="微软雅黑" pitchFamily="34" charset="-122"/>
                <a:ea typeface="微软雅黑" pitchFamily="34" charset="-122"/>
              </a:rPr>
              <a:t>模型构建</a:t>
            </a:r>
          </a:p>
        </p:txBody>
      </p:sp>
    </p:spTree>
    <p:extLst>
      <p:ext uri="{BB962C8B-B14F-4D97-AF65-F5344CB8AC3E}">
        <p14:creationId xmlns:p14="http://schemas.microsoft.com/office/powerpoint/2010/main" val="30465455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476995" y="116632"/>
            <a:ext cx="4824536" cy="492443"/>
          </a:xfrm>
          <a:prstGeom prst="rect">
            <a:avLst/>
          </a:prstGeom>
        </p:spPr>
        <p:txBody>
          <a:bodyPr wrap="square">
            <a:spAutoFit/>
          </a:bodyPr>
          <a:lstStyle/>
          <a:p>
            <a:r>
              <a:rPr lang="zh-CN" altLang="en-US" sz="2600" b="1" dirty="0">
                <a:latin typeface="微软雅黑" pitchFamily="34" charset="-122"/>
                <a:ea typeface="微软雅黑" pitchFamily="34" charset="-122"/>
              </a:rPr>
              <a:t>第三节   </a:t>
            </a:r>
            <a:r>
              <a:rPr lang="en-US" altLang="zh-CN" sz="2600" b="1" dirty="0">
                <a:latin typeface="微软雅黑" pitchFamily="34" charset="-122"/>
                <a:ea typeface="微软雅黑" pitchFamily="34" charset="-122"/>
              </a:rPr>
              <a:t>ARCH</a:t>
            </a:r>
            <a:r>
              <a:rPr lang="zh-CN" altLang="en-US" sz="2600" b="1" dirty="0">
                <a:latin typeface="微软雅黑" pitchFamily="34" charset="-122"/>
                <a:ea typeface="微软雅黑" pitchFamily="34" charset="-122"/>
              </a:rPr>
              <a:t>模型构建</a:t>
            </a:r>
          </a:p>
        </p:txBody>
      </p:sp>
      <p:sp>
        <p:nvSpPr>
          <p:cNvPr id="15" name="圆角矩形 14"/>
          <p:cNvSpPr/>
          <p:nvPr/>
        </p:nvSpPr>
        <p:spPr>
          <a:xfrm>
            <a:off x="332979" y="3538726"/>
            <a:ext cx="1504201" cy="55753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zh-CN" altLang="en-US" sz="2000" dirty="0"/>
              <a:t>步骤</a:t>
            </a:r>
          </a:p>
        </p:txBody>
      </p:sp>
      <p:grpSp>
        <p:nvGrpSpPr>
          <p:cNvPr id="16" name="组合 15"/>
          <p:cNvGrpSpPr/>
          <p:nvPr/>
        </p:nvGrpSpPr>
        <p:grpSpPr>
          <a:xfrm>
            <a:off x="2709035" y="2492896"/>
            <a:ext cx="2448560" cy="1993900"/>
            <a:chOff x="7327" y="7871"/>
            <a:chExt cx="3856" cy="2467"/>
          </a:xfrm>
          <a:solidFill>
            <a:schemeClr val="accent6">
              <a:lumMod val="20000"/>
              <a:lumOff val="80000"/>
            </a:schemeClr>
          </a:solidFill>
        </p:grpSpPr>
        <p:sp>
          <p:nvSpPr>
            <p:cNvPr id="17" name="圆角矩形 16"/>
            <p:cNvSpPr/>
            <p:nvPr/>
          </p:nvSpPr>
          <p:spPr>
            <a:xfrm>
              <a:off x="7327" y="7871"/>
              <a:ext cx="3856" cy="690"/>
            </a:xfrm>
            <a:prstGeom prst="roundRect">
              <a:avLst/>
            </a:prstGeom>
            <a:grpFill/>
          </p:spPr>
          <p:style>
            <a:lnRef idx="2">
              <a:schemeClr val="accent2"/>
            </a:lnRef>
            <a:fillRef idx="1">
              <a:schemeClr val="lt1"/>
            </a:fillRef>
            <a:effectRef idx="0">
              <a:schemeClr val="accent2"/>
            </a:effectRef>
            <a:fontRef idx="minor">
              <a:schemeClr val="dk1"/>
            </a:fontRef>
          </p:style>
          <p:txBody>
            <a:bodyPr rtlCol="0" anchor="ctr"/>
            <a:lstStyle/>
            <a:p>
              <a:pPr algn="ctr"/>
              <a:r>
                <a:rPr kumimoji="1" lang="zh-CN" altLang="en-US" sz="2000" dirty="0"/>
                <a:t>确定模型阶数</a:t>
              </a:r>
            </a:p>
          </p:txBody>
        </p:sp>
        <p:grpSp>
          <p:nvGrpSpPr>
            <p:cNvPr id="18" name="组合 17"/>
            <p:cNvGrpSpPr/>
            <p:nvPr/>
          </p:nvGrpSpPr>
          <p:grpSpPr>
            <a:xfrm>
              <a:off x="7327" y="8760"/>
              <a:ext cx="3856" cy="1578"/>
              <a:chOff x="7327" y="7457"/>
              <a:chExt cx="3856" cy="2881"/>
            </a:xfrm>
            <a:grpFill/>
          </p:grpSpPr>
          <p:sp>
            <p:nvSpPr>
              <p:cNvPr id="19" name="圆角矩形 18"/>
              <p:cNvSpPr/>
              <p:nvPr/>
            </p:nvSpPr>
            <p:spPr>
              <a:xfrm>
                <a:off x="7327" y="7457"/>
                <a:ext cx="3856" cy="1260"/>
              </a:xfrm>
              <a:prstGeom prst="roundRect">
                <a:avLst/>
              </a:prstGeom>
              <a:grpFill/>
            </p:spPr>
            <p:style>
              <a:lnRef idx="2">
                <a:schemeClr val="accent2"/>
              </a:lnRef>
              <a:fillRef idx="1">
                <a:schemeClr val="lt1"/>
              </a:fillRef>
              <a:effectRef idx="0">
                <a:schemeClr val="accent2"/>
              </a:effectRef>
              <a:fontRef idx="minor">
                <a:schemeClr val="dk1"/>
              </a:fontRef>
            </p:style>
            <p:txBody>
              <a:bodyPr rtlCol="0" anchor="ctr"/>
              <a:lstStyle/>
              <a:p>
                <a:pPr algn="ctr"/>
                <a:r>
                  <a:rPr kumimoji="1" lang="zh-CN" altLang="en-US" sz="2000" dirty="0">
                    <a:latin typeface="Times New Roman" pitchFamily="18" charset="0"/>
                    <a:cs typeface="Times New Roman" pitchFamily="18" charset="0"/>
                  </a:rPr>
                  <a:t>估计模型参数</a:t>
                </a:r>
              </a:p>
            </p:txBody>
          </p:sp>
          <p:sp>
            <p:nvSpPr>
              <p:cNvPr id="21" name="圆角矩形 20"/>
              <p:cNvSpPr/>
              <p:nvPr/>
            </p:nvSpPr>
            <p:spPr>
              <a:xfrm>
                <a:off x="7327" y="9080"/>
                <a:ext cx="3856" cy="1258"/>
              </a:xfrm>
              <a:prstGeom prst="roundRect">
                <a:avLst/>
              </a:prstGeom>
              <a:grpFill/>
            </p:spPr>
            <p:style>
              <a:lnRef idx="2">
                <a:schemeClr val="accent2"/>
              </a:lnRef>
              <a:fillRef idx="1">
                <a:schemeClr val="lt1"/>
              </a:fillRef>
              <a:effectRef idx="0">
                <a:schemeClr val="accent2"/>
              </a:effectRef>
              <a:fontRef idx="minor">
                <a:schemeClr val="dk1"/>
              </a:fontRef>
            </p:style>
            <p:txBody>
              <a:bodyPr rtlCol="0" anchor="ctr"/>
              <a:lstStyle/>
              <a:p>
                <a:pPr algn="ctr"/>
                <a:r>
                  <a:rPr kumimoji="1" lang="zh-CN" altLang="en-US" sz="2000" dirty="0"/>
                  <a:t>验证模型的设定</a:t>
                </a:r>
              </a:p>
            </p:txBody>
          </p:sp>
        </p:grpSp>
      </p:grpSp>
      <p:sp>
        <p:nvSpPr>
          <p:cNvPr id="22" name="左大括号 21"/>
          <p:cNvSpPr/>
          <p:nvPr/>
        </p:nvSpPr>
        <p:spPr>
          <a:xfrm>
            <a:off x="1837180" y="2684211"/>
            <a:ext cx="800100" cy="2294675"/>
          </a:xfrm>
          <a:prstGeom prst="leftBrac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zh-CN" altLang="en-US" dirty="0"/>
          </a:p>
        </p:txBody>
      </p:sp>
      <p:sp>
        <p:nvSpPr>
          <p:cNvPr id="25" name="圆角矩形 24"/>
          <p:cNvSpPr/>
          <p:nvPr/>
        </p:nvSpPr>
        <p:spPr>
          <a:xfrm>
            <a:off x="2709243" y="4618846"/>
            <a:ext cx="2448352" cy="556902"/>
          </a:xfrm>
          <a:prstGeom prst="roundRect">
            <a:avLst/>
          </a:prstGeom>
          <a:solidFill>
            <a:schemeClr val="accent6">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kumimoji="1" lang="zh-CN" altLang="en-US" sz="2000" dirty="0"/>
              <a:t>预测</a:t>
            </a:r>
          </a:p>
        </p:txBody>
      </p:sp>
      <p:cxnSp>
        <p:nvCxnSpPr>
          <p:cNvPr id="26" name="直接箭头连接符 16">
            <a:extLst>
              <a:ext uri="{FF2B5EF4-FFF2-40B4-BE49-F238E27FC236}">
                <a16:creationId xmlns:a16="http://schemas.microsoft.com/office/drawing/2014/main" id="{FE503AED-ED11-C945-A9E3-70EA1E2510D6}"/>
              </a:ext>
            </a:extLst>
          </p:cNvPr>
          <p:cNvCxnSpPr>
            <a:cxnSpLocks/>
          </p:cNvCxnSpPr>
          <p:nvPr/>
        </p:nvCxnSpPr>
        <p:spPr>
          <a:xfrm>
            <a:off x="5157595" y="2771735"/>
            <a:ext cx="745518" cy="0"/>
          </a:xfrm>
          <a:prstGeom prst="straightConnector1">
            <a:avLst/>
          </a:prstGeom>
          <a:ln w="38100" cmpd="sng">
            <a:solidFill>
              <a:schemeClr val="accent2">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16">
            <a:extLst>
              <a:ext uri="{FF2B5EF4-FFF2-40B4-BE49-F238E27FC236}">
                <a16:creationId xmlns:a16="http://schemas.microsoft.com/office/drawing/2014/main" id="{FE503AED-ED11-C945-A9E3-70EA1E2510D6}"/>
              </a:ext>
            </a:extLst>
          </p:cNvPr>
          <p:cNvCxnSpPr>
            <a:cxnSpLocks/>
          </p:cNvCxnSpPr>
          <p:nvPr/>
        </p:nvCxnSpPr>
        <p:spPr>
          <a:xfrm>
            <a:off x="5157515" y="3466718"/>
            <a:ext cx="745518" cy="0"/>
          </a:xfrm>
          <a:prstGeom prst="straightConnector1">
            <a:avLst/>
          </a:prstGeom>
          <a:ln w="38100" cmpd="sng">
            <a:solidFill>
              <a:schemeClr val="accent2">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9" name="直接箭头连接符 16">
            <a:extLst>
              <a:ext uri="{FF2B5EF4-FFF2-40B4-BE49-F238E27FC236}">
                <a16:creationId xmlns:a16="http://schemas.microsoft.com/office/drawing/2014/main" id="{FE503AED-ED11-C945-A9E3-70EA1E2510D6}"/>
              </a:ext>
            </a:extLst>
          </p:cNvPr>
          <p:cNvCxnSpPr>
            <a:cxnSpLocks/>
          </p:cNvCxnSpPr>
          <p:nvPr/>
        </p:nvCxnSpPr>
        <p:spPr>
          <a:xfrm>
            <a:off x="5157515" y="4186798"/>
            <a:ext cx="745518" cy="0"/>
          </a:xfrm>
          <a:prstGeom prst="straightConnector1">
            <a:avLst/>
          </a:prstGeom>
          <a:ln w="38100" cmpd="sng">
            <a:solidFill>
              <a:schemeClr val="accent2">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16">
            <a:extLst>
              <a:ext uri="{FF2B5EF4-FFF2-40B4-BE49-F238E27FC236}">
                <a16:creationId xmlns:a16="http://schemas.microsoft.com/office/drawing/2014/main" id="{FE503AED-ED11-C945-A9E3-70EA1E2510D6}"/>
              </a:ext>
            </a:extLst>
          </p:cNvPr>
          <p:cNvCxnSpPr>
            <a:cxnSpLocks/>
          </p:cNvCxnSpPr>
          <p:nvPr/>
        </p:nvCxnSpPr>
        <p:spPr>
          <a:xfrm>
            <a:off x="5157515" y="4906878"/>
            <a:ext cx="745518" cy="0"/>
          </a:xfrm>
          <a:prstGeom prst="straightConnector1">
            <a:avLst/>
          </a:prstGeom>
          <a:ln w="38100" cmpd="sng">
            <a:solidFill>
              <a:schemeClr val="accent2">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5927296" y="2587069"/>
            <a:ext cx="5368641" cy="369332"/>
          </a:xfrm>
          <a:prstGeom prst="rect">
            <a:avLst/>
          </a:prstGeom>
          <a:ln w="19050">
            <a:solidFill>
              <a:schemeClr val="accent2">
                <a:lumMod val="75000"/>
              </a:schemeClr>
            </a:solidFill>
          </a:ln>
        </p:spPr>
        <p:txBody>
          <a:bodyPr wrap="square">
            <a:spAutoFit/>
          </a:bodyPr>
          <a:lstStyle/>
          <a:p>
            <a:r>
              <a:rPr lang="zh-CN" altLang="en-US" dirty="0">
                <a:latin typeface="Times New Roman" pitchFamily="18" charset="0"/>
                <a:cs typeface="Times New Roman" pitchFamily="18" charset="0"/>
              </a:rPr>
              <a:t>用       的偏自相关函数（</a:t>
            </a:r>
            <a:r>
              <a:rPr lang="en-US" altLang="zh-CN" dirty="0">
                <a:latin typeface="Times New Roman" pitchFamily="18" charset="0"/>
                <a:cs typeface="Times New Roman" pitchFamily="18" charset="0"/>
              </a:rPr>
              <a:t>PACF</a:t>
            </a:r>
            <a:r>
              <a:rPr lang="zh-CN" altLang="en-US" dirty="0">
                <a:latin typeface="Times New Roman" pitchFamily="18" charset="0"/>
                <a:cs typeface="Times New Roman" pitchFamily="18" charset="0"/>
              </a:rPr>
              <a:t>）确定模型阶数 </a:t>
            </a:r>
            <a:r>
              <a:rPr lang="en-US" altLang="zh-CN" dirty="0">
                <a:latin typeface="Times New Roman" pitchFamily="18" charset="0"/>
                <a:cs typeface="Times New Roman" pitchFamily="18" charset="0"/>
              </a:rPr>
              <a:t>p</a:t>
            </a:r>
            <a:r>
              <a:rPr lang="zh-CN" altLang="en-US" dirty="0">
                <a:latin typeface="Times New Roman" pitchFamily="18" charset="0"/>
                <a:cs typeface="Times New Roman" pitchFamily="18" charset="0"/>
              </a:rPr>
              <a:t>。</a:t>
            </a:r>
            <a:endParaRPr lang="zh-CN" altLang="en-US" dirty="0"/>
          </a:p>
        </p:txBody>
      </p:sp>
      <p:sp>
        <p:nvSpPr>
          <p:cNvPr id="34" name="矩形 33"/>
          <p:cNvSpPr/>
          <p:nvPr/>
        </p:nvSpPr>
        <p:spPr>
          <a:xfrm>
            <a:off x="5903033" y="3933056"/>
            <a:ext cx="5392906" cy="646331"/>
          </a:xfrm>
          <a:prstGeom prst="rect">
            <a:avLst/>
          </a:prstGeom>
          <a:ln w="19050">
            <a:solidFill>
              <a:schemeClr val="accent2">
                <a:lumMod val="75000"/>
              </a:schemeClr>
            </a:solidFill>
          </a:ln>
        </p:spPr>
        <p:txBody>
          <a:bodyPr wrap="square">
            <a:spAutoFit/>
          </a:bodyPr>
          <a:lstStyle/>
          <a:p>
            <a:pPr algn="just"/>
            <a:r>
              <a:rPr lang="zh-CN" altLang="en-US" dirty="0">
                <a:latin typeface="Times New Roman" pitchFamily="18" charset="0"/>
                <a:cs typeface="Times New Roman" pitchFamily="18" charset="0"/>
              </a:rPr>
              <a:t>       的</a:t>
            </a:r>
            <a:r>
              <a:rPr lang="en-US" altLang="zh-CN" dirty="0" err="1">
                <a:latin typeface="Times New Roman" pitchFamily="18" charset="0"/>
                <a:cs typeface="Times New Roman" pitchFamily="18" charset="0"/>
              </a:rPr>
              <a:t>Ljung</a:t>
            </a:r>
            <a:r>
              <a:rPr lang="en-US" altLang="zh-CN" dirty="0">
                <a:latin typeface="Times New Roman" pitchFamily="18" charset="0"/>
                <a:cs typeface="Times New Roman" pitchFamily="18" charset="0"/>
              </a:rPr>
              <a:t>-Box </a:t>
            </a:r>
            <a:r>
              <a:rPr lang="zh-CN" altLang="en-US" dirty="0">
                <a:latin typeface="Times New Roman" pitchFamily="18" charset="0"/>
                <a:cs typeface="Times New Roman" pitchFamily="18" charset="0"/>
              </a:rPr>
              <a:t>统计量可用来检验波动率方程的正确性。</a:t>
            </a:r>
          </a:p>
        </p:txBody>
      </p:sp>
      <p:sp>
        <p:nvSpPr>
          <p:cNvPr id="35" name="矩形 34"/>
          <p:cNvSpPr/>
          <p:nvPr/>
        </p:nvSpPr>
        <p:spPr>
          <a:xfrm>
            <a:off x="5903113" y="4725144"/>
            <a:ext cx="5392826" cy="369332"/>
          </a:xfrm>
          <a:prstGeom prst="rect">
            <a:avLst/>
          </a:prstGeom>
          <a:ln w="19050">
            <a:solidFill>
              <a:schemeClr val="accent2">
                <a:lumMod val="75000"/>
              </a:schemeClr>
            </a:solidFill>
          </a:ln>
        </p:spPr>
        <p:txBody>
          <a:bodyPr wrap="square">
            <a:spAutoFit/>
          </a:bodyPr>
          <a:lstStyle/>
          <a:p>
            <a:r>
              <a:rPr lang="zh-CN" altLang="zh-CN" dirty="0">
                <a:latin typeface="Times New Roman" pitchFamily="18" charset="0"/>
                <a:cs typeface="Times New Roman" pitchFamily="18" charset="0"/>
              </a:rPr>
              <a:t>根据</a:t>
            </a:r>
            <a:r>
              <a:rPr lang="zh-CN" altLang="en-US" dirty="0">
                <a:latin typeface="Times New Roman" pitchFamily="18" charset="0"/>
                <a:cs typeface="Times New Roman" pitchFamily="18" charset="0"/>
              </a:rPr>
              <a:t>设定的模型进行预测。</a:t>
            </a:r>
            <a:endParaRPr lang="zh-CN" altLang="en-US" dirty="0"/>
          </a:p>
        </p:txBody>
      </p:sp>
      <p:sp>
        <p:nvSpPr>
          <p:cNvPr id="36" name="矩形 35"/>
          <p:cNvSpPr/>
          <p:nvPr/>
        </p:nvSpPr>
        <p:spPr>
          <a:xfrm>
            <a:off x="5949604" y="3275692"/>
            <a:ext cx="5262979" cy="369332"/>
          </a:xfrm>
          <a:prstGeom prst="rect">
            <a:avLst/>
          </a:prstGeom>
          <a:ln w="19050">
            <a:solidFill>
              <a:schemeClr val="accent2">
                <a:lumMod val="75000"/>
              </a:schemeClr>
            </a:solidFill>
          </a:ln>
        </p:spPr>
        <p:txBody>
          <a:bodyPr wrap="none">
            <a:spAutoFit/>
          </a:bodyPr>
          <a:lstStyle/>
          <a:p>
            <a:r>
              <a:rPr lang="zh-CN" altLang="zh-CN" dirty="0">
                <a:latin typeface="Times New Roman" pitchFamily="18" charset="0"/>
                <a:cs typeface="Times New Roman" pitchFamily="18" charset="0"/>
              </a:rPr>
              <a:t>根据不同分布，用不同的似然函数估计模型参数</a:t>
            </a:r>
            <a:r>
              <a:rPr lang="zh-CN" altLang="en-US" dirty="0">
                <a:latin typeface="Times New Roman" pitchFamily="18" charset="0"/>
                <a:cs typeface="Times New Roman" pitchFamily="18" charset="0"/>
              </a:rPr>
              <a:t>。</a:t>
            </a:r>
            <a:endParaRPr lang="zh-CN" altLang="en-US" dirty="0"/>
          </a:p>
        </p:txBody>
      </p:sp>
      <p:graphicFrame>
        <p:nvGraphicFramePr>
          <p:cNvPr id="2" name="对象 1"/>
          <p:cNvGraphicFramePr>
            <a:graphicFrameLocks noChangeAspect="1"/>
          </p:cNvGraphicFramePr>
          <p:nvPr>
            <p:extLst>
              <p:ext uri="{D42A27DB-BD31-4B8C-83A1-F6EECF244321}">
                <p14:modId xmlns:p14="http://schemas.microsoft.com/office/powerpoint/2010/main" val="3338512031"/>
              </p:ext>
            </p:extLst>
          </p:nvPr>
        </p:nvGraphicFramePr>
        <p:xfrm>
          <a:off x="6274240" y="2533447"/>
          <a:ext cx="323435" cy="422954"/>
        </p:xfrm>
        <a:graphic>
          <a:graphicData uri="http://schemas.openxmlformats.org/presentationml/2006/ole">
            <mc:AlternateContent xmlns:mc="http://schemas.openxmlformats.org/markup-compatibility/2006">
              <mc:Choice xmlns:v="urn:schemas-microsoft-com:vml" Requires="v">
                <p:oleObj name="Equation" r:id="rId3" imgW="164880" imgH="215640" progId="Equation.DSMT4">
                  <p:embed/>
                </p:oleObj>
              </mc:Choice>
              <mc:Fallback>
                <p:oleObj name="Equation" r:id="rId3" imgW="164880" imgH="215640" progId="Equation.DSMT4">
                  <p:embed/>
                  <p:pic>
                    <p:nvPicPr>
                      <p:cNvPr id="0" name=""/>
                      <p:cNvPicPr/>
                      <p:nvPr/>
                    </p:nvPicPr>
                    <p:blipFill>
                      <a:blip r:embed="rId4"/>
                      <a:stretch>
                        <a:fillRect/>
                      </a:stretch>
                    </p:blipFill>
                    <p:spPr>
                      <a:xfrm>
                        <a:off x="6274240" y="2533447"/>
                        <a:ext cx="323435" cy="422954"/>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1937866226"/>
              </p:ext>
            </p:extLst>
          </p:nvPr>
        </p:nvGraphicFramePr>
        <p:xfrm>
          <a:off x="5927295" y="3933056"/>
          <a:ext cx="454356" cy="413050"/>
        </p:xfrm>
        <a:graphic>
          <a:graphicData uri="http://schemas.openxmlformats.org/presentationml/2006/ole">
            <mc:AlternateContent xmlns:mc="http://schemas.openxmlformats.org/markup-compatibility/2006">
              <mc:Choice xmlns:v="urn:schemas-microsoft-com:vml" Requires="v">
                <p:oleObj name="Equation" r:id="rId5" imgW="279360" imgH="253800" progId="Equation.DSMT4">
                  <p:embed/>
                </p:oleObj>
              </mc:Choice>
              <mc:Fallback>
                <p:oleObj name="Equation" r:id="rId5" imgW="279360" imgH="253800" progId="Equation.DSMT4">
                  <p:embed/>
                  <p:pic>
                    <p:nvPicPr>
                      <p:cNvPr id="0" name=""/>
                      <p:cNvPicPr/>
                      <p:nvPr/>
                    </p:nvPicPr>
                    <p:blipFill>
                      <a:blip r:embed="rId6"/>
                      <a:stretch>
                        <a:fillRect/>
                      </a:stretch>
                    </p:blipFill>
                    <p:spPr>
                      <a:xfrm>
                        <a:off x="5927295" y="3933056"/>
                        <a:ext cx="454356" cy="413050"/>
                      </a:xfrm>
                      <a:prstGeom prst="rect">
                        <a:avLst/>
                      </a:prstGeom>
                    </p:spPr>
                  </p:pic>
                </p:oleObj>
              </mc:Fallback>
            </mc:AlternateContent>
          </a:graphicData>
        </a:graphic>
      </p:graphicFrame>
      <p:sp>
        <p:nvSpPr>
          <p:cNvPr id="9" name="矩形 8"/>
          <p:cNvSpPr/>
          <p:nvPr/>
        </p:nvSpPr>
        <p:spPr>
          <a:xfrm>
            <a:off x="111396" y="618229"/>
            <a:ext cx="6092825" cy="1132618"/>
          </a:xfrm>
          <a:prstGeom prst="rect">
            <a:avLst/>
          </a:prstGeom>
        </p:spPr>
        <p:txBody>
          <a:bodyPr>
            <a:spAutoFit/>
          </a:bodyPr>
          <a:lstStyle/>
          <a:p>
            <a:pPr>
              <a:lnSpc>
                <a:spcPct val="130000"/>
              </a:lnSpc>
              <a:spcBef>
                <a:spcPts val="0"/>
              </a:spcBef>
            </a:pPr>
            <a:r>
              <a:rPr kumimoji="1"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（四）</a:t>
            </a:r>
            <a:r>
              <a:rPr kumimoji="1" lang="zh-CN" altLang="zh-CN"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建模步骤</a:t>
            </a:r>
            <a:endParaRPr kumimoji="1" lang="en-US" altLang="zh-CN"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endParaRPr>
          </a:p>
          <a:p>
            <a:pPr>
              <a:lnSpc>
                <a:spcPct val="130000"/>
              </a:lnSpc>
              <a:spcBef>
                <a:spcPts val="0"/>
              </a:spcBef>
            </a:pP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建立</a:t>
            </a:r>
            <a:r>
              <a:rPr lang="en-US" altLang="zh-CN" sz="2000" dirty="0">
                <a:latin typeface="Times New Roman" pitchFamily="18" charset="0"/>
                <a:cs typeface="Times New Roman" pitchFamily="18" charset="0"/>
              </a:rPr>
              <a:t>ARCH</a:t>
            </a:r>
            <a:r>
              <a:rPr lang="zh-CN" altLang="zh-CN" sz="2000" dirty="0">
                <a:latin typeface="Times New Roman" pitchFamily="18" charset="0"/>
                <a:cs typeface="Times New Roman" pitchFamily="18" charset="0"/>
              </a:rPr>
              <a:t>模型有以下几个步骤：</a:t>
            </a:r>
            <a:endParaRPr lang="zh-CN" altLang="en-US" sz="2000" dirty="0"/>
          </a:p>
        </p:txBody>
      </p:sp>
    </p:spTree>
    <p:extLst>
      <p:ext uri="{BB962C8B-B14F-4D97-AF65-F5344CB8AC3E}">
        <p14:creationId xmlns:p14="http://schemas.microsoft.com/office/powerpoint/2010/main" val="32677367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476995" y="116632"/>
            <a:ext cx="4824536" cy="492443"/>
          </a:xfrm>
          <a:prstGeom prst="rect">
            <a:avLst/>
          </a:prstGeom>
        </p:spPr>
        <p:txBody>
          <a:bodyPr wrap="square">
            <a:spAutoFit/>
          </a:bodyPr>
          <a:lstStyle/>
          <a:p>
            <a:r>
              <a:rPr lang="zh-CN" altLang="en-US" sz="2600" b="1" dirty="0">
                <a:latin typeface="微软雅黑" pitchFamily="34" charset="-122"/>
                <a:ea typeface="微软雅黑" pitchFamily="34" charset="-122"/>
              </a:rPr>
              <a:t>第三节   </a:t>
            </a:r>
            <a:r>
              <a:rPr lang="en-US" altLang="zh-CN" sz="2600" b="1" dirty="0">
                <a:latin typeface="微软雅黑" pitchFamily="34" charset="-122"/>
                <a:ea typeface="微软雅黑" pitchFamily="34" charset="-122"/>
              </a:rPr>
              <a:t>ARCH</a:t>
            </a:r>
            <a:r>
              <a:rPr lang="zh-CN" altLang="en-US" sz="2600" b="1" dirty="0">
                <a:latin typeface="微软雅黑" pitchFamily="34" charset="-122"/>
                <a:ea typeface="微软雅黑" pitchFamily="34" charset="-122"/>
              </a:rPr>
              <a:t>模型构建</a:t>
            </a:r>
          </a:p>
        </p:txBody>
      </p:sp>
      <p:sp>
        <p:nvSpPr>
          <p:cNvPr id="23" name="内容占位符 1">
            <a:extLst>
              <a:ext uri="{FF2B5EF4-FFF2-40B4-BE49-F238E27FC236}">
                <a16:creationId xmlns:a16="http://schemas.microsoft.com/office/drawing/2014/main" id="{7A41AE9D-0399-4C9B-9D20-D38343EC78ED}"/>
              </a:ext>
            </a:extLst>
          </p:cNvPr>
          <p:cNvSpPr txBox="1">
            <a:spLocks/>
          </p:cNvSpPr>
          <p:nvPr/>
        </p:nvSpPr>
        <p:spPr bwMode="auto">
          <a:xfrm>
            <a:off x="404987" y="625181"/>
            <a:ext cx="10800138" cy="4812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ts val="600"/>
              </a:spcBef>
              <a:spcAft>
                <a:spcPct val="0"/>
              </a:spcAft>
              <a:buClr>
                <a:schemeClr val="accent1"/>
              </a:buClr>
              <a:buSzPct val="70000"/>
              <a:buFont typeface="Wingdings" panose="05000000000000000000"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anose="05020102010507070707"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anose="05000000000000000000"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anose="05000000000000000000"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anose="05020102010507070707"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0" marR="0" lvl="0" indent="0" algn="l" defTabSz="914400" rtl="0" eaLnBrk="1" fontAlgn="base" latinLnBrk="0" hangingPunct="1">
              <a:lnSpc>
                <a:spcPct val="100000"/>
              </a:lnSpc>
              <a:spcBef>
                <a:spcPts val="600"/>
              </a:spcBef>
              <a:spcAft>
                <a:spcPct val="0"/>
              </a:spcAft>
              <a:buClr>
                <a:schemeClr val="tx1"/>
              </a:buClr>
              <a:buSzPct val="70000"/>
              <a:buNone/>
              <a:tabLst/>
              <a:defRPr/>
            </a:pPr>
            <a:r>
              <a:rPr kumimoji="1"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（五）优缺点</a:t>
            </a:r>
            <a:endParaRPr kumimoji="1" lang="en-US" altLang="zh-CN"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endParaRPr>
          </a:p>
          <a:p>
            <a:pPr marL="0" marR="0" lvl="0" indent="0" algn="l" defTabSz="914400" rtl="0" eaLnBrk="1" fontAlgn="base" latinLnBrk="0" hangingPunct="1">
              <a:lnSpc>
                <a:spcPct val="100000"/>
              </a:lnSpc>
              <a:spcBef>
                <a:spcPts val="600"/>
              </a:spcBef>
              <a:spcAft>
                <a:spcPct val="0"/>
              </a:spcAft>
              <a:buClr>
                <a:schemeClr val="tx1"/>
              </a:buClr>
              <a:buSzPct val="70000"/>
              <a:buNone/>
              <a:tabLst/>
              <a:defRPr/>
            </a:pPr>
            <a:r>
              <a:rPr kumimoji="0" lang="zh-CN" altLang="en-US" sz="22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rPr>
              <a:t>包含截距时，</a:t>
            </a:r>
            <a:r>
              <a:rPr kumimoji="0" lang="zh-CN" altLang="en-US" sz="2200" b="1"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rPr>
              <a:t>加权权重的格式</a:t>
            </a:r>
            <a:endParaRPr kumimoji="0" lang="zh-CN" altLang="en-US" sz="22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endParaRPr>
          </a:p>
          <a:p>
            <a:pPr marL="0" marR="0" lvl="0" indent="0" algn="l" defTabSz="914400" rtl="0" eaLnBrk="1" fontAlgn="base" latinLnBrk="0" hangingPunct="1">
              <a:lnSpc>
                <a:spcPct val="100000"/>
              </a:lnSpc>
              <a:spcBef>
                <a:spcPts val="600"/>
              </a:spcBef>
              <a:spcAft>
                <a:spcPct val="0"/>
              </a:spcAft>
              <a:buClr>
                <a:schemeClr val="tx1"/>
              </a:buClr>
              <a:buSzPct val="70000"/>
              <a:buNone/>
              <a:tabLst/>
              <a:defRPr/>
            </a:pPr>
            <a:r>
              <a:rPr kumimoji="0" lang="en-US" altLang="zh-CN" sz="22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rPr>
              <a:t>                     </a:t>
            </a:r>
          </a:p>
          <a:p>
            <a:pPr marL="0" marR="0" lvl="0" indent="0" algn="l" defTabSz="914400" rtl="0" eaLnBrk="1" fontAlgn="base" latinLnBrk="0" hangingPunct="1">
              <a:lnSpc>
                <a:spcPct val="150000"/>
              </a:lnSpc>
              <a:spcBef>
                <a:spcPts val="600"/>
              </a:spcBef>
              <a:spcAft>
                <a:spcPct val="0"/>
              </a:spcAft>
              <a:buClr>
                <a:schemeClr val="tx1"/>
              </a:buClr>
              <a:buSzPct val="70000"/>
              <a:buNone/>
              <a:tabLst/>
              <a:defRPr/>
            </a:pPr>
            <a:r>
              <a:rPr kumimoji="0" lang="zh-CN" altLang="en-US" sz="22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rPr>
              <a:t>对上式进行一般化推广，其中，假定长期存在一长期平均方差（包含截距），则对应的模型为：</a:t>
            </a:r>
            <a:endParaRPr kumimoji="0" lang="en-US" altLang="zh-CN" sz="22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endParaRPr>
          </a:p>
          <a:p>
            <a:pPr marR="0" lvl="0" algn="l" defTabSz="914400" rtl="0" eaLnBrk="1" fontAlgn="base" latinLnBrk="0" hangingPunct="1">
              <a:lnSpc>
                <a:spcPct val="150000"/>
              </a:lnSpc>
              <a:spcBef>
                <a:spcPts val="600"/>
              </a:spcBef>
              <a:spcAft>
                <a:spcPct val="0"/>
              </a:spcAft>
              <a:buClr>
                <a:schemeClr val="tx1"/>
              </a:buClr>
              <a:buSzPct val="70000"/>
              <a:buFont typeface="Wingdings" pitchFamily="2" charset="2"/>
              <a:buChar char="Ø"/>
              <a:tabLst/>
              <a:defRPr/>
            </a:pPr>
            <a:endParaRPr lang="en-US" altLang="zh-CN" sz="2200" dirty="0">
              <a:solidFill>
                <a:sysClr val="windowText" lastClr="000000"/>
              </a:solidFill>
              <a:latin typeface="Century Schoolbook"/>
              <a:ea typeface="宋体" panose="02010600030101010101" pitchFamily="2" charset="-122"/>
            </a:endParaRPr>
          </a:p>
          <a:p>
            <a:pPr marL="0" lvl="0" indent="0" eaLnBrk="1" hangingPunct="1">
              <a:lnSpc>
                <a:spcPct val="150000"/>
              </a:lnSpc>
              <a:spcBef>
                <a:spcPts val="0"/>
              </a:spcBef>
              <a:buClr>
                <a:schemeClr val="tx1"/>
              </a:buClr>
              <a:buNone/>
              <a:defRPr/>
            </a:pPr>
            <a:r>
              <a:rPr kumimoji="0" lang="zh-CN" altLang="en-US" sz="22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rPr>
              <a:t>优点：（</a:t>
            </a:r>
            <a:r>
              <a:rPr kumimoji="0" lang="en-US" altLang="zh-CN" sz="22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rPr>
              <a:t>1</a:t>
            </a:r>
            <a:r>
              <a:rPr lang="zh-CN" altLang="en-US" sz="2200" dirty="0">
                <a:solidFill>
                  <a:sysClr val="windowText" lastClr="000000"/>
                </a:solidFill>
                <a:latin typeface="Century Schoolbook"/>
                <a:ea typeface="宋体" panose="02010600030101010101" pitchFamily="2" charset="-122"/>
              </a:rPr>
              <a:t>）可刻画波动率聚集；（</a:t>
            </a:r>
            <a:r>
              <a:rPr lang="en-US" altLang="zh-CN" sz="2200" dirty="0">
                <a:solidFill>
                  <a:sysClr val="windowText" lastClr="000000"/>
                </a:solidFill>
                <a:latin typeface="Century Schoolbook"/>
                <a:ea typeface="宋体" panose="02010600030101010101" pitchFamily="2" charset="-122"/>
              </a:rPr>
              <a:t>2</a:t>
            </a:r>
            <a:r>
              <a:rPr lang="zh-CN" altLang="en-US" sz="2200" dirty="0">
                <a:solidFill>
                  <a:sysClr val="windowText" lastClr="000000"/>
                </a:solidFill>
                <a:latin typeface="Century Schoolbook"/>
                <a:ea typeface="宋体" panose="02010600030101010101" pitchFamily="2" charset="-122"/>
              </a:rPr>
              <a:t>）扰动项      具有厚尾分布。</a:t>
            </a:r>
            <a:endParaRPr lang="en-US" altLang="zh-CN" sz="2200" dirty="0">
              <a:solidFill>
                <a:sysClr val="windowText" lastClr="000000"/>
              </a:solidFill>
              <a:latin typeface="Century Schoolbook"/>
              <a:ea typeface="宋体" panose="02010600030101010101" pitchFamily="2" charset="-122"/>
            </a:endParaRPr>
          </a:p>
          <a:p>
            <a:pPr marL="0" lvl="0" indent="0" eaLnBrk="1" hangingPunct="1">
              <a:lnSpc>
                <a:spcPct val="150000"/>
              </a:lnSpc>
              <a:spcBef>
                <a:spcPts val="0"/>
              </a:spcBef>
              <a:buClr>
                <a:schemeClr val="tx1"/>
              </a:buClr>
              <a:buNone/>
              <a:defRPr/>
            </a:pPr>
            <a:r>
              <a:rPr kumimoji="0" lang="zh-CN" altLang="en-US" sz="22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rPr>
              <a:t>缺点：（</a:t>
            </a:r>
            <a:r>
              <a:rPr kumimoji="0" lang="en-US" altLang="zh-CN" sz="22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rPr>
              <a:t>1</a:t>
            </a:r>
            <a:r>
              <a:rPr kumimoji="0" lang="zh-CN" altLang="en-US" sz="22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rPr>
              <a:t>）假定正负向扰动对波动率的影响相同，现实是负扰动影响更大。</a:t>
            </a:r>
            <a:endParaRPr kumimoji="0" lang="en-US" altLang="zh-CN" sz="22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endParaRPr>
          </a:p>
          <a:p>
            <a:pPr marL="0" lvl="0" indent="0" eaLnBrk="1" hangingPunct="1">
              <a:lnSpc>
                <a:spcPct val="150000"/>
              </a:lnSpc>
              <a:spcBef>
                <a:spcPts val="0"/>
              </a:spcBef>
              <a:buClr>
                <a:schemeClr val="tx1"/>
              </a:buClr>
              <a:buNone/>
              <a:defRPr/>
            </a:pPr>
            <a:r>
              <a:rPr lang="en-US" altLang="zh-CN" sz="2200" noProof="0" dirty="0">
                <a:solidFill>
                  <a:sysClr val="windowText" lastClr="000000"/>
                </a:solidFill>
                <a:latin typeface="Century Schoolbook"/>
                <a:ea typeface="宋体" panose="02010600030101010101" pitchFamily="2" charset="-122"/>
              </a:rPr>
              <a:t>           </a:t>
            </a:r>
            <a:r>
              <a:rPr lang="zh-CN" altLang="en-US" sz="2200" noProof="0" dirty="0">
                <a:solidFill>
                  <a:sysClr val="windowText" lastClr="000000"/>
                </a:solidFill>
                <a:latin typeface="Century Schoolbook"/>
                <a:ea typeface="宋体" panose="02010600030101010101" pitchFamily="2" charset="-122"/>
              </a:rPr>
              <a:t>（</a:t>
            </a:r>
            <a:r>
              <a:rPr lang="en-US" altLang="zh-CN" sz="2200" noProof="0" dirty="0">
                <a:solidFill>
                  <a:sysClr val="windowText" lastClr="000000"/>
                </a:solidFill>
                <a:latin typeface="Century Schoolbook"/>
                <a:ea typeface="宋体" panose="02010600030101010101" pitchFamily="2" charset="-122"/>
              </a:rPr>
              <a:t>2</a:t>
            </a:r>
            <a:r>
              <a:rPr lang="zh-CN" altLang="en-US" sz="2200" noProof="0" dirty="0">
                <a:solidFill>
                  <a:sysClr val="windowText" lastClr="000000"/>
                </a:solidFill>
                <a:latin typeface="Century Schoolbook"/>
                <a:ea typeface="宋体" panose="02010600030101010101" pitchFamily="2" charset="-122"/>
              </a:rPr>
              <a:t>）对模型参数设定施加约束，如</a:t>
            </a:r>
            <a:r>
              <a:rPr lang="en-US" altLang="zh-CN" sz="2200" noProof="0" dirty="0">
                <a:solidFill>
                  <a:sysClr val="windowText" lastClr="000000"/>
                </a:solidFill>
                <a:latin typeface="Century Schoolbook"/>
                <a:ea typeface="宋体" panose="02010600030101010101" pitchFamily="2" charset="-122"/>
              </a:rPr>
              <a:t>ARCH</a:t>
            </a:r>
            <a:r>
              <a:rPr lang="en-US" altLang="zh-CN" sz="2200" dirty="0">
                <a:solidFill>
                  <a:sysClr val="windowText" lastClr="000000"/>
                </a:solidFill>
                <a:latin typeface="Century Schoolbook"/>
                <a:ea typeface="宋体" panose="02010600030101010101" pitchFamily="2" charset="-122"/>
              </a:rPr>
              <a:t>(1)</a:t>
            </a:r>
            <a:r>
              <a:rPr lang="zh-CN" altLang="en-US" sz="2200" dirty="0">
                <a:solidFill>
                  <a:sysClr val="windowText" lastClr="000000"/>
                </a:solidFill>
                <a:latin typeface="Century Schoolbook"/>
                <a:ea typeface="宋体" panose="02010600030101010101" pitchFamily="2" charset="-122"/>
              </a:rPr>
              <a:t>要求                  。</a:t>
            </a:r>
            <a:endParaRPr lang="en-US" altLang="zh-CN" sz="2200" dirty="0">
              <a:solidFill>
                <a:sysClr val="windowText" lastClr="000000"/>
              </a:solidFill>
              <a:latin typeface="Century Schoolbook"/>
              <a:ea typeface="宋体" panose="02010600030101010101" pitchFamily="2" charset="-122"/>
            </a:endParaRPr>
          </a:p>
          <a:p>
            <a:pPr marL="0" lvl="0" indent="0" eaLnBrk="1" hangingPunct="1">
              <a:lnSpc>
                <a:spcPct val="150000"/>
              </a:lnSpc>
              <a:spcBef>
                <a:spcPts val="0"/>
              </a:spcBef>
              <a:buClr>
                <a:schemeClr val="tx1"/>
              </a:buClr>
              <a:buNone/>
              <a:defRPr/>
            </a:pPr>
            <a:r>
              <a:rPr kumimoji="0" lang="en-US" altLang="zh-CN" sz="2200" b="0" i="0" u="none" strike="noStrike" kern="1200" cap="none" spc="0" normalizeH="0" noProof="0" dirty="0">
                <a:ln>
                  <a:noFill/>
                </a:ln>
                <a:solidFill>
                  <a:sysClr val="windowText" lastClr="000000"/>
                </a:solidFill>
                <a:effectLst/>
                <a:uLnTx/>
                <a:uFillTx/>
                <a:latin typeface="Century Schoolbook"/>
                <a:ea typeface="宋体" panose="02010600030101010101" pitchFamily="2" charset="-122"/>
              </a:rPr>
              <a:t>           </a:t>
            </a:r>
            <a:r>
              <a:rPr kumimoji="0" lang="zh-CN" altLang="en-US" sz="2200" b="0" i="0" u="none" strike="noStrike" kern="1200" cap="none" spc="0" normalizeH="0" noProof="0" dirty="0">
                <a:ln>
                  <a:noFill/>
                </a:ln>
                <a:solidFill>
                  <a:sysClr val="windowText" lastClr="000000"/>
                </a:solidFill>
                <a:effectLst/>
                <a:uLnTx/>
                <a:uFillTx/>
                <a:latin typeface="Century Schoolbook"/>
                <a:ea typeface="宋体" panose="02010600030101010101" pitchFamily="2" charset="-122"/>
              </a:rPr>
              <a:t>（</a:t>
            </a:r>
            <a:r>
              <a:rPr kumimoji="0" lang="en-US" altLang="zh-CN" sz="2200" b="0" i="0" u="none" strike="noStrike" kern="1200" cap="none" spc="0" normalizeH="0" noProof="0" dirty="0">
                <a:ln>
                  <a:noFill/>
                </a:ln>
                <a:solidFill>
                  <a:sysClr val="windowText" lastClr="000000"/>
                </a:solidFill>
                <a:effectLst/>
                <a:uLnTx/>
                <a:uFillTx/>
                <a:latin typeface="Century Schoolbook"/>
                <a:ea typeface="宋体" panose="02010600030101010101" pitchFamily="2" charset="-122"/>
              </a:rPr>
              <a:t>3</a:t>
            </a:r>
            <a:r>
              <a:rPr kumimoji="0" lang="zh-CN" altLang="en-US" sz="2200" b="0" i="0" u="none" strike="noStrike" kern="1200" cap="none" spc="0" normalizeH="0" noProof="0" dirty="0">
                <a:ln>
                  <a:noFill/>
                </a:ln>
                <a:solidFill>
                  <a:sysClr val="windowText" lastClr="000000"/>
                </a:solidFill>
                <a:effectLst/>
                <a:uLnTx/>
                <a:uFillTx/>
                <a:latin typeface="Century Schoolbook"/>
                <a:ea typeface="宋体" panose="02010600030101010101" pitchFamily="2" charset="-122"/>
              </a:rPr>
              <a:t>）只能刻画调节方差的变化，但是无法给出变化的缘由。</a:t>
            </a:r>
            <a:endParaRPr kumimoji="0" lang="en-US" altLang="zh-CN" sz="2200" b="0" i="0" u="none" strike="noStrike" kern="1200" cap="none" spc="0" normalizeH="0" noProof="0" dirty="0">
              <a:ln>
                <a:noFill/>
              </a:ln>
              <a:solidFill>
                <a:sysClr val="windowText" lastClr="000000"/>
              </a:solidFill>
              <a:effectLst/>
              <a:uLnTx/>
              <a:uFillTx/>
              <a:latin typeface="Century Schoolbook"/>
              <a:ea typeface="宋体" panose="02010600030101010101" pitchFamily="2" charset="-122"/>
            </a:endParaRPr>
          </a:p>
          <a:p>
            <a:pPr marL="0" lvl="0" indent="0" eaLnBrk="1" hangingPunct="1">
              <a:lnSpc>
                <a:spcPct val="150000"/>
              </a:lnSpc>
              <a:spcBef>
                <a:spcPts val="0"/>
              </a:spcBef>
              <a:buClr>
                <a:schemeClr val="tx1"/>
              </a:buClr>
              <a:buNone/>
              <a:defRPr/>
            </a:pPr>
            <a:r>
              <a:rPr lang="zh-CN" altLang="en-US" sz="2200" baseline="0" dirty="0">
                <a:solidFill>
                  <a:sysClr val="windowText" lastClr="000000"/>
                </a:solidFill>
                <a:latin typeface="Century Schoolbook"/>
                <a:ea typeface="宋体" panose="02010600030101010101" pitchFamily="2" charset="-122"/>
              </a:rPr>
              <a:t>           （</a:t>
            </a:r>
            <a:r>
              <a:rPr lang="en-US" altLang="zh-CN" sz="2200" baseline="0" dirty="0">
                <a:solidFill>
                  <a:sysClr val="windowText" lastClr="000000"/>
                </a:solidFill>
                <a:latin typeface="Century Schoolbook"/>
                <a:ea typeface="宋体" panose="02010600030101010101" pitchFamily="2" charset="-122"/>
              </a:rPr>
              <a:t>4</a:t>
            </a:r>
            <a:r>
              <a:rPr lang="zh-CN" altLang="en-US" sz="2200" baseline="0" dirty="0">
                <a:solidFill>
                  <a:sysClr val="windowText" lastClr="000000"/>
                </a:solidFill>
                <a:latin typeface="Century Schoolbook"/>
                <a:ea typeface="宋体" panose="02010600030101010101" pitchFamily="2" charset="-122"/>
              </a:rPr>
              <a:t>）基于模型预测的波动率偏高。</a:t>
            </a:r>
            <a:endParaRPr kumimoji="0" lang="zh-CN" altLang="en-US" sz="22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endParaRPr>
          </a:p>
        </p:txBody>
      </p:sp>
      <p:graphicFrame>
        <p:nvGraphicFramePr>
          <p:cNvPr id="3" name="对象 2"/>
          <p:cNvGraphicFramePr>
            <a:graphicFrameLocks noChangeAspect="1"/>
          </p:cNvGraphicFramePr>
          <p:nvPr>
            <p:extLst>
              <p:ext uri="{D42A27DB-BD31-4B8C-83A1-F6EECF244321}">
                <p14:modId xmlns:p14="http://schemas.microsoft.com/office/powerpoint/2010/main" val="3027802659"/>
              </p:ext>
            </p:extLst>
          </p:nvPr>
        </p:nvGraphicFramePr>
        <p:xfrm>
          <a:off x="4740275" y="908050"/>
          <a:ext cx="4514850" cy="1042988"/>
        </p:xfrm>
        <a:graphic>
          <a:graphicData uri="http://schemas.openxmlformats.org/presentationml/2006/ole">
            <mc:AlternateContent xmlns:mc="http://schemas.openxmlformats.org/markup-compatibility/2006">
              <mc:Choice xmlns:v="urn:schemas-microsoft-com:vml" Requires="v">
                <p:oleObj name="Equation" r:id="rId3" imgW="1866600" imgH="431640" progId="Equation.DSMT4">
                  <p:embed/>
                </p:oleObj>
              </mc:Choice>
              <mc:Fallback>
                <p:oleObj name="Equation" r:id="rId3" imgW="1866600" imgH="431640" progId="Equation.DSMT4">
                  <p:embed/>
                  <p:pic>
                    <p:nvPicPr>
                      <p:cNvPr id="0" name="Object 5"/>
                      <p:cNvPicPr>
                        <a:picLocks noChangeAspect="1" noChangeArrowheads="1"/>
                      </p:cNvPicPr>
                      <p:nvPr/>
                    </p:nvPicPr>
                    <p:blipFill>
                      <a:blip r:embed="rId4"/>
                      <a:srcRect/>
                      <a:stretch>
                        <a:fillRect/>
                      </a:stretch>
                    </p:blipFill>
                    <p:spPr bwMode="auto">
                      <a:xfrm>
                        <a:off x="4740275" y="908050"/>
                        <a:ext cx="4514850" cy="104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2235929900"/>
              </p:ext>
            </p:extLst>
          </p:nvPr>
        </p:nvGraphicFramePr>
        <p:xfrm>
          <a:off x="3298825" y="2636838"/>
          <a:ext cx="5532438" cy="950912"/>
        </p:xfrm>
        <a:graphic>
          <a:graphicData uri="http://schemas.openxmlformats.org/presentationml/2006/ole">
            <mc:AlternateContent xmlns:mc="http://schemas.openxmlformats.org/markup-compatibility/2006">
              <mc:Choice xmlns:v="urn:schemas-microsoft-com:vml" Requires="v">
                <p:oleObj name="Equation" r:id="rId5" imgW="2514600" imgH="431640" progId="Equation.DSMT4">
                  <p:embed/>
                </p:oleObj>
              </mc:Choice>
              <mc:Fallback>
                <p:oleObj name="Equation" r:id="rId5" imgW="2514600" imgH="431640" progId="Equation.DSMT4">
                  <p:embed/>
                  <p:pic>
                    <p:nvPicPr>
                      <p:cNvPr id="0" name="Object 7"/>
                      <p:cNvPicPr>
                        <a:picLocks noChangeAspect="1" noChangeArrowheads="1"/>
                      </p:cNvPicPr>
                      <p:nvPr/>
                    </p:nvPicPr>
                    <p:blipFill>
                      <a:blip r:embed="rId6"/>
                      <a:srcRect/>
                      <a:stretch>
                        <a:fillRect/>
                      </a:stretch>
                    </p:blipFill>
                    <p:spPr bwMode="auto">
                      <a:xfrm>
                        <a:off x="3298825" y="2636838"/>
                        <a:ext cx="5532438" cy="950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2496469423"/>
              </p:ext>
            </p:extLst>
          </p:nvPr>
        </p:nvGraphicFramePr>
        <p:xfrm>
          <a:off x="6093619" y="3645024"/>
          <a:ext cx="523875" cy="496887"/>
        </p:xfrm>
        <a:graphic>
          <a:graphicData uri="http://schemas.openxmlformats.org/presentationml/2006/ole">
            <mc:AlternateContent xmlns:mc="http://schemas.openxmlformats.org/markup-compatibility/2006">
              <mc:Choice xmlns:v="urn:schemas-microsoft-com:vml" Requires="v">
                <p:oleObj name="Equation" r:id="rId7" imgW="304560" imgH="279360" progId="Equation.DSMT4">
                  <p:embed/>
                </p:oleObj>
              </mc:Choice>
              <mc:Fallback>
                <p:oleObj name="Equation" r:id="rId7" imgW="304560" imgH="279360" progId="Equation.DSMT4">
                  <p:embed/>
                  <p:pic>
                    <p:nvPicPr>
                      <p:cNvPr id="0" name="对象 1"/>
                      <p:cNvPicPr>
                        <a:picLocks noChangeAspect="1" noChangeArrowheads="1"/>
                      </p:cNvPicPr>
                      <p:nvPr/>
                    </p:nvPicPr>
                    <p:blipFill>
                      <a:blip r:embed="rId8"/>
                      <a:srcRect/>
                      <a:stretch>
                        <a:fillRect/>
                      </a:stretch>
                    </p:blipFill>
                    <p:spPr bwMode="auto">
                      <a:xfrm>
                        <a:off x="6093619" y="3645024"/>
                        <a:ext cx="5238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3262814178"/>
              </p:ext>
            </p:extLst>
          </p:nvPr>
        </p:nvGraphicFramePr>
        <p:xfrm>
          <a:off x="7461771" y="4521994"/>
          <a:ext cx="1349375" cy="769937"/>
        </p:xfrm>
        <a:graphic>
          <a:graphicData uri="http://schemas.openxmlformats.org/presentationml/2006/ole">
            <mc:AlternateContent xmlns:mc="http://schemas.openxmlformats.org/markup-compatibility/2006">
              <mc:Choice xmlns:v="urn:schemas-microsoft-com:vml" Requires="v">
                <p:oleObj name="Equation" r:id="rId9" imgW="787320" imgH="431640" progId="Equation.DSMT4">
                  <p:embed/>
                </p:oleObj>
              </mc:Choice>
              <mc:Fallback>
                <p:oleObj name="Equation" r:id="rId9" imgW="787320" imgH="431640" progId="Equation.DSMT4">
                  <p:embed/>
                  <p:pic>
                    <p:nvPicPr>
                      <p:cNvPr id="0" name="对象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61771" y="4521994"/>
                        <a:ext cx="13493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7879385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88963" y="692696"/>
            <a:ext cx="11881320" cy="1292662"/>
          </a:xfrm>
          <a:prstGeom prst="rect">
            <a:avLst/>
          </a:prstGeom>
        </p:spPr>
        <p:txBody>
          <a:bodyPr wrap="square">
            <a:spAutoFit/>
          </a:bodyPr>
          <a:lstStyle/>
          <a:p>
            <a:pPr>
              <a:lnSpc>
                <a:spcPct val="130000"/>
              </a:lnSpc>
            </a:pPr>
            <a:r>
              <a:rPr lang="zh-CN" altLang="zh-CN" sz="2000" dirty="0">
                <a:latin typeface="Times New Roman" pitchFamily="18" charset="0"/>
                <a:cs typeface="Times New Roman" pitchFamily="18" charset="0"/>
              </a:rPr>
              <a:t>【例</a:t>
            </a:r>
            <a:r>
              <a:rPr lang="en-US" altLang="zh-CN" sz="2000" dirty="0">
                <a:latin typeface="Times New Roman" pitchFamily="18" charset="0"/>
                <a:cs typeface="Times New Roman" pitchFamily="18" charset="0"/>
              </a:rPr>
              <a:t>2-3</a:t>
            </a:r>
            <a:r>
              <a:rPr lang="zh-CN" altLang="zh-CN" sz="2000" dirty="0">
                <a:latin typeface="Times New Roman" pitchFamily="18" charset="0"/>
                <a:cs typeface="Times New Roman" pitchFamily="18" charset="0"/>
              </a:rPr>
              <a:t>】选取上证指数</a:t>
            </a:r>
            <a:r>
              <a:rPr lang="en-US" altLang="zh-CN" sz="2000" dirty="0">
                <a:latin typeface="Times New Roman" pitchFamily="18" charset="0"/>
                <a:cs typeface="Times New Roman" pitchFamily="18" charset="0"/>
              </a:rPr>
              <a:t>2016</a:t>
            </a:r>
            <a:r>
              <a:rPr lang="zh-CN" altLang="zh-CN" sz="2000" dirty="0">
                <a:latin typeface="Times New Roman" pitchFamily="18" charset="0"/>
                <a:cs typeface="Times New Roman" pitchFamily="18" charset="0"/>
              </a:rPr>
              <a:t>年</a:t>
            </a:r>
            <a:r>
              <a:rPr lang="en-US" altLang="zh-CN" sz="2000" dirty="0">
                <a:latin typeface="Times New Roman" pitchFamily="18" charset="0"/>
                <a:cs typeface="Times New Roman" pitchFamily="18" charset="0"/>
              </a:rPr>
              <a:t>1</a:t>
            </a:r>
            <a:r>
              <a:rPr lang="zh-CN" altLang="zh-CN" sz="2000" dirty="0">
                <a:latin typeface="Times New Roman" pitchFamily="18" charset="0"/>
                <a:cs typeface="Times New Roman" pitchFamily="18" charset="0"/>
              </a:rPr>
              <a:t>月</a:t>
            </a:r>
            <a:r>
              <a:rPr lang="en-US" altLang="zh-CN" sz="2000" dirty="0">
                <a:latin typeface="Times New Roman" pitchFamily="18" charset="0"/>
                <a:cs typeface="Times New Roman" pitchFamily="18" charset="0"/>
              </a:rPr>
              <a:t>1</a:t>
            </a:r>
            <a:r>
              <a:rPr lang="zh-CN" altLang="zh-CN" sz="2000" dirty="0">
                <a:latin typeface="Times New Roman" pitchFamily="18" charset="0"/>
                <a:cs typeface="Times New Roman" pitchFamily="18" charset="0"/>
              </a:rPr>
              <a:t>日到</a:t>
            </a:r>
            <a:r>
              <a:rPr lang="en-US" altLang="zh-CN" sz="2000" dirty="0">
                <a:latin typeface="Times New Roman" pitchFamily="18" charset="0"/>
                <a:cs typeface="Times New Roman" pitchFamily="18" charset="0"/>
              </a:rPr>
              <a:t>2021</a:t>
            </a:r>
            <a:r>
              <a:rPr lang="zh-CN" altLang="zh-CN" sz="2000" dirty="0">
                <a:latin typeface="Times New Roman" pitchFamily="18" charset="0"/>
                <a:cs typeface="Times New Roman" pitchFamily="18" charset="0"/>
              </a:rPr>
              <a:t>年</a:t>
            </a:r>
            <a:r>
              <a:rPr lang="en-US" altLang="zh-CN" sz="2000" dirty="0">
                <a:latin typeface="Times New Roman" pitchFamily="18" charset="0"/>
                <a:cs typeface="Times New Roman" pitchFamily="18" charset="0"/>
              </a:rPr>
              <a:t>3</a:t>
            </a:r>
            <a:r>
              <a:rPr lang="zh-CN" altLang="zh-CN" sz="2000" dirty="0">
                <a:latin typeface="Times New Roman" pitchFamily="18" charset="0"/>
                <a:cs typeface="Times New Roman" pitchFamily="18" charset="0"/>
              </a:rPr>
              <a:t>月</a:t>
            </a:r>
            <a:r>
              <a:rPr lang="en-US" altLang="zh-CN" sz="2000" dirty="0">
                <a:latin typeface="Times New Roman" pitchFamily="18" charset="0"/>
                <a:cs typeface="Times New Roman" pitchFamily="18" charset="0"/>
              </a:rPr>
              <a:t>31</a:t>
            </a:r>
            <a:r>
              <a:rPr lang="zh-CN" altLang="zh-CN" sz="2000" dirty="0">
                <a:latin typeface="Times New Roman" pitchFamily="18" charset="0"/>
                <a:cs typeface="Times New Roman" pitchFamily="18" charset="0"/>
              </a:rPr>
              <a:t>日日收盘价，首先利用</a:t>
            </a:r>
            <a:r>
              <a:rPr lang="en-US" altLang="zh-CN" sz="2000" dirty="0">
                <a:latin typeface="Times New Roman" pitchFamily="18" charset="0"/>
                <a:cs typeface="Times New Roman" pitchFamily="18" charset="0"/>
              </a:rPr>
              <a:t>python</a:t>
            </a:r>
            <a:r>
              <a:rPr lang="zh-CN" altLang="zh-CN" sz="2000" dirty="0">
                <a:latin typeface="Times New Roman" pitchFamily="18" charset="0"/>
                <a:cs typeface="Times New Roman" pitchFamily="18" charset="0"/>
              </a:rPr>
              <a:t>绘制上证指数收盘价及对数收益率</a:t>
            </a:r>
            <a:r>
              <a:rPr lang="zh-CN" altLang="en-US" sz="2000" dirty="0">
                <a:latin typeface="Times New Roman" pitchFamily="18" charset="0"/>
                <a:cs typeface="Times New Roman" pitchFamily="18" charset="0"/>
              </a:rPr>
              <a:t>（见图</a:t>
            </a:r>
            <a:r>
              <a:rPr lang="en-US" altLang="zh-CN" sz="2000" dirty="0">
                <a:latin typeface="Times New Roman" pitchFamily="18" charset="0"/>
                <a:cs typeface="Times New Roman" pitchFamily="18" charset="0"/>
              </a:rPr>
              <a:t>2-2</a:t>
            </a:r>
            <a:r>
              <a:rPr lang="zh-CN" altLang="en-US"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a:t>
            </a:r>
            <a:r>
              <a:rPr lang="zh-CN" altLang="en-US" sz="2000" dirty="0">
                <a:latin typeface="Times New Roman" pitchFamily="18" charset="0"/>
                <a:cs typeface="Times New Roman" pitchFamily="18" charset="0"/>
              </a:rPr>
              <a:t>然后</a:t>
            </a:r>
            <a:r>
              <a:rPr lang="zh-CN" altLang="zh-CN" sz="2000" dirty="0">
                <a:latin typeface="Times New Roman" pitchFamily="18" charset="0"/>
                <a:cs typeface="Times New Roman" pitchFamily="18" charset="0"/>
              </a:rPr>
              <a:t>建立对数收益率序列，并估算波动率。图</a:t>
            </a:r>
            <a:r>
              <a:rPr lang="en-US" altLang="zh-CN" sz="2000" dirty="0">
                <a:latin typeface="Times New Roman" pitchFamily="18" charset="0"/>
                <a:cs typeface="Times New Roman" pitchFamily="18" charset="0"/>
              </a:rPr>
              <a:t>2-3</a:t>
            </a:r>
            <a:r>
              <a:rPr lang="zh-CN" altLang="zh-CN" sz="2000" dirty="0">
                <a:latin typeface="Times New Roman" pitchFamily="18" charset="0"/>
                <a:cs typeface="Times New Roman" pitchFamily="18" charset="0"/>
              </a:rPr>
              <a:t>给出了基于</a:t>
            </a:r>
            <a:r>
              <a:rPr lang="en-US" altLang="zh-CN" sz="2000" dirty="0">
                <a:latin typeface="Times New Roman" pitchFamily="18" charset="0"/>
                <a:cs typeface="Times New Roman" pitchFamily="18" charset="0"/>
              </a:rPr>
              <a:t>ARCH</a:t>
            </a:r>
            <a:r>
              <a:rPr lang="zh-CN" altLang="zh-CN" sz="2000" dirty="0">
                <a:latin typeface="Times New Roman" pitchFamily="18" charset="0"/>
                <a:cs typeface="Times New Roman" pitchFamily="18" charset="0"/>
              </a:rPr>
              <a:t>模型估计得到的上证指数波动率走势</a:t>
            </a:r>
            <a:r>
              <a:rPr lang="zh-CN" altLang="en-US" sz="2000" dirty="0">
                <a:latin typeface="Times New Roman" pitchFamily="18" charset="0"/>
                <a:cs typeface="Times New Roman" pitchFamily="18" charset="0"/>
              </a:rPr>
              <a:t>，其中</a:t>
            </a:r>
            <a:r>
              <a:rPr lang="en-US" altLang="zh-CN" sz="2000" dirty="0">
                <a:latin typeface="Times New Roman" pitchFamily="18" charset="0"/>
                <a:cs typeface="Times New Roman" pitchFamily="18" charset="0"/>
              </a:rPr>
              <a:t>ARCH</a:t>
            </a:r>
            <a:r>
              <a:rPr lang="zh-CN" altLang="en-US"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1</a:t>
            </a:r>
            <a:r>
              <a:rPr lang="zh-CN" altLang="en-US" sz="2000" dirty="0">
                <a:latin typeface="Times New Roman" pitchFamily="18" charset="0"/>
                <a:cs typeface="Times New Roman" pitchFamily="18" charset="0"/>
              </a:rPr>
              <a:t>）模型的估计结果为：</a:t>
            </a:r>
          </a:p>
        </p:txBody>
      </p:sp>
      <p:sp>
        <p:nvSpPr>
          <p:cNvPr id="4" name="矩形 3"/>
          <p:cNvSpPr/>
          <p:nvPr/>
        </p:nvSpPr>
        <p:spPr>
          <a:xfrm>
            <a:off x="1250598" y="6156012"/>
            <a:ext cx="3042821" cy="338554"/>
          </a:xfrm>
          <a:prstGeom prst="rect">
            <a:avLst/>
          </a:prstGeom>
        </p:spPr>
        <p:txBody>
          <a:bodyPr wrap="none">
            <a:spAutoFit/>
          </a:bodyPr>
          <a:lstStyle/>
          <a:p>
            <a:r>
              <a:rPr lang="zh-CN" altLang="zh-CN" sz="1600" b="1" dirty="0">
                <a:latin typeface="Times New Roman" pitchFamily="18" charset="0"/>
                <a:cs typeface="Times New Roman" pitchFamily="18" charset="0"/>
              </a:rPr>
              <a:t>图</a:t>
            </a:r>
            <a:r>
              <a:rPr lang="en-US" altLang="zh-CN" sz="1600" b="1" dirty="0">
                <a:latin typeface="Times New Roman" pitchFamily="18" charset="0"/>
                <a:cs typeface="Times New Roman" pitchFamily="18" charset="0"/>
              </a:rPr>
              <a:t>2-2  </a:t>
            </a:r>
            <a:r>
              <a:rPr lang="zh-CN" altLang="zh-CN" sz="1600" b="1" dirty="0">
                <a:latin typeface="Times New Roman" pitchFamily="18" charset="0"/>
                <a:cs typeface="Times New Roman" pitchFamily="18" charset="0"/>
              </a:rPr>
              <a:t>上证指数收盘价和收益率</a:t>
            </a:r>
            <a:endParaRPr lang="zh-CN" altLang="en-US" sz="1600" dirty="0">
              <a:latin typeface="Times New Roman" pitchFamily="18" charset="0"/>
              <a:cs typeface="Times New Roman" pitchFamily="18" charset="0"/>
            </a:endParaRPr>
          </a:p>
        </p:txBody>
      </p:sp>
      <p:graphicFrame>
        <p:nvGraphicFramePr>
          <p:cNvPr id="10" name="对象 9"/>
          <p:cNvGraphicFramePr>
            <a:graphicFrameLocks noChangeAspect="1"/>
          </p:cNvGraphicFramePr>
          <p:nvPr>
            <p:extLst>
              <p:ext uri="{D42A27DB-BD31-4B8C-83A1-F6EECF244321}">
                <p14:modId xmlns:p14="http://schemas.microsoft.com/office/powerpoint/2010/main" val="1933973482"/>
              </p:ext>
            </p:extLst>
          </p:nvPr>
        </p:nvGraphicFramePr>
        <p:xfrm>
          <a:off x="7386638" y="1560513"/>
          <a:ext cx="2495550" cy="377825"/>
        </p:xfrm>
        <a:graphic>
          <a:graphicData uri="http://schemas.openxmlformats.org/presentationml/2006/ole">
            <mc:AlternateContent xmlns:mc="http://schemas.openxmlformats.org/markup-compatibility/2006">
              <mc:Choice xmlns:v="urn:schemas-microsoft-com:vml" Requires="v">
                <p:oleObj name="Equation" r:id="rId3" imgW="1422360" imgH="215640" progId="Equation.DSMT4">
                  <p:embed/>
                </p:oleObj>
              </mc:Choice>
              <mc:Fallback>
                <p:oleObj name="Equation" r:id="rId3" imgW="1422360" imgH="215640" progId="Equation.DSMT4">
                  <p:embed/>
                  <p:pic>
                    <p:nvPicPr>
                      <p:cNvPr id="0" name=""/>
                      <p:cNvPicPr/>
                      <p:nvPr/>
                    </p:nvPicPr>
                    <p:blipFill>
                      <a:blip r:embed="rId4"/>
                      <a:stretch>
                        <a:fillRect/>
                      </a:stretch>
                    </p:blipFill>
                    <p:spPr>
                      <a:xfrm>
                        <a:off x="7386638" y="1560513"/>
                        <a:ext cx="2495550" cy="377825"/>
                      </a:xfrm>
                      <a:prstGeom prst="rect">
                        <a:avLst/>
                      </a:prstGeom>
                      <a:ln>
                        <a:solidFill>
                          <a:srgbClr val="0070C0"/>
                        </a:solidFill>
                      </a:ln>
                    </p:spPr>
                  </p:pic>
                </p:oleObj>
              </mc:Fallback>
            </mc:AlternateContent>
          </a:graphicData>
        </a:graphic>
      </p:graphicFrame>
      <p:sp>
        <p:nvSpPr>
          <p:cNvPr id="16" name="矩形 15"/>
          <p:cNvSpPr/>
          <p:nvPr/>
        </p:nvSpPr>
        <p:spPr>
          <a:xfrm>
            <a:off x="7885843" y="6093296"/>
            <a:ext cx="2600264" cy="338554"/>
          </a:xfrm>
          <a:prstGeom prst="rect">
            <a:avLst/>
          </a:prstGeom>
        </p:spPr>
        <p:txBody>
          <a:bodyPr wrap="none">
            <a:spAutoFit/>
          </a:bodyPr>
          <a:lstStyle/>
          <a:p>
            <a:r>
              <a:rPr lang="zh-CN" altLang="zh-CN" sz="1600" b="1" dirty="0">
                <a:latin typeface="Times New Roman" pitchFamily="18" charset="0"/>
                <a:cs typeface="Times New Roman" pitchFamily="18" charset="0"/>
              </a:rPr>
              <a:t>图</a:t>
            </a:r>
            <a:r>
              <a:rPr lang="en-US" altLang="zh-CN" sz="1600" b="1" dirty="0">
                <a:latin typeface="Times New Roman" pitchFamily="18" charset="0"/>
                <a:cs typeface="Times New Roman" pitchFamily="18" charset="0"/>
              </a:rPr>
              <a:t>2-3  ARCH</a:t>
            </a:r>
            <a:r>
              <a:rPr lang="zh-CN" altLang="zh-CN" sz="1600" b="1" dirty="0">
                <a:latin typeface="Times New Roman" pitchFamily="18" charset="0"/>
                <a:cs typeface="Times New Roman" pitchFamily="18" charset="0"/>
              </a:rPr>
              <a:t>模型估计结果</a:t>
            </a:r>
            <a:endParaRPr lang="zh-CN" altLang="en-US" sz="1600" dirty="0">
              <a:latin typeface="Times New Roman" pitchFamily="18" charset="0"/>
              <a:cs typeface="Times New Roman" pitchFamily="18" charset="0"/>
            </a:endParaRPr>
          </a:p>
        </p:txBody>
      </p:sp>
      <p:sp>
        <p:nvSpPr>
          <p:cNvPr id="17" name="矩形 16"/>
          <p:cNvSpPr/>
          <p:nvPr/>
        </p:nvSpPr>
        <p:spPr>
          <a:xfrm>
            <a:off x="476995" y="116632"/>
            <a:ext cx="6624736" cy="492443"/>
          </a:xfrm>
          <a:prstGeom prst="rect">
            <a:avLst/>
          </a:prstGeom>
        </p:spPr>
        <p:txBody>
          <a:bodyPr wrap="square">
            <a:spAutoFit/>
          </a:bodyPr>
          <a:lstStyle/>
          <a:p>
            <a:r>
              <a:rPr lang="zh-CN" altLang="en-US" sz="2600" b="1" dirty="0">
                <a:latin typeface="微软雅黑" pitchFamily="34" charset="-122"/>
                <a:ea typeface="微软雅黑" pitchFamily="34" charset="-122"/>
              </a:rPr>
              <a:t>案例</a:t>
            </a:r>
            <a:r>
              <a:rPr lang="en-US" altLang="zh-CN" sz="2600" b="1" dirty="0">
                <a:latin typeface="微软雅黑" pitchFamily="34" charset="-122"/>
                <a:ea typeface="微软雅黑" pitchFamily="34" charset="-122"/>
              </a:rPr>
              <a:t>——</a:t>
            </a:r>
            <a:r>
              <a:rPr lang="zh-CN" altLang="zh-CN" sz="2600" b="1" dirty="0">
                <a:latin typeface="微软雅黑" pitchFamily="34" charset="-122"/>
                <a:ea typeface="微软雅黑" pitchFamily="34" charset="-122"/>
              </a:rPr>
              <a:t>利用</a:t>
            </a:r>
            <a:r>
              <a:rPr lang="en-US" altLang="zh-CN" sz="2600" b="1" dirty="0">
                <a:latin typeface="微软雅黑" pitchFamily="34" charset="-122"/>
                <a:ea typeface="微软雅黑" pitchFamily="34" charset="-122"/>
              </a:rPr>
              <a:t>ARCH</a:t>
            </a:r>
            <a:r>
              <a:rPr lang="zh-CN" altLang="zh-CN" sz="2600" b="1" dirty="0">
                <a:latin typeface="微软雅黑" pitchFamily="34" charset="-122"/>
                <a:ea typeface="微软雅黑" pitchFamily="34" charset="-122"/>
              </a:rPr>
              <a:t>模型估算波动率</a:t>
            </a:r>
            <a:endParaRPr lang="zh-CN" altLang="en-US" sz="2600" b="1" dirty="0">
              <a:latin typeface="微软雅黑" pitchFamily="34" charset="-122"/>
              <a:ea typeface="微软雅黑" pitchFamily="34" charset="-122"/>
            </a:endParaRPr>
          </a:p>
        </p:txBody>
      </p:sp>
      <p:pic>
        <p:nvPicPr>
          <p:cNvPr id="9" name="图片 8"/>
          <p:cNvPicPr/>
          <p:nvPr/>
        </p:nvPicPr>
        <p:blipFill>
          <a:blip r:embed="rId5">
            <a:extLst>
              <a:ext uri="{BEBA8EAE-BF5A-486C-A8C5-ECC9F3942E4B}">
                <a14:imgProps xmlns:a14="http://schemas.microsoft.com/office/drawing/2010/main">
                  <a14:imgLayer r:embed="rId6">
                    <a14:imgEffect>
                      <a14:saturation sat="95000"/>
                    </a14:imgEffect>
                  </a14:imgLayer>
                </a14:imgProps>
              </a:ext>
            </a:extLst>
          </a:blip>
          <a:stretch>
            <a:fillRect/>
          </a:stretch>
        </p:blipFill>
        <p:spPr>
          <a:xfrm>
            <a:off x="404987" y="1979474"/>
            <a:ext cx="4420600" cy="4185830"/>
          </a:xfrm>
          <a:prstGeom prst="rect">
            <a:avLst/>
          </a:prstGeom>
        </p:spPr>
      </p:pic>
      <p:pic>
        <p:nvPicPr>
          <p:cNvPr id="11" name="图片 10" descr="C:\Users\lenovo\AppData\Local\Temp\WeChat Files\cac01a60287149fcab7a9e502a3e891.png"/>
          <p:cNvPicPr/>
          <p:nvPr/>
        </p:nvPicPr>
        <p:blipFill>
          <a:blip r:embed="rId7" cstate="print">
            <a:extLst>
              <a:ext uri="{BEBA8EAE-BF5A-486C-A8C5-ECC9F3942E4B}">
                <a14:imgProps xmlns:a14="http://schemas.microsoft.com/office/drawing/2010/main">
                  <a14:imgLayer r:embed="rId8">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5733579" y="1985359"/>
            <a:ext cx="5712824" cy="3963922"/>
          </a:xfrm>
          <a:prstGeom prst="rect">
            <a:avLst/>
          </a:prstGeom>
          <a:noFill/>
          <a:ln>
            <a:noFill/>
          </a:ln>
        </p:spPr>
      </p:pic>
    </p:spTree>
    <p:extLst>
      <p:ext uri="{BB962C8B-B14F-4D97-AF65-F5344CB8AC3E}">
        <p14:creationId xmlns:p14="http://schemas.microsoft.com/office/powerpoint/2010/main" val="20377163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7235" y="681101"/>
            <a:ext cx="6552728" cy="4488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
          <p:cNvSpPr/>
          <p:nvPr/>
        </p:nvSpPr>
        <p:spPr>
          <a:xfrm>
            <a:off x="476995" y="116632"/>
            <a:ext cx="6624736" cy="492443"/>
          </a:xfrm>
          <a:prstGeom prst="rect">
            <a:avLst/>
          </a:prstGeom>
        </p:spPr>
        <p:txBody>
          <a:bodyPr wrap="square">
            <a:spAutoFit/>
          </a:bodyPr>
          <a:lstStyle/>
          <a:p>
            <a:r>
              <a:rPr lang="zh-CN" altLang="en-US" sz="2600" b="1" dirty="0">
                <a:latin typeface="微软雅黑" pitchFamily="34" charset="-122"/>
                <a:ea typeface="微软雅黑" pitchFamily="34" charset="-122"/>
              </a:rPr>
              <a:t>案例</a:t>
            </a:r>
            <a:r>
              <a:rPr lang="en-US" altLang="zh-CN" sz="2600" b="1" dirty="0">
                <a:latin typeface="微软雅黑" pitchFamily="34" charset="-122"/>
                <a:ea typeface="微软雅黑" pitchFamily="34" charset="-122"/>
              </a:rPr>
              <a:t>——</a:t>
            </a:r>
            <a:r>
              <a:rPr lang="zh-CN" altLang="zh-CN" sz="2600" b="1" dirty="0">
                <a:latin typeface="微软雅黑" pitchFamily="34" charset="-122"/>
                <a:ea typeface="微软雅黑" pitchFamily="34" charset="-122"/>
              </a:rPr>
              <a:t>利用</a:t>
            </a:r>
            <a:r>
              <a:rPr lang="en-US" altLang="zh-CN" sz="2600" b="1" dirty="0">
                <a:latin typeface="微软雅黑" pitchFamily="34" charset="-122"/>
                <a:ea typeface="微软雅黑" pitchFamily="34" charset="-122"/>
              </a:rPr>
              <a:t>ARCH</a:t>
            </a:r>
            <a:r>
              <a:rPr lang="zh-CN" altLang="zh-CN" sz="2600" b="1" dirty="0">
                <a:latin typeface="微软雅黑" pitchFamily="34" charset="-122"/>
                <a:ea typeface="微软雅黑" pitchFamily="34" charset="-122"/>
              </a:rPr>
              <a:t>模型估算波动率</a:t>
            </a:r>
            <a:endParaRPr lang="zh-CN" altLang="en-US" sz="2600" b="1" dirty="0">
              <a:latin typeface="微软雅黑" pitchFamily="34" charset="-122"/>
              <a:ea typeface="微软雅黑" pitchFamily="34" charset="-122"/>
            </a:endParaRPr>
          </a:p>
        </p:txBody>
      </p:sp>
      <p:pic>
        <p:nvPicPr>
          <p:cNvPr id="1064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9183" y="5102162"/>
            <a:ext cx="7488832" cy="1464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54027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2852738" y="2430463"/>
            <a:ext cx="81374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722313">
              <a:defRPr kumimoji="1" sz="3200">
                <a:solidFill>
                  <a:schemeClr val="tx1"/>
                </a:solidFill>
                <a:latin typeface="Calibri" pitchFamily="34" charset="0"/>
                <a:ea typeface="宋体" pitchFamily="2" charset="-122"/>
              </a:defRPr>
            </a:lvl1pPr>
            <a:lvl2pPr>
              <a:defRPr kumimoji="1" sz="2800">
                <a:solidFill>
                  <a:schemeClr val="tx1"/>
                </a:solidFill>
                <a:latin typeface="Calibri" pitchFamily="34" charset="0"/>
                <a:ea typeface="宋体" pitchFamily="2" charset="-122"/>
              </a:defRPr>
            </a:lvl2pPr>
            <a:lvl3pPr>
              <a:defRPr kumimoji="1" sz="2400">
                <a:solidFill>
                  <a:schemeClr val="tx1"/>
                </a:solidFill>
                <a:latin typeface="Calibri" pitchFamily="34" charset="0"/>
                <a:ea typeface="宋体" pitchFamily="2" charset="-122"/>
              </a:defRPr>
            </a:lvl3pPr>
            <a:lvl4pPr>
              <a:defRPr kumimoji="1" sz="2000">
                <a:solidFill>
                  <a:schemeClr val="tx1"/>
                </a:solidFill>
                <a:latin typeface="Calibri" pitchFamily="34" charset="0"/>
                <a:ea typeface="宋体" pitchFamily="2" charset="-122"/>
              </a:defRPr>
            </a:lvl4pPr>
            <a:lvl5pPr>
              <a:defRPr kumimoji="1" sz="2000">
                <a:solidFill>
                  <a:schemeClr val="tx1"/>
                </a:solidFill>
                <a:latin typeface="Calibri" pitchFamily="34" charset="0"/>
                <a:ea typeface="宋体" pitchFamily="2" charset="-122"/>
              </a:defRPr>
            </a:lvl5pPr>
            <a:lvl6pPr eaLnBrk="0" fontAlgn="base" hangingPunct="0">
              <a:spcAft>
                <a:spcPct val="0"/>
              </a:spcAft>
              <a:buChar char="»"/>
              <a:defRPr kumimoji="1" sz="2000">
                <a:solidFill>
                  <a:schemeClr val="tx1"/>
                </a:solidFill>
                <a:latin typeface="Calibri" pitchFamily="34" charset="0"/>
                <a:ea typeface="宋体" pitchFamily="2" charset="-122"/>
              </a:defRPr>
            </a:lvl6pPr>
            <a:lvl7pPr eaLnBrk="0" fontAlgn="base" hangingPunct="0">
              <a:spcAft>
                <a:spcPct val="0"/>
              </a:spcAft>
              <a:buChar char="»"/>
              <a:defRPr kumimoji="1" sz="2000">
                <a:solidFill>
                  <a:schemeClr val="tx1"/>
                </a:solidFill>
                <a:latin typeface="Calibri" pitchFamily="34" charset="0"/>
                <a:ea typeface="宋体" pitchFamily="2" charset="-122"/>
              </a:defRPr>
            </a:lvl7pPr>
            <a:lvl8pPr eaLnBrk="0" fontAlgn="base" hangingPunct="0">
              <a:spcAft>
                <a:spcPct val="0"/>
              </a:spcAft>
              <a:buChar char="»"/>
              <a:defRPr kumimoji="1" sz="2000">
                <a:solidFill>
                  <a:schemeClr val="tx1"/>
                </a:solidFill>
                <a:latin typeface="Calibri" pitchFamily="34" charset="0"/>
                <a:ea typeface="宋体" pitchFamily="2" charset="-122"/>
              </a:defRPr>
            </a:lvl8pPr>
            <a:lvl9pPr eaLnBrk="0" fontAlgn="base" hangingPunct="0">
              <a:spcAft>
                <a:spcPct val="0"/>
              </a:spcAft>
              <a:buChar char="»"/>
              <a:defRPr kumimoji="1" sz="2000">
                <a:solidFill>
                  <a:schemeClr val="tx1"/>
                </a:solidFill>
                <a:latin typeface="Calibri" pitchFamily="34" charset="0"/>
                <a:ea typeface="宋体" pitchFamily="2" charset="-122"/>
              </a:defRPr>
            </a:lvl9pPr>
          </a:lstStyle>
          <a:p>
            <a:pPr algn="ctr"/>
            <a:r>
              <a:rPr kumimoji="0" lang="zh-CN" altLang="en-US" sz="5400" b="1" dirty="0">
                <a:solidFill>
                  <a:schemeClr val="bg1"/>
                </a:solidFill>
                <a:latin typeface="微软雅黑" pitchFamily="34" charset="-122"/>
                <a:ea typeface="微软雅黑" pitchFamily="34" charset="-122"/>
              </a:rPr>
              <a:t>四、</a:t>
            </a:r>
            <a:r>
              <a:rPr kumimoji="0" lang="en-US" altLang="zh-CN" sz="5400" b="1" dirty="0">
                <a:solidFill>
                  <a:schemeClr val="bg1"/>
                </a:solidFill>
                <a:latin typeface="微软雅黑" pitchFamily="34" charset="-122"/>
                <a:ea typeface="微软雅黑" pitchFamily="34" charset="-122"/>
              </a:rPr>
              <a:t>EWMA</a:t>
            </a:r>
            <a:r>
              <a:rPr kumimoji="0" lang="zh-CN" altLang="en-US" sz="5400" b="1" dirty="0">
                <a:solidFill>
                  <a:schemeClr val="bg1"/>
                </a:solidFill>
                <a:latin typeface="微软雅黑" pitchFamily="34" charset="-122"/>
                <a:ea typeface="微软雅黑" pitchFamily="34" charset="-122"/>
              </a:rPr>
              <a:t>模型建模</a:t>
            </a:r>
            <a:endParaRPr kumimoji="0" lang="en-US" altLang="zh-CN" sz="5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238108656"/>
      </p:ext>
    </p:extLst>
  </p:cSld>
  <p:clrMapOvr>
    <a:masterClrMapping/>
  </p:clrMapOvr>
  <p:transition spd="slow" advClick="0" advTm="3340">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88963" y="116632"/>
            <a:ext cx="9952911" cy="504056"/>
          </a:xfrm>
        </p:spPr>
        <p:txBody>
          <a:bodyPr>
            <a:noAutofit/>
          </a:bodyPr>
          <a:lstStyle/>
          <a:p>
            <a:pPr algn="l"/>
            <a:r>
              <a:rPr lang="zh-CN" altLang="en-US" sz="2600" b="1" cap="small" dirty="0">
                <a:latin typeface="微软雅黑" pitchFamily="34" charset="-122"/>
                <a:ea typeface="微软雅黑" pitchFamily="34" charset="-122"/>
                <a:cs typeface="+mn-cs"/>
              </a:rPr>
              <a:t>第四节   </a:t>
            </a:r>
            <a:r>
              <a:rPr lang="en-US" altLang="zh-CN" sz="2600" b="1" cap="small" dirty="0">
                <a:latin typeface="微软雅黑" pitchFamily="34" charset="-122"/>
                <a:ea typeface="微软雅黑" pitchFamily="34" charset="-122"/>
                <a:cs typeface="+mn-cs"/>
              </a:rPr>
              <a:t>EWMA</a:t>
            </a:r>
            <a:r>
              <a:rPr lang="zh-CN" altLang="en-US" sz="2600" b="1" cap="small" dirty="0">
                <a:latin typeface="微软雅黑" pitchFamily="34" charset="-122"/>
                <a:ea typeface="微软雅黑" pitchFamily="34" charset="-122"/>
                <a:cs typeface="+mn-cs"/>
              </a:rPr>
              <a:t>模型建模</a:t>
            </a:r>
          </a:p>
        </p:txBody>
      </p:sp>
      <p:sp>
        <p:nvSpPr>
          <p:cNvPr id="3" name="内容占位符 2"/>
          <p:cNvSpPr>
            <a:spLocks noGrp="1"/>
          </p:cNvSpPr>
          <p:nvPr>
            <p:ph sz="quarter" idx="1"/>
          </p:nvPr>
        </p:nvSpPr>
        <p:spPr>
          <a:xfrm>
            <a:off x="260971" y="1196752"/>
            <a:ext cx="11593288" cy="1008112"/>
          </a:xfrm>
        </p:spPr>
        <p:txBody>
          <a:bodyPr>
            <a:noAutofit/>
          </a:bodyPr>
          <a:lstStyle/>
          <a:p>
            <a:pPr>
              <a:lnSpc>
                <a:spcPct val="140000"/>
              </a:lnSpc>
              <a:spcBef>
                <a:spcPts val="0"/>
              </a:spcBef>
              <a:buFont typeface="Wingdings" pitchFamily="2" charset="2"/>
              <a:buChar char="u"/>
            </a:pPr>
            <a:r>
              <a:rPr lang="zh-CN" altLang="zh-CN" sz="2000" dirty="0">
                <a:latin typeface="Times New Roman" pitchFamily="18" charset="0"/>
                <a:cs typeface="Times New Roman" pitchFamily="18" charset="0"/>
              </a:rPr>
              <a:t>指数加权移动平均模型（</a:t>
            </a:r>
            <a:r>
              <a:rPr lang="en-US" altLang="zh-CN" sz="2000" dirty="0">
                <a:latin typeface="Times New Roman" pitchFamily="18" charset="0"/>
                <a:cs typeface="Times New Roman" pitchFamily="18" charset="0"/>
              </a:rPr>
              <a:t>EWMA</a:t>
            </a:r>
            <a:r>
              <a:rPr lang="zh-CN" altLang="zh-CN" sz="2000" dirty="0">
                <a:latin typeface="Times New Roman" pitchFamily="18" charset="0"/>
                <a:cs typeface="Times New Roman" pitchFamily="18" charset="0"/>
              </a:rPr>
              <a:t>模型）也称指数平滑模型，其基本思想是随着时间间隔的增大，各数值的权重呈指数式衰减，即当前数据所占权重较高，更看重近期观测的数据。</a:t>
            </a:r>
            <a:endParaRPr lang="en-US" altLang="zh-CN" sz="2000" dirty="0">
              <a:latin typeface="Times New Roman" pitchFamily="18" charset="0"/>
              <a:cs typeface="Times New Roman" pitchFamily="18" charset="0"/>
            </a:endParaRPr>
          </a:p>
          <a:p>
            <a:pPr>
              <a:lnSpc>
                <a:spcPct val="140000"/>
              </a:lnSpc>
              <a:spcBef>
                <a:spcPts val="0"/>
              </a:spcBef>
              <a:buFont typeface="Wingdings" pitchFamily="2" charset="2"/>
              <a:buChar char="u"/>
            </a:pPr>
            <a:endParaRPr lang="en-US" altLang="zh-CN" sz="2000" dirty="0">
              <a:latin typeface="Times New Roman" pitchFamily="18" charset="0"/>
              <a:cs typeface="Times New Roman" pitchFamily="18" charset="0"/>
            </a:endParaRPr>
          </a:p>
          <a:p>
            <a:pPr>
              <a:lnSpc>
                <a:spcPct val="140000"/>
              </a:lnSpc>
              <a:spcBef>
                <a:spcPts val="0"/>
              </a:spcBef>
              <a:buFont typeface="Wingdings" pitchFamily="2" charset="2"/>
              <a:buChar char="u"/>
            </a:pPr>
            <a:endParaRPr lang="en-US" altLang="zh-CN" sz="2000" dirty="0">
              <a:latin typeface="Times New Roman" pitchFamily="18" charset="0"/>
              <a:cs typeface="Times New Roman" pitchFamily="18" charset="0"/>
            </a:endParaRPr>
          </a:p>
          <a:p>
            <a:pPr>
              <a:lnSpc>
                <a:spcPct val="140000"/>
              </a:lnSpc>
              <a:spcBef>
                <a:spcPts val="0"/>
              </a:spcBef>
              <a:buFont typeface="Wingdings" pitchFamily="2" charset="2"/>
              <a:buChar char="u"/>
            </a:pPr>
            <a:endParaRPr lang="en-US" altLang="zh-CN" sz="2000" dirty="0">
              <a:latin typeface="Times New Roman" pitchFamily="18" charset="0"/>
              <a:cs typeface="Times New Roman" pitchFamily="18" charset="0"/>
            </a:endParaRPr>
          </a:p>
          <a:p>
            <a:pPr>
              <a:lnSpc>
                <a:spcPct val="140000"/>
              </a:lnSpc>
              <a:spcBef>
                <a:spcPts val="0"/>
              </a:spcBef>
              <a:buFont typeface="Wingdings" pitchFamily="2" charset="2"/>
              <a:buChar char="u"/>
            </a:pPr>
            <a:endParaRPr lang="en-US" altLang="zh-CN" sz="2000" dirty="0">
              <a:latin typeface="Times New Roman" pitchFamily="18" charset="0"/>
              <a:cs typeface="Times New Roman" pitchFamily="18" charset="0"/>
            </a:endParaRPr>
          </a:p>
          <a:p>
            <a:pPr>
              <a:lnSpc>
                <a:spcPct val="140000"/>
              </a:lnSpc>
              <a:spcBef>
                <a:spcPts val="0"/>
              </a:spcBef>
              <a:buFont typeface="Wingdings" pitchFamily="2" charset="2"/>
              <a:buChar char="u"/>
            </a:pPr>
            <a:endParaRPr lang="en-US" altLang="zh-CN" sz="2000" dirty="0">
              <a:latin typeface="Times New Roman" pitchFamily="18" charset="0"/>
              <a:cs typeface="Times New Roman" pitchFamily="18" charset="0"/>
            </a:endParaRPr>
          </a:p>
          <a:p>
            <a:pPr>
              <a:lnSpc>
                <a:spcPct val="140000"/>
              </a:lnSpc>
              <a:spcBef>
                <a:spcPts val="0"/>
              </a:spcBef>
              <a:buFont typeface="Wingdings" pitchFamily="2" charset="2"/>
              <a:buChar char="u"/>
            </a:pPr>
            <a:r>
              <a:rPr lang="zh-CN" altLang="en-US" sz="2000" dirty="0">
                <a:latin typeface="Times New Roman" pitchFamily="18" charset="0"/>
                <a:cs typeface="Times New Roman" pitchFamily="18" charset="0"/>
              </a:rPr>
              <a:t>采用递归形式：</a:t>
            </a:r>
            <a:endParaRPr lang="en-US" altLang="zh-CN" sz="2000" dirty="0">
              <a:latin typeface="Times New Roman" pitchFamily="18" charset="0"/>
              <a:cs typeface="Times New Roman" pitchFamily="18" charset="0"/>
            </a:endParaRPr>
          </a:p>
          <a:p>
            <a:pPr>
              <a:lnSpc>
                <a:spcPct val="140000"/>
              </a:lnSpc>
              <a:spcBef>
                <a:spcPts val="0"/>
              </a:spcBef>
              <a:buFont typeface="Wingdings" pitchFamily="2" charset="2"/>
              <a:buChar char="u"/>
            </a:pPr>
            <a:endParaRPr lang="en-US" altLang="zh-CN" sz="2000" dirty="0">
              <a:latin typeface="Times New Roman" pitchFamily="18" charset="0"/>
              <a:cs typeface="Times New Roman" pitchFamily="18" charset="0"/>
            </a:endParaRPr>
          </a:p>
          <a:p>
            <a:pPr>
              <a:lnSpc>
                <a:spcPct val="140000"/>
              </a:lnSpc>
              <a:spcBef>
                <a:spcPts val="0"/>
              </a:spcBef>
              <a:buFont typeface="Wingdings" pitchFamily="2" charset="2"/>
              <a:buChar char="Ø"/>
            </a:pPr>
            <a:endParaRPr lang="en-US" altLang="zh-CN" sz="2000" dirty="0">
              <a:latin typeface="Times New Roman" pitchFamily="18" charset="0"/>
              <a:cs typeface="Times New Roman" pitchFamily="18" charset="0"/>
            </a:endParaRPr>
          </a:p>
          <a:p>
            <a:pPr marL="0" indent="0">
              <a:lnSpc>
                <a:spcPct val="140000"/>
              </a:lnSpc>
              <a:spcBef>
                <a:spcPts val="0"/>
              </a:spcBef>
              <a:buNone/>
            </a:pPr>
            <a:endParaRPr lang="en-US" altLang="zh-CN" sz="2000" dirty="0">
              <a:latin typeface="Times New Roman" pitchFamily="18" charset="0"/>
              <a:cs typeface="Times New Roman" pitchFamily="18" charset="0"/>
            </a:endParaRPr>
          </a:p>
          <a:p>
            <a:pPr marL="0" indent="0">
              <a:lnSpc>
                <a:spcPct val="140000"/>
              </a:lnSpc>
              <a:spcBef>
                <a:spcPts val="0"/>
              </a:spcBef>
              <a:buNone/>
            </a:pPr>
            <a:endParaRPr lang="en-US" altLang="zh-CN" sz="2000" dirty="0">
              <a:latin typeface="Times New Roman" pitchFamily="18" charset="0"/>
              <a:cs typeface="Times New Roman" pitchFamily="18" charset="0"/>
            </a:endParaRPr>
          </a:p>
          <a:p>
            <a:pPr marL="0" indent="0">
              <a:lnSpc>
                <a:spcPct val="140000"/>
              </a:lnSpc>
              <a:spcBef>
                <a:spcPts val="0"/>
              </a:spcBef>
              <a:buNone/>
            </a:pPr>
            <a:endParaRPr lang="en-US" altLang="zh-CN" sz="2000" dirty="0">
              <a:latin typeface="Times New Roman" pitchFamily="18" charset="0"/>
              <a:cs typeface="Times New Roman" pitchFamily="18" charset="0"/>
            </a:endParaRPr>
          </a:p>
          <a:p>
            <a:pPr>
              <a:lnSpc>
                <a:spcPct val="140000"/>
              </a:lnSpc>
              <a:spcBef>
                <a:spcPts val="0"/>
              </a:spcBef>
              <a:buFont typeface="Wingdings" pitchFamily="2" charset="2"/>
              <a:buChar char="u"/>
            </a:pPr>
            <a:endParaRPr lang="en-US" altLang="zh-CN" sz="2000" dirty="0">
              <a:latin typeface="Times New Roman" pitchFamily="18" charset="0"/>
              <a:cs typeface="Times New Roman" pitchFamily="18" charset="0"/>
            </a:endParaRPr>
          </a:p>
        </p:txBody>
      </p:sp>
      <p:graphicFrame>
        <p:nvGraphicFramePr>
          <p:cNvPr id="5" name="对象 4"/>
          <p:cNvGraphicFramePr>
            <a:graphicFrameLocks noChangeAspect="1"/>
          </p:cNvGraphicFramePr>
          <p:nvPr>
            <p:extLst>
              <p:ext uri="{D42A27DB-BD31-4B8C-83A1-F6EECF244321}">
                <p14:modId xmlns:p14="http://schemas.microsoft.com/office/powerpoint/2010/main" val="2364293509"/>
              </p:ext>
            </p:extLst>
          </p:nvPr>
        </p:nvGraphicFramePr>
        <p:xfrm>
          <a:off x="4437435" y="2492896"/>
          <a:ext cx="2460795" cy="432048"/>
        </p:xfrm>
        <a:graphic>
          <a:graphicData uri="http://schemas.openxmlformats.org/presentationml/2006/ole">
            <mc:AlternateContent xmlns:mc="http://schemas.openxmlformats.org/markup-compatibility/2006">
              <mc:Choice xmlns:v="urn:schemas-microsoft-com:vml" Requires="v">
                <p:oleObj name="Equation" r:id="rId3" imgW="1247853" imgH="219248" progId="Equation.DSMT4">
                  <p:embed/>
                </p:oleObj>
              </mc:Choice>
              <mc:Fallback>
                <p:oleObj name="Equation" r:id="rId3" imgW="1247853" imgH="219248" progId="Equation.DSMT4">
                  <p:embed/>
                  <p:pic>
                    <p:nvPicPr>
                      <p:cNvPr id="0" name=""/>
                      <p:cNvPicPr/>
                      <p:nvPr/>
                    </p:nvPicPr>
                    <p:blipFill>
                      <a:blip r:embed="rId4"/>
                      <a:stretch>
                        <a:fillRect/>
                      </a:stretch>
                    </p:blipFill>
                    <p:spPr>
                      <a:xfrm>
                        <a:off x="4437435" y="2492896"/>
                        <a:ext cx="2460795" cy="432048"/>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2948681250"/>
              </p:ext>
            </p:extLst>
          </p:nvPr>
        </p:nvGraphicFramePr>
        <p:xfrm>
          <a:off x="5724578" y="3398509"/>
          <a:ext cx="1170130" cy="360040"/>
        </p:xfrm>
        <a:graphic>
          <a:graphicData uri="http://schemas.openxmlformats.org/presentationml/2006/ole">
            <mc:AlternateContent xmlns:mc="http://schemas.openxmlformats.org/markup-compatibility/2006">
              <mc:Choice xmlns:v="urn:schemas-microsoft-com:vml" Requires="v">
                <p:oleObj name="Equation" r:id="rId5" imgW="495397" imgH="152285" progId="Equation.DSMT4">
                  <p:embed/>
                </p:oleObj>
              </mc:Choice>
              <mc:Fallback>
                <p:oleObj name="Equation" r:id="rId5" imgW="495397" imgH="152285" progId="Equation.DSMT4">
                  <p:embed/>
                  <p:pic>
                    <p:nvPicPr>
                      <p:cNvPr id="0" name=""/>
                      <p:cNvPicPr/>
                      <p:nvPr/>
                    </p:nvPicPr>
                    <p:blipFill>
                      <a:blip r:embed="rId6"/>
                      <a:stretch>
                        <a:fillRect/>
                      </a:stretch>
                    </p:blipFill>
                    <p:spPr>
                      <a:xfrm>
                        <a:off x="5724578" y="3398509"/>
                        <a:ext cx="1170130" cy="360040"/>
                      </a:xfrm>
                      <a:prstGeom prst="rect">
                        <a:avLst/>
                      </a:prstGeom>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4776266"/>
              </p:ext>
            </p:extLst>
          </p:nvPr>
        </p:nvGraphicFramePr>
        <p:xfrm>
          <a:off x="3583268" y="4653136"/>
          <a:ext cx="4140460" cy="1656184"/>
        </p:xfrm>
        <a:graphic>
          <a:graphicData uri="http://schemas.openxmlformats.org/presentationml/2006/ole">
            <mc:AlternateContent xmlns:mc="http://schemas.openxmlformats.org/markup-compatibility/2006">
              <mc:Choice xmlns:v="urn:schemas-microsoft-com:vml" Requires="v">
                <p:oleObj name="Equation" r:id="rId7" imgW="2143240" imgH="857191" progId="Equation.DSMT4">
                  <p:embed/>
                </p:oleObj>
              </mc:Choice>
              <mc:Fallback>
                <p:oleObj name="Equation" r:id="rId7" imgW="2143240" imgH="857191" progId="Equation.DSMT4">
                  <p:embed/>
                  <p:pic>
                    <p:nvPicPr>
                      <p:cNvPr id="0" name=""/>
                      <p:cNvPicPr/>
                      <p:nvPr/>
                    </p:nvPicPr>
                    <p:blipFill>
                      <a:blip r:embed="rId8"/>
                      <a:stretch>
                        <a:fillRect/>
                      </a:stretch>
                    </p:blipFill>
                    <p:spPr>
                      <a:xfrm>
                        <a:off x="3583268" y="4653136"/>
                        <a:ext cx="4140460" cy="1656184"/>
                      </a:xfrm>
                      <a:prstGeom prst="rect">
                        <a:avLst/>
                      </a:prstGeom>
                    </p:spPr>
                  </p:pic>
                </p:oleObj>
              </mc:Fallback>
            </mc:AlternateContent>
          </a:graphicData>
        </a:graphic>
      </p:graphicFrame>
      <p:cxnSp>
        <p:nvCxnSpPr>
          <p:cNvPr id="17" name="直接箭头连接符 16">
            <a:extLst>
              <a:ext uri="{FF2B5EF4-FFF2-40B4-BE49-F238E27FC236}">
                <a16:creationId xmlns:a16="http://schemas.microsoft.com/office/drawing/2014/main" id="{589BD601-3D92-2D45-8B74-02BC5FA94294}"/>
              </a:ext>
            </a:extLst>
          </p:cNvPr>
          <p:cNvCxnSpPr/>
          <p:nvPr/>
        </p:nvCxnSpPr>
        <p:spPr>
          <a:xfrm>
            <a:off x="5158915" y="2852936"/>
            <a:ext cx="70608" cy="504056"/>
          </a:xfrm>
          <a:prstGeom prst="straightConnector1">
            <a:avLst/>
          </a:prstGeom>
          <a:ln w="31750" cmpd="sng">
            <a:solidFill>
              <a:schemeClr val="accent5">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8" name="文本框 2">
            <a:extLst>
              <a:ext uri="{FF2B5EF4-FFF2-40B4-BE49-F238E27FC236}">
                <a16:creationId xmlns:a16="http://schemas.microsoft.com/office/drawing/2014/main" id="{F647BF4E-866D-6E45-B879-4C2C513AA058}"/>
              </a:ext>
            </a:extLst>
          </p:cNvPr>
          <p:cNvSpPr txBox="1"/>
          <p:nvPr/>
        </p:nvSpPr>
        <p:spPr>
          <a:xfrm>
            <a:off x="4581451" y="3388930"/>
            <a:ext cx="2448272" cy="400110"/>
          </a:xfrm>
          <a:prstGeom prst="rect">
            <a:avLst/>
          </a:prstGeom>
          <a:noFill/>
          <a:ln>
            <a:solidFill>
              <a:srgbClr val="0070C0"/>
            </a:solidFill>
          </a:ln>
        </p:spPr>
        <p:txBody>
          <a:bodyPr wrap="square" rtlCol="0">
            <a:spAutoFit/>
          </a:bodyPr>
          <a:lstStyle/>
          <a:p>
            <a:r>
              <a:rPr kumimoji="1" lang="zh-CN" altLang="en-US" sz="2000" kern="100" dirty="0">
                <a:solidFill>
                  <a:srgbClr val="000000"/>
                </a:solidFill>
                <a:latin typeface="Times New Roman" panose="02020503050405090304" pitchFamily="18" charset="0"/>
                <a:cs typeface="Times New Roman" panose="02020503050405090304" pitchFamily="18" charset="0"/>
              </a:rPr>
              <a:t>衰减因子</a:t>
            </a:r>
            <a:endParaRPr kumimoji="1" lang="zh-CN" altLang="en-US" sz="2000" dirty="0"/>
          </a:p>
        </p:txBody>
      </p:sp>
      <p:sp>
        <p:nvSpPr>
          <p:cNvPr id="20" name="矩形 19">
            <a:extLst>
              <a:ext uri="{FF2B5EF4-FFF2-40B4-BE49-F238E27FC236}">
                <a16:creationId xmlns:a16="http://schemas.microsoft.com/office/drawing/2014/main" id="{FA9DFA52-FAA4-4344-B21D-D62DC8675D9A}"/>
              </a:ext>
            </a:extLst>
          </p:cNvPr>
          <p:cNvSpPr/>
          <p:nvPr/>
        </p:nvSpPr>
        <p:spPr>
          <a:xfrm>
            <a:off x="4077395" y="2291042"/>
            <a:ext cx="3152207" cy="1627843"/>
          </a:xfrm>
          <a:prstGeom prst="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矩形 21">
            <a:extLst>
              <a:ext uri="{FF2B5EF4-FFF2-40B4-BE49-F238E27FC236}">
                <a16:creationId xmlns:a16="http://schemas.microsoft.com/office/drawing/2014/main" id="{FA9DFA52-FAA4-4344-B21D-D62DC8675D9A}"/>
              </a:ext>
            </a:extLst>
          </p:cNvPr>
          <p:cNvSpPr/>
          <p:nvPr/>
        </p:nvSpPr>
        <p:spPr>
          <a:xfrm>
            <a:off x="3429323" y="4437112"/>
            <a:ext cx="4464496" cy="1944216"/>
          </a:xfrm>
          <a:prstGeom prst="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111396" y="548680"/>
            <a:ext cx="6092825" cy="732508"/>
          </a:xfrm>
          <a:prstGeom prst="rect">
            <a:avLst/>
          </a:prstGeom>
        </p:spPr>
        <p:txBody>
          <a:bodyPr>
            <a:spAutoFit/>
          </a:bodyPr>
          <a:lstStyle/>
          <a:p>
            <a:pPr>
              <a:lnSpc>
                <a:spcPct val="130000"/>
              </a:lnSpc>
              <a:spcBef>
                <a:spcPts val="0"/>
              </a:spcBef>
            </a:pPr>
            <a:r>
              <a:rPr kumimoji="1"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（一）模型设定</a:t>
            </a:r>
            <a:endParaRPr lang="zh-CN" altLang="en-US" sz="2000" dirty="0"/>
          </a:p>
        </p:txBody>
      </p:sp>
    </p:spTree>
    <p:extLst>
      <p:ext uri="{BB962C8B-B14F-4D97-AF65-F5344CB8AC3E}">
        <p14:creationId xmlns:p14="http://schemas.microsoft.com/office/powerpoint/2010/main" val="41469393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188963" y="1628800"/>
            <a:ext cx="11449272" cy="4320480"/>
          </a:xfrm>
        </p:spPr>
        <p:txBody>
          <a:bodyPr>
            <a:normAutofit/>
          </a:bodyPr>
          <a:lstStyle/>
          <a:p>
            <a:pPr marL="0" indent="0">
              <a:lnSpc>
                <a:spcPct val="150000"/>
              </a:lnSpc>
              <a:buNone/>
            </a:pPr>
            <a:r>
              <a:rPr lang="zh-CN" altLang="zh-CN" sz="2000" dirty="0">
                <a:latin typeface="Times New Roman" pitchFamily="18" charset="0"/>
                <a:cs typeface="Times New Roman" pitchFamily="18" charset="0"/>
              </a:rPr>
              <a:t>【例</a:t>
            </a:r>
            <a:r>
              <a:rPr lang="en-US" altLang="zh-CN" sz="2000" dirty="0">
                <a:latin typeface="Times New Roman" pitchFamily="18" charset="0"/>
                <a:cs typeface="Times New Roman" pitchFamily="18" charset="0"/>
              </a:rPr>
              <a:t>2-4</a:t>
            </a:r>
            <a:r>
              <a:rPr lang="zh-CN" altLang="zh-CN" sz="2000" dirty="0">
                <a:latin typeface="Times New Roman" pitchFamily="18" charset="0"/>
                <a:cs typeface="Times New Roman" pitchFamily="18" charset="0"/>
              </a:rPr>
              <a:t>】</a:t>
            </a:r>
            <a:endParaRPr lang="en-US" altLang="zh-CN" sz="2000" dirty="0">
              <a:latin typeface="Times New Roman" pitchFamily="18" charset="0"/>
              <a:cs typeface="Times New Roman" pitchFamily="18" charset="0"/>
            </a:endParaRPr>
          </a:p>
          <a:p>
            <a:pPr>
              <a:lnSpc>
                <a:spcPct val="150000"/>
              </a:lnSpc>
              <a:buFont typeface="Wingdings" pitchFamily="2" charset="2"/>
              <a:buChar char="u"/>
            </a:pPr>
            <a:r>
              <a:rPr lang="zh-CN" altLang="zh-CN" sz="2000" dirty="0">
                <a:latin typeface="Times New Roman" pitchFamily="18" charset="0"/>
                <a:cs typeface="Times New Roman" pitchFamily="18" charset="0"/>
              </a:rPr>
              <a:t>假定</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，在第</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天，由市场变量所估测的波动率为每天</a:t>
            </a:r>
            <a:r>
              <a:rPr lang="en-US" altLang="zh-CN" sz="2000" dirty="0">
                <a:latin typeface="Times New Roman" pitchFamily="18" charset="0"/>
                <a:cs typeface="Times New Roman" pitchFamily="18" charset="0"/>
              </a:rPr>
              <a:t>2%</a:t>
            </a:r>
            <a:r>
              <a:rPr lang="zh-CN" altLang="zh-CN" sz="2000" dirty="0">
                <a:latin typeface="Times New Roman" pitchFamily="18" charset="0"/>
                <a:cs typeface="Times New Roman" pitchFamily="18" charset="0"/>
              </a:rPr>
              <a:t>，即</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市场变量增加了</a:t>
            </a:r>
            <a:r>
              <a:rPr lang="en-US" altLang="zh-CN" sz="2000" dirty="0">
                <a:latin typeface="Times New Roman" pitchFamily="18" charset="0"/>
                <a:cs typeface="Times New Roman" pitchFamily="18" charset="0"/>
              </a:rPr>
              <a:t>3%</a:t>
            </a:r>
            <a:r>
              <a:rPr lang="zh-CN" altLang="zh-CN" sz="2000" dirty="0">
                <a:latin typeface="Times New Roman" pitchFamily="18" charset="0"/>
                <a:cs typeface="Times New Roman" pitchFamily="18" charset="0"/>
              </a:rPr>
              <a:t>，即</a:t>
            </a:r>
            <a:r>
              <a:rPr lang="en-US" altLang="zh-CN" sz="2000" dirty="0">
                <a:latin typeface="Times New Roman" pitchFamily="18" charset="0"/>
                <a:cs typeface="Times New Roman" pitchFamily="18" charset="0"/>
              </a:rPr>
              <a:t>                                 </a:t>
            </a:r>
            <a:r>
              <a:rPr lang="zh-CN" altLang="en-US"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则：</a:t>
            </a:r>
          </a:p>
          <a:p>
            <a:pPr marL="0" indent="0">
              <a:lnSpc>
                <a:spcPct val="150000"/>
              </a:lnSpc>
              <a:buNone/>
            </a:pPr>
            <a:r>
              <a:rPr lang="en-US" altLang="zh-CN" sz="2000" dirty="0">
                <a:latin typeface="Times New Roman" pitchFamily="18" charset="0"/>
                <a:cs typeface="Times New Roman" pitchFamily="18" charset="0"/>
              </a:rPr>
              <a:t>	 </a:t>
            </a:r>
          </a:p>
          <a:p>
            <a:pPr marL="0" indent="0">
              <a:lnSpc>
                <a:spcPct val="150000"/>
              </a:lnSpc>
              <a:buNone/>
            </a:pPr>
            <a:r>
              <a:rPr lang="en-US" altLang="zh-CN" sz="2000" dirty="0">
                <a:latin typeface="Times New Roman" pitchFamily="18" charset="0"/>
                <a:cs typeface="Times New Roman" pitchFamily="18" charset="0"/>
              </a:rPr>
              <a:t>		</a:t>
            </a:r>
            <a:endParaRPr lang="zh-CN" altLang="zh-CN" sz="2000" dirty="0">
              <a:latin typeface="Times New Roman" pitchFamily="18" charset="0"/>
              <a:cs typeface="Times New Roman" pitchFamily="18" charset="0"/>
            </a:endParaRPr>
          </a:p>
          <a:p>
            <a:pPr>
              <a:lnSpc>
                <a:spcPct val="150000"/>
              </a:lnSpc>
              <a:buFont typeface="Wingdings" pitchFamily="2" charset="2"/>
              <a:buChar char="u"/>
            </a:pPr>
            <a:r>
              <a:rPr lang="zh-CN" altLang="zh-CN" sz="2000" dirty="0">
                <a:latin typeface="Times New Roman" pitchFamily="18" charset="0"/>
                <a:cs typeface="Times New Roman" pitchFamily="18" charset="0"/>
              </a:rPr>
              <a:t>因此，第</a:t>
            </a:r>
            <a:r>
              <a:rPr lang="en-US" altLang="zh-CN" sz="2000" dirty="0">
                <a:latin typeface="Times New Roman" pitchFamily="18" charset="0"/>
                <a:cs typeface="Times New Roman" pitchFamily="18" charset="0"/>
              </a:rPr>
              <a:t> t</a:t>
            </a:r>
            <a:r>
              <a:rPr lang="zh-CN" altLang="zh-CN" sz="2000" dirty="0">
                <a:latin typeface="Times New Roman" pitchFamily="18" charset="0"/>
                <a:cs typeface="Times New Roman" pitchFamily="18" charset="0"/>
              </a:rPr>
              <a:t>天波动率</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的估计为</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  </a:t>
            </a:r>
            <a:endParaRPr lang="zh-CN" altLang="en-US" sz="2000" dirty="0">
              <a:latin typeface="Times New Roman" pitchFamily="18" charset="0"/>
              <a:cs typeface="Times New Roman" pitchFamily="18" charset="0"/>
            </a:endParaRPr>
          </a:p>
        </p:txBody>
      </p:sp>
      <p:graphicFrame>
        <p:nvGraphicFramePr>
          <p:cNvPr id="5" name="对象 4"/>
          <p:cNvGraphicFramePr>
            <a:graphicFrameLocks noChangeAspect="1"/>
          </p:cNvGraphicFramePr>
          <p:nvPr>
            <p:extLst>
              <p:ext uri="{D42A27DB-BD31-4B8C-83A1-F6EECF244321}">
                <p14:modId xmlns:p14="http://schemas.microsoft.com/office/powerpoint/2010/main" val="4240480287"/>
              </p:ext>
            </p:extLst>
          </p:nvPr>
        </p:nvGraphicFramePr>
        <p:xfrm>
          <a:off x="1197075" y="2276872"/>
          <a:ext cx="864095" cy="320950"/>
        </p:xfrm>
        <a:graphic>
          <a:graphicData uri="http://schemas.openxmlformats.org/presentationml/2006/ole">
            <mc:AlternateContent xmlns:mc="http://schemas.openxmlformats.org/markup-compatibility/2006">
              <mc:Choice xmlns:v="urn:schemas-microsoft-com:vml" Requires="v">
                <p:oleObj name="Equation" r:id="rId2" imgW="444240" imgH="164880" progId="Equation.DSMT4">
                  <p:embed/>
                </p:oleObj>
              </mc:Choice>
              <mc:Fallback>
                <p:oleObj name="Equation" r:id="rId2" imgW="444240" imgH="164880" progId="Equation.DSMT4">
                  <p:embed/>
                  <p:pic>
                    <p:nvPicPr>
                      <p:cNvPr id="0" name=""/>
                      <p:cNvPicPr/>
                      <p:nvPr/>
                    </p:nvPicPr>
                    <p:blipFill>
                      <a:blip r:embed="rId3"/>
                      <a:stretch>
                        <a:fillRect/>
                      </a:stretch>
                    </p:blipFill>
                    <p:spPr>
                      <a:xfrm>
                        <a:off x="1197075" y="2276872"/>
                        <a:ext cx="864095" cy="320950"/>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2053482239"/>
              </p:ext>
            </p:extLst>
          </p:nvPr>
        </p:nvGraphicFramePr>
        <p:xfrm>
          <a:off x="2781251" y="2252869"/>
          <a:ext cx="648072" cy="384043"/>
        </p:xfrm>
        <a:graphic>
          <a:graphicData uri="http://schemas.openxmlformats.org/presentationml/2006/ole">
            <mc:AlternateContent xmlns:mc="http://schemas.openxmlformats.org/markup-compatibility/2006">
              <mc:Choice xmlns:v="urn:schemas-microsoft-com:vml" Requires="v">
                <p:oleObj name="Equation" r:id="rId4" imgW="257059" imgH="152285" progId="Equation.DSMT4">
                  <p:embed/>
                </p:oleObj>
              </mc:Choice>
              <mc:Fallback>
                <p:oleObj name="Equation" r:id="rId4" imgW="257059" imgH="152285" progId="Equation.DSMT4">
                  <p:embed/>
                  <p:pic>
                    <p:nvPicPr>
                      <p:cNvPr id="0" name=""/>
                      <p:cNvPicPr/>
                      <p:nvPr/>
                    </p:nvPicPr>
                    <p:blipFill>
                      <a:blip r:embed="rId5"/>
                      <a:stretch>
                        <a:fillRect/>
                      </a:stretch>
                    </p:blipFill>
                    <p:spPr>
                      <a:xfrm>
                        <a:off x="2781251" y="2252869"/>
                        <a:ext cx="648072" cy="384043"/>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712682016"/>
              </p:ext>
            </p:extLst>
          </p:nvPr>
        </p:nvGraphicFramePr>
        <p:xfrm>
          <a:off x="8613899" y="2232965"/>
          <a:ext cx="2160240" cy="403947"/>
        </p:xfrm>
        <a:graphic>
          <a:graphicData uri="http://schemas.openxmlformats.org/presentationml/2006/ole">
            <mc:AlternateContent xmlns:mc="http://schemas.openxmlformats.org/markup-compatibility/2006">
              <mc:Choice xmlns:v="urn:schemas-microsoft-com:vml" Requires="v">
                <p:oleObj name="Equation" r:id="rId6" imgW="1171527" imgH="219248" progId="Equation.DSMT4">
                  <p:embed/>
                </p:oleObj>
              </mc:Choice>
              <mc:Fallback>
                <p:oleObj name="Equation" r:id="rId6" imgW="1171527" imgH="219248" progId="Equation.DSMT4">
                  <p:embed/>
                  <p:pic>
                    <p:nvPicPr>
                      <p:cNvPr id="0" name=""/>
                      <p:cNvPicPr/>
                      <p:nvPr/>
                    </p:nvPicPr>
                    <p:blipFill>
                      <a:blip r:embed="rId7"/>
                      <a:stretch>
                        <a:fillRect/>
                      </a:stretch>
                    </p:blipFill>
                    <p:spPr>
                      <a:xfrm>
                        <a:off x="8613899" y="2232965"/>
                        <a:ext cx="2160240" cy="403947"/>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88090146"/>
              </p:ext>
            </p:extLst>
          </p:nvPr>
        </p:nvGraphicFramePr>
        <p:xfrm>
          <a:off x="2493219" y="2708920"/>
          <a:ext cx="2088233" cy="403608"/>
        </p:xfrm>
        <a:graphic>
          <a:graphicData uri="http://schemas.openxmlformats.org/presentationml/2006/ole">
            <mc:AlternateContent xmlns:mc="http://schemas.openxmlformats.org/markup-compatibility/2006">
              <mc:Choice xmlns:v="urn:schemas-microsoft-com:vml" Requires="v">
                <p:oleObj name="Equation" r:id="rId8" imgW="1133725" imgH="219248" progId="Equation.DSMT4">
                  <p:embed/>
                </p:oleObj>
              </mc:Choice>
              <mc:Fallback>
                <p:oleObj name="Equation" r:id="rId8" imgW="1133725" imgH="219248" progId="Equation.DSMT4">
                  <p:embed/>
                  <p:pic>
                    <p:nvPicPr>
                      <p:cNvPr id="0" name=""/>
                      <p:cNvPicPr/>
                      <p:nvPr/>
                    </p:nvPicPr>
                    <p:blipFill>
                      <a:blip r:embed="rId9"/>
                      <a:stretch>
                        <a:fillRect/>
                      </a:stretch>
                    </p:blipFill>
                    <p:spPr>
                      <a:xfrm>
                        <a:off x="2493219" y="2708920"/>
                        <a:ext cx="2088233" cy="403608"/>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2582934270"/>
              </p:ext>
            </p:extLst>
          </p:nvPr>
        </p:nvGraphicFramePr>
        <p:xfrm>
          <a:off x="2565227" y="3443707"/>
          <a:ext cx="6840760" cy="417341"/>
        </p:xfrm>
        <a:graphic>
          <a:graphicData uri="http://schemas.openxmlformats.org/presentationml/2006/ole">
            <mc:AlternateContent xmlns:mc="http://schemas.openxmlformats.org/markup-compatibility/2006">
              <mc:Choice xmlns:v="urn:schemas-microsoft-com:vml" Requires="v">
                <p:oleObj name="Equation" r:id="rId10" imgW="3591268" imgH="219248" progId="Equation.DSMT4">
                  <p:embed/>
                </p:oleObj>
              </mc:Choice>
              <mc:Fallback>
                <p:oleObj name="Equation" r:id="rId10" imgW="3591268" imgH="219248" progId="Equation.DSMT4">
                  <p:embed/>
                  <p:pic>
                    <p:nvPicPr>
                      <p:cNvPr id="0" name=""/>
                      <p:cNvPicPr/>
                      <p:nvPr/>
                    </p:nvPicPr>
                    <p:blipFill>
                      <a:blip r:embed="rId11"/>
                      <a:stretch>
                        <a:fillRect/>
                      </a:stretch>
                    </p:blipFill>
                    <p:spPr>
                      <a:xfrm>
                        <a:off x="2565227" y="3443707"/>
                        <a:ext cx="6840760" cy="417341"/>
                      </a:xfrm>
                      <a:prstGeom prst="rect">
                        <a:avLst/>
                      </a:prstGeom>
                      <a:ln>
                        <a:solidFill>
                          <a:srgbClr val="0070C0"/>
                        </a:solidFill>
                      </a:ln>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321017656"/>
              </p:ext>
            </p:extLst>
          </p:nvPr>
        </p:nvGraphicFramePr>
        <p:xfrm>
          <a:off x="2853259" y="4221088"/>
          <a:ext cx="360040" cy="443125"/>
        </p:xfrm>
        <a:graphic>
          <a:graphicData uri="http://schemas.openxmlformats.org/presentationml/2006/ole">
            <mc:AlternateContent xmlns:mc="http://schemas.openxmlformats.org/markup-compatibility/2006">
              <mc:Choice xmlns:v="urn:schemas-microsoft-com:vml" Requires="v">
                <p:oleObj name="Equation" r:id="rId12" imgW="164880" imgH="203040" progId="Equation.DSMT4">
                  <p:embed/>
                </p:oleObj>
              </mc:Choice>
              <mc:Fallback>
                <p:oleObj name="Equation" r:id="rId12" imgW="164880" imgH="203040" progId="Equation.DSMT4">
                  <p:embed/>
                  <p:pic>
                    <p:nvPicPr>
                      <p:cNvPr id="0" name=""/>
                      <p:cNvPicPr/>
                      <p:nvPr/>
                    </p:nvPicPr>
                    <p:blipFill>
                      <a:blip r:embed="rId13"/>
                      <a:stretch>
                        <a:fillRect/>
                      </a:stretch>
                    </p:blipFill>
                    <p:spPr>
                      <a:xfrm>
                        <a:off x="2853259" y="4221088"/>
                        <a:ext cx="360040" cy="443125"/>
                      </a:xfrm>
                      <a:prstGeom prst="rect">
                        <a:avLst/>
                      </a:prstGeom>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348303070"/>
              </p:ext>
            </p:extLst>
          </p:nvPr>
        </p:nvGraphicFramePr>
        <p:xfrm>
          <a:off x="4293419" y="4221088"/>
          <a:ext cx="2016224" cy="389690"/>
        </p:xfrm>
        <a:graphic>
          <a:graphicData uri="http://schemas.openxmlformats.org/presentationml/2006/ole">
            <mc:AlternateContent xmlns:mc="http://schemas.openxmlformats.org/markup-compatibility/2006">
              <mc:Choice xmlns:v="urn:schemas-microsoft-com:vml" Requires="v">
                <p:oleObj name="Equation" r:id="rId14" imgW="1133725" imgH="219248" progId="Equation.DSMT4">
                  <p:embed/>
                </p:oleObj>
              </mc:Choice>
              <mc:Fallback>
                <p:oleObj name="Equation" r:id="rId14" imgW="1133725" imgH="219248" progId="Equation.DSMT4">
                  <p:embed/>
                  <p:pic>
                    <p:nvPicPr>
                      <p:cNvPr id="0" name=""/>
                      <p:cNvPicPr/>
                      <p:nvPr/>
                    </p:nvPicPr>
                    <p:blipFill>
                      <a:blip r:embed="rId15"/>
                      <a:stretch>
                        <a:fillRect/>
                      </a:stretch>
                    </p:blipFill>
                    <p:spPr>
                      <a:xfrm>
                        <a:off x="4293419" y="4221088"/>
                        <a:ext cx="2016224" cy="389690"/>
                      </a:xfrm>
                      <a:prstGeom prst="rect">
                        <a:avLst/>
                      </a:prstGeom>
                    </p:spPr>
                  </p:pic>
                </p:oleObj>
              </mc:Fallback>
            </mc:AlternateContent>
          </a:graphicData>
        </a:graphic>
      </p:graphicFrame>
      <p:sp>
        <p:nvSpPr>
          <p:cNvPr id="12" name="矩形 11"/>
          <p:cNvSpPr/>
          <p:nvPr/>
        </p:nvSpPr>
        <p:spPr>
          <a:xfrm>
            <a:off x="44947" y="620688"/>
            <a:ext cx="9001000" cy="732508"/>
          </a:xfrm>
          <a:prstGeom prst="rect">
            <a:avLst/>
          </a:prstGeom>
        </p:spPr>
        <p:txBody>
          <a:bodyPr wrap="square">
            <a:spAutoFit/>
          </a:bodyPr>
          <a:lstStyle/>
          <a:p>
            <a:pPr>
              <a:lnSpc>
                <a:spcPct val="130000"/>
              </a:lnSpc>
              <a:spcBef>
                <a:spcPts val="0"/>
              </a:spcBef>
            </a:pPr>
            <a:r>
              <a:rPr kumimoji="1"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（二）案例</a:t>
            </a:r>
            <a:r>
              <a:rPr kumimoji="1" lang="en-US" altLang="zh-CN"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a:t>
            </a:r>
            <a:r>
              <a:rPr kumimoji="1"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指数加权移动平均模型应用</a:t>
            </a:r>
          </a:p>
        </p:txBody>
      </p:sp>
      <p:sp>
        <p:nvSpPr>
          <p:cNvPr id="13" name="标题 1"/>
          <p:cNvSpPr>
            <a:spLocks noGrp="1"/>
          </p:cNvSpPr>
          <p:nvPr>
            <p:ph type="title"/>
          </p:nvPr>
        </p:nvSpPr>
        <p:spPr>
          <a:xfrm>
            <a:off x="188963" y="116632"/>
            <a:ext cx="9952911" cy="504056"/>
          </a:xfrm>
        </p:spPr>
        <p:txBody>
          <a:bodyPr>
            <a:noAutofit/>
          </a:bodyPr>
          <a:lstStyle/>
          <a:p>
            <a:pPr algn="l"/>
            <a:r>
              <a:rPr lang="zh-CN" altLang="en-US" sz="2600" b="1" cap="small" dirty="0">
                <a:latin typeface="微软雅黑" pitchFamily="34" charset="-122"/>
                <a:ea typeface="微软雅黑" pitchFamily="34" charset="-122"/>
                <a:cs typeface="+mn-cs"/>
              </a:rPr>
              <a:t>第四节   </a:t>
            </a:r>
            <a:r>
              <a:rPr lang="en-US" altLang="zh-CN" sz="2600" b="1" cap="small" dirty="0">
                <a:latin typeface="微软雅黑" pitchFamily="34" charset="-122"/>
                <a:ea typeface="微软雅黑" pitchFamily="34" charset="-122"/>
                <a:cs typeface="+mn-cs"/>
              </a:rPr>
              <a:t>EWMA</a:t>
            </a:r>
            <a:r>
              <a:rPr lang="zh-CN" altLang="en-US" sz="2600" b="1" cap="small" dirty="0">
                <a:latin typeface="微软雅黑" pitchFamily="34" charset="-122"/>
                <a:ea typeface="微软雅黑" pitchFamily="34" charset="-122"/>
                <a:cs typeface="+mn-cs"/>
              </a:rPr>
              <a:t>模型建模</a:t>
            </a:r>
          </a:p>
        </p:txBody>
      </p:sp>
    </p:spTree>
    <p:extLst>
      <p:ext uri="{BB962C8B-B14F-4D97-AF65-F5344CB8AC3E}">
        <p14:creationId xmlns:p14="http://schemas.microsoft.com/office/powerpoint/2010/main" val="36332715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2852738" y="2430463"/>
            <a:ext cx="81374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722313">
              <a:defRPr kumimoji="1" sz="3200">
                <a:solidFill>
                  <a:schemeClr val="tx1"/>
                </a:solidFill>
                <a:latin typeface="Calibri" pitchFamily="34" charset="0"/>
                <a:ea typeface="宋体" pitchFamily="2" charset="-122"/>
              </a:defRPr>
            </a:lvl1pPr>
            <a:lvl2pPr>
              <a:defRPr kumimoji="1" sz="2800">
                <a:solidFill>
                  <a:schemeClr val="tx1"/>
                </a:solidFill>
                <a:latin typeface="Calibri" pitchFamily="34" charset="0"/>
                <a:ea typeface="宋体" pitchFamily="2" charset="-122"/>
              </a:defRPr>
            </a:lvl2pPr>
            <a:lvl3pPr>
              <a:defRPr kumimoji="1" sz="2400">
                <a:solidFill>
                  <a:schemeClr val="tx1"/>
                </a:solidFill>
                <a:latin typeface="Calibri" pitchFamily="34" charset="0"/>
                <a:ea typeface="宋体" pitchFamily="2" charset="-122"/>
              </a:defRPr>
            </a:lvl3pPr>
            <a:lvl4pPr>
              <a:defRPr kumimoji="1" sz="2000">
                <a:solidFill>
                  <a:schemeClr val="tx1"/>
                </a:solidFill>
                <a:latin typeface="Calibri" pitchFamily="34" charset="0"/>
                <a:ea typeface="宋体" pitchFamily="2" charset="-122"/>
              </a:defRPr>
            </a:lvl4pPr>
            <a:lvl5pPr>
              <a:defRPr kumimoji="1" sz="2000">
                <a:solidFill>
                  <a:schemeClr val="tx1"/>
                </a:solidFill>
                <a:latin typeface="Calibri" pitchFamily="34" charset="0"/>
                <a:ea typeface="宋体" pitchFamily="2" charset="-122"/>
              </a:defRPr>
            </a:lvl5pPr>
            <a:lvl6pPr eaLnBrk="0" fontAlgn="base" hangingPunct="0">
              <a:spcAft>
                <a:spcPct val="0"/>
              </a:spcAft>
              <a:buChar char="»"/>
              <a:defRPr kumimoji="1" sz="2000">
                <a:solidFill>
                  <a:schemeClr val="tx1"/>
                </a:solidFill>
                <a:latin typeface="Calibri" pitchFamily="34" charset="0"/>
                <a:ea typeface="宋体" pitchFamily="2" charset="-122"/>
              </a:defRPr>
            </a:lvl6pPr>
            <a:lvl7pPr eaLnBrk="0" fontAlgn="base" hangingPunct="0">
              <a:spcAft>
                <a:spcPct val="0"/>
              </a:spcAft>
              <a:buChar char="»"/>
              <a:defRPr kumimoji="1" sz="2000">
                <a:solidFill>
                  <a:schemeClr val="tx1"/>
                </a:solidFill>
                <a:latin typeface="Calibri" pitchFamily="34" charset="0"/>
                <a:ea typeface="宋体" pitchFamily="2" charset="-122"/>
              </a:defRPr>
            </a:lvl7pPr>
            <a:lvl8pPr eaLnBrk="0" fontAlgn="base" hangingPunct="0">
              <a:spcAft>
                <a:spcPct val="0"/>
              </a:spcAft>
              <a:buChar char="»"/>
              <a:defRPr kumimoji="1" sz="2000">
                <a:solidFill>
                  <a:schemeClr val="tx1"/>
                </a:solidFill>
                <a:latin typeface="Calibri" pitchFamily="34" charset="0"/>
                <a:ea typeface="宋体" pitchFamily="2" charset="-122"/>
              </a:defRPr>
            </a:lvl8pPr>
            <a:lvl9pPr eaLnBrk="0" fontAlgn="base" hangingPunct="0">
              <a:spcAft>
                <a:spcPct val="0"/>
              </a:spcAft>
              <a:buChar char="»"/>
              <a:defRPr kumimoji="1" sz="2000">
                <a:solidFill>
                  <a:schemeClr val="tx1"/>
                </a:solidFill>
                <a:latin typeface="Calibri" pitchFamily="34" charset="0"/>
                <a:ea typeface="宋体" pitchFamily="2" charset="-122"/>
              </a:defRPr>
            </a:lvl9pPr>
          </a:lstStyle>
          <a:p>
            <a:pPr algn="ctr"/>
            <a:r>
              <a:rPr kumimoji="0" lang="zh-CN" altLang="en-US" sz="5400" b="1" dirty="0">
                <a:solidFill>
                  <a:schemeClr val="bg1"/>
                </a:solidFill>
                <a:latin typeface="微软雅黑" pitchFamily="34" charset="-122"/>
                <a:ea typeface="微软雅黑" pitchFamily="34" charset="-122"/>
              </a:rPr>
              <a:t>五、</a:t>
            </a:r>
            <a:r>
              <a:rPr kumimoji="0" lang="en-US" altLang="zh-CN" sz="5400" b="1" dirty="0">
                <a:solidFill>
                  <a:schemeClr val="bg1"/>
                </a:solidFill>
                <a:latin typeface="微软雅黑" pitchFamily="34" charset="-122"/>
                <a:ea typeface="微软雅黑" pitchFamily="34" charset="-122"/>
              </a:rPr>
              <a:t>GARCH</a:t>
            </a:r>
            <a:r>
              <a:rPr kumimoji="0" lang="zh-CN" altLang="en-US" sz="5400" b="1" dirty="0">
                <a:solidFill>
                  <a:schemeClr val="bg1"/>
                </a:solidFill>
                <a:latin typeface="微软雅黑" pitchFamily="34" charset="-122"/>
                <a:ea typeface="微软雅黑" pitchFamily="34" charset="-122"/>
              </a:rPr>
              <a:t>模型建模</a:t>
            </a:r>
          </a:p>
        </p:txBody>
      </p:sp>
    </p:spTree>
    <p:extLst>
      <p:ext uri="{BB962C8B-B14F-4D97-AF65-F5344CB8AC3E}">
        <p14:creationId xmlns:p14="http://schemas.microsoft.com/office/powerpoint/2010/main" val="1495314213"/>
      </p:ext>
    </p:extLst>
  </p:cSld>
  <p:clrMapOvr>
    <a:masterClrMapping/>
  </p:clrMapOvr>
  <p:transition spd="slow" advClick="0" advTm="3340">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332979" y="491719"/>
            <a:ext cx="11593288" cy="5605227"/>
          </a:xfrm>
        </p:spPr>
        <p:txBody>
          <a:bodyPr/>
          <a:lstStyle/>
          <a:p>
            <a:pPr marL="0" indent="0">
              <a:lnSpc>
                <a:spcPct val="130000"/>
              </a:lnSpc>
              <a:spcBef>
                <a:spcPts val="0"/>
              </a:spcBef>
              <a:buNone/>
            </a:pPr>
            <a:r>
              <a:rPr lang="zh-CN" altLang="en-US"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rPr>
              <a:t>（一）</a:t>
            </a:r>
            <a:r>
              <a:rPr lang="zh-CN" altLang="zh-CN"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rPr>
              <a:t>模型介绍</a:t>
            </a:r>
            <a:endParaRPr lang="en-US" altLang="zh-CN"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endParaRPr>
          </a:p>
          <a:p>
            <a:pPr>
              <a:lnSpc>
                <a:spcPct val="130000"/>
              </a:lnSpc>
              <a:spcBef>
                <a:spcPts val="0"/>
              </a:spcBef>
              <a:buFont typeface="Wingdings" pitchFamily="2" charset="2"/>
              <a:buChar char="u"/>
            </a:pPr>
            <a:r>
              <a:rPr lang="en-US" altLang="zh-CN" sz="2000" dirty="0" err="1">
                <a:latin typeface="Times New Roman" pitchFamily="18" charset="0"/>
                <a:cs typeface="Times New Roman" pitchFamily="18" charset="0"/>
              </a:rPr>
              <a:t>Bollerslev</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1986</a:t>
            </a:r>
            <a:r>
              <a:rPr lang="zh-CN" altLang="zh-CN" sz="2000" dirty="0">
                <a:latin typeface="Times New Roman" pitchFamily="18" charset="0"/>
                <a:cs typeface="Times New Roman" pitchFamily="18" charset="0"/>
              </a:rPr>
              <a:t>）提出</a:t>
            </a:r>
            <a:r>
              <a:rPr lang="en-US" altLang="zh-CN" sz="2000" dirty="0">
                <a:latin typeface="Times New Roman" pitchFamily="18" charset="0"/>
                <a:cs typeface="Times New Roman" pitchFamily="18" charset="0"/>
              </a:rPr>
              <a:t>GARCH</a:t>
            </a:r>
            <a:r>
              <a:rPr lang="zh-CN" altLang="zh-CN" sz="2000" dirty="0">
                <a:latin typeface="Times New Roman" pitchFamily="18" charset="0"/>
                <a:cs typeface="Times New Roman" pitchFamily="18" charset="0"/>
              </a:rPr>
              <a:t>模型</a:t>
            </a:r>
            <a:r>
              <a:rPr lang="zh-CN" altLang="en-US"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对于收益率序列</a:t>
            </a:r>
            <a:r>
              <a:rPr lang="en-US" altLang="zh-CN" sz="2000" dirty="0">
                <a:latin typeface="Times New Roman" pitchFamily="18" charset="0"/>
                <a:cs typeface="Times New Roman" pitchFamily="18" charset="0"/>
              </a:rPr>
              <a:t>     </a:t>
            </a:r>
            <a:r>
              <a:rPr lang="zh-CN" altLang="en-US" sz="2000" dirty="0">
                <a:latin typeface="Times New Roman" pitchFamily="18" charset="0"/>
                <a:cs typeface="Times New Roman" pitchFamily="18" charset="0"/>
              </a:rPr>
              <a:t>，令</a:t>
            </a:r>
            <a:r>
              <a:rPr lang="en-US" altLang="zh-CN" sz="2000" dirty="0">
                <a:latin typeface="Times New Roman" pitchFamily="18" charset="0"/>
                <a:cs typeface="Times New Roman" pitchFamily="18" charset="0"/>
              </a:rPr>
              <a:t>                     </a:t>
            </a:r>
            <a:r>
              <a:rPr lang="zh-CN" altLang="en-US" sz="2000" dirty="0">
                <a:latin typeface="Times New Roman" pitchFamily="18" charset="0"/>
                <a:cs typeface="Times New Roman" pitchFamily="18" charset="0"/>
              </a:rPr>
              <a:t>为</a:t>
            </a:r>
            <a:r>
              <a:rPr lang="en-US" altLang="zh-CN" sz="2000" i="1" dirty="0">
                <a:latin typeface="Times New Roman" pitchFamily="18" charset="0"/>
                <a:cs typeface="Times New Roman" pitchFamily="18" charset="0"/>
              </a:rPr>
              <a:t>t</a:t>
            </a:r>
            <a:r>
              <a:rPr lang="zh-CN" altLang="zh-CN" sz="2000" dirty="0">
                <a:latin typeface="Times New Roman" pitchFamily="18" charset="0"/>
                <a:cs typeface="Times New Roman" pitchFamily="18" charset="0"/>
              </a:rPr>
              <a:t>时刻的新息，称</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服从</a:t>
            </a:r>
            <a:r>
              <a:rPr lang="en-US" altLang="zh-CN" sz="2000" dirty="0">
                <a:latin typeface="Times New Roman" pitchFamily="18" charset="0"/>
                <a:cs typeface="Times New Roman" pitchFamily="18" charset="0"/>
              </a:rPr>
              <a:t>GARCH</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p</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q</a:t>
            </a:r>
            <a:r>
              <a:rPr lang="zh-CN" altLang="zh-CN" sz="2000" dirty="0">
                <a:latin typeface="Times New Roman" pitchFamily="18" charset="0"/>
                <a:cs typeface="Times New Roman" pitchFamily="18" charset="0"/>
              </a:rPr>
              <a:t>）模型：</a:t>
            </a:r>
            <a:endParaRPr lang="en-US" altLang="zh-CN" sz="2000" dirty="0">
              <a:latin typeface="Times New Roman" pitchFamily="18" charset="0"/>
              <a:cs typeface="Times New Roman" pitchFamily="18" charset="0"/>
            </a:endParaRPr>
          </a:p>
          <a:p>
            <a:pPr>
              <a:lnSpc>
                <a:spcPct val="130000"/>
              </a:lnSpc>
              <a:spcBef>
                <a:spcPts val="0"/>
              </a:spcBef>
              <a:buFont typeface="Wingdings" pitchFamily="2" charset="2"/>
              <a:buChar char="Ø"/>
            </a:pPr>
            <a:endParaRPr lang="en-US" altLang="zh-CN" sz="2000" dirty="0">
              <a:latin typeface="Times New Roman" pitchFamily="18" charset="0"/>
              <a:cs typeface="Times New Roman" pitchFamily="18" charset="0"/>
            </a:endParaRPr>
          </a:p>
          <a:p>
            <a:pPr>
              <a:lnSpc>
                <a:spcPct val="130000"/>
              </a:lnSpc>
              <a:spcBef>
                <a:spcPts val="0"/>
              </a:spcBef>
              <a:buFont typeface="Wingdings" pitchFamily="2" charset="2"/>
              <a:buChar char="Ø"/>
            </a:pPr>
            <a:endParaRPr lang="en-US" altLang="zh-CN" sz="2000" dirty="0">
              <a:latin typeface="Times New Roman" pitchFamily="18" charset="0"/>
              <a:cs typeface="Times New Roman" pitchFamily="18" charset="0"/>
            </a:endParaRPr>
          </a:p>
          <a:p>
            <a:pPr marL="0" indent="0">
              <a:lnSpc>
                <a:spcPct val="130000"/>
              </a:lnSpc>
              <a:spcBef>
                <a:spcPts val="0"/>
              </a:spcBef>
              <a:buNone/>
            </a:pPr>
            <a:endParaRPr lang="en-US" altLang="zh-CN" sz="2000" dirty="0">
              <a:latin typeface="Times New Roman" pitchFamily="18" charset="0"/>
              <a:cs typeface="Times New Roman" pitchFamily="18" charset="0"/>
            </a:endParaRPr>
          </a:p>
          <a:p>
            <a:pPr>
              <a:lnSpc>
                <a:spcPct val="130000"/>
              </a:lnSpc>
              <a:spcBef>
                <a:spcPts val="0"/>
              </a:spcBef>
              <a:buFont typeface="Wingdings" pitchFamily="2" charset="2"/>
              <a:buChar char="u"/>
            </a:pPr>
            <a:endParaRPr lang="en-US" altLang="zh-CN" sz="2000" dirty="0">
              <a:latin typeface="Times New Roman" pitchFamily="18" charset="0"/>
              <a:cs typeface="Times New Roman" pitchFamily="18" charset="0"/>
            </a:endParaRPr>
          </a:p>
          <a:p>
            <a:pPr>
              <a:lnSpc>
                <a:spcPct val="130000"/>
              </a:lnSpc>
              <a:spcBef>
                <a:spcPts val="0"/>
              </a:spcBef>
              <a:buFont typeface="Wingdings" pitchFamily="2" charset="2"/>
              <a:buChar char="u"/>
            </a:pPr>
            <a:endParaRPr lang="en-US" altLang="zh-CN" sz="2000" dirty="0">
              <a:latin typeface="Times New Roman" pitchFamily="18" charset="0"/>
              <a:cs typeface="Times New Roman" pitchFamily="18" charset="0"/>
            </a:endParaRPr>
          </a:p>
          <a:p>
            <a:pPr>
              <a:lnSpc>
                <a:spcPct val="130000"/>
              </a:lnSpc>
              <a:spcBef>
                <a:spcPts val="0"/>
              </a:spcBef>
              <a:buFont typeface="Wingdings" pitchFamily="2" charset="2"/>
              <a:buChar char="u"/>
            </a:pPr>
            <a:r>
              <a:rPr lang="zh-CN" altLang="zh-CN" sz="2000" dirty="0">
                <a:latin typeface="Times New Roman" pitchFamily="18" charset="0"/>
                <a:cs typeface="Times New Roman" pitchFamily="18" charset="0"/>
              </a:rPr>
              <a:t>令</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GARCH</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1</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1</a:t>
            </a:r>
            <a:r>
              <a:rPr lang="zh-CN" altLang="zh-CN" sz="2000" dirty="0">
                <a:latin typeface="Times New Roman" pitchFamily="18" charset="0"/>
                <a:cs typeface="Times New Roman" pitchFamily="18" charset="0"/>
              </a:rPr>
              <a:t>）模型的均值方程和条件方差方程均为：</a:t>
            </a:r>
            <a:endParaRPr lang="en-US" altLang="zh-CN" sz="2000" dirty="0">
              <a:latin typeface="Times New Roman" pitchFamily="18" charset="0"/>
              <a:cs typeface="Times New Roman" pitchFamily="18" charset="0"/>
            </a:endParaRPr>
          </a:p>
          <a:p>
            <a:pPr marL="0" indent="0">
              <a:lnSpc>
                <a:spcPct val="130000"/>
              </a:lnSpc>
              <a:spcBef>
                <a:spcPts val="0"/>
              </a:spcBef>
              <a:buNone/>
            </a:pPr>
            <a:endParaRPr lang="en-US" altLang="zh-CN" sz="2000" dirty="0">
              <a:latin typeface="Times New Roman" pitchFamily="18" charset="0"/>
              <a:cs typeface="Times New Roman" pitchFamily="18" charset="0"/>
            </a:endParaRPr>
          </a:p>
          <a:p>
            <a:pPr marL="0" indent="0">
              <a:lnSpc>
                <a:spcPct val="130000"/>
              </a:lnSpc>
              <a:spcBef>
                <a:spcPts val="0"/>
              </a:spcBef>
              <a:buNone/>
            </a:pPr>
            <a:endParaRPr lang="en-US" altLang="zh-CN" sz="2000" dirty="0">
              <a:latin typeface="Times New Roman" pitchFamily="18" charset="0"/>
              <a:cs typeface="Times New Roman" pitchFamily="18" charset="0"/>
            </a:endParaRPr>
          </a:p>
          <a:p>
            <a:pPr>
              <a:lnSpc>
                <a:spcPct val="130000"/>
              </a:lnSpc>
              <a:spcBef>
                <a:spcPts val="0"/>
              </a:spcBef>
              <a:buFont typeface="Wingdings" pitchFamily="2" charset="2"/>
              <a:buChar char="Ø"/>
            </a:pPr>
            <a:endParaRPr lang="zh-CN" altLang="en-US" sz="2000" dirty="0">
              <a:latin typeface="Times New Roman" pitchFamily="18" charset="0"/>
              <a:cs typeface="Times New Roman" pitchFamily="18" charset="0"/>
            </a:endParaRPr>
          </a:p>
        </p:txBody>
      </p:sp>
      <p:sp>
        <p:nvSpPr>
          <p:cNvPr id="7" name="标题 1"/>
          <p:cNvSpPr>
            <a:spLocks noGrp="1"/>
          </p:cNvSpPr>
          <p:nvPr>
            <p:ph type="title"/>
          </p:nvPr>
        </p:nvSpPr>
        <p:spPr>
          <a:xfrm>
            <a:off x="188963" y="116632"/>
            <a:ext cx="9952911" cy="504056"/>
          </a:xfrm>
        </p:spPr>
        <p:txBody>
          <a:bodyPr>
            <a:noAutofit/>
          </a:bodyPr>
          <a:lstStyle/>
          <a:p>
            <a:pPr algn="l"/>
            <a:r>
              <a:rPr lang="zh-CN" altLang="en-US" sz="2600" b="1" cap="small" dirty="0">
                <a:latin typeface="微软雅黑" pitchFamily="34" charset="-122"/>
                <a:ea typeface="微软雅黑" pitchFamily="34" charset="-122"/>
                <a:cs typeface="+mn-cs"/>
              </a:rPr>
              <a:t>第五节   </a:t>
            </a:r>
            <a:r>
              <a:rPr lang="en-US" altLang="zh-CN" sz="2600" b="1" cap="small" dirty="0">
                <a:latin typeface="微软雅黑" pitchFamily="34" charset="-122"/>
                <a:ea typeface="微软雅黑" pitchFamily="34" charset="-122"/>
                <a:cs typeface="+mn-cs"/>
              </a:rPr>
              <a:t>GARCH</a:t>
            </a:r>
            <a:r>
              <a:rPr lang="zh-CN" altLang="en-US" sz="2600" b="1" cap="small" dirty="0">
                <a:latin typeface="微软雅黑" pitchFamily="34" charset="-122"/>
                <a:ea typeface="微软雅黑" pitchFamily="34" charset="-122"/>
                <a:cs typeface="+mn-cs"/>
              </a:rPr>
              <a:t>模型建模</a:t>
            </a:r>
          </a:p>
        </p:txBody>
      </p:sp>
      <p:graphicFrame>
        <p:nvGraphicFramePr>
          <p:cNvPr id="11" name="对象 10"/>
          <p:cNvGraphicFramePr>
            <a:graphicFrameLocks noChangeAspect="1"/>
          </p:cNvGraphicFramePr>
          <p:nvPr>
            <p:extLst>
              <p:ext uri="{D42A27DB-BD31-4B8C-83A1-F6EECF244321}">
                <p14:modId xmlns:p14="http://schemas.microsoft.com/office/powerpoint/2010/main" val="3221190443"/>
              </p:ext>
            </p:extLst>
          </p:nvPr>
        </p:nvGraphicFramePr>
        <p:xfrm>
          <a:off x="6741691" y="1076738"/>
          <a:ext cx="288032" cy="552062"/>
        </p:xfrm>
        <a:graphic>
          <a:graphicData uri="http://schemas.openxmlformats.org/presentationml/2006/ole">
            <mc:AlternateContent xmlns:mc="http://schemas.openxmlformats.org/markup-compatibility/2006">
              <mc:Choice xmlns:v="urn:schemas-microsoft-com:vml" Requires="v">
                <p:oleObj name="Equation" r:id="rId2" imgW="114489" imgH="219248" progId="Equation.DSMT4">
                  <p:embed/>
                </p:oleObj>
              </mc:Choice>
              <mc:Fallback>
                <p:oleObj name="Equation" r:id="rId2" imgW="114489" imgH="219248" progId="Equation.DSMT4">
                  <p:embed/>
                  <p:pic>
                    <p:nvPicPr>
                      <p:cNvPr id="0" name=""/>
                      <p:cNvPicPr/>
                      <p:nvPr/>
                    </p:nvPicPr>
                    <p:blipFill>
                      <a:blip r:embed="rId3"/>
                      <a:stretch>
                        <a:fillRect/>
                      </a:stretch>
                    </p:blipFill>
                    <p:spPr>
                      <a:xfrm>
                        <a:off x="6741691" y="1076738"/>
                        <a:ext cx="288032" cy="552062"/>
                      </a:xfrm>
                      <a:prstGeom prst="rect">
                        <a:avLst/>
                      </a:prstGeom>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4227621011"/>
              </p:ext>
            </p:extLst>
          </p:nvPr>
        </p:nvGraphicFramePr>
        <p:xfrm>
          <a:off x="7619992" y="1196752"/>
          <a:ext cx="1217613" cy="431800"/>
        </p:xfrm>
        <a:graphic>
          <a:graphicData uri="http://schemas.openxmlformats.org/presentationml/2006/ole">
            <mc:AlternateContent xmlns:mc="http://schemas.openxmlformats.org/markup-compatibility/2006">
              <mc:Choice xmlns:v="urn:schemas-microsoft-com:vml" Requires="v">
                <p:oleObj name="Equation" r:id="rId4" imgW="571320" imgH="203040" progId="Equation.DSMT4">
                  <p:embed/>
                </p:oleObj>
              </mc:Choice>
              <mc:Fallback>
                <p:oleObj name="Equation" r:id="rId4" imgW="571320" imgH="203040" progId="Equation.DSMT4">
                  <p:embed/>
                  <p:pic>
                    <p:nvPicPr>
                      <p:cNvPr id="0" name=""/>
                      <p:cNvPicPr/>
                      <p:nvPr/>
                    </p:nvPicPr>
                    <p:blipFill>
                      <a:blip r:embed="rId5"/>
                      <a:stretch>
                        <a:fillRect/>
                      </a:stretch>
                    </p:blipFill>
                    <p:spPr>
                      <a:xfrm>
                        <a:off x="7619992" y="1196752"/>
                        <a:ext cx="1217613" cy="431800"/>
                      </a:xfrm>
                      <a:prstGeom prst="rect">
                        <a:avLst/>
                      </a:prstGeom>
                      <a:ln>
                        <a:solidFill>
                          <a:srgbClr val="0070C0"/>
                        </a:solidFill>
                      </a:ln>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18209211"/>
              </p:ext>
            </p:extLst>
          </p:nvPr>
        </p:nvGraphicFramePr>
        <p:xfrm>
          <a:off x="11062171" y="1142746"/>
          <a:ext cx="288032" cy="414046"/>
        </p:xfrm>
        <a:graphic>
          <a:graphicData uri="http://schemas.openxmlformats.org/presentationml/2006/ole">
            <mc:AlternateContent xmlns:mc="http://schemas.openxmlformats.org/markup-compatibility/2006">
              <mc:Choice xmlns:v="urn:schemas-microsoft-com:vml" Requires="v">
                <p:oleObj name="Equation" r:id="rId6" imgW="152291" imgH="219248" progId="Equation.DSMT4">
                  <p:embed/>
                </p:oleObj>
              </mc:Choice>
              <mc:Fallback>
                <p:oleObj name="Equation" r:id="rId6" imgW="152291" imgH="219248" progId="Equation.DSMT4">
                  <p:embed/>
                  <p:pic>
                    <p:nvPicPr>
                      <p:cNvPr id="0" name=""/>
                      <p:cNvPicPr/>
                      <p:nvPr/>
                    </p:nvPicPr>
                    <p:blipFill>
                      <a:blip r:embed="rId7"/>
                      <a:stretch>
                        <a:fillRect/>
                      </a:stretch>
                    </p:blipFill>
                    <p:spPr>
                      <a:xfrm>
                        <a:off x="11062171" y="1142746"/>
                        <a:ext cx="288032" cy="414046"/>
                      </a:xfrm>
                      <a:prstGeom prst="rect">
                        <a:avLst/>
                      </a:prstGeom>
                    </p:spPr>
                  </p:pic>
                </p:oleObj>
              </mc:Fallback>
            </mc:AlternateContent>
          </a:graphicData>
        </a:graphic>
      </p:graphicFrame>
      <p:graphicFrame>
        <p:nvGraphicFramePr>
          <p:cNvPr id="15" name="对象 14"/>
          <p:cNvGraphicFramePr>
            <a:graphicFrameLocks noChangeAspect="1"/>
          </p:cNvGraphicFramePr>
          <p:nvPr>
            <p:extLst>
              <p:ext uri="{D42A27DB-BD31-4B8C-83A1-F6EECF244321}">
                <p14:modId xmlns:p14="http://schemas.microsoft.com/office/powerpoint/2010/main" val="3277442960"/>
              </p:ext>
            </p:extLst>
          </p:nvPr>
        </p:nvGraphicFramePr>
        <p:xfrm>
          <a:off x="4653459" y="1988840"/>
          <a:ext cx="936104" cy="439397"/>
        </p:xfrm>
        <a:graphic>
          <a:graphicData uri="http://schemas.openxmlformats.org/presentationml/2006/ole">
            <mc:AlternateContent xmlns:mc="http://schemas.openxmlformats.org/markup-compatibility/2006">
              <mc:Choice xmlns:v="urn:schemas-microsoft-com:vml" Requires="v">
                <p:oleObj name="Equation" r:id="rId8" imgW="466595" imgH="219248" progId="Equation.DSMT4">
                  <p:embed/>
                </p:oleObj>
              </mc:Choice>
              <mc:Fallback>
                <p:oleObj name="Equation" r:id="rId8" imgW="466595" imgH="219248" progId="Equation.DSMT4">
                  <p:embed/>
                  <p:pic>
                    <p:nvPicPr>
                      <p:cNvPr id="0" name=""/>
                      <p:cNvPicPr/>
                      <p:nvPr/>
                    </p:nvPicPr>
                    <p:blipFill>
                      <a:blip r:embed="rId9"/>
                      <a:stretch>
                        <a:fillRect/>
                      </a:stretch>
                    </p:blipFill>
                    <p:spPr>
                      <a:xfrm>
                        <a:off x="4653459" y="1988840"/>
                        <a:ext cx="936104" cy="439397"/>
                      </a:xfrm>
                      <a:prstGeom prst="rect">
                        <a:avLst/>
                      </a:prstGeom>
                    </p:spPr>
                  </p:pic>
                </p:oleObj>
              </mc:Fallback>
            </mc:AlternateContent>
          </a:graphicData>
        </a:graphic>
      </p:graphicFrame>
      <p:graphicFrame>
        <p:nvGraphicFramePr>
          <p:cNvPr id="16" name="对象 15"/>
          <p:cNvGraphicFramePr>
            <a:graphicFrameLocks noChangeAspect="1"/>
          </p:cNvGraphicFramePr>
          <p:nvPr>
            <p:extLst>
              <p:ext uri="{D42A27DB-BD31-4B8C-83A1-F6EECF244321}">
                <p14:modId xmlns:p14="http://schemas.microsoft.com/office/powerpoint/2010/main" val="2357225515"/>
              </p:ext>
            </p:extLst>
          </p:nvPr>
        </p:nvGraphicFramePr>
        <p:xfrm>
          <a:off x="3645347" y="2492896"/>
          <a:ext cx="3315718" cy="792088"/>
        </p:xfrm>
        <a:graphic>
          <a:graphicData uri="http://schemas.openxmlformats.org/presentationml/2006/ole">
            <mc:AlternateContent xmlns:mc="http://schemas.openxmlformats.org/markup-compatibility/2006">
              <mc:Choice xmlns:v="urn:schemas-microsoft-com:vml" Requires="v">
                <p:oleObj name="Equation" r:id="rId10" imgW="1714808" imgH="409695" progId="Equation.DSMT4">
                  <p:embed/>
                </p:oleObj>
              </mc:Choice>
              <mc:Fallback>
                <p:oleObj name="Equation" r:id="rId10" imgW="1714808" imgH="409695" progId="Equation.DSMT4">
                  <p:embed/>
                  <p:pic>
                    <p:nvPicPr>
                      <p:cNvPr id="0" name=""/>
                      <p:cNvPicPr/>
                      <p:nvPr/>
                    </p:nvPicPr>
                    <p:blipFill>
                      <a:blip r:embed="rId11"/>
                      <a:stretch>
                        <a:fillRect/>
                      </a:stretch>
                    </p:blipFill>
                    <p:spPr>
                      <a:xfrm>
                        <a:off x="3645347" y="2492896"/>
                        <a:ext cx="3315718" cy="792088"/>
                      </a:xfrm>
                      <a:prstGeom prst="rect">
                        <a:avLst/>
                      </a:prstGeom>
                    </p:spPr>
                  </p:pic>
                </p:oleObj>
              </mc:Fallback>
            </mc:AlternateContent>
          </a:graphicData>
        </a:graphic>
      </p:graphicFrame>
      <p:graphicFrame>
        <p:nvGraphicFramePr>
          <p:cNvPr id="19" name="对象 18"/>
          <p:cNvGraphicFramePr>
            <a:graphicFrameLocks noChangeAspect="1"/>
          </p:cNvGraphicFramePr>
          <p:nvPr>
            <p:extLst>
              <p:ext uri="{D42A27DB-BD31-4B8C-83A1-F6EECF244321}">
                <p14:modId xmlns:p14="http://schemas.microsoft.com/office/powerpoint/2010/main" val="3725154560"/>
              </p:ext>
            </p:extLst>
          </p:nvPr>
        </p:nvGraphicFramePr>
        <p:xfrm>
          <a:off x="3723319" y="6093296"/>
          <a:ext cx="946398" cy="315466"/>
        </p:xfrm>
        <a:graphic>
          <a:graphicData uri="http://schemas.openxmlformats.org/presentationml/2006/ole">
            <mc:AlternateContent xmlns:mc="http://schemas.openxmlformats.org/markup-compatibility/2006">
              <mc:Choice xmlns:v="urn:schemas-microsoft-com:vml" Requires="v">
                <p:oleObj name="Equation" r:id="rId12" imgW="514478" imgH="171366" progId="Equation.DSMT4">
                  <p:embed/>
                </p:oleObj>
              </mc:Choice>
              <mc:Fallback>
                <p:oleObj name="Equation" r:id="rId12" imgW="514478" imgH="171366" progId="Equation.DSMT4">
                  <p:embed/>
                  <p:pic>
                    <p:nvPicPr>
                      <p:cNvPr id="0" name=""/>
                      <p:cNvPicPr/>
                      <p:nvPr/>
                    </p:nvPicPr>
                    <p:blipFill>
                      <a:blip r:embed="rId13"/>
                      <a:stretch>
                        <a:fillRect/>
                      </a:stretch>
                    </p:blipFill>
                    <p:spPr>
                      <a:xfrm>
                        <a:off x="3723319" y="6093296"/>
                        <a:ext cx="946398" cy="315466"/>
                      </a:xfrm>
                      <a:prstGeom prst="rect">
                        <a:avLst/>
                      </a:prstGeom>
                      <a:ln>
                        <a:solidFill>
                          <a:srgbClr val="0070C0"/>
                        </a:solidFill>
                      </a:ln>
                    </p:spPr>
                  </p:pic>
                </p:oleObj>
              </mc:Fallback>
            </mc:AlternateContent>
          </a:graphicData>
        </a:graphic>
      </p:graphicFrame>
      <p:graphicFrame>
        <p:nvGraphicFramePr>
          <p:cNvPr id="20" name="对象 19"/>
          <p:cNvGraphicFramePr>
            <a:graphicFrameLocks noChangeAspect="1"/>
          </p:cNvGraphicFramePr>
          <p:nvPr>
            <p:extLst>
              <p:ext uri="{D42A27DB-BD31-4B8C-83A1-F6EECF244321}">
                <p14:modId xmlns:p14="http://schemas.microsoft.com/office/powerpoint/2010/main" val="1842886708"/>
              </p:ext>
            </p:extLst>
          </p:nvPr>
        </p:nvGraphicFramePr>
        <p:xfrm>
          <a:off x="4725467" y="3356992"/>
          <a:ext cx="720080" cy="414046"/>
        </p:xfrm>
        <a:graphic>
          <a:graphicData uri="http://schemas.openxmlformats.org/presentationml/2006/ole">
            <mc:AlternateContent xmlns:mc="http://schemas.openxmlformats.org/markup-compatibility/2006">
              <mc:Choice xmlns:v="urn:schemas-microsoft-com:vml" Requires="v">
                <p:oleObj name="Equation" r:id="rId14" imgW="380908" imgH="219248" progId="Equation.DSMT4">
                  <p:embed/>
                </p:oleObj>
              </mc:Choice>
              <mc:Fallback>
                <p:oleObj name="Equation" r:id="rId14" imgW="380908" imgH="219248" progId="Equation.DSMT4">
                  <p:embed/>
                  <p:pic>
                    <p:nvPicPr>
                      <p:cNvPr id="0" name=""/>
                      <p:cNvPicPr/>
                      <p:nvPr/>
                    </p:nvPicPr>
                    <p:blipFill>
                      <a:blip r:embed="rId15"/>
                      <a:stretch>
                        <a:fillRect/>
                      </a:stretch>
                    </p:blipFill>
                    <p:spPr>
                      <a:xfrm>
                        <a:off x="4725467" y="3356992"/>
                        <a:ext cx="720080" cy="414046"/>
                      </a:xfrm>
                      <a:prstGeom prst="rect">
                        <a:avLst/>
                      </a:prstGeom>
                      <a:ln>
                        <a:solidFill>
                          <a:srgbClr val="0070C0"/>
                        </a:solidFill>
                      </a:ln>
                    </p:spPr>
                  </p:pic>
                </p:oleObj>
              </mc:Fallback>
            </mc:AlternateContent>
          </a:graphicData>
        </a:graphic>
      </p:graphicFrame>
      <p:graphicFrame>
        <p:nvGraphicFramePr>
          <p:cNvPr id="21" name="对象 20"/>
          <p:cNvGraphicFramePr>
            <a:graphicFrameLocks noChangeAspect="1"/>
          </p:cNvGraphicFramePr>
          <p:nvPr>
            <p:extLst>
              <p:ext uri="{D42A27DB-BD31-4B8C-83A1-F6EECF244321}">
                <p14:modId xmlns:p14="http://schemas.microsoft.com/office/powerpoint/2010/main" val="1857975249"/>
              </p:ext>
            </p:extLst>
          </p:nvPr>
        </p:nvGraphicFramePr>
        <p:xfrm>
          <a:off x="6108020" y="3356992"/>
          <a:ext cx="691277" cy="432048"/>
        </p:xfrm>
        <a:graphic>
          <a:graphicData uri="http://schemas.openxmlformats.org/presentationml/2006/ole">
            <mc:AlternateContent xmlns:mc="http://schemas.openxmlformats.org/markup-compatibility/2006">
              <mc:Choice xmlns:v="urn:schemas-microsoft-com:vml" Requires="v">
                <p:oleObj name="Equation" r:id="rId16" imgW="380908" imgH="237969" progId="Equation.DSMT4">
                  <p:embed/>
                </p:oleObj>
              </mc:Choice>
              <mc:Fallback>
                <p:oleObj name="Equation" r:id="rId16" imgW="380908" imgH="237969" progId="Equation.DSMT4">
                  <p:embed/>
                  <p:pic>
                    <p:nvPicPr>
                      <p:cNvPr id="0" name=""/>
                      <p:cNvPicPr/>
                      <p:nvPr/>
                    </p:nvPicPr>
                    <p:blipFill>
                      <a:blip r:embed="rId17"/>
                      <a:stretch>
                        <a:fillRect/>
                      </a:stretch>
                    </p:blipFill>
                    <p:spPr>
                      <a:xfrm>
                        <a:off x="6108020" y="3356992"/>
                        <a:ext cx="691277" cy="432048"/>
                      </a:xfrm>
                      <a:prstGeom prst="rect">
                        <a:avLst/>
                      </a:prstGeom>
                      <a:ln>
                        <a:solidFill>
                          <a:srgbClr val="0070C0"/>
                        </a:solidFill>
                      </a:ln>
                    </p:spPr>
                  </p:pic>
                </p:oleObj>
              </mc:Fallback>
            </mc:AlternateContent>
          </a:graphicData>
        </a:graphic>
      </p:graphicFrame>
      <p:graphicFrame>
        <p:nvGraphicFramePr>
          <p:cNvPr id="22" name="对象 21"/>
          <p:cNvGraphicFramePr>
            <a:graphicFrameLocks noChangeAspect="1"/>
          </p:cNvGraphicFramePr>
          <p:nvPr>
            <p:extLst>
              <p:ext uri="{D42A27DB-BD31-4B8C-83A1-F6EECF244321}">
                <p14:modId xmlns:p14="http://schemas.microsoft.com/office/powerpoint/2010/main" val="1830449483"/>
              </p:ext>
            </p:extLst>
          </p:nvPr>
        </p:nvGraphicFramePr>
        <p:xfrm>
          <a:off x="7475912" y="3212976"/>
          <a:ext cx="2520280" cy="504056"/>
        </p:xfrm>
        <a:graphic>
          <a:graphicData uri="http://schemas.openxmlformats.org/presentationml/2006/ole">
            <mc:AlternateContent xmlns:mc="http://schemas.openxmlformats.org/markup-compatibility/2006">
              <mc:Choice xmlns:v="urn:schemas-microsoft-com:vml" Requires="v">
                <p:oleObj name="Equation" r:id="rId18" imgW="1381063" imgH="276130" progId="Equation.DSMT4">
                  <p:embed/>
                </p:oleObj>
              </mc:Choice>
              <mc:Fallback>
                <p:oleObj name="Equation" r:id="rId18" imgW="1381063" imgH="276130" progId="Equation.DSMT4">
                  <p:embed/>
                  <p:pic>
                    <p:nvPicPr>
                      <p:cNvPr id="0" name=""/>
                      <p:cNvPicPr/>
                      <p:nvPr/>
                    </p:nvPicPr>
                    <p:blipFill>
                      <a:blip r:embed="rId19"/>
                      <a:stretch>
                        <a:fillRect/>
                      </a:stretch>
                    </p:blipFill>
                    <p:spPr>
                      <a:xfrm>
                        <a:off x="7475912" y="3212976"/>
                        <a:ext cx="2520280" cy="504056"/>
                      </a:xfrm>
                      <a:prstGeom prst="rect">
                        <a:avLst/>
                      </a:prstGeom>
                      <a:ln>
                        <a:solidFill>
                          <a:srgbClr val="0070C0"/>
                        </a:solidFill>
                      </a:ln>
                    </p:spPr>
                  </p:pic>
                </p:oleObj>
              </mc:Fallback>
            </mc:AlternateContent>
          </a:graphicData>
        </a:graphic>
      </p:graphicFrame>
      <p:graphicFrame>
        <p:nvGraphicFramePr>
          <p:cNvPr id="25" name="对象 24"/>
          <p:cNvGraphicFramePr>
            <a:graphicFrameLocks noChangeAspect="1"/>
          </p:cNvGraphicFramePr>
          <p:nvPr>
            <p:extLst>
              <p:ext uri="{D42A27DB-BD31-4B8C-83A1-F6EECF244321}">
                <p14:modId xmlns:p14="http://schemas.microsoft.com/office/powerpoint/2010/main" val="666007085"/>
              </p:ext>
            </p:extLst>
          </p:nvPr>
        </p:nvGraphicFramePr>
        <p:xfrm>
          <a:off x="1053059" y="3933056"/>
          <a:ext cx="917575" cy="407988"/>
        </p:xfrm>
        <a:graphic>
          <a:graphicData uri="http://schemas.openxmlformats.org/presentationml/2006/ole">
            <mc:AlternateContent xmlns:mc="http://schemas.openxmlformats.org/markup-compatibility/2006">
              <mc:Choice xmlns:v="urn:schemas-microsoft-com:vml" Requires="v">
                <p:oleObj name="Equation" r:id="rId20" imgW="457200" imgH="203040" progId="Equation.DSMT4">
                  <p:embed/>
                </p:oleObj>
              </mc:Choice>
              <mc:Fallback>
                <p:oleObj name="Equation" r:id="rId20" imgW="457200" imgH="203040" progId="Equation.DSMT4">
                  <p:embed/>
                  <p:pic>
                    <p:nvPicPr>
                      <p:cNvPr id="0" name=""/>
                      <p:cNvPicPr/>
                      <p:nvPr/>
                    </p:nvPicPr>
                    <p:blipFill>
                      <a:blip r:embed="rId21"/>
                      <a:stretch>
                        <a:fillRect/>
                      </a:stretch>
                    </p:blipFill>
                    <p:spPr>
                      <a:xfrm>
                        <a:off x="1053059" y="3933056"/>
                        <a:ext cx="917575" cy="407988"/>
                      </a:xfrm>
                      <a:prstGeom prst="rect">
                        <a:avLst/>
                      </a:prstGeom>
                    </p:spPr>
                  </p:pic>
                </p:oleObj>
              </mc:Fallback>
            </mc:AlternateContent>
          </a:graphicData>
        </a:graphic>
      </p:graphicFrame>
      <p:graphicFrame>
        <p:nvGraphicFramePr>
          <p:cNvPr id="26" name="对象 25"/>
          <p:cNvGraphicFramePr>
            <a:graphicFrameLocks noChangeAspect="1"/>
          </p:cNvGraphicFramePr>
          <p:nvPr>
            <p:extLst>
              <p:ext uri="{D42A27DB-BD31-4B8C-83A1-F6EECF244321}">
                <p14:modId xmlns:p14="http://schemas.microsoft.com/office/powerpoint/2010/main" val="527841338"/>
              </p:ext>
            </p:extLst>
          </p:nvPr>
        </p:nvGraphicFramePr>
        <p:xfrm>
          <a:off x="4625975" y="4649788"/>
          <a:ext cx="1349375" cy="479425"/>
        </p:xfrm>
        <a:graphic>
          <a:graphicData uri="http://schemas.openxmlformats.org/presentationml/2006/ole">
            <mc:AlternateContent xmlns:mc="http://schemas.openxmlformats.org/markup-compatibility/2006">
              <mc:Choice xmlns:v="urn:schemas-microsoft-com:vml" Requires="v">
                <p:oleObj name="Equation" r:id="rId22" imgW="571320" imgH="203040" progId="Equation.DSMT4">
                  <p:embed/>
                </p:oleObj>
              </mc:Choice>
              <mc:Fallback>
                <p:oleObj name="Equation" r:id="rId22" imgW="571320" imgH="203040" progId="Equation.DSMT4">
                  <p:embed/>
                  <p:pic>
                    <p:nvPicPr>
                      <p:cNvPr id="0" name=""/>
                      <p:cNvPicPr/>
                      <p:nvPr/>
                    </p:nvPicPr>
                    <p:blipFill>
                      <a:blip r:embed="rId23"/>
                      <a:stretch>
                        <a:fillRect/>
                      </a:stretch>
                    </p:blipFill>
                    <p:spPr>
                      <a:xfrm>
                        <a:off x="4625975" y="4649788"/>
                        <a:ext cx="1349375" cy="479425"/>
                      </a:xfrm>
                      <a:prstGeom prst="rect">
                        <a:avLst/>
                      </a:prstGeom>
                    </p:spPr>
                  </p:pic>
                </p:oleObj>
              </mc:Fallback>
            </mc:AlternateContent>
          </a:graphicData>
        </a:graphic>
      </p:graphicFrame>
      <p:graphicFrame>
        <p:nvGraphicFramePr>
          <p:cNvPr id="27" name="对象 26"/>
          <p:cNvGraphicFramePr>
            <a:graphicFrameLocks noChangeAspect="1"/>
          </p:cNvGraphicFramePr>
          <p:nvPr>
            <p:extLst>
              <p:ext uri="{D42A27DB-BD31-4B8C-83A1-F6EECF244321}">
                <p14:modId xmlns:p14="http://schemas.microsoft.com/office/powerpoint/2010/main" val="3068546172"/>
              </p:ext>
            </p:extLst>
          </p:nvPr>
        </p:nvGraphicFramePr>
        <p:xfrm>
          <a:off x="6677755" y="4553727"/>
          <a:ext cx="1072048" cy="459449"/>
        </p:xfrm>
        <a:graphic>
          <a:graphicData uri="http://schemas.openxmlformats.org/presentationml/2006/ole">
            <mc:AlternateContent xmlns:mc="http://schemas.openxmlformats.org/markup-compatibility/2006">
              <mc:Choice xmlns:v="urn:schemas-microsoft-com:vml" Requires="v">
                <p:oleObj name="Equation" r:id="rId24" imgW="466595" imgH="200167" progId="Equation.DSMT4">
                  <p:embed/>
                </p:oleObj>
              </mc:Choice>
              <mc:Fallback>
                <p:oleObj name="Equation" r:id="rId24" imgW="466595" imgH="200167" progId="Equation.DSMT4">
                  <p:embed/>
                  <p:pic>
                    <p:nvPicPr>
                      <p:cNvPr id="0" name=""/>
                      <p:cNvPicPr/>
                      <p:nvPr/>
                    </p:nvPicPr>
                    <p:blipFill>
                      <a:blip r:embed="rId25"/>
                      <a:stretch>
                        <a:fillRect/>
                      </a:stretch>
                    </p:blipFill>
                    <p:spPr>
                      <a:xfrm>
                        <a:off x="6677755" y="4553727"/>
                        <a:ext cx="1072048" cy="459449"/>
                      </a:xfrm>
                      <a:prstGeom prst="rect">
                        <a:avLst/>
                      </a:prstGeom>
                      <a:ln>
                        <a:solidFill>
                          <a:srgbClr val="0070C0"/>
                        </a:solidFill>
                      </a:ln>
                    </p:spPr>
                  </p:pic>
                </p:oleObj>
              </mc:Fallback>
            </mc:AlternateContent>
          </a:graphicData>
        </a:graphic>
      </p:graphicFrame>
      <p:graphicFrame>
        <p:nvGraphicFramePr>
          <p:cNvPr id="28" name="对象 27"/>
          <p:cNvGraphicFramePr>
            <a:graphicFrameLocks noChangeAspect="1"/>
          </p:cNvGraphicFramePr>
          <p:nvPr>
            <p:extLst>
              <p:ext uri="{D42A27DB-BD31-4B8C-83A1-F6EECF244321}">
                <p14:modId xmlns:p14="http://schemas.microsoft.com/office/powerpoint/2010/main" val="2777026902"/>
              </p:ext>
            </p:extLst>
          </p:nvPr>
        </p:nvGraphicFramePr>
        <p:xfrm>
          <a:off x="3953636" y="5301208"/>
          <a:ext cx="2459881" cy="444537"/>
        </p:xfrm>
        <a:graphic>
          <a:graphicData uri="http://schemas.openxmlformats.org/presentationml/2006/ole">
            <mc:AlternateContent xmlns:mc="http://schemas.openxmlformats.org/markup-compatibility/2006">
              <mc:Choice xmlns:v="urn:schemas-microsoft-com:vml" Requires="v">
                <p:oleObj name="Equation" r:id="rId26" imgW="1193760" imgH="215640" progId="Equation.DSMT4">
                  <p:embed/>
                </p:oleObj>
              </mc:Choice>
              <mc:Fallback>
                <p:oleObj name="Equation" r:id="rId26" imgW="1193760" imgH="215640" progId="Equation.DSMT4">
                  <p:embed/>
                  <p:pic>
                    <p:nvPicPr>
                      <p:cNvPr id="0" name=""/>
                      <p:cNvPicPr/>
                      <p:nvPr/>
                    </p:nvPicPr>
                    <p:blipFill>
                      <a:blip r:embed="rId27"/>
                      <a:stretch>
                        <a:fillRect/>
                      </a:stretch>
                    </p:blipFill>
                    <p:spPr>
                      <a:xfrm>
                        <a:off x="3953636" y="5301208"/>
                        <a:ext cx="2459881" cy="444537"/>
                      </a:xfrm>
                      <a:prstGeom prst="rect">
                        <a:avLst/>
                      </a:prstGeom>
                    </p:spPr>
                  </p:pic>
                </p:oleObj>
              </mc:Fallback>
            </mc:AlternateContent>
          </a:graphicData>
        </a:graphic>
      </p:graphicFrame>
      <p:graphicFrame>
        <p:nvGraphicFramePr>
          <p:cNvPr id="20484" name="对象 20483"/>
          <p:cNvGraphicFramePr>
            <a:graphicFrameLocks noChangeAspect="1"/>
          </p:cNvGraphicFramePr>
          <p:nvPr>
            <p:extLst>
              <p:ext uri="{D42A27DB-BD31-4B8C-83A1-F6EECF244321}">
                <p14:modId xmlns:p14="http://schemas.microsoft.com/office/powerpoint/2010/main" val="813816726"/>
              </p:ext>
            </p:extLst>
          </p:nvPr>
        </p:nvGraphicFramePr>
        <p:xfrm>
          <a:off x="6043825" y="6093296"/>
          <a:ext cx="1337291" cy="360040"/>
        </p:xfrm>
        <a:graphic>
          <a:graphicData uri="http://schemas.openxmlformats.org/presentationml/2006/ole">
            <mc:AlternateContent xmlns:mc="http://schemas.openxmlformats.org/markup-compatibility/2006">
              <mc:Choice xmlns:v="urn:schemas-microsoft-com:vml" Requires="v">
                <p:oleObj name="Equation" r:id="rId28" imgW="743095" imgH="200167" progId="Equation.DSMT4">
                  <p:embed/>
                </p:oleObj>
              </mc:Choice>
              <mc:Fallback>
                <p:oleObj name="Equation" r:id="rId28" imgW="743095" imgH="200167" progId="Equation.DSMT4">
                  <p:embed/>
                  <p:pic>
                    <p:nvPicPr>
                      <p:cNvPr id="0" name=""/>
                      <p:cNvPicPr/>
                      <p:nvPr/>
                    </p:nvPicPr>
                    <p:blipFill>
                      <a:blip r:embed="rId29"/>
                      <a:stretch>
                        <a:fillRect/>
                      </a:stretch>
                    </p:blipFill>
                    <p:spPr>
                      <a:xfrm>
                        <a:off x="6043825" y="6093296"/>
                        <a:ext cx="1337291" cy="360040"/>
                      </a:xfrm>
                      <a:prstGeom prst="rect">
                        <a:avLst/>
                      </a:prstGeom>
                      <a:ln>
                        <a:solidFill>
                          <a:srgbClr val="0070C0"/>
                        </a:solidFill>
                      </a:ln>
                    </p:spPr>
                  </p:pic>
                </p:oleObj>
              </mc:Fallback>
            </mc:AlternateContent>
          </a:graphicData>
        </a:graphic>
      </p:graphicFrame>
      <p:graphicFrame>
        <p:nvGraphicFramePr>
          <p:cNvPr id="20485" name="对象 20484"/>
          <p:cNvGraphicFramePr>
            <a:graphicFrameLocks noChangeAspect="1"/>
          </p:cNvGraphicFramePr>
          <p:nvPr>
            <p:extLst>
              <p:ext uri="{D42A27DB-BD31-4B8C-83A1-F6EECF244321}">
                <p14:modId xmlns:p14="http://schemas.microsoft.com/office/powerpoint/2010/main" val="1497775365"/>
              </p:ext>
            </p:extLst>
          </p:nvPr>
        </p:nvGraphicFramePr>
        <p:xfrm>
          <a:off x="4941491" y="6094372"/>
          <a:ext cx="939235" cy="360040"/>
        </p:xfrm>
        <a:graphic>
          <a:graphicData uri="http://schemas.openxmlformats.org/presentationml/2006/ole">
            <mc:AlternateContent xmlns:mc="http://schemas.openxmlformats.org/markup-compatibility/2006">
              <mc:Choice xmlns:v="urn:schemas-microsoft-com:vml" Requires="v">
                <p:oleObj name="Equation" r:id="rId30" imgW="571723" imgH="219248" progId="Equation.DSMT4">
                  <p:embed/>
                </p:oleObj>
              </mc:Choice>
              <mc:Fallback>
                <p:oleObj name="Equation" r:id="rId30" imgW="571723" imgH="219248" progId="Equation.DSMT4">
                  <p:embed/>
                  <p:pic>
                    <p:nvPicPr>
                      <p:cNvPr id="0" name=""/>
                      <p:cNvPicPr/>
                      <p:nvPr/>
                    </p:nvPicPr>
                    <p:blipFill>
                      <a:blip r:embed="rId31"/>
                      <a:stretch>
                        <a:fillRect/>
                      </a:stretch>
                    </p:blipFill>
                    <p:spPr>
                      <a:xfrm>
                        <a:off x="4941491" y="6094372"/>
                        <a:ext cx="939235" cy="360040"/>
                      </a:xfrm>
                      <a:prstGeom prst="rect">
                        <a:avLst/>
                      </a:prstGeom>
                      <a:ln>
                        <a:solidFill>
                          <a:srgbClr val="0070C0"/>
                        </a:solidFill>
                      </a:ln>
                    </p:spPr>
                  </p:pic>
                </p:oleObj>
              </mc:Fallback>
            </mc:AlternateContent>
          </a:graphicData>
        </a:graphic>
      </p:graphicFrame>
      <p:graphicFrame>
        <p:nvGraphicFramePr>
          <p:cNvPr id="20486" name="对象 20485"/>
          <p:cNvGraphicFramePr>
            <a:graphicFrameLocks noChangeAspect="1"/>
          </p:cNvGraphicFramePr>
          <p:nvPr>
            <p:extLst>
              <p:ext uri="{D42A27DB-BD31-4B8C-83A1-F6EECF244321}">
                <p14:modId xmlns:p14="http://schemas.microsoft.com/office/powerpoint/2010/main" val="696589148"/>
              </p:ext>
            </p:extLst>
          </p:nvPr>
        </p:nvGraphicFramePr>
        <p:xfrm>
          <a:off x="7965827" y="6021288"/>
          <a:ext cx="1116121" cy="418546"/>
        </p:xfrm>
        <a:graphic>
          <a:graphicData uri="http://schemas.openxmlformats.org/presentationml/2006/ole">
            <mc:AlternateContent xmlns:mc="http://schemas.openxmlformats.org/markup-compatibility/2006">
              <mc:Choice xmlns:v="urn:schemas-microsoft-com:vml" Requires="v">
                <p:oleObj name="Equation" r:id="rId32" imgW="533560" imgH="200167" progId="Equation.DSMT4">
                  <p:embed/>
                </p:oleObj>
              </mc:Choice>
              <mc:Fallback>
                <p:oleObj name="Equation" r:id="rId32" imgW="533560" imgH="200167" progId="Equation.DSMT4">
                  <p:embed/>
                  <p:pic>
                    <p:nvPicPr>
                      <p:cNvPr id="0" name=""/>
                      <p:cNvPicPr/>
                      <p:nvPr/>
                    </p:nvPicPr>
                    <p:blipFill>
                      <a:blip r:embed="rId33"/>
                      <a:stretch>
                        <a:fillRect/>
                      </a:stretch>
                    </p:blipFill>
                    <p:spPr>
                      <a:xfrm>
                        <a:off x="7965827" y="6021288"/>
                        <a:ext cx="1116121" cy="418546"/>
                      </a:xfrm>
                      <a:prstGeom prst="rect">
                        <a:avLst/>
                      </a:prstGeom>
                      <a:ln>
                        <a:solidFill>
                          <a:srgbClr val="0070C0"/>
                        </a:solidFill>
                      </a:ln>
                    </p:spPr>
                  </p:pic>
                </p:oleObj>
              </mc:Fallback>
            </mc:AlternateContent>
          </a:graphicData>
        </a:graphic>
      </p:graphicFrame>
      <p:graphicFrame>
        <p:nvGraphicFramePr>
          <p:cNvPr id="2" name="对象 1"/>
          <p:cNvGraphicFramePr>
            <a:graphicFrameLocks noChangeAspect="1"/>
          </p:cNvGraphicFramePr>
          <p:nvPr>
            <p:extLst>
              <p:ext uri="{D42A27DB-BD31-4B8C-83A1-F6EECF244321}">
                <p14:modId xmlns:p14="http://schemas.microsoft.com/office/powerpoint/2010/main" val="2425493783"/>
              </p:ext>
            </p:extLst>
          </p:nvPr>
        </p:nvGraphicFramePr>
        <p:xfrm>
          <a:off x="6045200" y="3352800"/>
          <a:ext cx="95250" cy="152400"/>
        </p:xfrm>
        <a:graphic>
          <a:graphicData uri="http://schemas.openxmlformats.org/presentationml/2006/ole">
            <mc:AlternateContent xmlns:mc="http://schemas.openxmlformats.org/markup-compatibility/2006">
              <mc:Choice xmlns:v="urn:schemas-microsoft-com:vml" Requires="v">
                <p:oleObj name="Equation" r:id="rId34" imgW="95400" imgH="152280" progId="Equation.DSMT4">
                  <p:embed/>
                </p:oleObj>
              </mc:Choice>
              <mc:Fallback>
                <p:oleObj name="Equation" r:id="rId34" imgW="95400" imgH="152280" progId="Equation.DSMT4">
                  <p:embed/>
                  <p:pic>
                    <p:nvPicPr>
                      <p:cNvPr id="0" name=""/>
                      <p:cNvPicPr/>
                      <p:nvPr/>
                    </p:nvPicPr>
                    <p:blipFill>
                      <a:blip r:embed="rId35"/>
                      <a:stretch>
                        <a:fillRect/>
                      </a:stretch>
                    </p:blipFill>
                    <p:spPr>
                      <a:xfrm>
                        <a:off x="6045200" y="3352800"/>
                        <a:ext cx="95250" cy="152400"/>
                      </a:xfrm>
                      <a:prstGeom prst="rect">
                        <a:avLst/>
                      </a:prstGeom>
                    </p:spPr>
                  </p:pic>
                </p:oleObj>
              </mc:Fallback>
            </mc:AlternateContent>
          </a:graphicData>
        </a:graphic>
      </p:graphicFrame>
      <p:cxnSp>
        <p:nvCxnSpPr>
          <p:cNvPr id="24" name="直接箭头连接符 23">
            <a:extLst>
              <a:ext uri="{FF2B5EF4-FFF2-40B4-BE49-F238E27FC236}">
                <a16:creationId xmlns:a16="http://schemas.microsoft.com/office/drawing/2014/main" id="{589BD601-3D92-2D45-8B74-02BC5FA94294}"/>
              </a:ext>
            </a:extLst>
          </p:cNvPr>
          <p:cNvCxnSpPr/>
          <p:nvPr/>
        </p:nvCxnSpPr>
        <p:spPr>
          <a:xfrm flipH="1">
            <a:off x="5085507" y="2996952"/>
            <a:ext cx="216024" cy="432048"/>
          </a:xfrm>
          <a:prstGeom prst="straightConnector1">
            <a:avLst/>
          </a:prstGeom>
          <a:ln w="31750" cmpd="sng">
            <a:solidFill>
              <a:schemeClr val="accent5">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9" name="直接箭头连接符 28">
            <a:extLst>
              <a:ext uri="{FF2B5EF4-FFF2-40B4-BE49-F238E27FC236}">
                <a16:creationId xmlns:a16="http://schemas.microsoft.com/office/drawing/2014/main" id="{589BD601-3D92-2D45-8B74-02BC5FA94294}"/>
              </a:ext>
            </a:extLst>
          </p:cNvPr>
          <p:cNvCxnSpPr/>
          <p:nvPr/>
        </p:nvCxnSpPr>
        <p:spPr>
          <a:xfrm>
            <a:off x="6381651" y="3068960"/>
            <a:ext cx="72008" cy="360040"/>
          </a:xfrm>
          <a:prstGeom prst="straightConnector1">
            <a:avLst/>
          </a:prstGeom>
          <a:ln w="31750" cmpd="sng">
            <a:solidFill>
              <a:schemeClr val="accent5">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0" name="右箭头 9"/>
          <p:cNvSpPr/>
          <p:nvPr/>
        </p:nvSpPr>
        <p:spPr>
          <a:xfrm>
            <a:off x="6957715" y="3429000"/>
            <a:ext cx="360040" cy="144016"/>
          </a:xfrm>
          <a:prstGeom prst="rightArrow">
            <a:avLst/>
          </a:prstGeom>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a:extLst>
              <a:ext uri="{FF2B5EF4-FFF2-40B4-BE49-F238E27FC236}">
                <a16:creationId xmlns:a16="http://schemas.microsoft.com/office/drawing/2014/main" id="{FA9DFA52-FAA4-4344-B21D-D62DC8675D9A}"/>
              </a:ext>
            </a:extLst>
          </p:cNvPr>
          <p:cNvSpPr/>
          <p:nvPr/>
        </p:nvSpPr>
        <p:spPr>
          <a:xfrm>
            <a:off x="3301452" y="2060848"/>
            <a:ext cx="6896623" cy="1800200"/>
          </a:xfrm>
          <a:prstGeom prst="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32" name="直接箭头连接符 31">
            <a:extLst>
              <a:ext uri="{FF2B5EF4-FFF2-40B4-BE49-F238E27FC236}">
                <a16:creationId xmlns:a16="http://schemas.microsoft.com/office/drawing/2014/main" id="{589BD601-3D92-2D45-8B74-02BC5FA94294}"/>
              </a:ext>
            </a:extLst>
          </p:cNvPr>
          <p:cNvCxnSpPr>
            <a:stCxn id="26" idx="3"/>
          </p:cNvCxnSpPr>
          <p:nvPr/>
        </p:nvCxnSpPr>
        <p:spPr>
          <a:xfrm flipV="1">
            <a:off x="6021611" y="4725144"/>
            <a:ext cx="576064" cy="164268"/>
          </a:xfrm>
          <a:prstGeom prst="straightConnector1">
            <a:avLst/>
          </a:prstGeom>
          <a:ln w="31750" cmpd="sng">
            <a:solidFill>
              <a:schemeClr val="accent5">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a:extLst>
              <a:ext uri="{FF2B5EF4-FFF2-40B4-BE49-F238E27FC236}">
                <a16:creationId xmlns:a16="http://schemas.microsoft.com/office/drawing/2014/main" id="{589BD601-3D92-2D45-8B74-02BC5FA94294}"/>
              </a:ext>
            </a:extLst>
          </p:cNvPr>
          <p:cNvCxnSpPr>
            <a:endCxn id="19" idx="0"/>
          </p:cNvCxnSpPr>
          <p:nvPr/>
        </p:nvCxnSpPr>
        <p:spPr>
          <a:xfrm flipH="1">
            <a:off x="4196518" y="5661248"/>
            <a:ext cx="456941" cy="432048"/>
          </a:xfrm>
          <a:prstGeom prst="straightConnector1">
            <a:avLst/>
          </a:prstGeom>
          <a:ln w="31750" cmpd="sng">
            <a:solidFill>
              <a:schemeClr val="accent5">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36" name="直接箭头连接符 35">
            <a:extLst>
              <a:ext uri="{FF2B5EF4-FFF2-40B4-BE49-F238E27FC236}">
                <a16:creationId xmlns:a16="http://schemas.microsoft.com/office/drawing/2014/main" id="{589BD601-3D92-2D45-8B74-02BC5FA94294}"/>
              </a:ext>
            </a:extLst>
          </p:cNvPr>
          <p:cNvCxnSpPr>
            <a:endCxn id="20485" idx="0"/>
          </p:cNvCxnSpPr>
          <p:nvPr/>
        </p:nvCxnSpPr>
        <p:spPr>
          <a:xfrm>
            <a:off x="4653459" y="5661248"/>
            <a:ext cx="757649" cy="433124"/>
          </a:xfrm>
          <a:prstGeom prst="straightConnector1">
            <a:avLst/>
          </a:prstGeom>
          <a:ln w="31750" cmpd="sng">
            <a:solidFill>
              <a:schemeClr val="accent5">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41" name="直接箭头连接符 40">
            <a:extLst>
              <a:ext uri="{FF2B5EF4-FFF2-40B4-BE49-F238E27FC236}">
                <a16:creationId xmlns:a16="http://schemas.microsoft.com/office/drawing/2014/main" id="{589BD601-3D92-2D45-8B74-02BC5FA94294}"/>
              </a:ext>
            </a:extLst>
          </p:cNvPr>
          <p:cNvCxnSpPr>
            <a:endCxn id="20484" idx="0"/>
          </p:cNvCxnSpPr>
          <p:nvPr/>
        </p:nvCxnSpPr>
        <p:spPr>
          <a:xfrm>
            <a:off x="4653459" y="5661248"/>
            <a:ext cx="2059011" cy="432048"/>
          </a:xfrm>
          <a:prstGeom prst="straightConnector1">
            <a:avLst/>
          </a:prstGeom>
          <a:ln w="31750" cmpd="sng">
            <a:solidFill>
              <a:schemeClr val="accent5">
                <a:lumMod val="75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44" name="右箭头 43"/>
          <p:cNvSpPr/>
          <p:nvPr/>
        </p:nvSpPr>
        <p:spPr>
          <a:xfrm>
            <a:off x="7475912" y="6165304"/>
            <a:ext cx="360040" cy="144016"/>
          </a:xfrm>
          <a:prstGeom prst="rightArrow">
            <a:avLst/>
          </a:prstGeom>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a:extLst>
              <a:ext uri="{FF2B5EF4-FFF2-40B4-BE49-F238E27FC236}">
                <a16:creationId xmlns:a16="http://schemas.microsoft.com/office/drawing/2014/main" id="{FA9DFA52-FAA4-4344-B21D-D62DC8675D9A}"/>
              </a:ext>
            </a:extLst>
          </p:cNvPr>
          <p:cNvSpPr/>
          <p:nvPr/>
        </p:nvSpPr>
        <p:spPr>
          <a:xfrm>
            <a:off x="3301451" y="4437112"/>
            <a:ext cx="6896623" cy="2088232"/>
          </a:xfrm>
          <a:prstGeom prst="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9803323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44947" y="2420888"/>
            <a:ext cx="3456384" cy="504056"/>
          </a:xfrm>
        </p:spPr>
        <p:txBody>
          <a:bodyPr>
            <a:noAutofit/>
          </a:bodyPr>
          <a:lstStyle/>
          <a:p>
            <a:pPr marL="0" indent="0">
              <a:lnSpc>
                <a:spcPct val="130000"/>
              </a:lnSpc>
              <a:spcBef>
                <a:spcPts val="0"/>
              </a:spcBef>
              <a:buNone/>
            </a:pPr>
            <a:r>
              <a:rPr lang="zh-CN" altLang="en-US"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rPr>
              <a:t>（二）</a:t>
            </a:r>
            <a:r>
              <a:rPr lang="zh-CN" altLang="zh-CN"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rPr>
              <a:t>模型性质</a:t>
            </a:r>
          </a:p>
        </p:txBody>
      </p:sp>
      <p:sp>
        <p:nvSpPr>
          <p:cNvPr id="6" name="标题 1"/>
          <p:cNvSpPr>
            <a:spLocks noGrp="1"/>
          </p:cNvSpPr>
          <p:nvPr>
            <p:ph type="title"/>
          </p:nvPr>
        </p:nvSpPr>
        <p:spPr>
          <a:xfrm>
            <a:off x="188963" y="116632"/>
            <a:ext cx="9952911" cy="504056"/>
          </a:xfrm>
        </p:spPr>
        <p:txBody>
          <a:bodyPr>
            <a:noAutofit/>
          </a:bodyPr>
          <a:lstStyle/>
          <a:p>
            <a:pPr algn="l"/>
            <a:r>
              <a:rPr lang="zh-CN" altLang="en-US" sz="2600" b="1" cap="small" dirty="0">
                <a:latin typeface="微软雅黑" pitchFamily="34" charset="-122"/>
                <a:ea typeface="微软雅黑" pitchFamily="34" charset="-122"/>
                <a:cs typeface="+mn-cs"/>
              </a:rPr>
              <a:t>第五节   </a:t>
            </a:r>
            <a:r>
              <a:rPr lang="en-US" altLang="zh-CN" sz="2600" b="1" cap="small" dirty="0">
                <a:latin typeface="微软雅黑" pitchFamily="34" charset="-122"/>
                <a:ea typeface="微软雅黑" pitchFamily="34" charset="-122"/>
                <a:cs typeface="+mn-cs"/>
              </a:rPr>
              <a:t>GARCH</a:t>
            </a:r>
            <a:r>
              <a:rPr lang="zh-CN" altLang="en-US" sz="2600" b="1" cap="small" dirty="0">
                <a:latin typeface="微软雅黑" pitchFamily="34" charset="-122"/>
                <a:ea typeface="微软雅黑" pitchFamily="34" charset="-122"/>
                <a:cs typeface="+mn-cs"/>
              </a:rPr>
              <a:t>模型建模</a:t>
            </a:r>
          </a:p>
        </p:txBody>
      </p:sp>
      <p:sp>
        <p:nvSpPr>
          <p:cNvPr id="17" name="椭圆 16"/>
          <p:cNvSpPr/>
          <p:nvPr/>
        </p:nvSpPr>
        <p:spPr>
          <a:xfrm>
            <a:off x="5019884" y="3362806"/>
            <a:ext cx="1927860" cy="882650"/>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zh-CN" altLang="en-US" sz="2000" b="1" dirty="0"/>
              <a:t>性质</a:t>
            </a:r>
          </a:p>
        </p:txBody>
      </p:sp>
      <p:sp>
        <p:nvSpPr>
          <p:cNvPr id="21" name="椭圆 20"/>
          <p:cNvSpPr/>
          <p:nvPr/>
        </p:nvSpPr>
        <p:spPr>
          <a:xfrm>
            <a:off x="1485107" y="4861593"/>
            <a:ext cx="1339850" cy="112776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latin typeface="Times New Roman" panose="02020503050405090304" pitchFamily="18" charset="0"/>
                <a:sym typeface="+mn-ea"/>
              </a:rPr>
              <a:t>条件</a:t>
            </a:r>
            <a:endParaRPr lang="en-US" altLang="zh-CN" b="1" dirty="0">
              <a:latin typeface="Times New Roman" panose="02020503050405090304" pitchFamily="18" charset="0"/>
              <a:sym typeface="+mn-ea"/>
            </a:endParaRPr>
          </a:p>
          <a:p>
            <a:pPr algn="ctr"/>
            <a:r>
              <a:rPr lang="zh-CN" altLang="en-US" b="1" dirty="0">
                <a:latin typeface="Times New Roman" panose="02020503050405090304" pitchFamily="18" charset="0"/>
                <a:sym typeface="+mn-ea"/>
              </a:rPr>
              <a:t>均值和</a:t>
            </a:r>
            <a:endParaRPr lang="en-US" altLang="zh-CN" b="1" dirty="0">
              <a:latin typeface="Times New Roman" panose="02020503050405090304" pitchFamily="18" charset="0"/>
              <a:sym typeface="+mn-ea"/>
            </a:endParaRPr>
          </a:p>
          <a:p>
            <a:pPr algn="ctr"/>
            <a:r>
              <a:rPr lang="zh-CN" altLang="en-US" b="1" dirty="0">
                <a:latin typeface="Times New Roman" panose="02020503050405090304" pitchFamily="18" charset="0"/>
                <a:sym typeface="+mn-ea"/>
              </a:rPr>
              <a:t>方差</a:t>
            </a:r>
          </a:p>
        </p:txBody>
      </p:sp>
      <p:sp>
        <p:nvSpPr>
          <p:cNvPr id="22" name="椭圆 21"/>
          <p:cNvSpPr/>
          <p:nvPr/>
        </p:nvSpPr>
        <p:spPr>
          <a:xfrm>
            <a:off x="5313889" y="4893528"/>
            <a:ext cx="1339850" cy="112776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latin typeface="Times New Roman" panose="02020503050405090304" pitchFamily="18" charset="0"/>
                <a:sym typeface="+mn-ea"/>
              </a:rPr>
              <a:t>波动性聚集</a:t>
            </a:r>
          </a:p>
        </p:txBody>
      </p:sp>
      <p:cxnSp>
        <p:nvCxnSpPr>
          <p:cNvPr id="23" name="直接箭头连接符 22"/>
          <p:cNvCxnSpPr>
            <a:stCxn id="17" idx="4"/>
            <a:endCxn id="21" idx="0"/>
          </p:cNvCxnSpPr>
          <p:nvPr/>
        </p:nvCxnSpPr>
        <p:spPr>
          <a:xfrm flipH="1">
            <a:off x="2155032" y="4245456"/>
            <a:ext cx="3828782" cy="616137"/>
          </a:xfrm>
          <a:prstGeom prst="straightConnector1">
            <a:avLst/>
          </a:prstGeom>
          <a:ln w="38100" cmpd="sng">
            <a:solidFill>
              <a:schemeClr val="accent1">
                <a:shade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a:stCxn id="17" idx="4"/>
            <a:endCxn id="22" idx="0"/>
          </p:cNvCxnSpPr>
          <p:nvPr/>
        </p:nvCxnSpPr>
        <p:spPr>
          <a:xfrm>
            <a:off x="5983814" y="4245456"/>
            <a:ext cx="0" cy="648072"/>
          </a:xfrm>
          <a:prstGeom prst="straightConnector1">
            <a:avLst/>
          </a:prstGeom>
          <a:ln w="38100" cmpd="sng">
            <a:solidFill>
              <a:schemeClr val="accent1">
                <a:shade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9124340" y="4893528"/>
            <a:ext cx="1339850" cy="112776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CN" altLang="en-US" b="1" dirty="0">
                <a:latin typeface="Times New Roman" panose="02020503050405090304" pitchFamily="18" charset="0"/>
                <a:sym typeface="+mn-ea"/>
              </a:rPr>
              <a:t>厚尾</a:t>
            </a:r>
            <a:endParaRPr lang="en-US" altLang="zh-CN" b="1" dirty="0">
              <a:latin typeface="Times New Roman" panose="02020503050405090304" pitchFamily="18" charset="0"/>
              <a:sym typeface="+mn-ea"/>
            </a:endParaRPr>
          </a:p>
          <a:p>
            <a:pPr algn="ctr"/>
            <a:r>
              <a:rPr lang="zh-CN" altLang="en-US" b="1" dirty="0">
                <a:latin typeface="Times New Roman" panose="02020503050405090304" pitchFamily="18" charset="0"/>
                <a:sym typeface="+mn-ea"/>
              </a:rPr>
              <a:t>分布</a:t>
            </a:r>
          </a:p>
        </p:txBody>
      </p:sp>
      <p:cxnSp>
        <p:nvCxnSpPr>
          <p:cNvPr id="31" name="直接箭头连接符 30"/>
          <p:cNvCxnSpPr>
            <a:stCxn id="17" idx="4"/>
            <a:endCxn id="30" idx="0"/>
          </p:cNvCxnSpPr>
          <p:nvPr/>
        </p:nvCxnSpPr>
        <p:spPr>
          <a:xfrm>
            <a:off x="5983814" y="4245456"/>
            <a:ext cx="3810451" cy="648072"/>
          </a:xfrm>
          <a:prstGeom prst="straightConnector1">
            <a:avLst/>
          </a:prstGeom>
          <a:ln w="38100" cmpd="sng">
            <a:solidFill>
              <a:schemeClr val="accent1">
                <a:shade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332979" y="908719"/>
            <a:ext cx="11665296" cy="1354217"/>
          </a:xfrm>
          <a:prstGeom prst="rect">
            <a:avLst/>
          </a:prstGeom>
        </p:spPr>
        <p:txBody>
          <a:bodyPr wrap="square">
            <a:spAutoFit/>
          </a:bodyPr>
          <a:lstStyle/>
          <a:p>
            <a:pPr marL="285750" lvl="0" indent="-285750">
              <a:spcBef>
                <a:spcPts val="3000"/>
              </a:spcBef>
              <a:buFont typeface="Wingdings" pitchFamily="2" charset="2"/>
              <a:buChar char="u"/>
            </a:pPr>
            <a:r>
              <a:rPr lang="zh-CN" altLang="en-US" dirty="0">
                <a:solidFill>
                  <a:sysClr val="windowText" lastClr="000000"/>
                </a:solidFill>
                <a:latin typeface="Times New Roman" pitchFamily="18" charset="0"/>
                <a:cs typeface="Times New Roman" pitchFamily="18" charset="0"/>
              </a:rPr>
              <a:t>模型设定检验：</a:t>
            </a:r>
            <a:endParaRPr lang="en-US" altLang="zh-CN" dirty="0">
              <a:solidFill>
                <a:sysClr val="windowText" lastClr="000000"/>
              </a:solidFill>
              <a:latin typeface="Times New Roman" pitchFamily="18" charset="0"/>
              <a:cs typeface="Times New Roman" pitchFamily="18" charset="0"/>
            </a:endParaRPr>
          </a:p>
          <a:p>
            <a:pPr lvl="0">
              <a:lnSpc>
                <a:spcPct val="150000"/>
              </a:lnSpc>
              <a:spcBef>
                <a:spcPts val="1200"/>
              </a:spcBef>
            </a:pPr>
            <a:r>
              <a:rPr lang="zh-CN" altLang="en-US" dirty="0">
                <a:solidFill>
                  <a:sysClr val="windowText" lastClr="000000"/>
                </a:solidFill>
                <a:latin typeface="Times New Roman" pitchFamily="18" charset="0"/>
                <a:cs typeface="Times New Roman" pitchFamily="18" charset="0"/>
              </a:rPr>
              <a:t>对于</a:t>
            </a:r>
            <a:r>
              <a:rPr lang="en-US" altLang="zh-CN" dirty="0">
                <a:solidFill>
                  <a:sysClr val="windowText" lastClr="000000"/>
                </a:solidFill>
                <a:latin typeface="Times New Roman" pitchFamily="18" charset="0"/>
                <a:cs typeface="Times New Roman" pitchFamily="18" charset="0"/>
              </a:rPr>
              <a:t>GARCH</a:t>
            </a:r>
            <a:r>
              <a:rPr lang="zh-CN" altLang="en-US" dirty="0">
                <a:solidFill>
                  <a:sysClr val="windowText" lastClr="000000"/>
                </a:solidFill>
                <a:latin typeface="Times New Roman" pitchFamily="18" charset="0"/>
                <a:cs typeface="Times New Roman" pitchFamily="18" charset="0"/>
              </a:rPr>
              <a:t>（</a:t>
            </a:r>
            <a:r>
              <a:rPr lang="en-US" altLang="zh-CN" dirty="0">
                <a:solidFill>
                  <a:sysClr val="windowText" lastClr="000000"/>
                </a:solidFill>
                <a:latin typeface="Times New Roman" pitchFamily="18" charset="0"/>
                <a:cs typeface="Times New Roman" pitchFamily="18" charset="0"/>
              </a:rPr>
              <a:t>p</a:t>
            </a:r>
            <a:r>
              <a:rPr lang="zh-CN" altLang="en-US" dirty="0">
                <a:solidFill>
                  <a:sysClr val="windowText" lastClr="000000"/>
                </a:solidFill>
                <a:latin typeface="Times New Roman" pitchFamily="18" charset="0"/>
                <a:cs typeface="Times New Roman" pitchFamily="18" charset="0"/>
              </a:rPr>
              <a:t>，</a:t>
            </a:r>
            <a:r>
              <a:rPr lang="en-US" altLang="zh-CN" dirty="0">
                <a:solidFill>
                  <a:sysClr val="windowText" lastClr="000000"/>
                </a:solidFill>
                <a:latin typeface="Times New Roman" pitchFamily="18" charset="0"/>
                <a:cs typeface="Times New Roman" pitchFamily="18" charset="0"/>
              </a:rPr>
              <a:t>q</a:t>
            </a:r>
            <a:r>
              <a:rPr lang="zh-CN" altLang="en-US" dirty="0">
                <a:solidFill>
                  <a:sysClr val="windowText" lastClr="000000"/>
                </a:solidFill>
                <a:latin typeface="Times New Roman" pitchFamily="18" charset="0"/>
                <a:cs typeface="Times New Roman" pitchFamily="18" charset="0"/>
              </a:rPr>
              <a:t>）模型，其中，</a:t>
            </a:r>
            <a:r>
              <a:rPr lang="en-US" altLang="zh-CN" dirty="0">
                <a:solidFill>
                  <a:sysClr val="windowText" lastClr="000000"/>
                </a:solidFill>
                <a:latin typeface="Times New Roman" pitchFamily="18" charset="0"/>
                <a:cs typeface="Times New Roman" pitchFamily="18" charset="0"/>
              </a:rPr>
              <a:t>p</a:t>
            </a:r>
            <a:r>
              <a:rPr lang="zh-CN" altLang="en-US" dirty="0">
                <a:solidFill>
                  <a:sysClr val="windowText" lastClr="000000"/>
                </a:solidFill>
                <a:latin typeface="Times New Roman" pitchFamily="18" charset="0"/>
                <a:cs typeface="Times New Roman" pitchFamily="18" charset="0"/>
              </a:rPr>
              <a:t>和</a:t>
            </a:r>
            <a:r>
              <a:rPr lang="en-US" altLang="zh-CN" dirty="0">
                <a:solidFill>
                  <a:sysClr val="windowText" lastClr="000000"/>
                </a:solidFill>
                <a:latin typeface="Times New Roman" pitchFamily="18" charset="0"/>
                <a:cs typeface="Times New Roman" pitchFamily="18" charset="0"/>
              </a:rPr>
              <a:t>q</a:t>
            </a:r>
            <a:r>
              <a:rPr lang="zh-CN" altLang="en-US" dirty="0">
                <a:solidFill>
                  <a:sysClr val="windowText" lastClr="000000"/>
                </a:solidFill>
                <a:latin typeface="Times New Roman" pitchFamily="18" charset="0"/>
                <a:cs typeface="Times New Roman" pitchFamily="18" charset="0"/>
              </a:rPr>
              <a:t>的确定可以基于</a:t>
            </a:r>
            <a:r>
              <a:rPr lang="en-US" altLang="zh-CN" dirty="0">
                <a:solidFill>
                  <a:sysClr val="windowText" lastClr="000000"/>
                </a:solidFill>
                <a:latin typeface="Times New Roman" pitchFamily="18" charset="0"/>
                <a:cs typeface="Times New Roman" pitchFamily="18" charset="0"/>
              </a:rPr>
              <a:t>LR</a:t>
            </a:r>
            <a:r>
              <a:rPr lang="zh-CN" altLang="en-US" dirty="0">
                <a:solidFill>
                  <a:sysClr val="windowText" lastClr="000000"/>
                </a:solidFill>
                <a:latin typeface="Times New Roman" pitchFamily="18" charset="0"/>
                <a:cs typeface="Times New Roman" pitchFamily="18" charset="0"/>
              </a:rPr>
              <a:t>检验，统计量：</a:t>
            </a:r>
            <a:r>
              <a:rPr lang="en-US" altLang="zh-CN" dirty="0">
                <a:solidFill>
                  <a:sysClr val="windowText" lastClr="000000"/>
                </a:solidFill>
                <a:latin typeface="Times New Roman" pitchFamily="18" charset="0"/>
                <a:cs typeface="Times New Roman" pitchFamily="18" charset="0"/>
              </a:rPr>
              <a:t>LR=-2(Lu-</a:t>
            </a:r>
            <a:r>
              <a:rPr lang="en-US" altLang="zh-CN" dirty="0" err="1">
                <a:solidFill>
                  <a:sysClr val="windowText" lastClr="000000"/>
                </a:solidFill>
                <a:latin typeface="Times New Roman" pitchFamily="18" charset="0"/>
                <a:cs typeface="Times New Roman" pitchFamily="18" charset="0"/>
              </a:rPr>
              <a:t>Lr</a:t>
            </a:r>
            <a:r>
              <a:rPr lang="en-US" altLang="zh-CN" dirty="0">
                <a:solidFill>
                  <a:sysClr val="windowText" lastClr="000000"/>
                </a:solidFill>
                <a:latin typeface="Times New Roman" pitchFamily="18" charset="0"/>
                <a:cs typeface="Times New Roman" pitchFamily="18" charset="0"/>
              </a:rPr>
              <a:t>)~χ2(m)</a:t>
            </a:r>
            <a:r>
              <a:rPr lang="zh-CN" altLang="en-US" dirty="0">
                <a:solidFill>
                  <a:sysClr val="windowText" lastClr="000000"/>
                </a:solidFill>
                <a:latin typeface="Times New Roman" pitchFamily="18" charset="0"/>
                <a:cs typeface="Times New Roman" pitchFamily="18" charset="0"/>
              </a:rPr>
              <a:t>，其中，</a:t>
            </a:r>
            <a:r>
              <a:rPr lang="en-US" altLang="zh-CN" i="1" dirty="0">
                <a:solidFill>
                  <a:sysClr val="windowText" lastClr="000000"/>
                </a:solidFill>
                <a:latin typeface="Times New Roman" pitchFamily="18" charset="0"/>
                <a:cs typeface="Times New Roman" pitchFamily="18" charset="0"/>
              </a:rPr>
              <a:t>Lu</a:t>
            </a:r>
            <a:r>
              <a:rPr lang="zh-CN" altLang="en-US" dirty="0">
                <a:solidFill>
                  <a:sysClr val="windowText" lastClr="000000"/>
                </a:solidFill>
                <a:latin typeface="Times New Roman" pitchFamily="18" charset="0"/>
                <a:cs typeface="Times New Roman" pitchFamily="18" charset="0"/>
              </a:rPr>
              <a:t>表示无约束模型的对数极大似然值，</a:t>
            </a:r>
            <a:r>
              <a:rPr lang="en-US" altLang="zh-CN" dirty="0">
                <a:solidFill>
                  <a:sysClr val="windowText" lastClr="000000"/>
                </a:solidFill>
                <a:latin typeface="Times New Roman" pitchFamily="18" charset="0"/>
                <a:cs typeface="Times New Roman" pitchFamily="18" charset="0"/>
              </a:rPr>
              <a:t> </a:t>
            </a:r>
            <a:r>
              <a:rPr lang="en-US" altLang="zh-CN" i="1" dirty="0" err="1">
                <a:solidFill>
                  <a:sysClr val="windowText" lastClr="000000"/>
                </a:solidFill>
                <a:latin typeface="Times New Roman" pitchFamily="18" charset="0"/>
                <a:cs typeface="Times New Roman" pitchFamily="18" charset="0"/>
              </a:rPr>
              <a:t>Lr</a:t>
            </a:r>
            <a:r>
              <a:rPr lang="zh-CN" altLang="en-US" dirty="0">
                <a:solidFill>
                  <a:sysClr val="windowText" lastClr="000000"/>
                </a:solidFill>
                <a:latin typeface="Times New Roman" pitchFamily="18" charset="0"/>
                <a:cs typeface="Times New Roman" pitchFamily="18" charset="0"/>
              </a:rPr>
              <a:t>表示有约束模型的对数极大似然值。</a:t>
            </a:r>
          </a:p>
        </p:txBody>
      </p:sp>
    </p:spTree>
    <p:extLst>
      <p:ext uri="{BB962C8B-B14F-4D97-AF65-F5344CB8AC3E}">
        <p14:creationId xmlns:p14="http://schemas.microsoft.com/office/powerpoint/2010/main" val="32219095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1">
            <a:extLst>
              <a:ext uri="{FF2B5EF4-FFF2-40B4-BE49-F238E27FC236}">
                <a16:creationId xmlns:a16="http://schemas.microsoft.com/office/drawing/2014/main" id="{B22109A8-F102-446A-8ACB-687E7544DAAC}"/>
              </a:ext>
            </a:extLst>
          </p:cNvPr>
          <p:cNvSpPr txBox="1">
            <a:spLocks/>
          </p:cNvSpPr>
          <p:nvPr/>
        </p:nvSpPr>
        <p:spPr bwMode="auto">
          <a:xfrm>
            <a:off x="330502" y="654535"/>
            <a:ext cx="12027151" cy="5901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ts val="600"/>
              </a:spcBef>
              <a:spcAft>
                <a:spcPct val="0"/>
              </a:spcAft>
              <a:buClr>
                <a:schemeClr val="accent1"/>
              </a:buClr>
              <a:buSzPct val="70000"/>
              <a:buFont typeface="Wingdings" panose="05000000000000000000"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anose="05020102010507070707"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anose="05000000000000000000"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anose="05000000000000000000"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anose="05020102010507070707"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109537" marR="0" lvl="0" indent="0" algn="l" defTabSz="914400" rtl="0" eaLnBrk="1" fontAlgn="base" latinLnBrk="0" hangingPunct="1">
              <a:spcBef>
                <a:spcPts val="600"/>
              </a:spcBef>
              <a:spcAft>
                <a:spcPct val="0"/>
              </a:spcAft>
              <a:buClr>
                <a:schemeClr val="tx1"/>
              </a:buClr>
              <a:buSzPct val="70000"/>
              <a:buNone/>
              <a:tabLst/>
              <a:defRPr/>
            </a:pPr>
            <a:r>
              <a:rPr kumimoji="0" lang="zh-CN" altLang="en-US"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rPr>
              <a:t>假定</a:t>
            </a:r>
            <a:r>
              <a:rPr kumimoji="0" lang="en-US" altLang="zh-CN"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rPr>
              <a:t>GARCH(1,1)</a:t>
            </a:r>
            <a:r>
              <a:rPr kumimoji="0" lang="zh-CN" altLang="en-US"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rPr>
              <a:t>过程：</a:t>
            </a:r>
            <a:endParaRPr kumimoji="0" lang="en-US" altLang="zh-CN"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endParaRPr>
          </a:p>
          <a:p>
            <a:pPr marL="109537" marR="0" lvl="0" indent="0" algn="l" defTabSz="914400" rtl="0" eaLnBrk="1" fontAlgn="base" latinLnBrk="0" hangingPunct="1">
              <a:spcBef>
                <a:spcPts val="600"/>
              </a:spcBef>
              <a:spcAft>
                <a:spcPct val="0"/>
              </a:spcAft>
              <a:buClr>
                <a:schemeClr val="tx1"/>
              </a:buClr>
              <a:buSzPct val="70000"/>
              <a:buNone/>
              <a:tabLst/>
              <a:defRPr/>
            </a:pPr>
            <a:endParaRPr lang="en-US" altLang="zh-CN" dirty="0">
              <a:solidFill>
                <a:sysClr val="windowText" lastClr="000000"/>
              </a:solidFill>
              <a:latin typeface="Century Schoolbook"/>
              <a:ea typeface="宋体" panose="02010600030101010101" pitchFamily="2" charset="-122"/>
            </a:endParaRPr>
          </a:p>
          <a:p>
            <a:pPr marL="109537" marR="0" lvl="0" indent="0" algn="l" defTabSz="914400" rtl="0" eaLnBrk="1" fontAlgn="base" latinLnBrk="0" hangingPunct="1">
              <a:spcBef>
                <a:spcPts val="1800"/>
              </a:spcBef>
              <a:spcAft>
                <a:spcPct val="0"/>
              </a:spcAft>
              <a:buClr>
                <a:schemeClr val="tx1"/>
              </a:buClr>
              <a:buSzPct val="70000"/>
              <a:buNone/>
              <a:tabLst/>
              <a:defRPr/>
            </a:pPr>
            <a:r>
              <a:rPr kumimoji="0" lang="zh-CN" altLang="en-US"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rPr>
              <a:t>对上式做递归处理，可得</a:t>
            </a:r>
          </a:p>
          <a:p>
            <a:pPr marL="109537" marR="0" lvl="0" indent="0" algn="l" defTabSz="914400" rtl="0" eaLnBrk="1" fontAlgn="base" latinLnBrk="0" hangingPunct="1">
              <a:spcBef>
                <a:spcPts val="600"/>
              </a:spcBef>
              <a:spcAft>
                <a:spcPct val="0"/>
              </a:spcAft>
              <a:buClr>
                <a:schemeClr val="tx1"/>
              </a:buClr>
              <a:buSzPct val="70000"/>
              <a:buNone/>
              <a:tabLst/>
              <a:defRPr/>
            </a:pPr>
            <a:endParaRPr kumimoji="0" lang="en-US" altLang="zh-CN"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endParaRPr>
          </a:p>
          <a:p>
            <a:pPr marL="109537" marR="0" lvl="0" indent="0" algn="l" defTabSz="914400" rtl="0" eaLnBrk="1" fontAlgn="base" latinLnBrk="0" hangingPunct="1">
              <a:spcBef>
                <a:spcPts val="600"/>
              </a:spcBef>
              <a:spcAft>
                <a:spcPct val="0"/>
              </a:spcAft>
              <a:buClr>
                <a:schemeClr val="tx1"/>
              </a:buClr>
              <a:buSzPct val="70000"/>
              <a:buNone/>
              <a:tabLst/>
              <a:defRPr/>
            </a:pPr>
            <a:r>
              <a:rPr kumimoji="0" lang="zh-CN" altLang="en-US"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rPr>
              <a:t>将        </a:t>
            </a:r>
            <a:r>
              <a:rPr kumimoji="0" lang="en-US" altLang="zh-CN"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rPr>
              <a:t> </a:t>
            </a:r>
            <a:r>
              <a:rPr kumimoji="0" lang="zh-CN" altLang="en-US"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rPr>
              <a:t>代入继续递归可得：</a:t>
            </a:r>
            <a:endParaRPr kumimoji="0" lang="en-US" altLang="zh-CN"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endParaRPr>
          </a:p>
          <a:p>
            <a:pPr marL="452437" marR="0" lvl="0" indent="-342900" algn="l" defTabSz="914400" rtl="0" eaLnBrk="1" fontAlgn="base" latinLnBrk="0" hangingPunct="1">
              <a:spcBef>
                <a:spcPts val="600"/>
              </a:spcBef>
              <a:spcAft>
                <a:spcPct val="0"/>
              </a:spcAft>
              <a:buClr>
                <a:schemeClr val="tx1"/>
              </a:buClr>
              <a:buSzPct val="70000"/>
              <a:buFont typeface="Wingdings" pitchFamily="2" charset="2"/>
              <a:buChar char="Ø"/>
              <a:tabLst/>
              <a:defRPr/>
            </a:pPr>
            <a:endParaRPr kumimoji="0" lang="zh-CN" altLang="en-US"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endParaRPr>
          </a:p>
          <a:p>
            <a:pPr marL="109537" marR="0" lvl="0" indent="0" algn="l" defTabSz="914400" rtl="0" eaLnBrk="1" fontAlgn="base" latinLnBrk="0" hangingPunct="1">
              <a:spcBef>
                <a:spcPts val="1200"/>
              </a:spcBef>
              <a:spcAft>
                <a:spcPct val="0"/>
              </a:spcAft>
              <a:buClr>
                <a:schemeClr val="tx1"/>
              </a:buClr>
              <a:buSzPct val="70000"/>
              <a:buNone/>
              <a:tabLst/>
              <a:defRPr/>
            </a:pPr>
            <a:r>
              <a:rPr kumimoji="0" lang="zh-CN" altLang="en-US"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rPr>
              <a:t>可以看出</a:t>
            </a:r>
            <a:r>
              <a:rPr kumimoji="0" lang="en-US" altLang="zh-CN"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rPr>
              <a:t>      </a:t>
            </a:r>
            <a:r>
              <a:rPr kumimoji="0" lang="zh-CN" altLang="en-US"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rPr>
              <a:t>对应的权重为  </a:t>
            </a:r>
            <a:r>
              <a:rPr kumimoji="0" lang="en-US" altLang="zh-CN"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rPr>
              <a:t>     </a:t>
            </a:r>
            <a:r>
              <a:rPr kumimoji="0" lang="zh-CN" altLang="en-US"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rPr>
              <a:t>，且以</a:t>
            </a:r>
            <a:r>
              <a:rPr kumimoji="0" lang="en-US" altLang="zh-CN"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rPr>
              <a:t>      </a:t>
            </a:r>
            <a:r>
              <a:rPr kumimoji="0" lang="zh-CN" altLang="en-US"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rPr>
              <a:t>指数速度下降，   可被解释为衰减速度（</a:t>
            </a:r>
            <a:r>
              <a:rPr kumimoji="0" lang="en-US" altLang="zh-CN"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rPr>
              <a:t>decay rate</a:t>
            </a:r>
            <a:r>
              <a:rPr kumimoji="0" lang="zh-CN" altLang="en-US"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rPr>
              <a:t>）。</a:t>
            </a:r>
            <a:endParaRPr kumimoji="0" lang="en-US" altLang="zh-CN"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endParaRPr>
          </a:p>
          <a:p>
            <a:pPr marL="0" indent="0">
              <a:spcBef>
                <a:spcPts val="1200"/>
              </a:spcBef>
              <a:buNone/>
            </a:pPr>
            <a:r>
              <a:rPr lang="zh-CN" altLang="en-US" dirty="0">
                <a:latin typeface="Times New Roman" pitchFamily="18" charset="0"/>
                <a:ea typeface="宋体" pitchFamily="2" charset="-122"/>
                <a:cs typeface="Times New Roman" pitchFamily="18" charset="0"/>
              </a:rPr>
              <a:t>性质：（</a:t>
            </a:r>
            <a:r>
              <a:rPr lang="en-US" altLang="zh-CN" dirty="0">
                <a:latin typeface="Times New Roman" pitchFamily="18" charset="0"/>
                <a:ea typeface="宋体" pitchFamily="2" charset="-122"/>
                <a:cs typeface="Times New Roman" pitchFamily="18" charset="0"/>
              </a:rPr>
              <a:t>1</a:t>
            </a:r>
            <a:r>
              <a:rPr lang="zh-CN" altLang="en-US" dirty="0">
                <a:latin typeface="Times New Roman" pitchFamily="18" charset="0"/>
                <a:ea typeface="宋体" pitchFamily="2" charset="-122"/>
                <a:cs typeface="Times New Roman" pitchFamily="18" charset="0"/>
              </a:rPr>
              <a:t>）</a:t>
            </a:r>
            <a:endParaRPr lang="en-US" altLang="zh-CN" dirty="0">
              <a:latin typeface="Times New Roman" pitchFamily="18" charset="0"/>
              <a:ea typeface="宋体" pitchFamily="2" charset="-122"/>
              <a:cs typeface="Times New Roman" pitchFamily="18" charset="0"/>
            </a:endParaRPr>
          </a:p>
          <a:p>
            <a:pPr marL="0" indent="0">
              <a:spcBef>
                <a:spcPts val="0"/>
              </a:spcBef>
              <a:buNone/>
            </a:pPr>
            <a:endParaRPr lang="en-US" altLang="zh-CN" sz="1100" dirty="0">
              <a:latin typeface="Times New Roman" pitchFamily="18" charset="0"/>
              <a:ea typeface="宋体" pitchFamily="2" charset="-122"/>
              <a:cs typeface="Times New Roman" pitchFamily="18" charset="0"/>
            </a:endParaRPr>
          </a:p>
          <a:p>
            <a:pPr marL="0" indent="0">
              <a:lnSpc>
                <a:spcPct val="100000"/>
              </a:lnSpc>
              <a:spcBef>
                <a:spcPts val="1800"/>
              </a:spcBef>
              <a:buNone/>
            </a:pPr>
            <a:r>
              <a:rPr lang="zh-CN" altLang="en-US" dirty="0">
                <a:latin typeface="Times New Roman" pitchFamily="18" charset="0"/>
                <a:ea typeface="宋体" pitchFamily="2" charset="-122"/>
                <a:cs typeface="Times New Roman" pitchFamily="18" charset="0"/>
              </a:rPr>
              <a:t>            （</a:t>
            </a:r>
            <a:r>
              <a:rPr lang="en-US" altLang="zh-CN" dirty="0">
                <a:latin typeface="Times New Roman" pitchFamily="18" charset="0"/>
                <a:ea typeface="宋体" pitchFamily="2" charset="-122"/>
                <a:cs typeface="Times New Roman" pitchFamily="18" charset="0"/>
              </a:rPr>
              <a:t>2</a:t>
            </a:r>
            <a:r>
              <a:rPr lang="zh-CN" altLang="en-US" dirty="0">
                <a:latin typeface="Times New Roman" pitchFamily="18" charset="0"/>
                <a:ea typeface="宋体" pitchFamily="2" charset="-122"/>
                <a:cs typeface="Times New Roman" pitchFamily="18" charset="0"/>
              </a:rPr>
              <a:t>）</a:t>
            </a:r>
            <a:endParaRPr lang="en-US" altLang="zh-CN" dirty="0">
              <a:latin typeface="Times New Roman" pitchFamily="18" charset="0"/>
              <a:ea typeface="宋体" pitchFamily="2" charset="-122"/>
              <a:cs typeface="Times New Roman" pitchFamily="18" charset="0"/>
            </a:endParaRPr>
          </a:p>
          <a:p>
            <a:pPr marL="0" indent="0">
              <a:spcBef>
                <a:spcPts val="3600"/>
              </a:spcBef>
              <a:buNone/>
            </a:pPr>
            <a:r>
              <a:rPr lang="zh-CN" altLang="en-US" dirty="0">
                <a:latin typeface="Times New Roman" pitchFamily="18" charset="0"/>
                <a:ea typeface="宋体" pitchFamily="2" charset="-122"/>
                <a:cs typeface="Times New Roman" pitchFamily="18" charset="0"/>
              </a:rPr>
              <a:t>故此：</a:t>
            </a:r>
            <a:r>
              <a:rPr lang="en-US" altLang="zh-CN" dirty="0">
                <a:latin typeface="Times New Roman" pitchFamily="18" charset="0"/>
                <a:ea typeface="宋体" pitchFamily="2" charset="-122"/>
                <a:cs typeface="Times New Roman" pitchFamily="18" charset="0"/>
              </a:rPr>
              <a:t>GARCH</a:t>
            </a:r>
            <a:r>
              <a:rPr lang="zh-CN" altLang="en-US" dirty="0">
                <a:latin typeface="Times New Roman" pitchFamily="18" charset="0"/>
                <a:ea typeface="宋体" pitchFamily="2" charset="-122"/>
                <a:cs typeface="Times New Roman" pitchFamily="18" charset="0"/>
              </a:rPr>
              <a:t>模型的</a:t>
            </a:r>
            <a:r>
              <a:rPr lang="en-US" altLang="zh-CN" dirty="0">
                <a:latin typeface="Times New Roman" pitchFamily="18" charset="0"/>
                <a:ea typeface="宋体" pitchFamily="2" charset="-122"/>
                <a:cs typeface="Times New Roman" pitchFamily="18" charset="0"/>
              </a:rPr>
              <a:t>    </a:t>
            </a:r>
            <a:r>
              <a:rPr lang="zh-CN" altLang="en-US" dirty="0">
                <a:latin typeface="Times New Roman" pitchFamily="18" charset="0"/>
                <a:ea typeface="宋体" pitchFamily="2" charset="-122"/>
                <a:cs typeface="Times New Roman" pitchFamily="18" charset="0"/>
              </a:rPr>
              <a:t>分布也是满足厚尾特征。</a:t>
            </a:r>
            <a:endParaRPr kumimoji="0" lang="zh-CN" altLang="en-US"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endParaRPr>
          </a:p>
          <a:p>
            <a:pPr marL="365125" marR="0" lvl="0" indent="-255588" algn="l" defTabSz="914400" rtl="0" eaLnBrk="1" fontAlgn="base" latinLnBrk="0" hangingPunct="1">
              <a:lnSpc>
                <a:spcPct val="90000"/>
              </a:lnSpc>
              <a:spcBef>
                <a:spcPts val="600"/>
              </a:spcBef>
              <a:spcAft>
                <a:spcPct val="0"/>
              </a:spcAft>
              <a:buClr>
                <a:srgbClr val="FE8637"/>
              </a:buClr>
              <a:buSzPct val="70000"/>
              <a:buFont typeface="Wingdings 3" panose="05040102010807070707" pitchFamily="18" charset="2"/>
              <a:buChar char=""/>
              <a:tabLst/>
              <a:defRPr/>
            </a:pPr>
            <a:endParaRPr kumimoji="0" lang="zh-CN" altLang="en-US" sz="2400" b="0" i="0" u="none" strike="noStrike" kern="1200" cap="none" spc="0" normalizeH="0" baseline="0" noProof="0" dirty="0">
              <a:ln>
                <a:noFill/>
              </a:ln>
              <a:solidFill>
                <a:sysClr val="windowText" lastClr="000000"/>
              </a:solidFill>
              <a:effectLst/>
              <a:uLnTx/>
              <a:uFillTx/>
              <a:latin typeface="Century Schoolbook"/>
              <a:ea typeface="宋体" panose="02010600030101010101" pitchFamily="2" charset="-122"/>
              <a:cs typeface="+mn-cs"/>
            </a:endParaRPr>
          </a:p>
        </p:txBody>
      </p:sp>
      <p:graphicFrame>
        <p:nvGraphicFramePr>
          <p:cNvPr id="6" name="对象 5"/>
          <p:cNvGraphicFramePr>
            <a:graphicFrameLocks noChangeAspect="1"/>
          </p:cNvGraphicFramePr>
          <p:nvPr>
            <p:extLst>
              <p:ext uri="{D42A27DB-BD31-4B8C-83A1-F6EECF244321}">
                <p14:modId xmlns:p14="http://schemas.microsoft.com/office/powerpoint/2010/main" val="2136399859"/>
              </p:ext>
            </p:extLst>
          </p:nvPr>
        </p:nvGraphicFramePr>
        <p:xfrm>
          <a:off x="4100513" y="1700213"/>
          <a:ext cx="6621462" cy="928687"/>
        </p:xfrm>
        <a:graphic>
          <a:graphicData uri="http://schemas.openxmlformats.org/presentationml/2006/ole">
            <mc:AlternateContent xmlns:mc="http://schemas.openxmlformats.org/markup-compatibility/2006">
              <mc:Choice xmlns:v="urn:schemas-microsoft-com:vml" Requires="v">
                <p:oleObj name="Equation" r:id="rId2" imgW="3441600" imgH="482400" progId="Equation.DSMT4">
                  <p:embed/>
                </p:oleObj>
              </mc:Choice>
              <mc:Fallback>
                <p:oleObj name="Equation" r:id="rId2" imgW="3441600" imgH="482400" progId="Equation.DSMT4">
                  <p:embed/>
                  <p:pic>
                    <p:nvPicPr>
                      <p:cNvPr id="0" name="Object 2"/>
                      <p:cNvPicPr>
                        <a:picLocks noChangeAspect="1" noChangeArrowheads="1"/>
                      </p:cNvPicPr>
                      <p:nvPr/>
                    </p:nvPicPr>
                    <p:blipFill>
                      <a:blip r:embed="rId3"/>
                      <a:srcRect/>
                      <a:stretch>
                        <a:fillRect/>
                      </a:stretch>
                    </p:blipFill>
                    <p:spPr bwMode="auto">
                      <a:xfrm>
                        <a:off x="4100513" y="1700213"/>
                        <a:ext cx="6621462" cy="928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700698031"/>
              </p:ext>
            </p:extLst>
          </p:nvPr>
        </p:nvGraphicFramePr>
        <p:xfrm>
          <a:off x="4653459" y="2793748"/>
          <a:ext cx="3190875" cy="803275"/>
        </p:xfrm>
        <a:graphic>
          <a:graphicData uri="http://schemas.openxmlformats.org/presentationml/2006/ole">
            <mc:AlternateContent xmlns:mc="http://schemas.openxmlformats.org/markup-compatibility/2006">
              <mc:Choice xmlns:v="urn:schemas-microsoft-com:vml" Requires="v">
                <p:oleObj name="Equation" r:id="rId4" imgW="1714320" imgH="431640" progId="Equation.DSMT4">
                  <p:embed/>
                </p:oleObj>
              </mc:Choice>
              <mc:Fallback>
                <p:oleObj name="Equation" r:id="rId4" imgW="1714320" imgH="431640" progId="Equation.DSMT4">
                  <p:embed/>
                  <p:pic>
                    <p:nvPicPr>
                      <p:cNvPr id="0" name="Object 4"/>
                      <p:cNvPicPr>
                        <a:picLocks noChangeAspect="1" noChangeArrowheads="1"/>
                      </p:cNvPicPr>
                      <p:nvPr/>
                    </p:nvPicPr>
                    <p:blipFill>
                      <a:blip r:embed="rId5"/>
                      <a:srcRect/>
                      <a:stretch>
                        <a:fillRect/>
                      </a:stretch>
                    </p:blipFill>
                    <p:spPr bwMode="auto">
                      <a:xfrm>
                        <a:off x="4653459" y="2793748"/>
                        <a:ext cx="3190875" cy="80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2905838793"/>
              </p:ext>
            </p:extLst>
          </p:nvPr>
        </p:nvGraphicFramePr>
        <p:xfrm>
          <a:off x="1125067" y="2564904"/>
          <a:ext cx="646112" cy="533400"/>
        </p:xfrm>
        <a:graphic>
          <a:graphicData uri="http://schemas.openxmlformats.org/presentationml/2006/ole">
            <mc:AlternateContent xmlns:mc="http://schemas.openxmlformats.org/markup-compatibility/2006">
              <mc:Choice xmlns:v="urn:schemas-microsoft-com:vml" Requires="v">
                <p:oleObj name="Equation" r:id="rId6" imgW="291973" imgH="241195" progId="Equation.DSMT4">
                  <p:embed/>
                </p:oleObj>
              </mc:Choice>
              <mc:Fallback>
                <p:oleObj name="Equation" r:id="rId6" imgW="291973" imgH="241195"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5067" y="2564904"/>
                        <a:ext cx="646112"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1410153169"/>
              </p:ext>
            </p:extLst>
          </p:nvPr>
        </p:nvGraphicFramePr>
        <p:xfrm>
          <a:off x="1795463" y="3573463"/>
          <a:ext cx="427037" cy="449262"/>
        </p:xfrm>
        <a:graphic>
          <a:graphicData uri="http://schemas.openxmlformats.org/presentationml/2006/ole">
            <mc:AlternateContent xmlns:mc="http://schemas.openxmlformats.org/markup-compatibility/2006">
              <mc:Choice xmlns:v="urn:schemas-microsoft-com:vml" Requires="v">
                <p:oleObj name="Equation" r:id="rId8" imgW="228600" imgH="241200" progId="Equation.DSMT4">
                  <p:embed/>
                </p:oleObj>
              </mc:Choice>
              <mc:Fallback>
                <p:oleObj name="Equation" r:id="rId8" imgW="228600" imgH="241200" progId="Equation.DSMT4">
                  <p:embed/>
                  <p:pic>
                    <p:nvPicPr>
                      <p:cNvPr id="0" name="对象 11"/>
                      <p:cNvPicPr>
                        <a:picLocks noChangeAspect="1" noChangeArrowheads="1"/>
                      </p:cNvPicPr>
                      <p:nvPr/>
                    </p:nvPicPr>
                    <p:blipFill>
                      <a:blip r:embed="rId9"/>
                      <a:srcRect/>
                      <a:stretch>
                        <a:fillRect/>
                      </a:stretch>
                    </p:blipFill>
                    <p:spPr bwMode="auto">
                      <a:xfrm>
                        <a:off x="1795463" y="3573463"/>
                        <a:ext cx="427037" cy="44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3861698076"/>
              </p:ext>
            </p:extLst>
          </p:nvPr>
        </p:nvGraphicFramePr>
        <p:xfrm>
          <a:off x="4011344" y="3597275"/>
          <a:ext cx="660400" cy="425450"/>
        </p:xfrm>
        <a:graphic>
          <a:graphicData uri="http://schemas.openxmlformats.org/presentationml/2006/ole">
            <mc:AlternateContent xmlns:mc="http://schemas.openxmlformats.org/markup-compatibility/2006">
              <mc:Choice xmlns:v="urn:schemas-microsoft-com:vml" Requires="v">
                <p:oleObj name="Equation" r:id="rId10" imgW="355320" imgH="228600" progId="Equation.DSMT4">
                  <p:embed/>
                </p:oleObj>
              </mc:Choice>
              <mc:Fallback>
                <p:oleObj name="Equation" r:id="rId10" imgW="355320" imgH="228600" progId="Equation.DSMT4">
                  <p:embed/>
                  <p:pic>
                    <p:nvPicPr>
                      <p:cNvPr id="0" name="对象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11344" y="3597275"/>
                        <a:ext cx="660400" cy="42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2831480129"/>
              </p:ext>
            </p:extLst>
          </p:nvPr>
        </p:nvGraphicFramePr>
        <p:xfrm>
          <a:off x="5643974" y="3605159"/>
          <a:ext cx="280987" cy="377825"/>
        </p:xfrm>
        <a:graphic>
          <a:graphicData uri="http://schemas.openxmlformats.org/presentationml/2006/ole">
            <mc:AlternateContent xmlns:mc="http://schemas.openxmlformats.org/markup-compatibility/2006">
              <mc:Choice xmlns:v="urn:schemas-microsoft-com:vml" Requires="v">
                <p:oleObj name="Equation" r:id="rId12" imgW="152280" imgH="203040" progId="Equation.DSMT4">
                  <p:embed/>
                </p:oleObj>
              </mc:Choice>
              <mc:Fallback>
                <p:oleObj name="Equation" r:id="rId12" imgW="152280" imgH="203040" progId="Equation.DSMT4">
                  <p:embed/>
                  <p:pic>
                    <p:nvPicPr>
                      <p:cNvPr id="0" name="对象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643974" y="3605159"/>
                        <a:ext cx="280987"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2980306190"/>
              </p:ext>
            </p:extLst>
          </p:nvPr>
        </p:nvGraphicFramePr>
        <p:xfrm>
          <a:off x="8181851" y="3594800"/>
          <a:ext cx="284162" cy="377825"/>
        </p:xfrm>
        <a:graphic>
          <a:graphicData uri="http://schemas.openxmlformats.org/presentationml/2006/ole">
            <mc:AlternateContent xmlns:mc="http://schemas.openxmlformats.org/markup-compatibility/2006">
              <mc:Choice xmlns:v="urn:schemas-microsoft-com:vml" Requires="v">
                <p:oleObj name="Equation" r:id="rId14" imgW="152280" imgH="203040" progId="Equation.DSMT4">
                  <p:embed/>
                </p:oleObj>
              </mc:Choice>
              <mc:Fallback>
                <p:oleObj name="Equation" r:id="rId14" imgW="152280" imgH="203040" progId="Equation.DSMT4">
                  <p:embed/>
                  <p:pic>
                    <p:nvPicPr>
                      <p:cNvPr id="0" name="对象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181851" y="3594800"/>
                        <a:ext cx="284162"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2109223319"/>
              </p:ext>
            </p:extLst>
          </p:nvPr>
        </p:nvGraphicFramePr>
        <p:xfrm>
          <a:off x="2338388" y="4941888"/>
          <a:ext cx="4986337" cy="1019175"/>
        </p:xfrm>
        <a:graphic>
          <a:graphicData uri="http://schemas.openxmlformats.org/presentationml/2006/ole">
            <mc:AlternateContent xmlns:mc="http://schemas.openxmlformats.org/markup-compatibility/2006">
              <mc:Choice xmlns:v="urn:schemas-microsoft-com:vml" Requires="v">
                <p:oleObj name="Equation" r:id="rId16" imgW="2908080" imgH="571320" progId="Equation.DSMT4">
                  <p:embed/>
                </p:oleObj>
              </mc:Choice>
              <mc:Fallback>
                <p:oleObj name="Equation" r:id="rId16" imgW="2908080" imgH="571320" progId="Equation.DSMT4">
                  <p:embed/>
                  <p:pic>
                    <p:nvPicPr>
                      <p:cNvPr id="0" name="对象 12"/>
                      <p:cNvPicPr>
                        <a:picLocks noChangeAspect="1" noChangeArrowheads="1"/>
                      </p:cNvPicPr>
                      <p:nvPr/>
                    </p:nvPicPr>
                    <p:blipFill>
                      <a:blip r:embed="rId17"/>
                      <a:srcRect/>
                      <a:stretch>
                        <a:fillRect/>
                      </a:stretch>
                    </p:blipFill>
                    <p:spPr bwMode="auto">
                      <a:xfrm>
                        <a:off x="2338388" y="4941888"/>
                        <a:ext cx="4986337"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对象 14"/>
          <p:cNvGraphicFramePr>
            <a:graphicFrameLocks noChangeAspect="1"/>
          </p:cNvGraphicFramePr>
          <p:nvPr>
            <p:extLst>
              <p:ext uri="{D42A27DB-BD31-4B8C-83A1-F6EECF244321}">
                <p14:modId xmlns:p14="http://schemas.microsoft.com/office/powerpoint/2010/main" val="1571861741"/>
              </p:ext>
            </p:extLst>
          </p:nvPr>
        </p:nvGraphicFramePr>
        <p:xfrm>
          <a:off x="3357315" y="6021288"/>
          <a:ext cx="260350" cy="406400"/>
        </p:xfrm>
        <a:graphic>
          <a:graphicData uri="http://schemas.openxmlformats.org/presentationml/2006/ole">
            <mc:AlternateContent xmlns:mc="http://schemas.openxmlformats.org/markup-compatibility/2006">
              <mc:Choice xmlns:v="urn:schemas-microsoft-com:vml" Requires="v">
                <p:oleObj name="Equation" r:id="rId18" imgW="152280" imgH="228600" progId="Equation.DSMT4">
                  <p:embed/>
                </p:oleObj>
              </mc:Choice>
              <mc:Fallback>
                <p:oleObj name="Equation" r:id="rId18" imgW="152280" imgH="228600" progId="Equation.DSMT4">
                  <p:embed/>
                  <p:pic>
                    <p:nvPicPr>
                      <p:cNvPr id="0" name="对象 13"/>
                      <p:cNvPicPr>
                        <a:picLocks noChangeAspect="1" noChangeArrowheads="1"/>
                      </p:cNvPicPr>
                      <p:nvPr/>
                    </p:nvPicPr>
                    <p:blipFill>
                      <a:blip r:embed="rId19"/>
                      <a:srcRect/>
                      <a:stretch>
                        <a:fillRect/>
                      </a:stretch>
                    </p:blipFill>
                    <p:spPr bwMode="auto">
                      <a:xfrm>
                        <a:off x="3357315" y="6021288"/>
                        <a:ext cx="26035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标题 1"/>
          <p:cNvSpPr>
            <a:spLocks noGrp="1"/>
          </p:cNvSpPr>
          <p:nvPr>
            <p:ph type="title"/>
          </p:nvPr>
        </p:nvSpPr>
        <p:spPr>
          <a:xfrm>
            <a:off x="188963" y="116632"/>
            <a:ext cx="9952911" cy="504056"/>
          </a:xfrm>
        </p:spPr>
        <p:txBody>
          <a:bodyPr>
            <a:noAutofit/>
          </a:bodyPr>
          <a:lstStyle/>
          <a:p>
            <a:pPr algn="l"/>
            <a:r>
              <a:rPr lang="zh-CN" altLang="en-US" sz="2600" b="1" cap="small" dirty="0">
                <a:latin typeface="微软雅黑" pitchFamily="34" charset="-122"/>
                <a:ea typeface="微软雅黑" pitchFamily="34" charset="-122"/>
                <a:cs typeface="+mn-cs"/>
              </a:rPr>
              <a:t>第</a:t>
            </a:r>
            <a:r>
              <a:rPr lang="zh-CN" altLang="en-US" sz="2600" b="1" cap="small" dirty="0">
                <a:latin typeface="微软雅黑" pitchFamily="34" charset="-122"/>
                <a:ea typeface="微软雅黑" pitchFamily="34" charset="-122"/>
              </a:rPr>
              <a:t>五</a:t>
            </a:r>
            <a:r>
              <a:rPr lang="zh-CN" altLang="en-US" sz="2600" b="1" cap="small" dirty="0">
                <a:latin typeface="微软雅黑" pitchFamily="34" charset="-122"/>
                <a:ea typeface="微软雅黑" pitchFamily="34" charset="-122"/>
                <a:cs typeface="+mn-cs"/>
              </a:rPr>
              <a:t>节   </a:t>
            </a:r>
            <a:r>
              <a:rPr lang="en-US" altLang="zh-CN" sz="2600" b="1" cap="small" dirty="0">
                <a:latin typeface="微软雅黑" pitchFamily="34" charset="-122"/>
                <a:ea typeface="微软雅黑" pitchFamily="34" charset="-122"/>
                <a:cs typeface="+mn-cs"/>
              </a:rPr>
              <a:t>GARCH</a:t>
            </a:r>
            <a:r>
              <a:rPr lang="zh-CN" altLang="en-US" sz="2600" b="1" cap="small" dirty="0">
                <a:latin typeface="微软雅黑" pitchFamily="34" charset="-122"/>
                <a:ea typeface="微软雅黑" pitchFamily="34" charset="-122"/>
                <a:cs typeface="+mn-cs"/>
              </a:rPr>
              <a:t>模型建模</a:t>
            </a:r>
          </a:p>
        </p:txBody>
      </p:sp>
      <p:graphicFrame>
        <p:nvGraphicFramePr>
          <p:cNvPr id="17" name="对象 16"/>
          <p:cNvGraphicFramePr>
            <a:graphicFrameLocks noChangeAspect="1"/>
          </p:cNvGraphicFramePr>
          <p:nvPr>
            <p:extLst>
              <p:ext uri="{D42A27DB-BD31-4B8C-83A1-F6EECF244321}">
                <p14:modId xmlns:p14="http://schemas.microsoft.com/office/powerpoint/2010/main" val="1358142233"/>
              </p:ext>
            </p:extLst>
          </p:nvPr>
        </p:nvGraphicFramePr>
        <p:xfrm>
          <a:off x="3822700" y="620713"/>
          <a:ext cx="4394200" cy="955675"/>
        </p:xfrm>
        <a:graphic>
          <a:graphicData uri="http://schemas.openxmlformats.org/presentationml/2006/ole">
            <mc:AlternateContent xmlns:mc="http://schemas.openxmlformats.org/markup-compatibility/2006">
              <mc:Choice xmlns:v="urn:schemas-microsoft-com:vml" Requires="v">
                <p:oleObj name="Equation" r:id="rId20" imgW="1663560" imgH="482400" progId="Equation.DSMT4">
                  <p:embed/>
                </p:oleObj>
              </mc:Choice>
              <mc:Fallback>
                <p:oleObj name="Equation" r:id="rId20" imgW="1663560" imgH="482400" progId="Equation.DSMT4">
                  <p:embed/>
                  <p:pic>
                    <p:nvPicPr>
                      <p:cNvPr id="0" name="Object 3"/>
                      <p:cNvPicPr>
                        <a:picLocks noChangeAspect="1" noChangeArrowheads="1"/>
                      </p:cNvPicPr>
                      <p:nvPr/>
                    </p:nvPicPr>
                    <p:blipFill>
                      <a:blip r:embed="rId21"/>
                      <a:srcRect/>
                      <a:stretch>
                        <a:fillRect/>
                      </a:stretch>
                    </p:blipFill>
                    <p:spPr bwMode="auto">
                      <a:xfrm>
                        <a:off x="3822700" y="620713"/>
                        <a:ext cx="4394200" cy="95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 name="对象 17"/>
          <p:cNvGraphicFramePr>
            <a:graphicFrameLocks noChangeAspect="1"/>
          </p:cNvGraphicFramePr>
          <p:nvPr>
            <p:extLst>
              <p:ext uri="{D42A27DB-BD31-4B8C-83A1-F6EECF244321}">
                <p14:modId xmlns:p14="http://schemas.microsoft.com/office/powerpoint/2010/main" val="224283682"/>
              </p:ext>
            </p:extLst>
          </p:nvPr>
        </p:nvGraphicFramePr>
        <p:xfrm>
          <a:off x="2061171" y="4293096"/>
          <a:ext cx="8883650" cy="781050"/>
        </p:xfrm>
        <a:graphic>
          <a:graphicData uri="http://schemas.openxmlformats.org/presentationml/2006/ole">
            <mc:AlternateContent xmlns:mc="http://schemas.openxmlformats.org/markup-compatibility/2006">
              <mc:Choice xmlns:v="urn:schemas-microsoft-com:vml" Requires="v">
                <p:oleObj name="Equation" r:id="rId22" imgW="4775040" imgH="419040" progId="Equation.DSMT4">
                  <p:embed/>
                </p:oleObj>
              </mc:Choice>
              <mc:Fallback>
                <p:oleObj name="Equation" r:id="rId22" imgW="4775040" imgH="419040" progId="Equation.DSMT4">
                  <p:embed/>
                  <p:pic>
                    <p:nvPicPr>
                      <p:cNvPr id="0" name="对象 6"/>
                      <p:cNvPicPr>
                        <a:picLocks noChangeAspect="1" noChangeArrowheads="1"/>
                      </p:cNvPicPr>
                      <p:nvPr/>
                    </p:nvPicPr>
                    <p:blipFill>
                      <a:blip r:embed="rId23"/>
                      <a:srcRect/>
                      <a:stretch>
                        <a:fillRect/>
                      </a:stretch>
                    </p:blipFill>
                    <p:spPr bwMode="auto">
                      <a:xfrm>
                        <a:off x="2061171" y="4293096"/>
                        <a:ext cx="8883650"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625590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188963" y="1393672"/>
            <a:ext cx="11593288" cy="5493224"/>
          </a:xfrm>
        </p:spPr>
        <p:txBody>
          <a:bodyPr>
            <a:normAutofit/>
          </a:bodyPr>
          <a:lstStyle/>
          <a:p>
            <a:pPr marL="0" indent="0">
              <a:lnSpc>
                <a:spcPct val="150000"/>
              </a:lnSpc>
              <a:spcBef>
                <a:spcPts val="0"/>
              </a:spcBef>
              <a:buNone/>
            </a:pPr>
            <a:r>
              <a:rPr lang="zh-CN" altLang="zh-CN" sz="2000" dirty="0">
                <a:latin typeface="Times New Roman" pitchFamily="18" charset="0"/>
                <a:cs typeface="Times New Roman" pitchFamily="18" charset="0"/>
              </a:rPr>
              <a:t>【例</a:t>
            </a:r>
            <a:r>
              <a:rPr lang="en-US" altLang="zh-CN" sz="2000" dirty="0">
                <a:latin typeface="Times New Roman" pitchFamily="18" charset="0"/>
                <a:cs typeface="Times New Roman" pitchFamily="18" charset="0"/>
              </a:rPr>
              <a:t>2-5</a:t>
            </a:r>
            <a:r>
              <a:rPr lang="zh-CN" altLang="zh-CN" sz="2000" dirty="0">
                <a:latin typeface="Times New Roman" pitchFamily="18" charset="0"/>
                <a:cs typeface="Times New Roman" pitchFamily="18" charset="0"/>
              </a:rPr>
              <a:t>】</a:t>
            </a:r>
            <a:endParaRPr lang="en-US" altLang="zh-CN" sz="2000" dirty="0">
              <a:latin typeface="Times New Roman" pitchFamily="18" charset="0"/>
              <a:cs typeface="Times New Roman" pitchFamily="18" charset="0"/>
            </a:endParaRPr>
          </a:p>
          <a:p>
            <a:pPr>
              <a:lnSpc>
                <a:spcPct val="150000"/>
              </a:lnSpc>
              <a:spcBef>
                <a:spcPts val="0"/>
              </a:spcBef>
              <a:buFont typeface="Wingdings" pitchFamily="2" charset="2"/>
              <a:buChar char="u"/>
            </a:pPr>
            <a:r>
              <a:rPr lang="zh-CN" altLang="zh-CN" sz="2000" dirty="0">
                <a:latin typeface="Times New Roman" pitchFamily="18" charset="0"/>
                <a:cs typeface="Times New Roman" pitchFamily="18" charset="0"/>
              </a:rPr>
              <a:t>假定</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，即参数估计值分别为</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，由此可得</a:t>
            </a:r>
            <a:r>
              <a:rPr lang="en-US" altLang="zh-CN" sz="2000" dirty="0">
                <a:latin typeface="Times New Roman" pitchFamily="18" charset="0"/>
                <a:cs typeface="Times New Roman" pitchFamily="18" charset="0"/>
              </a:rPr>
              <a:t>                                                          </a:t>
            </a:r>
            <a:r>
              <a:rPr lang="zh-CN" altLang="en-US"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长期方差为</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，其对应的波动率为</a:t>
            </a:r>
            <a:r>
              <a:rPr lang="en-US" altLang="zh-CN" sz="2000" dirty="0">
                <a:latin typeface="Times New Roman" pitchFamily="18" charset="0"/>
                <a:cs typeface="Times New Roman" pitchFamily="18" charset="0"/>
              </a:rPr>
              <a:t>                  </a:t>
            </a:r>
            <a:endParaRPr lang="zh-CN" altLang="zh-CN" sz="2000" dirty="0">
              <a:latin typeface="Times New Roman" pitchFamily="18" charset="0"/>
              <a:cs typeface="Times New Roman" pitchFamily="18" charset="0"/>
            </a:endParaRPr>
          </a:p>
          <a:p>
            <a:pPr>
              <a:lnSpc>
                <a:spcPct val="150000"/>
              </a:lnSpc>
              <a:spcBef>
                <a:spcPts val="0"/>
              </a:spcBef>
              <a:buFont typeface="Wingdings" pitchFamily="2" charset="2"/>
              <a:buChar char="u"/>
            </a:pPr>
            <a:endParaRPr lang="en-US" altLang="zh-CN" sz="2000" dirty="0">
              <a:latin typeface="Times New Roman" pitchFamily="18" charset="0"/>
              <a:cs typeface="Times New Roman" pitchFamily="18" charset="0"/>
            </a:endParaRPr>
          </a:p>
          <a:p>
            <a:pPr>
              <a:lnSpc>
                <a:spcPct val="150000"/>
              </a:lnSpc>
              <a:spcBef>
                <a:spcPts val="0"/>
              </a:spcBef>
              <a:buFont typeface="Wingdings" pitchFamily="2" charset="2"/>
              <a:buChar char="u"/>
            </a:pPr>
            <a:r>
              <a:rPr lang="zh-CN" altLang="zh-CN" sz="2000" dirty="0">
                <a:latin typeface="Times New Roman" pitchFamily="18" charset="0"/>
                <a:cs typeface="Times New Roman" pitchFamily="18" charset="0"/>
              </a:rPr>
              <a:t>假设对应于</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天的日波动率估算值为</a:t>
            </a:r>
            <a:r>
              <a:rPr lang="en-US" altLang="zh-CN" sz="2000" dirty="0">
                <a:latin typeface="Times New Roman" pitchFamily="18" charset="0"/>
                <a:cs typeface="Times New Roman" pitchFamily="18" charset="0"/>
              </a:rPr>
              <a:t>1.4%</a:t>
            </a:r>
            <a:r>
              <a:rPr lang="zh-CN" altLang="zh-CN" sz="2000" dirty="0">
                <a:latin typeface="Times New Roman" pitchFamily="18" charset="0"/>
                <a:cs typeface="Times New Roman" pitchFamily="18" charset="0"/>
              </a:rPr>
              <a:t>，即</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，又假设</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天市场价格降</a:t>
            </a:r>
            <a:r>
              <a:rPr lang="en-US" altLang="zh-CN" sz="2000" dirty="0">
                <a:latin typeface="Times New Roman" pitchFamily="18" charset="0"/>
                <a:cs typeface="Times New Roman" pitchFamily="18" charset="0"/>
              </a:rPr>
              <a:t>1%</a:t>
            </a:r>
            <a:r>
              <a:rPr lang="zh-CN" altLang="zh-CN" sz="2000" dirty="0">
                <a:latin typeface="Times New Roman" pitchFamily="18" charset="0"/>
                <a:cs typeface="Times New Roman" pitchFamily="18" charset="0"/>
              </a:rPr>
              <a:t>，即</a:t>
            </a:r>
            <a:r>
              <a:rPr lang="en-US" altLang="zh-CN" sz="2000" dirty="0">
                <a:latin typeface="Times New Roman" pitchFamily="18" charset="0"/>
                <a:cs typeface="Times New Roman" pitchFamily="18" charset="0"/>
              </a:rPr>
              <a:t>                                   </a:t>
            </a:r>
            <a:r>
              <a:rPr lang="zh-CN" altLang="en-US"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因此：</a:t>
            </a:r>
          </a:p>
          <a:p>
            <a:pPr>
              <a:lnSpc>
                <a:spcPct val="150000"/>
              </a:lnSpc>
              <a:spcBef>
                <a:spcPts val="0"/>
              </a:spcBef>
              <a:buFont typeface="Wingdings" pitchFamily="2" charset="2"/>
              <a:buChar char="u"/>
            </a:pPr>
            <a:endParaRPr lang="en-US" altLang="zh-CN" sz="2000" dirty="0">
              <a:latin typeface="Times New Roman" pitchFamily="18" charset="0"/>
              <a:cs typeface="Times New Roman" pitchFamily="18" charset="0"/>
            </a:endParaRPr>
          </a:p>
          <a:p>
            <a:pPr>
              <a:lnSpc>
                <a:spcPct val="150000"/>
              </a:lnSpc>
              <a:spcBef>
                <a:spcPts val="0"/>
              </a:spcBef>
              <a:buFont typeface="Wingdings" pitchFamily="2" charset="2"/>
              <a:buChar char="u"/>
            </a:pPr>
            <a:r>
              <a:rPr lang="zh-CN" altLang="zh-CN" sz="2000" dirty="0">
                <a:latin typeface="Times New Roman" pitchFamily="18" charset="0"/>
                <a:cs typeface="Times New Roman" pitchFamily="18" charset="0"/>
              </a:rPr>
              <a:t>因此，最新估计的波动率为</a:t>
            </a:r>
            <a:r>
              <a:rPr lang="en-US" altLang="zh-CN" sz="2000" dirty="0">
                <a:latin typeface="Times New Roman" pitchFamily="18" charset="0"/>
                <a:cs typeface="Times New Roman" pitchFamily="18" charset="0"/>
              </a:rPr>
              <a:t>                                </a:t>
            </a:r>
            <a:r>
              <a:rPr lang="zh-CN" altLang="en-US" sz="2000" dirty="0">
                <a:latin typeface="Times New Roman" pitchFamily="18" charset="0"/>
                <a:cs typeface="Times New Roman" pitchFamily="18" charset="0"/>
              </a:rPr>
              <a:t>。</a:t>
            </a:r>
            <a:endParaRPr lang="en-US" altLang="zh-CN" sz="2000" dirty="0">
              <a:latin typeface="Times New Roman" pitchFamily="18" charset="0"/>
              <a:cs typeface="Times New Roman" pitchFamily="18" charset="0"/>
            </a:endParaRPr>
          </a:p>
        </p:txBody>
      </p:sp>
      <p:graphicFrame>
        <p:nvGraphicFramePr>
          <p:cNvPr id="7" name="对象 6"/>
          <p:cNvGraphicFramePr>
            <a:graphicFrameLocks noChangeAspect="1"/>
          </p:cNvGraphicFramePr>
          <p:nvPr>
            <p:extLst>
              <p:ext uri="{D42A27DB-BD31-4B8C-83A1-F6EECF244321}">
                <p14:modId xmlns:p14="http://schemas.microsoft.com/office/powerpoint/2010/main" val="3003619562"/>
              </p:ext>
            </p:extLst>
          </p:nvPr>
        </p:nvGraphicFramePr>
        <p:xfrm>
          <a:off x="1125067" y="1988840"/>
          <a:ext cx="3384376" cy="381572"/>
        </p:xfrm>
        <a:graphic>
          <a:graphicData uri="http://schemas.openxmlformats.org/presentationml/2006/ole">
            <mc:AlternateContent xmlns:mc="http://schemas.openxmlformats.org/markup-compatibility/2006">
              <mc:Choice xmlns:v="urn:schemas-microsoft-com:vml" Requires="v">
                <p:oleObj name="Equation" r:id="rId2" imgW="1943425" imgH="219248" progId="Equation.DSMT4">
                  <p:embed/>
                </p:oleObj>
              </mc:Choice>
              <mc:Fallback>
                <p:oleObj name="Equation" r:id="rId2" imgW="1943425" imgH="219248" progId="Equation.DSMT4">
                  <p:embed/>
                  <p:pic>
                    <p:nvPicPr>
                      <p:cNvPr id="0" name=""/>
                      <p:cNvPicPr/>
                      <p:nvPr/>
                    </p:nvPicPr>
                    <p:blipFill>
                      <a:blip r:embed="rId3"/>
                      <a:stretch>
                        <a:fillRect/>
                      </a:stretch>
                    </p:blipFill>
                    <p:spPr>
                      <a:xfrm>
                        <a:off x="1125067" y="1988840"/>
                        <a:ext cx="3384376" cy="381572"/>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3748985572"/>
              </p:ext>
            </p:extLst>
          </p:nvPr>
        </p:nvGraphicFramePr>
        <p:xfrm>
          <a:off x="7101732" y="2032747"/>
          <a:ext cx="1440160" cy="316133"/>
        </p:xfrm>
        <a:graphic>
          <a:graphicData uri="http://schemas.openxmlformats.org/presentationml/2006/ole">
            <mc:AlternateContent xmlns:mc="http://schemas.openxmlformats.org/markup-compatibility/2006">
              <mc:Choice xmlns:v="urn:schemas-microsoft-com:vml" Requires="v">
                <p:oleObj name="Equation" r:id="rId4" imgW="781258" imgH="171366" progId="Equation.DSMT4">
                  <p:embed/>
                </p:oleObj>
              </mc:Choice>
              <mc:Fallback>
                <p:oleObj name="Equation" r:id="rId4" imgW="781258" imgH="171366" progId="Equation.DSMT4">
                  <p:embed/>
                  <p:pic>
                    <p:nvPicPr>
                      <p:cNvPr id="0" name=""/>
                      <p:cNvPicPr/>
                      <p:nvPr/>
                    </p:nvPicPr>
                    <p:blipFill>
                      <a:blip r:embed="rId5"/>
                      <a:stretch>
                        <a:fillRect/>
                      </a:stretch>
                    </p:blipFill>
                    <p:spPr>
                      <a:xfrm>
                        <a:off x="7101732" y="2032747"/>
                        <a:ext cx="1440160" cy="316133"/>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3058865882"/>
              </p:ext>
            </p:extLst>
          </p:nvPr>
        </p:nvGraphicFramePr>
        <p:xfrm>
          <a:off x="8757915" y="1988840"/>
          <a:ext cx="1080120" cy="360040"/>
        </p:xfrm>
        <a:graphic>
          <a:graphicData uri="http://schemas.openxmlformats.org/presentationml/2006/ole">
            <mc:AlternateContent xmlns:mc="http://schemas.openxmlformats.org/markup-compatibility/2006">
              <mc:Choice xmlns:v="urn:schemas-microsoft-com:vml" Requires="v">
                <p:oleObj name="Equation" r:id="rId6" imgW="514478" imgH="171366" progId="Equation.DSMT4">
                  <p:embed/>
                </p:oleObj>
              </mc:Choice>
              <mc:Fallback>
                <p:oleObj name="Equation" r:id="rId6" imgW="514478" imgH="171366" progId="Equation.DSMT4">
                  <p:embed/>
                  <p:pic>
                    <p:nvPicPr>
                      <p:cNvPr id="0" name=""/>
                      <p:cNvPicPr/>
                      <p:nvPr/>
                    </p:nvPicPr>
                    <p:blipFill>
                      <a:blip r:embed="rId7"/>
                      <a:stretch>
                        <a:fillRect/>
                      </a:stretch>
                    </p:blipFill>
                    <p:spPr>
                      <a:xfrm>
                        <a:off x="8757915" y="1988840"/>
                        <a:ext cx="1080120" cy="360040"/>
                      </a:xfrm>
                      <a:prstGeom prst="rect">
                        <a:avLst/>
                      </a:prstGeom>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1462333794"/>
              </p:ext>
            </p:extLst>
          </p:nvPr>
        </p:nvGraphicFramePr>
        <p:xfrm>
          <a:off x="9982051" y="2002805"/>
          <a:ext cx="925512" cy="346075"/>
        </p:xfrm>
        <a:graphic>
          <a:graphicData uri="http://schemas.openxmlformats.org/presentationml/2006/ole">
            <mc:AlternateContent xmlns:mc="http://schemas.openxmlformats.org/markup-compatibility/2006">
              <mc:Choice xmlns:v="urn:schemas-microsoft-com:vml" Requires="v">
                <p:oleObj name="Equation" r:id="rId8" imgW="507960" imgH="190440" progId="Equation.DSMT4">
                  <p:embed/>
                </p:oleObj>
              </mc:Choice>
              <mc:Fallback>
                <p:oleObj name="Equation" r:id="rId8" imgW="507960" imgH="190440" progId="Equation.DSMT4">
                  <p:embed/>
                  <p:pic>
                    <p:nvPicPr>
                      <p:cNvPr id="0" name=""/>
                      <p:cNvPicPr/>
                      <p:nvPr/>
                    </p:nvPicPr>
                    <p:blipFill>
                      <a:blip r:embed="rId9"/>
                      <a:stretch>
                        <a:fillRect/>
                      </a:stretch>
                    </p:blipFill>
                    <p:spPr>
                      <a:xfrm>
                        <a:off x="9982051" y="2002805"/>
                        <a:ext cx="925512" cy="346075"/>
                      </a:xfrm>
                      <a:prstGeom prst="rect">
                        <a:avLst/>
                      </a:prstGeom>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4174756474"/>
              </p:ext>
            </p:extLst>
          </p:nvPr>
        </p:nvGraphicFramePr>
        <p:xfrm>
          <a:off x="1413099" y="2492896"/>
          <a:ext cx="3583255" cy="360040"/>
        </p:xfrm>
        <a:graphic>
          <a:graphicData uri="http://schemas.openxmlformats.org/presentationml/2006/ole">
            <mc:AlternateContent xmlns:mc="http://schemas.openxmlformats.org/markup-compatibility/2006">
              <mc:Choice xmlns:v="urn:schemas-microsoft-com:vml" Requires="v">
                <p:oleObj name="Equation" r:id="rId10" imgW="1990949" imgH="200167" progId="Equation.DSMT4">
                  <p:embed/>
                </p:oleObj>
              </mc:Choice>
              <mc:Fallback>
                <p:oleObj name="Equation" r:id="rId10" imgW="1990949" imgH="200167" progId="Equation.DSMT4">
                  <p:embed/>
                  <p:pic>
                    <p:nvPicPr>
                      <p:cNvPr id="0" name=""/>
                      <p:cNvPicPr/>
                      <p:nvPr/>
                    </p:nvPicPr>
                    <p:blipFill>
                      <a:blip r:embed="rId11"/>
                      <a:stretch>
                        <a:fillRect/>
                      </a:stretch>
                    </p:blipFill>
                    <p:spPr>
                      <a:xfrm>
                        <a:off x="1413099" y="2492896"/>
                        <a:ext cx="3583255" cy="360040"/>
                      </a:xfrm>
                      <a:prstGeom prst="rect">
                        <a:avLst/>
                      </a:prstGeom>
                      <a:ln>
                        <a:solidFill>
                          <a:srgbClr val="0070C0"/>
                        </a:solidFill>
                      </a:ln>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3546766723"/>
              </p:ext>
            </p:extLst>
          </p:nvPr>
        </p:nvGraphicFramePr>
        <p:xfrm>
          <a:off x="6597675" y="2492896"/>
          <a:ext cx="1753239" cy="360040"/>
        </p:xfrm>
        <a:graphic>
          <a:graphicData uri="http://schemas.openxmlformats.org/presentationml/2006/ole">
            <mc:AlternateContent xmlns:mc="http://schemas.openxmlformats.org/markup-compatibility/2006">
              <mc:Choice xmlns:v="urn:schemas-microsoft-com:vml" Requires="v">
                <p:oleObj name="Equation" r:id="rId12" imgW="1066760" imgH="219248" progId="Equation.DSMT4">
                  <p:embed/>
                </p:oleObj>
              </mc:Choice>
              <mc:Fallback>
                <p:oleObj name="Equation" r:id="rId12" imgW="1066760" imgH="219248" progId="Equation.DSMT4">
                  <p:embed/>
                  <p:pic>
                    <p:nvPicPr>
                      <p:cNvPr id="0" name=""/>
                      <p:cNvPicPr/>
                      <p:nvPr/>
                    </p:nvPicPr>
                    <p:blipFill>
                      <a:blip r:embed="rId13"/>
                      <a:stretch>
                        <a:fillRect/>
                      </a:stretch>
                    </p:blipFill>
                    <p:spPr>
                      <a:xfrm>
                        <a:off x="6597675" y="2492896"/>
                        <a:ext cx="1753239" cy="360040"/>
                      </a:xfrm>
                      <a:prstGeom prst="rect">
                        <a:avLst/>
                      </a:prstGeom>
                      <a:ln>
                        <a:solidFill>
                          <a:srgbClr val="0070C0"/>
                        </a:solidFill>
                      </a:ln>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286320053"/>
              </p:ext>
            </p:extLst>
          </p:nvPr>
        </p:nvGraphicFramePr>
        <p:xfrm>
          <a:off x="10630123" y="2420888"/>
          <a:ext cx="1299275" cy="360040"/>
        </p:xfrm>
        <a:graphic>
          <a:graphicData uri="http://schemas.openxmlformats.org/presentationml/2006/ole">
            <mc:AlternateContent xmlns:mc="http://schemas.openxmlformats.org/markup-compatibility/2006">
              <mc:Choice xmlns:v="urn:schemas-microsoft-com:vml" Requires="v">
                <p:oleObj name="Equation" r:id="rId14" imgW="790619" imgH="219248" progId="Equation.DSMT4">
                  <p:embed/>
                </p:oleObj>
              </mc:Choice>
              <mc:Fallback>
                <p:oleObj name="Equation" r:id="rId14" imgW="790619" imgH="219248" progId="Equation.DSMT4">
                  <p:embed/>
                  <p:pic>
                    <p:nvPicPr>
                      <p:cNvPr id="0" name=""/>
                      <p:cNvPicPr/>
                      <p:nvPr/>
                    </p:nvPicPr>
                    <p:blipFill>
                      <a:blip r:embed="rId15"/>
                      <a:stretch>
                        <a:fillRect/>
                      </a:stretch>
                    </p:blipFill>
                    <p:spPr>
                      <a:xfrm>
                        <a:off x="10630123" y="2420888"/>
                        <a:ext cx="1299275" cy="360040"/>
                      </a:xfrm>
                      <a:prstGeom prst="rect">
                        <a:avLst/>
                      </a:prstGeom>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97325449"/>
              </p:ext>
            </p:extLst>
          </p:nvPr>
        </p:nvGraphicFramePr>
        <p:xfrm>
          <a:off x="1917155" y="3368070"/>
          <a:ext cx="504056" cy="348962"/>
        </p:xfrm>
        <a:graphic>
          <a:graphicData uri="http://schemas.openxmlformats.org/presentationml/2006/ole">
            <mc:AlternateContent xmlns:mc="http://schemas.openxmlformats.org/markup-compatibility/2006">
              <mc:Choice xmlns:v="urn:schemas-microsoft-com:vml" Requires="v">
                <p:oleObj name="Equation" r:id="rId16" imgW="247698" imgH="171366" progId="Equation.DSMT4">
                  <p:embed/>
                </p:oleObj>
              </mc:Choice>
              <mc:Fallback>
                <p:oleObj name="Equation" r:id="rId16" imgW="247698" imgH="171366" progId="Equation.DSMT4">
                  <p:embed/>
                  <p:pic>
                    <p:nvPicPr>
                      <p:cNvPr id="0" name=""/>
                      <p:cNvPicPr/>
                      <p:nvPr/>
                    </p:nvPicPr>
                    <p:blipFill>
                      <a:blip r:embed="rId17"/>
                      <a:stretch>
                        <a:fillRect/>
                      </a:stretch>
                    </p:blipFill>
                    <p:spPr>
                      <a:xfrm>
                        <a:off x="1917155" y="3368070"/>
                        <a:ext cx="504056" cy="348962"/>
                      </a:xfrm>
                      <a:prstGeom prst="rect">
                        <a:avLst/>
                      </a:prstGeom>
                    </p:spPr>
                  </p:pic>
                </p:oleObj>
              </mc:Fallback>
            </mc:AlternateContent>
          </a:graphicData>
        </a:graphic>
      </p:graphicFrame>
      <p:graphicFrame>
        <p:nvGraphicFramePr>
          <p:cNvPr id="15" name="对象 14"/>
          <p:cNvGraphicFramePr>
            <a:graphicFrameLocks noChangeAspect="1"/>
          </p:cNvGraphicFramePr>
          <p:nvPr>
            <p:extLst>
              <p:ext uri="{D42A27DB-BD31-4B8C-83A1-F6EECF244321}">
                <p14:modId xmlns:p14="http://schemas.microsoft.com/office/powerpoint/2010/main" val="858131045"/>
              </p:ext>
            </p:extLst>
          </p:nvPr>
        </p:nvGraphicFramePr>
        <p:xfrm>
          <a:off x="6093619" y="3317263"/>
          <a:ext cx="2520280" cy="399769"/>
        </p:xfrm>
        <a:graphic>
          <a:graphicData uri="http://schemas.openxmlformats.org/presentationml/2006/ole">
            <mc:AlternateContent xmlns:mc="http://schemas.openxmlformats.org/markup-compatibility/2006">
              <mc:Choice xmlns:v="urn:schemas-microsoft-com:vml" Requires="v">
                <p:oleObj name="Equation" r:id="rId18" imgW="1381063" imgH="219248" progId="Equation.DSMT4">
                  <p:embed/>
                </p:oleObj>
              </mc:Choice>
              <mc:Fallback>
                <p:oleObj name="Equation" r:id="rId18" imgW="1381063" imgH="219248" progId="Equation.DSMT4">
                  <p:embed/>
                  <p:pic>
                    <p:nvPicPr>
                      <p:cNvPr id="0" name=""/>
                      <p:cNvPicPr/>
                      <p:nvPr/>
                    </p:nvPicPr>
                    <p:blipFill>
                      <a:blip r:embed="rId19"/>
                      <a:stretch>
                        <a:fillRect/>
                      </a:stretch>
                    </p:blipFill>
                    <p:spPr>
                      <a:xfrm>
                        <a:off x="6093619" y="3317263"/>
                        <a:ext cx="2520280" cy="399769"/>
                      </a:xfrm>
                      <a:prstGeom prst="rect">
                        <a:avLst/>
                      </a:prstGeom>
                    </p:spPr>
                  </p:pic>
                </p:oleObj>
              </mc:Fallback>
            </mc:AlternateContent>
          </a:graphicData>
        </a:graphic>
      </p:graphicFrame>
      <p:graphicFrame>
        <p:nvGraphicFramePr>
          <p:cNvPr id="16" name="对象 15"/>
          <p:cNvGraphicFramePr>
            <a:graphicFrameLocks noChangeAspect="1"/>
          </p:cNvGraphicFramePr>
          <p:nvPr>
            <p:extLst>
              <p:ext uri="{D42A27DB-BD31-4B8C-83A1-F6EECF244321}">
                <p14:modId xmlns:p14="http://schemas.microsoft.com/office/powerpoint/2010/main" val="3375740659"/>
              </p:ext>
            </p:extLst>
          </p:nvPr>
        </p:nvGraphicFramePr>
        <p:xfrm>
          <a:off x="9694019" y="3368070"/>
          <a:ext cx="504056" cy="348962"/>
        </p:xfrm>
        <a:graphic>
          <a:graphicData uri="http://schemas.openxmlformats.org/presentationml/2006/ole">
            <mc:AlternateContent xmlns:mc="http://schemas.openxmlformats.org/markup-compatibility/2006">
              <mc:Choice xmlns:v="urn:schemas-microsoft-com:vml" Requires="v">
                <p:oleObj name="Equation" r:id="rId20" imgW="247698" imgH="171366" progId="Equation.DSMT4">
                  <p:embed/>
                </p:oleObj>
              </mc:Choice>
              <mc:Fallback>
                <p:oleObj name="Equation" r:id="rId20" imgW="247698" imgH="171366" progId="Equation.DSMT4">
                  <p:embed/>
                  <p:pic>
                    <p:nvPicPr>
                      <p:cNvPr id="0" name=""/>
                      <p:cNvPicPr/>
                      <p:nvPr/>
                    </p:nvPicPr>
                    <p:blipFill>
                      <a:blip r:embed="rId21"/>
                      <a:stretch>
                        <a:fillRect/>
                      </a:stretch>
                    </p:blipFill>
                    <p:spPr>
                      <a:xfrm>
                        <a:off x="9694019" y="3368070"/>
                        <a:ext cx="504056" cy="348962"/>
                      </a:xfrm>
                      <a:prstGeom prst="rect">
                        <a:avLst/>
                      </a:prstGeom>
                    </p:spPr>
                  </p:pic>
                </p:oleObj>
              </mc:Fallback>
            </mc:AlternateContent>
          </a:graphicData>
        </a:graphic>
      </p:graphicFrame>
      <p:graphicFrame>
        <p:nvGraphicFramePr>
          <p:cNvPr id="17" name="对象 16"/>
          <p:cNvGraphicFramePr>
            <a:graphicFrameLocks noChangeAspect="1"/>
          </p:cNvGraphicFramePr>
          <p:nvPr>
            <p:extLst>
              <p:ext uri="{D42A27DB-BD31-4B8C-83A1-F6EECF244321}">
                <p14:modId xmlns:p14="http://schemas.microsoft.com/office/powerpoint/2010/main" val="2358458270"/>
              </p:ext>
            </p:extLst>
          </p:nvPr>
        </p:nvGraphicFramePr>
        <p:xfrm>
          <a:off x="1701131" y="3789040"/>
          <a:ext cx="2235377" cy="432048"/>
        </p:xfrm>
        <a:graphic>
          <a:graphicData uri="http://schemas.openxmlformats.org/presentationml/2006/ole">
            <mc:AlternateContent xmlns:mc="http://schemas.openxmlformats.org/markup-compatibility/2006">
              <mc:Choice xmlns:v="urn:schemas-microsoft-com:vml" Requires="v">
                <p:oleObj name="Equation" r:id="rId22" imgW="1133725" imgH="219248" progId="Equation.DSMT4">
                  <p:embed/>
                </p:oleObj>
              </mc:Choice>
              <mc:Fallback>
                <p:oleObj name="Equation" r:id="rId22" imgW="1133725" imgH="219248" progId="Equation.DSMT4">
                  <p:embed/>
                  <p:pic>
                    <p:nvPicPr>
                      <p:cNvPr id="0" name=""/>
                      <p:cNvPicPr/>
                      <p:nvPr/>
                    </p:nvPicPr>
                    <p:blipFill>
                      <a:blip r:embed="rId23"/>
                      <a:stretch>
                        <a:fillRect/>
                      </a:stretch>
                    </p:blipFill>
                    <p:spPr>
                      <a:xfrm>
                        <a:off x="1701131" y="3789040"/>
                        <a:ext cx="2235377" cy="432048"/>
                      </a:xfrm>
                      <a:prstGeom prst="rect">
                        <a:avLst/>
                      </a:prstGeom>
                    </p:spPr>
                  </p:pic>
                </p:oleObj>
              </mc:Fallback>
            </mc:AlternateContent>
          </a:graphicData>
        </a:graphic>
      </p:graphicFrame>
      <p:graphicFrame>
        <p:nvGraphicFramePr>
          <p:cNvPr id="18" name="对象 17"/>
          <p:cNvGraphicFramePr>
            <a:graphicFrameLocks noChangeAspect="1"/>
          </p:cNvGraphicFramePr>
          <p:nvPr>
            <p:extLst>
              <p:ext uri="{D42A27DB-BD31-4B8C-83A1-F6EECF244321}">
                <p14:modId xmlns:p14="http://schemas.microsoft.com/office/powerpoint/2010/main" val="2238719754"/>
              </p:ext>
            </p:extLst>
          </p:nvPr>
        </p:nvGraphicFramePr>
        <p:xfrm>
          <a:off x="4876800" y="3792538"/>
          <a:ext cx="6689725" cy="425450"/>
        </p:xfrm>
        <a:graphic>
          <a:graphicData uri="http://schemas.openxmlformats.org/presentationml/2006/ole">
            <mc:AlternateContent xmlns:mc="http://schemas.openxmlformats.org/markup-compatibility/2006">
              <mc:Choice xmlns:v="urn:schemas-microsoft-com:vml" Requires="v">
                <p:oleObj name="Equation" r:id="rId24" imgW="3390840" imgH="215640" progId="Equation.DSMT4">
                  <p:embed/>
                </p:oleObj>
              </mc:Choice>
              <mc:Fallback>
                <p:oleObj name="Equation" r:id="rId24" imgW="3390840" imgH="215640" progId="Equation.DSMT4">
                  <p:embed/>
                  <p:pic>
                    <p:nvPicPr>
                      <p:cNvPr id="0" name=""/>
                      <p:cNvPicPr/>
                      <p:nvPr/>
                    </p:nvPicPr>
                    <p:blipFill>
                      <a:blip r:embed="rId25"/>
                      <a:stretch>
                        <a:fillRect/>
                      </a:stretch>
                    </p:blipFill>
                    <p:spPr>
                      <a:xfrm>
                        <a:off x="4876800" y="3792538"/>
                        <a:ext cx="6689725" cy="425450"/>
                      </a:xfrm>
                      <a:prstGeom prst="rect">
                        <a:avLst/>
                      </a:prstGeom>
                      <a:ln>
                        <a:solidFill>
                          <a:srgbClr val="0070C0"/>
                        </a:solidFill>
                      </a:ln>
                    </p:spPr>
                  </p:pic>
                </p:oleObj>
              </mc:Fallback>
            </mc:AlternateContent>
          </a:graphicData>
        </a:graphic>
      </p:graphicFrame>
      <p:graphicFrame>
        <p:nvGraphicFramePr>
          <p:cNvPr id="19" name="对象 18"/>
          <p:cNvGraphicFramePr>
            <a:graphicFrameLocks noChangeAspect="1"/>
          </p:cNvGraphicFramePr>
          <p:nvPr>
            <p:extLst>
              <p:ext uri="{D42A27DB-BD31-4B8C-83A1-F6EECF244321}">
                <p14:modId xmlns:p14="http://schemas.microsoft.com/office/powerpoint/2010/main" val="2918432188"/>
              </p:ext>
            </p:extLst>
          </p:nvPr>
        </p:nvGraphicFramePr>
        <p:xfrm>
          <a:off x="3645347" y="4725144"/>
          <a:ext cx="2050663" cy="360040"/>
        </p:xfrm>
        <a:graphic>
          <a:graphicData uri="http://schemas.openxmlformats.org/presentationml/2006/ole">
            <mc:AlternateContent xmlns:mc="http://schemas.openxmlformats.org/markup-compatibility/2006">
              <mc:Choice xmlns:v="urn:schemas-microsoft-com:vml" Requires="v">
                <p:oleObj name="Equation" r:id="rId26" imgW="1247853" imgH="219248" progId="Equation.DSMT4">
                  <p:embed/>
                </p:oleObj>
              </mc:Choice>
              <mc:Fallback>
                <p:oleObj name="Equation" r:id="rId26" imgW="1247853" imgH="219248" progId="Equation.DSMT4">
                  <p:embed/>
                  <p:pic>
                    <p:nvPicPr>
                      <p:cNvPr id="0" name=""/>
                      <p:cNvPicPr/>
                      <p:nvPr/>
                    </p:nvPicPr>
                    <p:blipFill>
                      <a:blip r:embed="rId27"/>
                      <a:stretch>
                        <a:fillRect/>
                      </a:stretch>
                    </p:blipFill>
                    <p:spPr>
                      <a:xfrm>
                        <a:off x="3645347" y="4725144"/>
                        <a:ext cx="2050663" cy="360040"/>
                      </a:xfrm>
                      <a:prstGeom prst="rect">
                        <a:avLst/>
                      </a:prstGeom>
                    </p:spPr>
                  </p:pic>
                </p:oleObj>
              </mc:Fallback>
            </mc:AlternateContent>
          </a:graphicData>
        </a:graphic>
      </p:graphicFrame>
      <p:sp>
        <p:nvSpPr>
          <p:cNvPr id="20" name="矩形 19"/>
          <p:cNvSpPr/>
          <p:nvPr/>
        </p:nvSpPr>
        <p:spPr>
          <a:xfrm>
            <a:off x="33547" y="763151"/>
            <a:ext cx="9433048" cy="584775"/>
          </a:xfrm>
          <a:prstGeom prst="rect">
            <a:avLst/>
          </a:prstGeom>
        </p:spPr>
        <p:txBody>
          <a:bodyPr wrap="square">
            <a:spAutoFit/>
          </a:bodyPr>
          <a:lstStyle/>
          <a:p>
            <a:r>
              <a:rPr kumimoji="1"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（三）案例</a:t>
            </a:r>
            <a:r>
              <a:rPr kumimoji="1" lang="en-US" altLang="zh-CN"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a:t>
            </a:r>
            <a:r>
              <a:rPr kumimoji="1"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利用</a:t>
            </a:r>
            <a:r>
              <a:rPr kumimoji="1" lang="en-US" altLang="zh-CN"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GARCH</a:t>
            </a:r>
            <a:r>
              <a:rPr kumimoji="1"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模型估计波动率</a:t>
            </a:r>
          </a:p>
        </p:txBody>
      </p:sp>
      <p:sp>
        <p:nvSpPr>
          <p:cNvPr id="21" name="标题 1"/>
          <p:cNvSpPr>
            <a:spLocks noGrp="1"/>
          </p:cNvSpPr>
          <p:nvPr>
            <p:ph type="title"/>
          </p:nvPr>
        </p:nvSpPr>
        <p:spPr>
          <a:xfrm>
            <a:off x="188963" y="116632"/>
            <a:ext cx="9952911" cy="504056"/>
          </a:xfrm>
        </p:spPr>
        <p:txBody>
          <a:bodyPr>
            <a:noAutofit/>
          </a:bodyPr>
          <a:lstStyle/>
          <a:p>
            <a:pPr algn="l"/>
            <a:r>
              <a:rPr lang="zh-CN" altLang="en-US" sz="2600" b="1" cap="small" dirty="0">
                <a:latin typeface="微软雅黑" pitchFamily="34" charset="-122"/>
                <a:ea typeface="微软雅黑" pitchFamily="34" charset="-122"/>
                <a:cs typeface="+mn-cs"/>
              </a:rPr>
              <a:t>第</a:t>
            </a:r>
            <a:r>
              <a:rPr lang="zh-CN" altLang="en-US" sz="2600" b="1" cap="small" dirty="0">
                <a:latin typeface="微软雅黑" pitchFamily="34" charset="-122"/>
                <a:ea typeface="微软雅黑" pitchFamily="34" charset="-122"/>
              </a:rPr>
              <a:t>五</a:t>
            </a:r>
            <a:r>
              <a:rPr lang="zh-CN" altLang="en-US" sz="2600" b="1" cap="small" dirty="0">
                <a:latin typeface="微软雅黑" pitchFamily="34" charset="-122"/>
                <a:ea typeface="微软雅黑" pitchFamily="34" charset="-122"/>
                <a:cs typeface="+mn-cs"/>
              </a:rPr>
              <a:t>节   </a:t>
            </a:r>
            <a:r>
              <a:rPr lang="en-US" altLang="zh-CN" sz="2600" b="1" cap="small" dirty="0">
                <a:latin typeface="微软雅黑" pitchFamily="34" charset="-122"/>
                <a:ea typeface="微软雅黑" pitchFamily="34" charset="-122"/>
                <a:cs typeface="+mn-cs"/>
              </a:rPr>
              <a:t>GARCH</a:t>
            </a:r>
            <a:r>
              <a:rPr lang="zh-CN" altLang="en-US" sz="2600" b="1" cap="small" dirty="0">
                <a:latin typeface="微软雅黑" pitchFamily="34" charset="-122"/>
                <a:ea typeface="微软雅黑" pitchFamily="34" charset="-122"/>
                <a:cs typeface="+mn-cs"/>
              </a:rPr>
              <a:t>模型建模</a:t>
            </a:r>
          </a:p>
        </p:txBody>
      </p:sp>
    </p:spTree>
    <p:extLst>
      <p:ext uri="{BB962C8B-B14F-4D97-AF65-F5344CB8AC3E}">
        <p14:creationId xmlns:p14="http://schemas.microsoft.com/office/powerpoint/2010/main" val="13331771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49003" y="684325"/>
            <a:ext cx="10369152" cy="1938992"/>
          </a:xfrm>
          <a:prstGeom prst="rect">
            <a:avLst/>
          </a:prstGeom>
        </p:spPr>
        <p:txBody>
          <a:bodyPr wrap="square">
            <a:spAutoFit/>
          </a:bodyPr>
          <a:lstStyle/>
          <a:p>
            <a:pPr>
              <a:lnSpc>
                <a:spcPct val="150000"/>
              </a:lnSpc>
            </a:pPr>
            <a:r>
              <a:rPr lang="zh-CN" altLang="zh-CN" sz="2000" dirty="0">
                <a:latin typeface="Times New Roman" pitchFamily="18" charset="0"/>
                <a:cs typeface="Times New Roman" pitchFamily="18" charset="0"/>
              </a:rPr>
              <a:t>【例</a:t>
            </a:r>
            <a:r>
              <a:rPr lang="en-US" altLang="zh-CN" sz="2000" dirty="0">
                <a:latin typeface="Times New Roman" pitchFamily="18" charset="0"/>
                <a:cs typeface="Times New Roman" pitchFamily="18" charset="0"/>
              </a:rPr>
              <a:t>2-6</a:t>
            </a:r>
            <a:r>
              <a:rPr lang="zh-CN" altLang="zh-CN" sz="2000" dirty="0">
                <a:latin typeface="Times New Roman" pitchFamily="18" charset="0"/>
                <a:cs typeface="Times New Roman" pitchFamily="18" charset="0"/>
              </a:rPr>
              <a:t>】</a:t>
            </a:r>
            <a:endParaRPr lang="en-US" altLang="zh-CN" sz="2000" dirty="0">
              <a:latin typeface="Times New Roman" pitchFamily="18" charset="0"/>
              <a:cs typeface="Times New Roman" pitchFamily="18" charset="0"/>
            </a:endParaRPr>
          </a:p>
          <a:p>
            <a:pPr>
              <a:lnSpc>
                <a:spcPct val="150000"/>
              </a:lnSpc>
            </a:pP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选取上证指数</a:t>
            </a:r>
            <a:r>
              <a:rPr lang="en-US" altLang="zh-CN" sz="2000" dirty="0">
                <a:latin typeface="Times New Roman" pitchFamily="18" charset="0"/>
                <a:cs typeface="Times New Roman" pitchFamily="18" charset="0"/>
              </a:rPr>
              <a:t>2016</a:t>
            </a:r>
            <a:r>
              <a:rPr lang="zh-CN" altLang="zh-CN" sz="2000" dirty="0">
                <a:latin typeface="Times New Roman" pitchFamily="18" charset="0"/>
                <a:cs typeface="Times New Roman" pitchFamily="18" charset="0"/>
              </a:rPr>
              <a:t>年</a:t>
            </a:r>
            <a:r>
              <a:rPr lang="en-US" altLang="zh-CN" sz="2000" dirty="0">
                <a:latin typeface="Times New Roman" pitchFamily="18" charset="0"/>
                <a:cs typeface="Times New Roman" pitchFamily="18" charset="0"/>
              </a:rPr>
              <a:t>1</a:t>
            </a:r>
            <a:r>
              <a:rPr lang="zh-CN" altLang="zh-CN" sz="2000" dirty="0">
                <a:latin typeface="Times New Roman" pitchFamily="18" charset="0"/>
                <a:cs typeface="Times New Roman" pitchFamily="18" charset="0"/>
              </a:rPr>
              <a:t>月</a:t>
            </a:r>
            <a:r>
              <a:rPr lang="en-US" altLang="zh-CN" sz="2000" dirty="0">
                <a:latin typeface="Times New Roman" pitchFamily="18" charset="0"/>
                <a:cs typeface="Times New Roman" pitchFamily="18" charset="0"/>
              </a:rPr>
              <a:t>1</a:t>
            </a:r>
            <a:r>
              <a:rPr lang="zh-CN" altLang="zh-CN" sz="2000" dirty="0">
                <a:latin typeface="Times New Roman" pitchFamily="18" charset="0"/>
                <a:cs typeface="Times New Roman" pitchFamily="18" charset="0"/>
              </a:rPr>
              <a:t>日到</a:t>
            </a:r>
            <a:r>
              <a:rPr lang="en-US" altLang="zh-CN" sz="2000" dirty="0">
                <a:latin typeface="Times New Roman" pitchFamily="18" charset="0"/>
                <a:cs typeface="Times New Roman" pitchFamily="18" charset="0"/>
              </a:rPr>
              <a:t>2021</a:t>
            </a:r>
            <a:r>
              <a:rPr lang="zh-CN" altLang="zh-CN" sz="2000" dirty="0">
                <a:latin typeface="Times New Roman" pitchFamily="18" charset="0"/>
                <a:cs typeface="Times New Roman" pitchFamily="18" charset="0"/>
              </a:rPr>
              <a:t>年</a:t>
            </a:r>
            <a:r>
              <a:rPr lang="en-US" altLang="zh-CN" sz="2000" dirty="0">
                <a:latin typeface="Times New Roman" pitchFamily="18" charset="0"/>
                <a:cs typeface="Times New Roman" pitchFamily="18" charset="0"/>
              </a:rPr>
              <a:t>3</a:t>
            </a:r>
            <a:r>
              <a:rPr lang="zh-CN" altLang="zh-CN" sz="2000" dirty="0">
                <a:latin typeface="Times New Roman" pitchFamily="18" charset="0"/>
                <a:cs typeface="Times New Roman" pitchFamily="18" charset="0"/>
              </a:rPr>
              <a:t>月</a:t>
            </a:r>
            <a:r>
              <a:rPr lang="en-US" altLang="zh-CN" sz="2000" dirty="0">
                <a:latin typeface="Times New Roman" pitchFamily="18" charset="0"/>
                <a:cs typeface="Times New Roman" pitchFamily="18" charset="0"/>
              </a:rPr>
              <a:t>31</a:t>
            </a:r>
            <a:r>
              <a:rPr lang="zh-CN" altLang="zh-CN" sz="2000" dirty="0">
                <a:latin typeface="Times New Roman" pitchFamily="18" charset="0"/>
                <a:cs typeface="Times New Roman" pitchFamily="18" charset="0"/>
              </a:rPr>
              <a:t>日的日收盘价，建立对数收益率序列，并利用</a:t>
            </a:r>
            <a:r>
              <a:rPr lang="en-US" altLang="zh-CN" sz="2000" dirty="0">
                <a:latin typeface="Times New Roman" pitchFamily="18" charset="0"/>
                <a:cs typeface="Times New Roman" pitchFamily="18" charset="0"/>
              </a:rPr>
              <a:t>GARCH</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1,1</a:t>
            </a:r>
            <a:r>
              <a:rPr lang="zh-CN" altLang="zh-CN" sz="2000" dirty="0">
                <a:latin typeface="Times New Roman" pitchFamily="18" charset="0"/>
                <a:cs typeface="Times New Roman" pitchFamily="18" charset="0"/>
              </a:rPr>
              <a:t>）模型估算波动率</a:t>
            </a:r>
            <a:r>
              <a:rPr lang="zh-CN" altLang="en-US" sz="2000" dirty="0">
                <a:latin typeface="Times New Roman" pitchFamily="18" charset="0"/>
                <a:cs typeface="Times New Roman" pitchFamily="18" charset="0"/>
              </a:rPr>
              <a:t>：</a:t>
            </a:r>
            <a:endParaRPr lang="zh-CN" altLang="zh-CN" sz="2000" dirty="0">
              <a:latin typeface="Times New Roman" pitchFamily="18" charset="0"/>
              <a:cs typeface="Times New Roman" pitchFamily="18" charset="0"/>
            </a:endParaRPr>
          </a:p>
          <a:p>
            <a:pPr>
              <a:lnSpc>
                <a:spcPct val="150000"/>
              </a:lnSpc>
            </a:pP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图</a:t>
            </a:r>
            <a:r>
              <a:rPr lang="en-US" altLang="zh-CN" sz="2000" dirty="0">
                <a:latin typeface="Times New Roman" pitchFamily="18" charset="0"/>
                <a:cs typeface="Times New Roman" pitchFamily="18" charset="0"/>
              </a:rPr>
              <a:t>2-4</a:t>
            </a:r>
            <a:r>
              <a:rPr lang="zh-CN" altLang="zh-CN" sz="2000" dirty="0">
                <a:latin typeface="Times New Roman" pitchFamily="18" charset="0"/>
                <a:cs typeface="Times New Roman" pitchFamily="18" charset="0"/>
              </a:rPr>
              <a:t>给出了基于</a:t>
            </a:r>
            <a:r>
              <a:rPr lang="en-US" altLang="zh-CN" sz="2000" dirty="0">
                <a:latin typeface="Times New Roman" pitchFamily="18" charset="0"/>
                <a:cs typeface="Times New Roman" pitchFamily="18" charset="0"/>
              </a:rPr>
              <a:t>GARCH</a:t>
            </a:r>
            <a:r>
              <a:rPr lang="zh-CN" altLang="zh-CN" sz="2000" dirty="0">
                <a:latin typeface="Times New Roman" pitchFamily="18" charset="0"/>
                <a:cs typeface="Times New Roman" pitchFamily="18" charset="0"/>
              </a:rPr>
              <a:t>模型估计得到的上证指数波动率走势</a:t>
            </a:r>
            <a:r>
              <a:rPr lang="zh-CN" altLang="en-US" sz="2000" dirty="0">
                <a:latin typeface="Times New Roman" pitchFamily="18" charset="0"/>
                <a:cs typeface="Times New Roman" pitchFamily="18" charset="0"/>
              </a:rPr>
              <a:t>。</a:t>
            </a:r>
          </a:p>
        </p:txBody>
      </p:sp>
      <p:graphicFrame>
        <p:nvGraphicFramePr>
          <p:cNvPr id="9" name="对象 8"/>
          <p:cNvGraphicFramePr>
            <a:graphicFrameLocks noChangeAspect="1"/>
          </p:cNvGraphicFramePr>
          <p:nvPr>
            <p:extLst>
              <p:ext uri="{D42A27DB-BD31-4B8C-83A1-F6EECF244321}">
                <p14:modId xmlns:p14="http://schemas.microsoft.com/office/powerpoint/2010/main" val="792197233"/>
              </p:ext>
            </p:extLst>
          </p:nvPr>
        </p:nvGraphicFramePr>
        <p:xfrm>
          <a:off x="4576763" y="1701800"/>
          <a:ext cx="3971925" cy="414338"/>
        </p:xfrm>
        <a:graphic>
          <a:graphicData uri="http://schemas.openxmlformats.org/presentationml/2006/ole">
            <mc:AlternateContent xmlns:mc="http://schemas.openxmlformats.org/markup-compatibility/2006">
              <mc:Choice xmlns:v="urn:schemas-microsoft-com:vml" Requires="v">
                <p:oleObj name="Equation" r:id="rId2" imgW="2082600" imgH="215640" progId="Equation.DSMT4">
                  <p:embed/>
                </p:oleObj>
              </mc:Choice>
              <mc:Fallback>
                <p:oleObj name="Equation" r:id="rId2" imgW="2082600" imgH="215640" progId="Equation.DSMT4">
                  <p:embed/>
                  <p:pic>
                    <p:nvPicPr>
                      <p:cNvPr id="0" name=""/>
                      <p:cNvPicPr/>
                      <p:nvPr/>
                    </p:nvPicPr>
                    <p:blipFill>
                      <a:blip r:embed="rId3"/>
                      <a:stretch>
                        <a:fillRect/>
                      </a:stretch>
                    </p:blipFill>
                    <p:spPr>
                      <a:xfrm>
                        <a:off x="4576763" y="1701800"/>
                        <a:ext cx="3971925" cy="414338"/>
                      </a:xfrm>
                      <a:prstGeom prst="rect">
                        <a:avLst/>
                      </a:prstGeom>
                      <a:ln>
                        <a:solidFill>
                          <a:srgbClr val="0070C0"/>
                        </a:solidFill>
                      </a:ln>
                    </p:spPr>
                  </p:pic>
                </p:oleObj>
              </mc:Fallback>
            </mc:AlternateContent>
          </a:graphicData>
        </a:graphic>
      </p:graphicFrame>
      <p:sp>
        <p:nvSpPr>
          <p:cNvPr id="11" name="矩形 10"/>
          <p:cNvSpPr/>
          <p:nvPr/>
        </p:nvSpPr>
        <p:spPr>
          <a:xfrm>
            <a:off x="4545842" y="6174596"/>
            <a:ext cx="2771913" cy="338554"/>
          </a:xfrm>
          <a:prstGeom prst="rect">
            <a:avLst/>
          </a:prstGeom>
        </p:spPr>
        <p:txBody>
          <a:bodyPr wrap="none">
            <a:spAutoFit/>
          </a:bodyPr>
          <a:lstStyle/>
          <a:p>
            <a:r>
              <a:rPr lang="zh-CN" altLang="zh-CN" sz="1600" b="1" dirty="0">
                <a:latin typeface="Times New Roman" pitchFamily="18" charset="0"/>
                <a:cs typeface="Times New Roman" pitchFamily="18" charset="0"/>
              </a:rPr>
              <a:t>图</a:t>
            </a:r>
            <a:r>
              <a:rPr lang="en-US" altLang="zh-CN" sz="1600" b="1" dirty="0">
                <a:latin typeface="Times New Roman" pitchFamily="18" charset="0"/>
                <a:cs typeface="Times New Roman" pitchFamily="18" charset="0"/>
              </a:rPr>
              <a:t>2-4  GARCH</a:t>
            </a:r>
            <a:r>
              <a:rPr lang="zh-CN" altLang="zh-CN" sz="1600" b="1" dirty="0">
                <a:latin typeface="Times New Roman" pitchFamily="18" charset="0"/>
                <a:cs typeface="Times New Roman" pitchFamily="18" charset="0"/>
              </a:rPr>
              <a:t>模型估计结果</a:t>
            </a:r>
            <a:endParaRPr lang="zh-CN" altLang="en-US" sz="1600" dirty="0">
              <a:latin typeface="Times New Roman" pitchFamily="18" charset="0"/>
              <a:cs typeface="Times New Roman" pitchFamily="18" charset="0"/>
            </a:endParaRPr>
          </a:p>
        </p:txBody>
      </p:sp>
      <p:sp>
        <p:nvSpPr>
          <p:cNvPr id="8" name="矩形 7"/>
          <p:cNvSpPr/>
          <p:nvPr/>
        </p:nvSpPr>
        <p:spPr>
          <a:xfrm>
            <a:off x="44947" y="115771"/>
            <a:ext cx="7776864" cy="492443"/>
          </a:xfrm>
          <a:prstGeom prst="rect">
            <a:avLst/>
          </a:prstGeom>
        </p:spPr>
        <p:txBody>
          <a:bodyPr wrap="square">
            <a:spAutoFit/>
          </a:bodyPr>
          <a:lstStyle/>
          <a:p>
            <a:r>
              <a:rPr lang="zh-CN" altLang="en-US" sz="2600" b="1" dirty="0">
                <a:latin typeface="微软雅黑" pitchFamily="34" charset="-122"/>
                <a:ea typeface="微软雅黑" pitchFamily="34" charset="-122"/>
              </a:rPr>
              <a:t>（三）案例</a:t>
            </a:r>
            <a:r>
              <a:rPr lang="en-US" altLang="zh-CN" sz="2600" b="1" dirty="0">
                <a:latin typeface="微软雅黑" pitchFamily="34" charset="-122"/>
                <a:ea typeface="微软雅黑" pitchFamily="34" charset="-122"/>
              </a:rPr>
              <a:t>——</a:t>
            </a:r>
            <a:r>
              <a:rPr lang="zh-CN" altLang="en-US" sz="2600" b="1" dirty="0">
                <a:latin typeface="微软雅黑" pitchFamily="34" charset="-122"/>
                <a:ea typeface="微软雅黑" pitchFamily="34" charset="-122"/>
              </a:rPr>
              <a:t>利用</a:t>
            </a:r>
            <a:r>
              <a:rPr lang="en-US" altLang="zh-CN" sz="2600" b="1" dirty="0">
                <a:latin typeface="微软雅黑" pitchFamily="34" charset="-122"/>
                <a:ea typeface="微软雅黑" pitchFamily="34" charset="-122"/>
              </a:rPr>
              <a:t>GARCH</a:t>
            </a:r>
            <a:r>
              <a:rPr lang="zh-CN" altLang="en-US" sz="2600" b="1" dirty="0">
                <a:latin typeface="微软雅黑" pitchFamily="34" charset="-122"/>
                <a:ea typeface="微软雅黑" pitchFamily="34" charset="-122"/>
              </a:rPr>
              <a:t>模型估计波动率</a:t>
            </a:r>
          </a:p>
        </p:txBody>
      </p:sp>
      <p:pic>
        <p:nvPicPr>
          <p:cNvPr id="10" name="内容占位符 5" descr="C:\Users\lenovo\AppData\Local\Temp\WeChat Files\b2e3f6066a9614e7cc6de3606a2c9d0.png"/>
          <p:cNvPicPr>
            <a:picLocks noGrp="1"/>
          </p:cNvPicPr>
          <p:nvPr>
            <p:ph sz="quarter" idx="1"/>
          </p:nvPr>
        </p:nvPicPr>
        <p:blipFill>
          <a:blip r:embed="rId4" cstate="print">
            <a:extLst>
              <a:ext uri="{28A0092B-C50C-407E-A947-70E740481C1C}">
                <a14:useLocalDpi xmlns:a14="http://schemas.microsoft.com/office/drawing/2010/main" val="0"/>
              </a:ext>
            </a:extLst>
          </a:blip>
          <a:srcRect/>
          <a:stretch>
            <a:fillRect/>
          </a:stretch>
        </p:blipFill>
        <p:spPr bwMode="auto">
          <a:xfrm>
            <a:off x="3096239" y="2512663"/>
            <a:ext cx="5274680" cy="3661933"/>
          </a:xfrm>
          <a:prstGeom prst="rect">
            <a:avLst/>
          </a:prstGeom>
          <a:noFill/>
          <a:ln>
            <a:noFill/>
          </a:ln>
        </p:spPr>
      </p:pic>
    </p:spTree>
    <p:extLst>
      <p:ext uri="{BB962C8B-B14F-4D97-AF65-F5344CB8AC3E}">
        <p14:creationId xmlns:p14="http://schemas.microsoft.com/office/powerpoint/2010/main" val="49518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5054" y="692696"/>
            <a:ext cx="10041160" cy="5819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
          <p:cNvSpPr/>
          <p:nvPr/>
        </p:nvSpPr>
        <p:spPr>
          <a:xfrm>
            <a:off x="44947" y="115771"/>
            <a:ext cx="7776864" cy="492443"/>
          </a:xfrm>
          <a:prstGeom prst="rect">
            <a:avLst/>
          </a:prstGeom>
        </p:spPr>
        <p:txBody>
          <a:bodyPr wrap="square">
            <a:spAutoFit/>
          </a:bodyPr>
          <a:lstStyle/>
          <a:p>
            <a:r>
              <a:rPr lang="zh-CN" altLang="en-US" sz="2600" b="1" dirty="0">
                <a:latin typeface="微软雅黑" pitchFamily="34" charset="-122"/>
                <a:ea typeface="微软雅黑" pitchFamily="34" charset="-122"/>
              </a:rPr>
              <a:t>（三）案例</a:t>
            </a:r>
            <a:r>
              <a:rPr lang="en-US" altLang="zh-CN" sz="2600" b="1" dirty="0">
                <a:latin typeface="微软雅黑" pitchFamily="34" charset="-122"/>
                <a:ea typeface="微软雅黑" pitchFamily="34" charset="-122"/>
              </a:rPr>
              <a:t>——</a:t>
            </a:r>
            <a:r>
              <a:rPr lang="zh-CN" altLang="en-US" sz="2600" b="1" dirty="0">
                <a:latin typeface="微软雅黑" pitchFamily="34" charset="-122"/>
                <a:ea typeface="微软雅黑" pitchFamily="34" charset="-122"/>
              </a:rPr>
              <a:t>利用</a:t>
            </a:r>
            <a:r>
              <a:rPr lang="en-US" altLang="zh-CN" sz="2600" b="1" dirty="0">
                <a:latin typeface="微软雅黑" pitchFamily="34" charset="-122"/>
                <a:ea typeface="微软雅黑" pitchFamily="34" charset="-122"/>
              </a:rPr>
              <a:t>GARCH</a:t>
            </a:r>
            <a:r>
              <a:rPr lang="zh-CN" altLang="en-US" sz="2600" b="1" dirty="0">
                <a:latin typeface="微软雅黑" pitchFamily="34" charset="-122"/>
                <a:ea typeface="微软雅黑" pitchFamily="34" charset="-122"/>
              </a:rPr>
              <a:t>模型估计波动率</a:t>
            </a:r>
          </a:p>
        </p:txBody>
      </p:sp>
    </p:spTree>
    <p:extLst>
      <p:ext uri="{BB962C8B-B14F-4D97-AF65-F5344CB8AC3E}">
        <p14:creationId xmlns:p14="http://schemas.microsoft.com/office/powerpoint/2010/main" val="41423125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2852738" y="2430463"/>
            <a:ext cx="979360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722313">
              <a:defRPr kumimoji="1" sz="3200">
                <a:solidFill>
                  <a:schemeClr val="tx1"/>
                </a:solidFill>
                <a:latin typeface="Calibri" pitchFamily="34" charset="0"/>
                <a:ea typeface="宋体" pitchFamily="2" charset="-122"/>
              </a:defRPr>
            </a:lvl1pPr>
            <a:lvl2pPr>
              <a:defRPr kumimoji="1" sz="2800">
                <a:solidFill>
                  <a:schemeClr val="tx1"/>
                </a:solidFill>
                <a:latin typeface="Calibri" pitchFamily="34" charset="0"/>
                <a:ea typeface="宋体" pitchFamily="2" charset="-122"/>
              </a:defRPr>
            </a:lvl2pPr>
            <a:lvl3pPr>
              <a:defRPr kumimoji="1" sz="2400">
                <a:solidFill>
                  <a:schemeClr val="tx1"/>
                </a:solidFill>
                <a:latin typeface="Calibri" pitchFamily="34" charset="0"/>
                <a:ea typeface="宋体" pitchFamily="2" charset="-122"/>
              </a:defRPr>
            </a:lvl3pPr>
            <a:lvl4pPr>
              <a:defRPr kumimoji="1" sz="2000">
                <a:solidFill>
                  <a:schemeClr val="tx1"/>
                </a:solidFill>
                <a:latin typeface="Calibri" pitchFamily="34" charset="0"/>
                <a:ea typeface="宋体" pitchFamily="2" charset="-122"/>
              </a:defRPr>
            </a:lvl4pPr>
            <a:lvl5pPr>
              <a:defRPr kumimoji="1" sz="2000">
                <a:solidFill>
                  <a:schemeClr val="tx1"/>
                </a:solidFill>
                <a:latin typeface="Calibri" pitchFamily="34" charset="0"/>
                <a:ea typeface="宋体" pitchFamily="2" charset="-122"/>
              </a:defRPr>
            </a:lvl5pPr>
            <a:lvl6pPr eaLnBrk="0" fontAlgn="base" hangingPunct="0">
              <a:spcAft>
                <a:spcPct val="0"/>
              </a:spcAft>
              <a:buChar char="»"/>
              <a:defRPr kumimoji="1" sz="2000">
                <a:solidFill>
                  <a:schemeClr val="tx1"/>
                </a:solidFill>
                <a:latin typeface="Calibri" pitchFamily="34" charset="0"/>
                <a:ea typeface="宋体" pitchFamily="2" charset="-122"/>
              </a:defRPr>
            </a:lvl6pPr>
            <a:lvl7pPr eaLnBrk="0" fontAlgn="base" hangingPunct="0">
              <a:spcAft>
                <a:spcPct val="0"/>
              </a:spcAft>
              <a:buChar char="»"/>
              <a:defRPr kumimoji="1" sz="2000">
                <a:solidFill>
                  <a:schemeClr val="tx1"/>
                </a:solidFill>
                <a:latin typeface="Calibri" pitchFamily="34" charset="0"/>
                <a:ea typeface="宋体" pitchFamily="2" charset="-122"/>
              </a:defRPr>
            </a:lvl7pPr>
            <a:lvl8pPr eaLnBrk="0" fontAlgn="base" hangingPunct="0">
              <a:spcAft>
                <a:spcPct val="0"/>
              </a:spcAft>
              <a:buChar char="»"/>
              <a:defRPr kumimoji="1" sz="2000">
                <a:solidFill>
                  <a:schemeClr val="tx1"/>
                </a:solidFill>
                <a:latin typeface="Calibri" pitchFamily="34" charset="0"/>
                <a:ea typeface="宋体" pitchFamily="2" charset="-122"/>
              </a:defRPr>
            </a:lvl8pPr>
            <a:lvl9pPr eaLnBrk="0" fontAlgn="base" hangingPunct="0">
              <a:spcAft>
                <a:spcPct val="0"/>
              </a:spcAft>
              <a:buChar char="»"/>
              <a:defRPr kumimoji="1" sz="2000">
                <a:solidFill>
                  <a:schemeClr val="tx1"/>
                </a:solidFill>
                <a:latin typeface="Calibri" pitchFamily="34" charset="0"/>
                <a:ea typeface="宋体" pitchFamily="2" charset="-122"/>
              </a:defRPr>
            </a:lvl9pPr>
          </a:lstStyle>
          <a:p>
            <a:pPr eaLnBrk="1" hangingPunct="1"/>
            <a:r>
              <a:rPr kumimoji="0" lang="zh-CN" altLang="en-US" sz="5400" b="1" dirty="0">
                <a:solidFill>
                  <a:schemeClr val="bg1"/>
                </a:solidFill>
                <a:latin typeface="微软雅黑" pitchFamily="34" charset="-122"/>
                <a:ea typeface="微软雅黑" pitchFamily="34" charset="-122"/>
                <a:cs typeface="Times New Roman" pitchFamily="18" charset="0"/>
              </a:rPr>
              <a:t>六、其他</a:t>
            </a:r>
            <a:r>
              <a:rPr kumimoji="0" lang="en-US" altLang="zh-CN" sz="5400" b="1" dirty="0">
                <a:solidFill>
                  <a:schemeClr val="bg1"/>
                </a:solidFill>
                <a:latin typeface="微软雅黑" pitchFamily="34" charset="-122"/>
                <a:ea typeface="微软雅黑" pitchFamily="34" charset="-122"/>
                <a:cs typeface="Times New Roman" pitchFamily="18" charset="0"/>
              </a:rPr>
              <a:t>GARCH</a:t>
            </a:r>
            <a:r>
              <a:rPr kumimoji="0" lang="zh-CN" altLang="en-US" sz="5400" b="1" dirty="0">
                <a:solidFill>
                  <a:schemeClr val="bg1"/>
                </a:solidFill>
                <a:latin typeface="微软雅黑" pitchFamily="34" charset="-122"/>
                <a:ea typeface="微软雅黑" pitchFamily="34" charset="-122"/>
                <a:cs typeface="Times New Roman" pitchFamily="18" charset="0"/>
              </a:rPr>
              <a:t>族</a:t>
            </a:r>
            <a:endParaRPr kumimoji="0" lang="en-US" altLang="zh-CN" sz="5400" b="1" dirty="0">
              <a:solidFill>
                <a:schemeClr val="bg1"/>
              </a:solidFill>
              <a:latin typeface="微软雅黑" pitchFamily="34" charset="-122"/>
              <a:ea typeface="微软雅黑" pitchFamily="34" charset="-122"/>
              <a:cs typeface="Times New Roman" pitchFamily="18" charset="0"/>
            </a:endParaRPr>
          </a:p>
        </p:txBody>
      </p:sp>
    </p:spTree>
    <p:extLst>
      <p:ext uri="{BB962C8B-B14F-4D97-AF65-F5344CB8AC3E}">
        <p14:creationId xmlns:p14="http://schemas.microsoft.com/office/powerpoint/2010/main" val="2350735130"/>
      </p:ext>
    </p:extLst>
  </p:cSld>
  <p:clrMapOvr>
    <a:masterClrMapping/>
  </p:clrMapOvr>
  <p:transition spd="slow" advClick="0" advTm="3340">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a:xfrm>
            <a:off x="188963" y="116632"/>
            <a:ext cx="9952911" cy="504056"/>
          </a:xfrm>
        </p:spPr>
        <p:txBody>
          <a:bodyPr>
            <a:noAutofit/>
          </a:bodyPr>
          <a:lstStyle/>
          <a:p>
            <a:pPr algn="l"/>
            <a:r>
              <a:rPr lang="zh-CN" altLang="en-US" sz="2600" b="1" cap="small" dirty="0">
                <a:latin typeface="微软雅黑" pitchFamily="34" charset="-122"/>
                <a:ea typeface="微软雅黑" pitchFamily="34" charset="-122"/>
                <a:cs typeface="Times New Roman" pitchFamily="18" charset="0"/>
              </a:rPr>
              <a:t>第六节   其他</a:t>
            </a:r>
            <a:r>
              <a:rPr lang="en-US" altLang="zh-CN" sz="2600" b="1" cap="small" dirty="0">
                <a:latin typeface="微软雅黑" pitchFamily="34" charset="-122"/>
                <a:ea typeface="微软雅黑" pitchFamily="34" charset="-122"/>
                <a:cs typeface="Times New Roman" pitchFamily="18" charset="0"/>
              </a:rPr>
              <a:t>GARCH</a:t>
            </a:r>
            <a:r>
              <a:rPr lang="zh-CN" altLang="en-US" sz="2600" b="1" cap="small" dirty="0">
                <a:latin typeface="微软雅黑" pitchFamily="34" charset="-122"/>
                <a:ea typeface="微软雅黑" pitchFamily="34" charset="-122"/>
                <a:cs typeface="Times New Roman" pitchFamily="18" charset="0"/>
              </a:rPr>
              <a:t>族</a:t>
            </a:r>
            <a:r>
              <a:rPr lang="en-US" altLang="zh-CN" sz="2600" b="1" cap="small" dirty="0">
                <a:latin typeface="微软雅黑" pitchFamily="34" charset="-122"/>
                <a:ea typeface="微软雅黑" pitchFamily="34" charset="-122"/>
                <a:cs typeface="Times New Roman" pitchFamily="18" charset="0"/>
              </a:rPr>
              <a:t>——IGARCH</a:t>
            </a:r>
            <a:endParaRPr lang="zh-CN" altLang="en-US" sz="2600" b="1" cap="small" dirty="0">
              <a:latin typeface="微软雅黑" pitchFamily="34" charset="-122"/>
              <a:ea typeface="微软雅黑" pitchFamily="34" charset="-122"/>
              <a:cs typeface="Times New Roman" pitchFamily="18" charset="0"/>
            </a:endParaRPr>
          </a:p>
        </p:txBody>
      </p:sp>
      <p:sp>
        <p:nvSpPr>
          <p:cNvPr id="7" name="矩形 6"/>
          <p:cNvSpPr/>
          <p:nvPr/>
        </p:nvSpPr>
        <p:spPr>
          <a:xfrm>
            <a:off x="260971" y="620688"/>
            <a:ext cx="10369152" cy="584775"/>
          </a:xfrm>
          <a:prstGeom prst="rect">
            <a:avLst/>
          </a:prstGeom>
        </p:spPr>
        <p:txBody>
          <a:bodyPr wrap="square">
            <a:spAutoFit/>
          </a:bodyPr>
          <a:lstStyle/>
          <a:p>
            <a:r>
              <a:rPr kumimoji="1"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（一）</a:t>
            </a:r>
            <a:r>
              <a:rPr kumimoji="1" lang="en-US" altLang="zh-CN"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IGARCH</a:t>
            </a:r>
            <a:endParaRPr kumimoji="1" lang="zh-CN" altLang="zh-CN"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endParaRPr>
          </a:p>
        </p:txBody>
      </p:sp>
      <p:sp>
        <p:nvSpPr>
          <p:cNvPr id="4" name="矩形 3"/>
          <p:cNvSpPr/>
          <p:nvPr/>
        </p:nvSpPr>
        <p:spPr>
          <a:xfrm>
            <a:off x="393537" y="1143903"/>
            <a:ext cx="11161240" cy="3293209"/>
          </a:xfrm>
          <a:prstGeom prst="rect">
            <a:avLst/>
          </a:prstGeom>
        </p:spPr>
        <p:txBody>
          <a:bodyPr wrap="square">
            <a:spAutoFit/>
          </a:bodyPr>
          <a:lstStyle/>
          <a:p>
            <a:pPr marL="342900" indent="-342900">
              <a:lnSpc>
                <a:spcPct val="130000"/>
              </a:lnSpc>
              <a:buFont typeface="Wingdings" pitchFamily="2" charset="2"/>
              <a:buChar char="u"/>
            </a:pPr>
            <a:r>
              <a:rPr lang="en-US" altLang="zh-CN" sz="2000" dirty="0" err="1">
                <a:latin typeface="Times New Roman" pitchFamily="18" charset="0"/>
                <a:cs typeface="Times New Roman" pitchFamily="18" charset="0"/>
              </a:rPr>
              <a:t>Bollerslev</a:t>
            </a:r>
            <a:r>
              <a:rPr lang="zh-CN" altLang="zh-CN" sz="2000" dirty="0">
                <a:latin typeface="Times New Roman" pitchFamily="18" charset="0"/>
                <a:cs typeface="Times New Roman" pitchFamily="18" charset="0"/>
              </a:rPr>
              <a:t>在</a:t>
            </a:r>
            <a:r>
              <a:rPr lang="en-US" altLang="zh-CN" sz="2000" dirty="0">
                <a:latin typeface="Times New Roman" pitchFamily="18" charset="0"/>
                <a:cs typeface="Times New Roman" pitchFamily="18" charset="0"/>
              </a:rPr>
              <a:t>1986</a:t>
            </a:r>
            <a:r>
              <a:rPr lang="zh-CN" altLang="zh-CN" sz="2000" dirty="0">
                <a:latin typeface="Times New Roman" pitchFamily="18" charset="0"/>
                <a:cs typeface="Times New Roman" pitchFamily="18" charset="0"/>
              </a:rPr>
              <a:t>年提出</a:t>
            </a:r>
            <a:r>
              <a:rPr lang="en-US" altLang="zh-CN" sz="2000" dirty="0">
                <a:latin typeface="Times New Roman" pitchFamily="18" charset="0"/>
                <a:cs typeface="Times New Roman" pitchFamily="18" charset="0"/>
              </a:rPr>
              <a:t>IGARCH</a:t>
            </a:r>
            <a:r>
              <a:rPr lang="zh-CN" altLang="zh-CN" sz="2000" dirty="0">
                <a:latin typeface="Times New Roman" pitchFamily="18" charset="0"/>
                <a:cs typeface="Times New Roman" pitchFamily="18" charset="0"/>
              </a:rPr>
              <a:t>模型（</a:t>
            </a:r>
            <a:r>
              <a:rPr lang="en-US" altLang="zh-CN" sz="2000" dirty="0">
                <a:latin typeface="Times New Roman" pitchFamily="18" charset="0"/>
                <a:cs typeface="Times New Roman" pitchFamily="18" charset="0"/>
              </a:rPr>
              <a:t>Integrated GARCH Model</a:t>
            </a:r>
            <a:r>
              <a:rPr lang="zh-CN" altLang="zh-CN" sz="2000" dirty="0">
                <a:latin typeface="Times New Roman" pitchFamily="18" charset="0"/>
                <a:cs typeface="Times New Roman" pitchFamily="18" charset="0"/>
              </a:rPr>
              <a:t>）来解决</a:t>
            </a:r>
            <a:r>
              <a:rPr lang="en-US" altLang="zh-CN" sz="2000" dirty="0">
                <a:latin typeface="Times New Roman" pitchFamily="18" charset="0"/>
                <a:cs typeface="Times New Roman" pitchFamily="18" charset="0"/>
              </a:rPr>
              <a:t>GARCH</a:t>
            </a:r>
            <a:r>
              <a:rPr lang="zh-CN" altLang="zh-CN" sz="2000" dirty="0">
                <a:latin typeface="Times New Roman" pitchFamily="18" charset="0"/>
                <a:cs typeface="Times New Roman" pitchFamily="18" charset="0"/>
              </a:rPr>
              <a:t>模型中约束过多的问题</a:t>
            </a:r>
            <a:r>
              <a:rPr lang="zh-CN" altLang="en-US"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 IGARCH</a:t>
            </a:r>
            <a:r>
              <a:rPr lang="zh-CN" altLang="zh-CN" sz="2000" dirty="0">
                <a:latin typeface="Times New Roman" pitchFamily="18" charset="0"/>
                <a:cs typeface="Times New Roman" pitchFamily="18" charset="0"/>
              </a:rPr>
              <a:t>模型形式与</a:t>
            </a:r>
            <a:r>
              <a:rPr lang="en-US" altLang="zh-CN" sz="2000" dirty="0">
                <a:latin typeface="Times New Roman" pitchFamily="18" charset="0"/>
                <a:cs typeface="Times New Roman" pitchFamily="18" charset="0"/>
              </a:rPr>
              <a:t>GARCH</a:t>
            </a:r>
            <a:r>
              <a:rPr lang="zh-CN" altLang="zh-CN" sz="2000" dirty="0">
                <a:latin typeface="Times New Roman" pitchFamily="18" charset="0"/>
                <a:cs typeface="Times New Roman" pitchFamily="18" charset="0"/>
              </a:rPr>
              <a:t>模型相似，但约束条件不同，</a:t>
            </a:r>
            <a:r>
              <a:rPr lang="en-US" altLang="zh-CN" sz="2000" dirty="0">
                <a:latin typeface="Times New Roman" pitchFamily="18" charset="0"/>
                <a:cs typeface="Times New Roman" pitchFamily="18" charset="0"/>
              </a:rPr>
              <a:t>IGARCH</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p</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q</a:t>
            </a:r>
            <a:r>
              <a:rPr lang="zh-CN" altLang="zh-CN" sz="2000" dirty="0">
                <a:latin typeface="Times New Roman" pitchFamily="18" charset="0"/>
                <a:cs typeface="Times New Roman" pitchFamily="18" charset="0"/>
              </a:rPr>
              <a:t>）模型：</a:t>
            </a:r>
          </a:p>
          <a:p>
            <a:pPr>
              <a:lnSpc>
                <a:spcPct val="130000"/>
              </a:lnSpc>
            </a:pPr>
            <a:endParaRPr lang="en-US" altLang="zh-CN" sz="2000" dirty="0">
              <a:latin typeface="Times New Roman" pitchFamily="18" charset="0"/>
              <a:cs typeface="Times New Roman" pitchFamily="18" charset="0"/>
            </a:endParaRPr>
          </a:p>
          <a:p>
            <a:pPr>
              <a:lnSpc>
                <a:spcPct val="130000"/>
              </a:lnSpc>
            </a:pPr>
            <a:endParaRPr lang="en-US" altLang="zh-CN" sz="2000" b="1" dirty="0">
              <a:latin typeface="Times New Roman" pitchFamily="18" charset="0"/>
              <a:cs typeface="Times New Roman" pitchFamily="18" charset="0"/>
            </a:endParaRPr>
          </a:p>
          <a:p>
            <a:pPr>
              <a:lnSpc>
                <a:spcPct val="130000"/>
              </a:lnSpc>
            </a:pPr>
            <a:endParaRPr lang="en-US" altLang="zh-CN" sz="2000" dirty="0">
              <a:latin typeface="Times New Roman" pitchFamily="18" charset="0"/>
              <a:cs typeface="Times New Roman" pitchFamily="18" charset="0"/>
            </a:endParaRPr>
          </a:p>
          <a:p>
            <a:pPr>
              <a:lnSpc>
                <a:spcPct val="130000"/>
              </a:lnSpc>
            </a:pPr>
            <a:endParaRPr lang="en-US" altLang="zh-CN" sz="2000" dirty="0">
              <a:latin typeface="Times New Roman" pitchFamily="18" charset="0"/>
              <a:cs typeface="Times New Roman" pitchFamily="18" charset="0"/>
            </a:endParaRPr>
          </a:p>
          <a:p>
            <a:pPr>
              <a:lnSpc>
                <a:spcPct val="130000"/>
              </a:lnSpc>
            </a:pPr>
            <a:endParaRPr lang="en-US" altLang="zh-CN" sz="2000" dirty="0">
              <a:latin typeface="Times New Roman" pitchFamily="18" charset="0"/>
              <a:cs typeface="Times New Roman" pitchFamily="18" charset="0"/>
            </a:endParaRPr>
          </a:p>
          <a:p>
            <a:pPr marL="342900" indent="-342900">
              <a:lnSpc>
                <a:spcPct val="130000"/>
              </a:lnSpc>
              <a:buFont typeface="Arial" pitchFamily="34" charset="0"/>
              <a:buChar char="•"/>
            </a:pPr>
            <a:endParaRPr lang="en-US" altLang="zh-CN" sz="2000" dirty="0">
              <a:latin typeface="Times New Roman" pitchFamily="18" charset="0"/>
              <a:cs typeface="Times New Roman" pitchFamily="18" charset="0"/>
            </a:endParaRPr>
          </a:p>
        </p:txBody>
      </p:sp>
      <p:graphicFrame>
        <p:nvGraphicFramePr>
          <p:cNvPr id="8" name="对象 7"/>
          <p:cNvGraphicFramePr>
            <a:graphicFrameLocks noChangeAspect="1"/>
          </p:cNvGraphicFramePr>
          <p:nvPr>
            <p:extLst>
              <p:ext uri="{D42A27DB-BD31-4B8C-83A1-F6EECF244321}">
                <p14:modId xmlns:p14="http://schemas.microsoft.com/office/powerpoint/2010/main" val="952115847"/>
              </p:ext>
            </p:extLst>
          </p:nvPr>
        </p:nvGraphicFramePr>
        <p:xfrm>
          <a:off x="5200650" y="2130425"/>
          <a:ext cx="1350963" cy="479425"/>
        </p:xfrm>
        <a:graphic>
          <a:graphicData uri="http://schemas.openxmlformats.org/presentationml/2006/ole">
            <mc:AlternateContent xmlns:mc="http://schemas.openxmlformats.org/markup-compatibility/2006">
              <mc:Choice xmlns:v="urn:schemas-microsoft-com:vml" Requires="v">
                <p:oleObj name="Equation" r:id="rId2" imgW="571320" imgH="203040" progId="Equation.DSMT4">
                  <p:embed/>
                </p:oleObj>
              </mc:Choice>
              <mc:Fallback>
                <p:oleObj name="Equation" r:id="rId2" imgW="571320" imgH="203040" progId="Equation.DSMT4">
                  <p:embed/>
                  <p:pic>
                    <p:nvPicPr>
                      <p:cNvPr id="0" name=""/>
                      <p:cNvPicPr/>
                      <p:nvPr/>
                    </p:nvPicPr>
                    <p:blipFill>
                      <a:blip r:embed="rId3"/>
                      <a:stretch>
                        <a:fillRect/>
                      </a:stretch>
                    </p:blipFill>
                    <p:spPr>
                      <a:xfrm>
                        <a:off x="5200650" y="2130425"/>
                        <a:ext cx="1350963" cy="479425"/>
                      </a:xfrm>
                      <a:prstGeom prst="rect">
                        <a:avLst/>
                      </a:prstGeom>
                      <a:ln>
                        <a:solidFill>
                          <a:srgbClr val="0070C0"/>
                        </a:solidFill>
                      </a:ln>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3577578373"/>
              </p:ext>
            </p:extLst>
          </p:nvPr>
        </p:nvGraphicFramePr>
        <p:xfrm>
          <a:off x="4365427" y="2823887"/>
          <a:ext cx="3528392" cy="461097"/>
        </p:xfrm>
        <a:graphic>
          <a:graphicData uri="http://schemas.openxmlformats.org/presentationml/2006/ole">
            <mc:AlternateContent xmlns:mc="http://schemas.openxmlformats.org/markup-compatibility/2006">
              <mc:Choice xmlns:v="urn:schemas-microsoft-com:vml" Requires="v">
                <p:oleObj name="Equation" r:id="rId4" imgW="1676645" imgH="219248" progId="Equation.DSMT4">
                  <p:embed/>
                </p:oleObj>
              </mc:Choice>
              <mc:Fallback>
                <p:oleObj name="Equation" r:id="rId4" imgW="1676645" imgH="219248" progId="Equation.DSMT4">
                  <p:embed/>
                  <p:pic>
                    <p:nvPicPr>
                      <p:cNvPr id="0" name=""/>
                      <p:cNvPicPr/>
                      <p:nvPr/>
                    </p:nvPicPr>
                    <p:blipFill>
                      <a:blip r:embed="rId5"/>
                      <a:stretch>
                        <a:fillRect/>
                      </a:stretch>
                    </p:blipFill>
                    <p:spPr>
                      <a:xfrm>
                        <a:off x="4365427" y="2823887"/>
                        <a:ext cx="3528392" cy="461097"/>
                      </a:xfrm>
                      <a:prstGeom prst="rect">
                        <a:avLst/>
                      </a:prstGeom>
                      <a:ln>
                        <a:solidFill>
                          <a:srgbClr val="0070C0"/>
                        </a:solidFill>
                      </a:ln>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1305348508"/>
              </p:ext>
            </p:extLst>
          </p:nvPr>
        </p:nvGraphicFramePr>
        <p:xfrm>
          <a:off x="4293419" y="3522447"/>
          <a:ext cx="3637389" cy="914665"/>
        </p:xfrm>
        <a:graphic>
          <a:graphicData uri="http://schemas.openxmlformats.org/presentationml/2006/ole">
            <mc:AlternateContent xmlns:mc="http://schemas.openxmlformats.org/markup-compatibility/2006">
              <mc:Choice xmlns:v="urn:schemas-microsoft-com:vml" Requires="v">
                <p:oleObj name="Equation" r:id="rId6" imgW="1628762" imgH="409695" progId="Equation.DSMT4">
                  <p:embed/>
                </p:oleObj>
              </mc:Choice>
              <mc:Fallback>
                <p:oleObj name="Equation" r:id="rId6" imgW="1628762" imgH="409695" progId="Equation.DSMT4">
                  <p:embed/>
                  <p:pic>
                    <p:nvPicPr>
                      <p:cNvPr id="0" name=""/>
                      <p:cNvPicPr/>
                      <p:nvPr/>
                    </p:nvPicPr>
                    <p:blipFill>
                      <a:blip r:embed="rId7"/>
                      <a:stretch>
                        <a:fillRect/>
                      </a:stretch>
                    </p:blipFill>
                    <p:spPr>
                      <a:xfrm>
                        <a:off x="4293419" y="3522447"/>
                        <a:ext cx="3637389" cy="914665"/>
                      </a:xfrm>
                      <a:prstGeom prst="rect">
                        <a:avLst/>
                      </a:prstGeom>
                      <a:ln>
                        <a:solidFill>
                          <a:srgbClr val="0070C0"/>
                        </a:solidFill>
                      </a:ln>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2684530911"/>
              </p:ext>
            </p:extLst>
          </p:nvPr>
        </p:nvGraphicFramePr>
        <p:xfrm>
          <a:off x="5157515" y="4653136"/>
          <a:ext cx="1848764" cy="864096"/>
        </p:xfrm>
        <a:graphic>
          <a:graphicData uri="http://schemas.openxmlformats.org/presentationml/2006/ole">
            <mc:AlternateContent xmlns:mc="http://schemas.openxmlformats.org/markup-compatibility/2006">
              <mc:Choice xmlns:v="urn:schemas-microsoft-com:vml" Requires="v">
                <p:oleObj name="Equation" r:id="rId8" imgW="876305" imgH="409695" progId="Equation.DSMT4">
                  <p:embed/>
                </p:oleObj>
              </mc:Choice>
              <mc:Fallback>
                <p:oleObj name="Equation" r:id="rId8" imgW="876305" imgH="409695" progId="Equation.DSMT4">
                  <p:embed/>
                  <p:pic>
                    <p:nvPicPr>
                      <p:cNvPr id="0" name=""/>
                      <p:cNvPicPr/>
                      <p:nvPr/>
                    </p:nvPicPr>
                    <p:blipFill>
                      <a:blip r:embed="rId9"/>
                      <a:stretch>
                        <a:fillRect/>
                      </a:stretch>
                    </p:blipFill>
                    <p:spPr>
                      <a:xfrm>
                        <a:off x="5157515" y="4653136"/>
                        <a:ext cx="1848764" cy="864096"/>
                      </a:xfrm>
                      <a:prstGeom prst="rect">
                        <a:avLst/>
                      </a:prstGeom>
                      <a:ln>
                        <a:solidFill>
                          <a:srgbClr val="0070C0"/>
                        </a:solidFill>
                      </a:ln>
                    </p:spPr>
                  </p:pic>
                </p:oleObj>
              </mc:Fallback>
            </mc:AlternateContent>
          </a:graphicData>
        </a:graphic>
      </p:graphicFrame>
    </p:spTree>
    <p:extLst>
      <p:ext uri="{BB962C8B-B14F-4D97-AF65-F5344CB8AC3E}">
        <p14:creationId xmlns:p14="http://schemas.microsoft.com/office/powerpoint/2010/main" val="26161833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04987" y="620688"/>
            <a:ext cx="11521280" cy="6087820"/>
          </a:xfrm>
          <a:prstGeom prst="rect">
            <a:avLst/>
          </a:prstGeom>
        </p:spPr>
        <p:txBody>
          <a:bodyPr wrap="square">
            <a:spAutoFit/>
          </a:bodyPr>
          <a:lstStyle/>
          <a:p>
            <a:pPr>
              <a:lnSpc>
                <a:spcPct val="130000"/>
              </a:lnSpc>
            </a:pPr>
            <a:r>
              <a:rPr kumimoji="1"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（二）</a:t>
            </a:r>
            <a:r>
              <a:rPr kumimoji="1" lang="en-US" altLang="zh-CN"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TGARCH</a:t>
            </a:r>
            <a:endParaRPr kumimoji="1" lang="zh-CN" altLang="zh-CN"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endParaRPr>
          </a:p>
          <a:p>
            <a:pPr marL="342900" indent="-342900">
              <a:lnSpc>
                <a:spcPct val="130000"/>
              </a:lnSpc>
              <a:buFont typeface="Wingdings" pitchFamily="2" charset="2"/>
              <a:buChar char="u"/>
            </a:pPr>
            <a:r>
              <a:rPr lang="zh-CN" altLang="zh-CN" sz="2000" dirty="0">
                <a:latin typeface="Times New Roman" pitchFamily="18" charset="0"/>
                <a:cs typeface="Times New Roman" pitchFamily="18" charset="0"/>
              </a:rPr>
              <a:t>金融资产收益率的条件方差对</a:t>
            </a:r>
            <a:r>
              <a:rPr lang="en-US" altLang="zh-CN"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利好</a:t>
            </a:r>
            <a:r>
              <a:rPr lang="en-US" altLang="zh-CN"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消息和</a:t>
            </a:r>
            <a:r>
              <a:rPr lang="en-US" altLang="zh-CN"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利空</a:t>
            </a:r>
            <a:r>
              <a:rPr lang="en-US" altLang="zh-CN"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消息的反应往往是不同的，导致市场波动程度不同，当</a:t>
            </a:r>
            <a:r>
              <a:rPr lang="en-US" altLang="zh-CN"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利空</a:t>
            </a:r>
            <a:r>
              <a:rPr lang="en-US" altLang="zh-CN"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消息或者未预期到的损失出现时，收益率序列的条件方差可能会显著增大，这种非对称影响称为杠杆效应。</a:t>
            </a:r>
            <a:r>
              <a:rPr lang="en-US" altLang="zh-CN" sz="2000" dirty="0" err="1">
                <a:latin typeface="Times New Roman" pitchFamily="18" charset="0"/>
                <a:cs typeface="Times New Roman" pitchFamily="18" charset="0"/>
              </a:rPr>
              <a:t>Zakoian</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1993</a:t>
            </a:r>
            <a:r>
              <a:rPr lang="zh-CN" altLang="zh-CN" sz="2000" dirty="0">
                <a:latin typeface="Times New Roman" pitchFamily="18" charset="0"/>
                <a:cs typeface="Times New Roman" pitchFamily="18" charset="0"/>
              </a:rPr>
              <a:t>）提出了</a:t>
            </a:r>
            <a:r>
              <a:rPr lang="en-US" altLang="zh-CN" sz="2000" dirty="0">
                <a:latin typeface="Times New Roman" pitchFamily="18" charset="0"/>
                <a:cs typeface="Times New Roman" pitchFamily="18" charset="0"/>
              </a:rPr>
              <a:t>TGARCH</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Threshold ARCH</a:t>
            </a:r>
            <a:r>
              <a:rPr lang="zh-CN" altLang="zh-CN" sz="2000" dirty="0">
                <a:latin typeface="Times New Roman" pitchFamily="18" charset="0"/>
                <a:cs typeface="Times New Roman" pitchFamily="18" charset="0"/>
              </a:rPr>
              <a:t>）模型</a:t>
            </a:r>
            <a:r>
              <a:rPr lang="zh-CN" altLang="en-US" sz="2000" dirty="0">
                <a:latin typeface="Times New Roman" pitchFamily="18" charset="0"/>
                <a:cs typeface="Times New Roman" pitchFamily="18" charset="0"/>
              </a:rPr>
              <a:t>：</a:t>
            </a:r>
            <a:endParaRPr lang="en-US" altLang="zh-CN" sz="2000" dirty="0">
              <a:latin typeface="Times New Roman" pitchFamily="18" charset="0"/>
              <a:cs typeface="Times New Roman" pitchFamily="18" charset="0"/>
            </a:endParaRPr>
          </a:p>
          <a:p>
            <a:pPr marL="342900" indent="-342900">
              <a:lnSpc>
                <a:spcPct val="130000"/>
              </a:lnSpc>
              <a:buFont typeface="Wingdings" pitchFamily="2" charset="2"/>
              <a:buChar char="u"/>
            </a:pPr>
            <a:endParaRPr lang="en-US" altLang="zh-CN" sz="2000" dirty="0">
              <a:latin typeface="Times New Roman" pitchFamily="18" charset="0"/>
              <a:cs typeface="Times New Roman" pitchFamily="18" charset="0"/>
            </a:endParaRPr>
          </a:p>
          <a:p>
            <a:pPr marL="342900" indent="-342900">
              <a:lnSpc>
                <a:spcPct val="130000"/>
              </a:lnSpc>
              <a:buFont typeface="Wingdings" pitchFamily="2" charset="2"/>
              <a:buChar char="u"/>
            </a:pPr>
            <a:endParaRPr lang="en-US" altLang="zh-CN" sz="2000" dirty="0">
              <a:latin typeface="Times New Roman" pitchFamily="18" charset="0"/>
              <a:cs typeface="Times New Roman" pitchFamily="18" charset="0"/>
            </a:endParaRPr>
          </a:p>
          <a:p>
            <a:pPr marL="342900" indent="-342900">
              <a:lnSpc>
                <a:spcPct val="130000"/>
              </a:lnSpc>
              <a:buFont typeface="Wingdings" pitchFamily="2" charset="2"/>
              <a:buChar char="u"/>
            </a:pPr>
            <a:endParaRPr lang="en-US" altLang="zh-CN" sz="2000" dirty="0">
              <a:latin typeface="Times New Roman" pitchFamily="18" charset="0"/>
              <a:cs typeface="Times New Roman" pitchFamily="18" charset="0"/>
            </a:endParaRPr>
          </a:p>
          <a:p>
            <a:pPr marL="342900" indent="-342900">
              <a:lnSpc>
                <a:spcPct val="130000"/>
              </a:lnSpc>
              <a:buFont typeface="Wingdings" pitchFamily="2" charset="2"/>
              <a:buChar char="u"/>
            </a:pPr>
            <a:endParaRPr lang="en-US" altLang="zh-CN" sz="2000" dirty="0">
              <a:latin typeface="Times New Roman" pitchFamily="18" charset="0"/>
              <a:cs typeface="Times New Roman" pitchFamily="18" charset="0"/>
            </a:endParaRPr>
          </a:p>
          <a:p>
            <a:pPr>
              <a:lnSpc>
                <a:spcPct val="130000"/>
              </a:lnSpc>
            </a:pPr>
            <a:endParaRPr lang="en-US" altLang="zh-CN" sz="2000" dirty="0">
              <a:latin typeface="Times New Roman" pitchFamily="18" charset="0"/>
              <a:cs typeface="Times New Roman" pitchFamily="18" charset="0"/>
            </a:endParaRPr>
          </a:p>
          <a:p>
            <a:pPr>
              <a:lnSpc>
                <a:spcPct val="130000"/>
              </a:lnSpc>
            </a:pPr>
            <a:endParaRPr lang="en-US" altLang="zh-CN" sz="2000" dirty="0">
              <a:latin typeface="Times New Roman" pitchFamily="18" charset="0"/>
              <a:cs typeface="Times New Roman" pitchFamily="18" charset="0"/>
            </a:endParaRPr>
          </a:p>
          <a:p>
            <a:pPr marL="342900" indent="-342900">
              <a:lnSpc>
                <a:spcPct val="130000"/>
              </a:lnSpc>
              <a:buFont typeface="Wingdings" pitchFamily="2" charset="2"/>
              <a:buChar char="u"/>
            </a:pPr>
            <a:endParaRPr lang="en-US" altLang="zh-CN" sz="2000" dirty="0">
              <a:latin typeface="Times New Roman" pitchFamily="18" charset="0"/>
              <a:cs typeface="Times New Roman" pitchFamily="18" charset="0"/>
            </a:endParaRPr>
          </a:p>
          <a:p>
            <a:pPr marL="342900" indent="-342900">
              <a:lnSpc>
                <a:spcPct val="130000"/>
              </a:lnSpc>
              <a:spcBef>
                <a:spcPts val="1200"/>
              </a:spcBef>
              <a:buFont typeface="Wingdings" pitchFamily="2" charset="2"/>
              <a:buChar char="u"/>
            </a:pPr>
            <a:r>
              <a:rPr lang="en-US" altLang="zh-CN" sz="2000" dirty="0">
                <a:latin typeface="Times New Roman" pitchFamily="18" charset="0"/>
                <a:cs typeface="Times New Roman" pitchFamily="18" charset="0"/>
              </a:rPr>
              <a:t>     、   和     </a:t>
            </a:r>
            <a:r>
              <a:rPr lang="en-US" altLang="zh-CN" sz="2000" dirty="0" err="1">
                <a:latin typeface="Times New Roman" pitchFamily="18" charset="0"/>
                <a:cs typeface="Times New Roman" pitchFamily="18" charset="0"/>
              </a:rPr>
              <a:t>为非负参数，满足类似于GARCH模型的条件。从模型中可以看出，正</a:t>
            </a:r>
            <a:r>
              <a:rPr lang="en-US" altLang="zh-CN" sz="2000" dirty="0">
                <a:latin typeface="Times New Roman" pitchFamily="18" charset="0"/>
                <a:cs typeface="Times New Roman" pitchFamily="18" charset="0"/>
              </a:rPr>
              <a:t> 的        对     </a:t>
            </a:r>
            <a:r>
              <a:rPr lang="en-US" altLang="zh-CN" sz="2000" dirty="0" err="1">
                <a:latin typeface="Times New Roman" pitchFamily="18" charset="0"/>
                <a:cs typeface="Times New Roman" pitchFamily="18" charset="0"/>
              </a:rPr>
              <a:t>的贡献为</a:t>
            </a:r>
            <a:r>
              <a:rPr lang="en-US" altLang="zh-CN" sz="2000" dirty="0">
                <a:latin typeface="Times New Roman" pitchFamily="18" charset="0"/>
                <a:cs typeface="Times New Roman" pitchFamily="18" charset="0"/>
              </a:rPr>
              <a:t>            </a:t>
            </a:r>
            <a:r>
              <a:rPr lang="zh-CN" altLang="en-US" sz="2000" dirty="0">
                <a:latin typeface="Times New Roman" pitchFamily="18" charset="0"/>
                <a:cs typeface="Times New Roman" pitchFamily="18" charset="0"/>
              </a:rPr>
              <a:t>，</a:t>
            </a:r>
            <a:r>
              <a:rPr lang="en-US" altLang="zh-CN" sz="2000" dirty="0" err="1">
                <a:latin typeface="Times New Roman" pitchFamily="18" charset="0"/>
                <a:cs typeface="Times New Roman" pitchFamily="18" charset="0"/>
              </a:rPr>
              <a:t>负的</a:t>
            </a:r>
            <a:r>
              <a:rPr lang="en-US" altLang="zh-CN" sz="2000" dirty="0">
                <a:latin typeface="Times New Roman" pitchFamily="18" charset="0"/>
                <a:cs typeface="Times New Roman" pitchFamily="18" charset="0"/>
              </a:rPr>
              <a:t>        对      </a:t>
            </a:r>
            <a:r>
              <a:rPr lang="en-US" altLang="zh-CN" sz="2000" dirty="0" err="1">
                <a:latin typeface="Times New Roman" pitchFamily="18" charset="0"/>
                <a:cs typeface="Times New Roman" pitchFamily="18" charset="0"/>
              </a:rPr>
              <a:t>贡献为</a:t>
            </a:r>
            <a:r>
              <a:rPr lang="en-US" altLang="zh-CN" sz="2000" dirty="0">
                <a:latin typeface="Times New Roman" pitchFamily="18" charset="0"/>
                <a:cs typeface="Times New Roman" pitchFamily="18" charset="0"/>
              </a:rPr>
              <a:t>                     ，</a:t>
            </a:r>
            <a:r>
              <a:rPr lang="en-US" altLang="zh-CN" sz="2000" dirty="0" err="1">
                <a:latin typeface="Times New Roman" pitchFamily="18" charset="0"/>
                <a:cs typeface="Times New Roman" pitchFamily="18" charset="0"/>
              </a:rPr>
              <a:t>其中</a:t>
            </a:r>
            <a:r>
              <a:rPr lang="en-US" altLang="zh-CN" sz="2000" dirty="0">
                <a:latin typeface="Times New Roman" pitchFamily="18" charset="0"/>
                <a:cs typeface="Times New Roman" pitchFamily="18" charset="0"/>
              </a:rPr>
              <a:t>            ，</a:t>
            </a:r>
            <a:r>
              <a:rPr lang="en-US" altLang="zh-CN" sz="2000" dirty="0" err="1">
                <a:latin typeface="Times New Roman" pitchFamily="18" charset="0"/>
                <a:cs typeface="Times New Roman" pitchFamily="18" charset="0"/>
              </a:rPr>
              <a:t>要大于</a:t>
            </a:r>
            <a:r>
              <a:rPr lang="en-US" altLang="zh-CN" sz="2000" dirty="0">
                <a:latin typeface="Times New Roman" pitchFamily="18" charset="0"/>
                <a:cs typeface="Times New Roman" pitchFamily="18" charset="0"/>
              </a:rPr>
              <a:t>        </a:t>
            </a:r>
            <a:r>
              <a:rPr lang="en-US" altLang="zh-CN" sz="2000" dirty="0" err="1">
                <a:latin typeface="Times New Roman" pitchFamily="18" charset="0"/>
                <a:cs typeface="Times New Roman" pitchFamily="18" charset="0"/>
              </a:rPr>
              <a:t>为正时的值，描绘出了杠杆效应的非对称性</a:t>
            </a:r>
            <a:r>
              <a:rPr lang="en-US" altLang="zh-CN" sz="2000" dirty="0">
                <a:latin typeface="Times New Roman" pitchFamily="18" charset="0"/>
                <a:cs typeface="Times New Roman" pitchFamily="18" charset="0"/>
              </a:rPr>
              <a:t>。</a:t>
            </a:r>
          </a:p>
        </p:txBody>
      </p:sp>
      <p:graphicFrame>
        <p:nvGraphicFramePr>
          <p:cNvPr id="4" name="对象 3"/>
          <p:cNvGraphicFramePr>
            <a:graphicFrameLocks noChangeAspect="1"/>
          </p:cNvGraphicFramePr>
          <p:nvPr>
            <p:extLst>
              <p:ext uri="{D42A27DB-BD31-4B8C-83A1-F6EECF244321}">
                <p14:modId xmlns:p14="http://schemas.microsoft.com/office/powerpoint/2010/main" val="566906249"/>
              </p:ext>
            </p:extLst>
          </p:nvPr>
        </p:nvGraphicFramePr>
        <p:xfrm>
          <a:off x="4149403" y="2996952"/>
          <a:ext cx="3414713" cy="439737"/>
        </p:xfrm>
        <a:graphic>
          <a:graphicData uri="http://schemas.openxmlformats.org/presentationml/2006/ole">
            <mc:AlternateContent xmlns:mc="http://schemas.openxmlformats.org/markup-compatibility/2006">
              <mc:Choice xmlns:v="urn:schemas-microsoft-com:vml" Requires="v">
                <p:oleObj name="Equation" r:id="rId2" imgW="1676160" imgH="215640" progId="Equation.DSMT4">
                  <p:embed/>
                </p:oleObj>
              </mc:Choice>
              <mc:Fallback>
                <p:oleObj name="Equation" r:id="rId2" imgW="1676160" imgH="215640" progId="Equation.DSMT4">
                  <p:embed/>
                  <p:pic>
                    <p:nvPicPr>
                      <p:cNvPr id="0" name=""/>
                      <p:cNvPicPr/>
                      <p:nvPr/>
                    </p:nvPicPr>
                    <p:blipFill>
                      <a:blip r:embed="rId3"/>
                      <a:stretch>
                        <a:fillRect/>
                      </a:stretch>
                    </p:blipFill>
                    <p:spPr>
                      <a:xfrm>
                        <a:off x="4149403" y="2996952"/>
                        <a:ext cx="3414713" cy="439737"/>
                      </a:xfrm>
                      <a:prstGeom prst="rect">
                        <a:avLst/>
                      </a:prstGeom>
                      <a:ln>
                        <a:solidFill>
                          <a:srgbClr val="0070C0"/>
                        </a:solidFill>
                      </a:ln>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2629142584"/>
              </p:ext>
            </p:extLst>
          </p:nvPr>
        </p:nvGraphicFramePr>
        <p:xfrm>
          <a:off x="3789363" y="3573016"/>
          <a:ext cx="4402911" cy="841445"/>
        </p:xfrm>
        <a:graphic>
          <a:graphicData uri="http://schemas.openxmlformats.org/presentationml/2006/ole">
            <mc:AlternateContent xmlns:mc="http://schemas.openxmlformats.org/markup-compatibility/2006">
              <mc:Choice xmlns:v="urn:schemas-microsoft-com:vml" Requires="v">
                <p:oleObj name="Equation" r:id="rId4" imgW="2143240" imgH="409695" progId="Equation.DSMT4">
                  <p:embed/>
                </p:oleObj>
              </mc:Choice>
              <mc:Fallback>
                <p:oleObj name="Equation" r:id="rId4" imgW="2143240" imgH="409695" progId="Equation.DSMT4">
                  <p:embed/>
                  <p:pic>
                    <p:nvPicPr>
                      <p:cNvPr id="0" name=""/>
                      <p:cNvPicPr/>
                      <p:nvPr/>
                    </p:nvPicPr>
                    <p:blipFill>
                      <a:blip r:embed="rId5"/>
                      <a:stretch>
                        <a:fillRect/>
                      </a:stretch>
                    </p:blipFill>
                    <p:spPr>
                      <a:xfrm>
                        <a:off x="3789363" y="3573016"/>
                        <a:ext cx="4402911" cy="841445"/>
                      </a:xfrm>
                      <a:prstGeom prst="rect">
                        <a:avLst/>
                      </a:prstGeom>
                      <a:ln>
                        <a:solidFill>
                          <a:srgbClr val="0070C0"/>
                        </a:solidFill>
                      </a:ln>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3574509598"/>
              </p:ext>
            </p:extLst>
          </p:nvPr>
        </p:nvGraphicFramePr>
        <p:xfrm>
          <a:off x="5085507" y="4509120"/>
          <a:ext cx="2016224" cy="795391"/>
        </p:xfrm>
        <a:graphic>
          <a:graphicData uri="http://schemas.openxmlformats.org/presentationml/2006/ole">
            <mc:AlternateContent xmlns:mc="http://schemas.openxmlformats.org/markup-compatibility/2006">
              <mc:Choice xmlns:v="urn:schemas-microsoft-com:vml" Requires="v">
                <p:oleObj name="Equation" r:id="rId6" imgW="1038317" imgH="409695" progId="Equation.DSMT4">
                  <p:embed/>
                </p:oleObj>
              </mc:Choice>
              <mc:Fallback>
                <p:oleObj name="Equation" r:id="rId6" imgW="1038317" imgH="409695" progId="Equation.DSMT4">
                  <p:embed/>
                  <p:pic>
                    <p:nvPicPr>
                      <p:cNvPr id="0" name=""/>
                      <p:cNvPicPr/>
                      <p:nvPr/>
                    </p:nvPicPr>
                    <p:blipFill>
                      <a:blip r:embed="rId7"/>
                      <a:stretch>
                        <a:fillRect/>
                      </a:stretch>
                    </p:blipFill>
                    <p:spPr>
                      <a:xfrm>
                        <a:off x="5085507" y="4509120"/>
                        <a:ext cx="2016224" cy="795391"/>
                      </a:xfrm>
                      <a:prstGeom prst="rect">
                        <a:avLst/>
                      </a:prstGeom>
                      <a:ln>
                        <a:solidFill>
                          <a:srgbClr val="0070C0"/>
                        </a:solidFill>
                      </a:ln>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1478904715"/>
              </p:ext>
            </p:extLst>
          </p:nvPr>
        </p:nvGraphicFramePr>
        <p:xfrm>
          <a:off x="837035" y="5373216"/>
          <a:ext cx="360040" cy="472553"/>
        </p:xfrm>
        <a:graphic>
          <a:graphicData uri="http://schemas.openxmlformats.org/presentationml/2006/ole">
            <mc:AlternateContent xmlns:mc="http://schemas.openxmlformats.org/markup-compatibility/2006">
              <mc:Choice xmlns:v="urn:schemas-microsoft-com:vml" Requires="v">
                <p:oleObj name="Equation" r:id="rId8" imgW="152291" imgH="200167" progId="Equation.DSMT4">
                  <p:embed/>
                </p:oleObj>
              </mc:Choice>
              <mc:Fallback>
                <p:oleObj name="Equation" r:id="rId8" imgW="152291" imgH="200167" progId="Equation.DSMT4">
                  <p:embed/>
                  <p:pic>
                    <p:nvPicPr>
                      <p:cNvPr id="0" name=""/>
                      <p:cNvPicPr/>
                      <p:nvPr/>
                    </p:nvPicPr>
                    <p:blipFill>
                      <a:blip r:embed="rId9"/>
                      <a:stretch>
                        <a:fillRect/>
                      </a:stretch>
                    </p:blipFill>
                    <p:spPr>
                      <a:xfrm>
                        <a:off x="837035" y="5373216"/>
                        <a:ext cx="360040" cy="472553"/>
                      </a:xfrm>
                      <a:prstGeom prst="rect">
                        <a:avLst/>
                      </a:prstGeom>
                    </p:spPr>
                  </p:pic>
                </p:oleObj>
              </mc:Fallback>
            </mc:AlternateContent>
          </a:graphicData>
        </a:graphic>
      </p:graphicFrame>
      <p:graphicFrame>
        <p:nvGraphicFramePr>
          <p:cNvPr id="16" name="对象 15"/>
          <p:cNvGraphicFramePr>
            <a:graphicFrameLocks noChangeAspect="1"/>
          </p:cNvGraphicFramePr>
          <p:nvPr>
            <p:extLst>
              <p:ext uri="{D42A27DB-BD31-4B8C-83A1-F6EECF244321}">
                <p14:modId xmlns:p14="http://schemas.microsoft.com/office/powerpoint/2010/main" val="73490575"/>
              </p:ext>
            </p:extLst>
          </p:nvPr>
        </p:nvGraphicFramePr>
        <p:xfrm>
          <a:off x="1341091" y="5344020"/>
          <a:ext cx="355501" cy="533252"/>
        </p:xfrm>
        <a:graphic>
          <a:graphicData uri="http://schemas.openxmlformats.org/presentationml/2006/ole">
            <mc:AlternateContent xmlns:mc="http://schemas.openxmlformats.org/markup-compatibility/2006">
              <mc:Choice xmlns:v="urn:schemas-microsoft-com:vml" Requires="v">
                <p:oleObj name="Equation" r:id="rId10" imgW="133210" imgH="200167" progId="Equation.DSMT4">
                  <p:embed/>
                </p:oleObj>
              </mc:Choice>
              <mc:Fallback>
                <p:oleObj name="Equation" r:id="rId10" imgW="133210" imgH="200167" progId="Equation.DSMT4">
                  <p:embed/>
                  <p:pic>
                    <p:nvPicPr>
                      <p:cNvPr id="0" name=""/>
                      <p:cNvPicPr/>
                      <p:nvPr/>
                    </p:nvPicPr>
                    <p:blipFill>
                      <a:blip r:embed="rId11"/>
                      <a:stretch>
                        <a:fillRect/>
                      </a:stretch>
                    </p:blipFill>
                    <p:spPr>
                      <a:xfrm>
                        <a:off x="1341091" y="5344020"/>
                        <a:ext cx="355501" cy="533252"/>
                      </a:xfrm>
                      <a:prstGeom prst="rect">
                        <a:avLst/>
                      </a:prstGeom>
                    </p:spPr>
                  </p:pic>
                </p:oleObj>
              </mc:Fallback>
            </mc:AlternateContent>
          </a:graphicData>
        </a:graphic>
      </p:graphicFrame>
      <p:graphicFrame>
        <p:nvGraphicFramePr>
          <p:cNvPr id="17" name="对象 16"/>
          <p:cNvGraphicFramePr>
            <a:graphicFrameLocks noChangeAspect="1"/>
          </p:cNvGraphicFramePr>
          <p:nvPr>
            <p:extLst>
              <p:ext uri="{D42A27DB-BD31-4B8C-83A1-F6EECF244321}">
                <p14:modId xmlns:p14="http://schemas.microsoft.com/office/powerpoint/2010/main" val="3112454775"/>
              </p:ext>
            </p:extLst>
          </p:nvPr>
        </p:nvGraphicFramePr>
        <p:xfrm>
          <a:off x="1845147" y="5398140"/>
          <a:ext cx="379313" cy="479132"/>
        </p:xfrm>
        <a:graphic>
          <a:graphicData uri="http://schemas.openxmlformats.org/presentationml/2006/ole">
            <mc:AlternateContent xmlns:mc="http://schemas.openxmlformats.org/markup-compatibility/2006">
              <mc:Choice xmlns:v="urn:schemas-microsoft-com:vml" Requires="v">
                <p:oleObj name="Equation" r:id="rId12" imgW="181094" imgH="228608" progId="Equation.DSMT4">
                  <p:embed/>
                </p:oleObj>
              </mc:Choice>
              <mc:Fallback>
                <p:oleObj name="Equation" r:id="rId12" imgW="181094" imgH="228608" progId="Equation.DSMT4">
                  <p:embed/>
                  <p:pic>
                    <p:nvPicPr>
                      <p:cNvPr id="0" name=""/>
                      <p:cNvPicPr/>
                      <p:nvPr/>
                    </p:nvPicPr>
                    <p:blipFill>
                      <a:blip r:embed="rId13"/>
                      <a:stretch>
                        <a:fillRect/>
                      </a:stretch>
                    </p:blipFill>
                    <p:spPr>
                      <a:xfrm>
                        <a:off x="1845147" y="5398140"/>
                        <a:ext cx="379313" cy="479132"/>
                      </a:xfrm>
                      <a:prstGeom prst="rect">
                        <a:avLst/>
                      </a:prstGeom>
                    </p:spPr>
                  </p:pic>
                </p:oleObj>
              </mc:Fallback>
            </mc:AlternateContent>
          </a:graphicData>
        </a:graphic>
      </p:graphicFrame>
      <p:graphicFrame>
        <p:nvGraphicFramePr>
          <p:cNvPr id="18" name="对象 17"/>
          <p:cNvGraphicFramePr>
            <a:graphicFrameLocks noChangeAspect="1"/>
          </p:cNvGraphicFramePr>
          <p:nvPr>
            <p:extLst>
              <p:ext uri="{D42A27DB-BD31-4B8C-83A1-F6EECF244321}">
                <p14:modId xmlns:p14="http://schemas.microsoft.com/office/powerpoint/2010/main" val="559168965"/>
              </p:ext>
            </p:extLst>
          </p:nvPr>
        </p:nvGraphicFramePr>
        <p:xfrm>
          <a:off x="10198075" y="5334893"/>
          <a:ext cx="542379" cy="542379"/>
        </p:xfrm>
        <a:graphic>
          <a:graphicData uri="http://schemas.openxmlformats.org/presentationml/2006/ole">
            <mc:AlternateContent xmlns:mc="http://schemas.openxmlformats.org/markup-compatibility/2006">
              <mc:Choice xmlns:v="urn:schemas-microsoft-com:vml" Requires="v">
                <p:oleObj name="Equation" r:id="rId14" imgW="219256" imgH="219248" progId="Equation.DSMT4">
                  <p:embed/>
                </p:oleObj>
              </mc:Choice>
              <mc:Fallback>
                <p:oleObj name="Equation" r:id="rId14" imgW="219256" imgH="219248" progId="Equation.DSMT4">
                  <p:embed/>
                  <p:pic>
                    <p:nvPicPr>
                      <p:cNvPr id="0" name=""/>
                      <p:cNvPicPr/>
                      <p:nvPr/>
                    </p:nvPicPr>
                    <p:blipFill>
                      <a:blip r:embed="rId15"/>
                      <a:stretch>
                        <a:fillRect/>
                      </a:stretch>
                    </p:blipFill>
                    <p:spPr>
                      <a:xfrm>
                        <a:off x="10198075" y="5334893"/>
                        <a:ext cx="542379" cy="542379"/>
                      </a:xfrm>
                      <a:prstGeom prst="rect">
                        <a:avLst/>
                      </a:prstGeom>
                    </p:spPr>
                  </p:pic>
                </p:oleObj>
              </mc:Fallback>
            </mc:AlternateContent>
          </a:graphicData>
        </a:graphic>
      </p:graphicFrame>
      <p:graphicFrame>
        <p:nvGraphicFramePr>
          <p:cNvPr id="19" name="对象 18"/>
          <p:cNvGraphicFramePr>
            <a:graphicFrameLocks noChangeAspect="1"/>
          </p:cNvGraphicFramePr>
          <p:nvPr>
            <p:extLst>
              <p:ext uri="{D42A27DB-BD31-4B8C-83A1-F6EECF244321}">
                <p14:modId xmlns:p14="http://schemas.microsoft.com/office/powerpoint/2010/main" val="3898916143"/>
              </p:ext>
            </p:extLst>
          </p:nvPr>
        </p:nvGraphicFramePr>
        <p:xfrm>
          <a:off x="10970890" y="5373216"/>
          <a:ext cx="379313" cy="459168"/>
        </p:xfrm>
        <a:graphic>
          <a:graphicData uri="http://schemas.openxmlformats.org/presentationml/2006/ole">
            <mc:AlternateContent xmlns:mc="http://schemas.openxmlformats.org/markup-compatibility/2006">
              <mc:Choice xmlns:v="urn:schemas-microsoft-com:vml" Requires="v">
                <p:oleObj name="Equation" r:id="rId16" imgW="181094" imgH="219248" progId="Equation.DSMT4">
                  <p:embed/>
                </p:oleObj>
              </mc:Choice>
              <mc:Fallback>
                <p:oleObj name="Equation" r:id="rId16" imgW="181094" imgH="219248" progId="Equation.DSMT4">
                  <p:embed/>
                  <p:pic>
                    <p:nvPicPr>
                      <p:cNvPr id="0" name=""/>
                      <p:cNvPicPr/>
                      <p:nvPr/>
                    </p:nvPicPr>
                    <p:blipFill>
                      <a:blip r:embed="rId17"/>
                      <a:stretch>
                        <a:fillRect/>
                      </a:stretch>
                    </p:blipFill>
                    <p:spPr>
                      <a:xfrm>
                        <a:off x="10970890" y="5373216"/>
                        <a:ext cx="379313" cy="459168"/>
                      </a:xfrm>
                      <a:prstGeom prst="rect">
                        <a:avLst/>
                      </a:prstGeom>
                    </p:spPr>
                  </p:pic>
                </p:oleObj>
              </mc:Fallback>
            </mc:AlternateContent>
          </a:graphicData>
        </a:graphic>
      </p:graphicFrame>
      <p:graphicFrame>
        <p:nvGraphicFramePr>
          <p:cNvPr id="20" name="对象 19"/>
          <p:cNvGraphicFramePr>
            <a:graphicFrameLocks noChangeAspect="1"/>
          </p:cNvGraphicFramePr>
          <p:nvPr>
            <p:extLst>
              <p:ext uri="{D42A27DB-BD31-4B8C-83A1-F6EECF244321}">
                <p14:modId xmlns:p14="http://schemas.microsoft.com/office/powerpoint/2010/main" val="538858831"/>
              </p:ext>
            </p:extLst>
          </p:nvPr>
        </p:nvGraphicFramePr>
        <p:xfrm>
          <a:off x="1341091" y="5733256"/>
          <a:ext cx="810482" cy="548267"/>
        </p:xfrm>
        <a:graphic>
          <a:graphicData uri="http://schemas.openxmlformats.org/presentationml/2006/ole">
            <mc:AlternateContent xmlns:mc="http://schemas.openxmlformats.org/markup-compatibility/2006">
              <mc:Choice xmlns:v="urn:schemas-microsoft-com:vml" Requires="v">
                <p:oleObj name="Equation" r:id="rId18" imgW="324024" imgH="219248" progId="Equation.DSMT4">
                  <p:embed/>
                </p:oleObj>
              </mc:Choice>
              <mc:Fallback>
                <p:oleObj name="Equation" r:id="rId18" imgW="324024" imgH="219248" progId="Equation.DSMT4">
                  <p:embed/>
                  <p:pic>
                    <p:nvPicPr>
                      <p:cNvPr id="0" name=""/>
                      <p:cNvPicPr/>
                      <p:nvPr/>
                    </p:nvPicPr>
                    <p:blipFill>
                      <a:blip r:embed="rId19"/>
                      <a:stretch>
                        <a:fillRect/>
                      </a:stretch>
                    </p:blipFill>
                    <p:spPr>
                      <a:xfrm>
                        <a:off x="1341091" y="5733256"/>
                        <a:ext cx="810482" cy="548267"/>
                      </a:xfrm>
                      <a:prstGeom prst="rect">
                        <a:avLst/>
                      </a:prstGeom>
                    </p:spPr>
                  </p:pic>
                </p:oleObj>
              </mc:Fallback>
            </mc:AlternateContent>
          </a:graphicData>
        </a:graphic>
      </p:graphicFrame>
      <p:graphicFrame>
        <p:nvGraphicFramePr>
          <p:cNvPr id="21" name="对象 20"/>
          <p:cNvGraphicFramePr>
            <a:graphicFrameLocks noChangeAspect="1"/>
          </p:cNvGraphicFramePr>
          <p:nvPr>
            <p:extLst>
              <p:ext uri="{D42A27DB-BD31-4B8C-83A1-F6EECF244321}">
                <p14:modId xmlns:p14="http://schemas.microsoft.com/office/powerpoint/2010/main" val="4044113671"/>
              </p:ext>
            </p:extLst>
          </p:nvPr>
        </p:nvGraphicFramePr>
        <p:xfrm>
          <a:off x="2853259" y="5733256"/>
          <a:ext cx="548267" cy="548267"/>
        </p:xfrm>
        <a:graphic>
          <a:graphicData uri="http://schemas.openxmlformats.org/presentationml/2006/ole">
            <mc:AlternateContent xmlns:mc="http://schemas.openxmlformats.org/markup-compatibility/2006">
              <mc:Choice xmlns:v="urn:schemas-microsoft-com:vml" Requires="v">
                <p:oleObj name="Equation" r:id="rId20" imgW="219256" imgH="219248" progId="Equation.DSMT4">
                  <p:embed/>
                </p:oleObj>
              </mc:Choice>
              <mc:Fallback>
                <p:oleObj name="Equation" r:id="rId20" imgW="219256" imgH="219248" progId="Equation.DSMT4">
                  <p:embed/>
                  <p:pic>
                    <p:nvPicPr>
                      <p:cNvPr id="0" name=""/>
                      <p:cNvPicPr/>
                      <p:nvPr/>
                    </p:nvPicPr>
                    <p:blipFill>
                      <a:blip r:embed="rId21"/>
                      <a:stretch>
                        <a:fillRect/>
                      </a:stretch>
                    </p:blipFill>
                    <p:spPr>
                      <a:xfrm>
                        <a:off x="2853259" y="5733256"/>
                        <a:ext cx="548267" cy="548267"/>
                      </a:xfrm>
                      <a:prstGeom prst="rect">
                        <a:avLst/>
                      </a:prstGeom>
                    </p:spPr>
                  </p:pic>
                </p:oleObj>
              </mc:Fallback>
            </mc:AlternateContent>
          </a:graphicData>
        </a:graphic>
      </p:graphicFrame>
      <p:graphicFrame>
        <p:nvGraphicFramePr>
          <p:cNvPr id="22" name="对象 21"/>
          <p:cNvGraphicFramePr>
            <a:graphicFrameLocks noChangeAspect="1"/>
          </p:cNvGraphicFramePr>
          <p:nvPr>
            <p:extLst>
              <p:ext uri="{D42A27DB-BD31-4B8C-83A1-F6EECF244321}">
                <p14:modId xmlns:p14="http://schemas.microsoft.com/office/powerpoint/2010/main" val="3729738776"/>
              </p:ext>
            </p:extLst>
          </p:nvPr>
        </p:nvGraphicFramePr>
        <p:xfrm>
          <a:off x="3588993" y="5805264"/>
          <a:ext cx="416394" cy="504056"/>
        </p:xfrm>
        <a:graphic>
          <a:graphicData uri="http://schemas.openxmlformats.org/presentationml/2006/ole">
            <mc:AlternateContent xmlns:mc="http://schemas.openxmlformats.org/markup-compatibility/2006">
              <mc:Choice xmlns:v="urn:schemas-microsoft-com:vml" Requires="v">
                <p:oleObj name="Equation" r:id="rId22" imgW="181094" imgH="219248" progId="Equation.DSMT4">
                  <p:embed/>
                </p:oleObj>
              </mc:Choice>
              <mc:Fallback>
                <p:oleObj name="Equation" r:id="rId22" imgW="181094" imgH="219248" progId="Equation.DSMT4">
                  <p:embed/>
                  <p:pic>
                    <p:nvPicPr>
                      <p:cNvPr id="0" name=""/>
                      <p:cNvPicPr/>
                      <p:nvPr/>
                    </p:nvPicPr>
                    <p:blipFill>
                      <a:blip r:embed="rId23"/>
                      <a:stretch>
                        <a:fillRect/>
                      </a:stretch>
                    </p:blipFill>
                    <p:spPr>
                      <a:xfrm>
                        <a:off x="3588993" y="5805264"/>
                        <a:ext cx="416394" cy="504056"/>
                      </a:xfrm>
                      <a:prstGeom prst="rect">
                        <a:avLst/>
                      </a:prstGeom>
                    </p:spPr>
                  </p:pic>
                </p:oleObj>
              </mc:Fallback>
            </mc:AlternateContent>
          </a:graphicData>
        </a:graphic>
      </p:graphicFrame>
      <p:graphicFrame>
        <p:nvGraphicFramePr>
          <p:cNvPr id="23" name="对象 22"/>
          <p:cNvGraphicFramePr>
            <a:graphicFrameLocks noChangeAspect="1"/>
          </p:cNvGraphicFramePr>
          <p:nvPr>
            <p:extLst>
              <p:ext uri="{D42A27DB-BD31-4B8C-83A1-F6EECF244321}">
                <p14:modId xmlns:p14="http://schemas.microsoft.com/office/powerpoint/2010/main" val="2998683901"/>
              </p:ext>
            </p:extLst>
          </p:nvPr>
        </p:nvGraphicFramePr>
        <p:xfrm>
          <a:off x="4797475" y="5805264"/>
          <a:ext cx="1368152" cy="456051"/>
        </p:xfrm>
        <a:graphic>
          <a:graphicData uri="http://schemas.openxmlformats.org/presentationml/2006/ole">
            <mc:AlternateContent xmlns:mc="http://schemas.openxmlformats.org/markup-compatibility/2006">
              <mc:Choice xmlns:v="urn:schemas-microsoft-com:vml" Requires="v">
                <p:oleObj name="Equation" r:id="rId24" imgW="657409" imgH="219248" progId="Equation.DSMT4">
                  <p:embed/>
                </p:oleObj>
              </mc:Choice>
              <mc:Fallback>
                <p:oleObj name="Equation" r:id="rId24" imgW="657409" imgH="219248" progId="Equation.DSMT4">
                  <p:embed/>
                  <p:pic>
                    <p:nvPicPr>
                      <p:cNvPr id="0" name=""/>
                      <p:cNvPicPr/>
                      <p:nvPr/>
                    </p:nvPicPr>
                    <p:blipFill>
                      <a:blip r:embed="rId25"/>
                      <a:stretch>
                        <a:fillRect/>
                      </a:stretch>
                    </p:blipFill>
                    <p:spPr>
                      <a:xfrm>
                        <a:off x="4797475" y="5805264"/>
                        <a:ext cx="1368152" cy="456051"/>
                      </a:xfrm>
                      <a:prstGeom prst="rect">
                        <a:avLst/>
                      </a:prstGeom>
                    </p:spPr>
                  </p:pic>
                </p:oleObj>
              </mc:Fallback>
            </mc:AlternateContent>
          </a:graphicData>
        </a:graphic>
      </p:graphicFrame>
      <p:graphicFrame>
        <p:nvGraphicFramePr>
          <p:cNvPr id="24" name="对象 23"/>
          <p:cNvGraphicFramePr>
            <a:graphicFrameLocks noChangeAspect="1"/>
          </p:cNvGraphicFramePr>
          <p:nvPr>
            <p:extLst>
              <p:ext uri="{D42A27DB-BD31-4B8C-83A1-F6EECF244321}">
                <p14:modId xmlns:p14="http://schemas.microsoft.com/office/powerpoint/2010/main" val="3395217198"/>
              </p:ext>
            </p:extLst>
          </p:nvPr>
        </p:nvGraphicFramePr>
        <p:xfrm>
          <a:off x="6885707" y="5818510"/>
          <a:ext cx="757833" cy="418802"/>
        </p:xfrm>
        <a:graphic>
          <a:graphicData uri="http://schemas.openxmlformats.org/presentationml/2006/ole">
            <mc:AlternateContent xmlns:mc="http://schemas.openxmlformats.org/markup-compatibility/2006">
              <mc:Choice xmlns:v="urn:schemas-microsoft-com:vml" Requires="v">
                <p:oleObj name="Equation" r:id="rId26" imgW="361827" imgH="200167" progId="Equation.DSMT4">
                  <p:embed/>
                </p:oleObj>
              </mc:Choice>
              <mc:Fallback>
                <p:oleObj name="Equation" r:id="rId26" imgW="361827" imgH="200167" progId="Equation.DSMT4">
                  <p:embed/>
                  <p:pic>
                    <p:nvPicPr>
                      <p:cNvPr id="0" name=""/>
                      <p:cNvPicPr/>
                      <p:nvPr/>
                    </p:nvPicPr>
                    <p:blipFill>
                      <a:blip r:embed="rId27"/>
                      <a:stretch>
                        <a:fillRect/>
                      </a:stretch>
                    </p:blipFill>
                    <p:spPr>
                      <a:xfrm>
                        <a:off x="6885707" y="5818510"/>
                        <a:ext cx="757833" cy="418802"/>
                      </a:xfrm>
                      <a:prstGeom prst="rect">
                        <a:avLst/>
                      </a:prstGeom>
                    </p:spPr>
                  </p:pic>
                </p:oleObj>
              </mc:Fallback>
            </mc:AlternateContent>
          </a:graphicData>
        </a:graphic>
      </p:graphicFrame>
      <p:graphicFrame>
        <p:nvGraphicFramePr>
          <p:cNvPr id="25" name="对象 24"/>
          <p:cNvGraphicFramePr>
            <a:graphicFrameLocks noChangeAspect="1"/>
          </p:cNvGraphicFramePr>
          <p:nvPr>
            <p:extLst>
              <p:ext uri="{D42A27DB-BD31-4B8C-83A1-F6EECF244321}">
                <p14:modId xmlns:p14="http://schemas.microsoft.com/office/powerpoint/2010/main" val="3580370430"/>
              </p:ext>
            </p:extLst>
          </p:nvPr>
        </p:nvGraphicFramePr>
        <p:xfrm>
          <a:off x="8652060" y="5701156"/>
          <a:ext cx="542379" cy="542379"/>
        </p:xfrm>
        <a:graphic>
          <a:graphicData uri="http://schemas.openxmlformats.org/presentationml/2006/ole">
            <mc:AlternateContent xmlns:mc="http://schemas.openxmlformats.org/markup-compatibility/2006">
              <mc:Choice xmlns:v="urn:schemas-microsoft-com:vml" Requires="v">
                <p:oleObj name="Equation" r:id="rId28" imgW="219256" imgH="219248" progId="Equation.DSMT4">
                  <p:embed/>
                </p:oleObj>
              </mc:Choice>
              <mc:Fallback>
                <p:oleObj name="Equation" r:id="rId28" imgW="219256" imgH="219248" progId="Equation.DSMT4">
                  <p:embed/>
                  <p:pic>
                    <p:nvPicPr>
                      <p:cNvPr id="0" name=""/>
                      <p:cNvPicPr/>
                      <p:nvPr/>
                    </p:nvPicPr>
                    <p:blipFill>
                      <a:blip r:embed="rId29"/>
                      <a:stretch>
                        <a:fillRect/>
                      </a:stretch>
                    </p:blipFill>
                    <p:spPr>
                      <a:xfrm>
                        <a:off x="8652060" y="5701156"/>
                        <a:ext cx="542379" cy="542379"/>
                      </a:xfrm>
                      <a:prstGeom prst="rect">
                        <a:avLst/>
                      </a:prstGeom>
                    </p:spPr>
                  </p:pic>
                </p:oleObj>
              </mc:Fallback>
            </mc:AlternateContent>
          </a:graphicData>
        </a:graphic>
      </p:graphicFrame>
      <p:sp>
        <p:nvSpPr>
          <p:cNvPr id="26" name="标题 1"/>
          <p:cNvSpPr>
            <a:spLocks noGrp="1"/>
          </p:cNvSpPr>
          <p:nvPr>
            <p:ph type="title"/>
          </p:nvPr>
        </p:nvSpPr>
        <p:spPr>
          <a:xfrm>
            <a:off x="188963" y="116632"/>
            <a:ext cx="9952911" cy="504056"/>
          </a:xfrm>
        </p:spPr>
        <p:txBody>
          <a:bodyPr>
            <a:noAutofit/>
          </a:bodyPr>
          <a:lstStyle/>
          <a:p>
            <a:pPr algn="l"/>
            <a:r>
              <a:rPr lang="zh-CN" altLang="en-US" sz="2600" b="1" cap="small" dirty="0">
                <a:latin typeface="微软雅黑" pitchFamily="34" charset="-122"/>
                <a:ea typeface="微软雅黑" pitchFamily="34" charset="-122"/>
                <a:cs typeface="Times New Roman" pitchFamily="18" charset="0"/>
              </a:rPr>
              <a:t>第六节   其他</a:t>
            </a:r>
            <a:r>
              <a:rPr lang="en-US" altLang="zh-CN" sz="2600" b="1" cap="small" dirty="0">
                <a:latin typeface="微软雅黑" pitchFamily="34" charset="-122"/>
                <a:ea typeface="微软雅黑" pitchFamily="34" charset="-122"/>
                <a:cs typeface="Times New Roman" pitchFamily="18" charset="0"/>
              </a:rPr>
              <a:t>GARCH</a:t>
            </a:r>
            <a:r>
              <a:rPr lang="zh-CN" altLang="en-US" sz="2600" b="1" cap="small" dirty="0">
                <a:latin typeface="微软雅黑" pitchFamily="34" charset="-122"/>
                <a:ea typeface="微软雅黑" pitchFamily="34" charset="-122"/>
                <a:cs typeface="Times New Roman" pitchFamily="18" charset="0"/>
              </a:rPr>
              <a:t>族</a:t>
            </a:r>
            <a:r>
              <a:rPr lang="en-US" altLang="zh-CN" sz="2600" b="1" cap="small" dirty="0">
                <a:latin typeface="微软雅黑" pitchFamily="34" charset="-122"/>
                <a:ea typeface="微软雅黑" pitchFamily="34" charset="-122"/>
                <a:cs typeface="Times New Roman" pitchFamily="18" charset="0"/>
              </a:rPr>
              <a:t>——TGARCH</a:t>
            </a:r>
            <a:endParaRPr lang="zh-CN" altLang="en-US" sz="2600" b="1" cap="small" dirty="0">
              <a:latin typeface="微软雅黑" pitchFamily="34" charset="-122"/>
              <a:ea typeface="微软雅黑" pitchFamily="34" charset="-122"/>
              <a:cs typeface="Times New Roman" pitchFamily="18" charset="0"/>
            </a:endParaRPr>
          </a:p>
        </p:txBody>
      </p:sp>
      <p:graphicFrame>
        <p:nvGraphicFramePr>
          <p:cNvPr id="15" name="对象 14"/>
          <p:cNvGraphicFramePr>
            <a:graphicFrameLocks noChangeAspect="1"/>
          </p:cNvGraphicFramePr>
          <p:nvPr>
            <p:extLst>
              <p:ext uri="{D42A27DB-BD31-4B8C-83A1-F6EECF244321}">
                <p14:modId xmlns:p14="http://schemas.microsoft.com/office/powerpoint/2010/main" val="990344284"/>
              </p:ext>
            </p:extLst>
          </p:nvPr>
        </p:nvGraphicFramePr>
        <p:xfrm>
          <a:off x="5256213" y="2492375"/>
          <a:ext cx="1241425" cy="441325"/>
        </p:xfrm>
        <a:graphic>
          <a:graphicData uri="http://schemas.openxmlformats.org/presentationml/2006/ole">
            <mc:AlternateContent xmlns:mc="http://schemas.openxmlformats.org/markup-compatibility/2006">
              <mc:Choice xmlns:v="urn:schemas-microsoft-com:vml" Requires="v">
                <p:oleObj name="Equation" r:id="rId30" imgW="571320" imgH="203040" progId="Equation.DSMT4">
                  <p:embed/>
                </p:oleObj>
              </mc:Choice>
              <mc:Fallback>
                <p:oleObj name="Equation" r:id="rId30" imgW="571320" imgH="203040" progId="Equation.DSMT4">
                  <p:embed/>
                  <p:pic>
                    <p:nvPicPr>
                      <p:cNvPr id="0" name=""/>
                      <p:cNvPicPr/>
                      <p:nvPr/>
                    </p:nvPicPr>
                    <p:blipFill>
                      <a:blip r:embed="rId31"/>
                      <a:stretch>
                        <a:fillRect/>
                      </a:stretch>
                    </p:blipFill>
                    <p:spPr>
                      <a:xfrm>
                        <a:off x="5256213" y="2492375"/>
                        <a:ext cx="1241425" cy="441325"/>
                      </a:xfrm>
                      <a:prstGeom prst="rect">
                        <a:avLst/>
                      </a:prstGeom>
                      <a:ln>
                        <a:solidFill>
                          <a:srgbClr val="0070C0"/>
                        </a:solidFill>
                      </a:ln>
                    </p:spPr>
                  </p:pic>
                </p:oleObj>
              </mc:Fallback>
            </mc:AlternateContent>
          </a:graphicData>
        </a:graphic>
      </p:graphicFrame>
    </p:spTree>
    <p:extLst>
      <p:ext uri="{BB962C8B-B14F-4D97-AF65-F5344CB8AC3E}">
        <p14:creationId xmlns:p14="http://schemas.microsoft.com/office/powerpoint/2010/main" val="23749334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32979" y="616039"/>
            <a:ext cx="11521280" cy="5687711"/>
          </a:xfrm>
          <a:prstGeom prst="rect">
            <a:avLst/>
          </a:prstGeom>
        </p:spPr>
        <p:txBody>
          <a:bodyPr wrap="square">
            <a:spAutoFit/>
          </a:bodyPr>
          <a:lstStyle/>
          <a:p>
            <a:pPr>
              <a:lnSpc>
                <a:spcPct val="130000"/>
              </a:lnSpc>
            </a:pPr>
            <a:r>
              <a:rPr kumimoji="1"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（三）</a:t>
            </a:r>
            <a:r>
              <a:rPr kumimoji="1" lang="en-US" altLang="zh-CN"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EGARCH</a:t>
            </a:r>
          </a:p>
          <a:p>
            <a:pPr marL="285750" indent="-285750">
              <a:lnSpc>
                <a:spcPct val="130000"/>
              </a:lnSpc>
              <a:buFont typeface="Wingdings" pitchFamily="2" charset="2"/>
              <a:buChar char="u"/>
            </a:pPr>
            <a:r>
              <a:rPr lang="en-US" altLang="zh-CN" sz="2000" dirty="0">
                <a:latin typeface="Times New Roman" pitchFamily="18" charset="0"/>
                <a:cs typeface="Times New Roman" pitchFamily="18" charset="0"/>
              </a:rPr>
              <a:t>Nelson</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1991</a:t>
            </a:r>
            <a:r>
              <a:rPr lang="zh-CN" altLang="zh-CN" sz="2000" dirty="0">
                <a:latin typeface="Times New Roman" pitchFamily="18" charset="0"/>
                <a:cs typeface="Times New Roman" pitchFamily="18" charset="0"/>
              </a:rPr>
              <a:t>）提出了另一种非对称的</a:t>
            </a:r>
            <a:r>
              <a:rPr lang="en-US" altLang="zh-CN" sz="2000" dirty="0">
                <a:latin typeface="Times New Roman" pitchFamily="18" charset="0"/>
                <a:cs typeface="Times New Roman" pitchFamily="18" charset="0"/>
              </a:rPr>
              <a:t>EGARCH</a:t>
            </a:r>
            <a:r>
              <a:rPr lang="zh-CN" altLang="zh-CN" sz="2000" dirty="0">
                <a:latin typeface="Times New Roman" pitchFamily="18" charset="0"/>
                <a:cs typeface="Times New Roman" pitchFamily="18" charset="0"/>
              </a:rPr>
              <a:t>模型（</a:t>
            </a:r>
            <a:r>
              <a:rPr lang="en-US" altLang="zh-CN" sz="2000" dirty="0">
                <a:latin typeface="Times New Roman" pitchFamily="18" charset="0"/>
                <a:cs typeface="Times New Roman" pitchFamily="18" charset="0"/>
              </a:rPr>
              <a:t>Exponential GARCH</a:t>
            </a:r>
            <a:r>
              <a:rPr lang="zh-CN" altLang="zh-CN" sz="2000" dirty="0">
                <a:latin typeface="Times New Roman" pitchFamily="18" charset="0"/>
                <a:cs typeface="Times New Roman" pitchFamily="18" charset="0"/>
              </a:rPr>
              <a:t>）</a:t>
            </a:r>
            <a:r>
              <a:rPr lang="zh-CN" altLang="en-US" sz="2000" dirty="0">
                <a:latin typeface="Times New Roman" pitchFamily="18" charset="0"/>
                <a:cs typeface="Times New Roman" pitchFamily="18" charset="0"/>
              </a:rPr>
              <a:t>。</a:t>
            </a:r>
            <a:endParaRPr lang="en-US" altLang="zh-CN" sz="2000" dirty="0">
              <a:latin typeface="Times New Roman" pitchFamily="18" charset="0"/>
              <a:cs typeface="Times New Roman" pitchFamily="18" charset="0"/>
            </a:endParaRPr>
          </a:p>
          <a:p>
            <a:pPr marL="285750" indent="-285750">
              <a:lnSpc>
                <a:spcPct val="130000"/>
              </a:lnSpc>
              <a:buFont typeface="Wingdings" pitchFamily="2" charset="2"/>
              <a:buChar char="u"/>
            </a:pPr>
            <a:r>
              <a:rPr lang="zh-CN" altLang="zh-CN" sz="2000" dirty="0">
                <a:latin typeface="Times New Roman" pitchFamily="18" charset="0"/>
                <a:cs typeface="Times New Roman" pitchFamily="18" charset="0"/>
              </a:rPr>
              <a:t>以最简单的</a:t>
            </a:r>
            <a:r>
              <a:rPr lang="en-US" altLang="zh-CN" sz="2000" dirty="0">
                <a:latin typeface="Times New Roman" pitchFamily="18" charset="0"/>
                <a:cs typeface="Times New Roman" pitchFamily="18" charset="0"/>
              </a:rPr>
              <a:t>EGARCH</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1,1</a:t>
            </a:r>
            <a:r>
              <a:rPr lang="zh-CN" altLang="zh-CN" sz="2000" dirty="0">
                <a:latin typeface="Times New Roman" pitchFamily="18" charset="0"/>
                <a:cs typeface="Times New Roman" pitchFamily="18" charset="0"/>
              </a:rPr>
              <a:t>）模型为例</a:t>
            </a:r>
            <a:r>
              <a:rPr lang="zh-CN" altLang="en-US" sz="2000" dirty="0">
                <a:latin typeface="Times New Roman" pitchFamily="18" charset="0"/>
                <a:cs typeface="Times New Roman" pitchFamily="18" charset="0"/>
              </a:rPr>
              <a:t>：</a:t>
            </a:r>
            <a:endParaRPr lang="en-US" altLang="zh-CN" sz="2000" dirty="0">
              <a:latin typeface="Times New Roman" pitchFamily="18" charset="0"/>
              <a:cs typeface="Times New Roman" pitchFamily="18" charset="0"/>
            </a:endParaRPr>
          </a:p>
          <a:p>
            <a:pPr marL="285750" indent="-285750">
              <a:lnSpc>
                <a:spcPct val="130000"/>
              </a:lnSpc>
              <a:buFont typeface="Wingdings" pitchFamily="2" charset="2"/>
              <a:buChar char="u"/>
            </a:pPr>
            <a:endParaRPr lang="en-US" altLang="zh-CN" sz="2000" dirty="0">
              <a:latin typeface="Times New Roman" pitchFamily="18" charset="0"/>
              <a:cs typeface="Times New Roman" pitchFamily="18" charset="0"/>
            </a:endParaRPr>
          </a:p>
          <a:p>
            <a:pPr>
              <a:lnSpc>
                <a:spcPct val="130000"/>
              </a:lnSpc>
            </a:pPr>
            <a:endParaRPr lang="en-US" altLang="zh-CN" sz="2000" dirty="0">
              <a:latin typeface="Times New Roman" pitchFamily="18" charset="0"/>
              <a:cs typeface="Times New Roman" pitchFamily="18" charset="0"/>
            </a:endParaRPr>
          </a:p>
          <a:p>
            <a:pPr marL="285750" indent="-285750">
              <a:lnSpc>
                <a:spcPct val="130000"/>
              </a:lnSpc>
              <a:buFont typeface="Wingdings" pitchFamily="2" charset="2"/>
              <a:buChar char="u"/>
            </a:pPr>
            <a:endParaRPr lang="en-US" altLang="zh-CN" sz="2000" dirty="0">
              <a:latin typeface="Times New Roman" pitchFamily="18" charset="0"/>
              <a:cs typeface="Times New Roman" pitchFamily="18" charset="0"/>
            </a:endParaRPr>
          </a:p>
          <a:p>
            <a:pPr>
              <a:lnSpc>
                <a:spcPct val="130000"/>
              </a:lnSpc>
            </a:pPr>
            <a:endParaRPr lang="en-US" altLang="zh-CN" sz="2000" dirty="0">
              <a:latin typeface="Times New Roman" pitchFamily="18" charset="0"/>
              <a:cs typeface="Times New Roman" pitchFamily="18" charset="0"/>
            </a:endParaRPr>
          </a:p>
          <a:p>
            <a:pPr marL="342900" indent="-342900">
              <a:lnSpc>
                <a:spcPct val="130000"/>
              </a:lnSpc>
              <a:buFont typeface="Wingdings" pitchFamily="2" charset="2"/>
              <a:buChar char="u"/>
            </a:pPr>
            <a:endParaRPr lang="en-US" altLang="zh-CN" sz="2000" dirty="0"/>
          </a:p>
          <a:p>
            <a:pPr marL="342900" indent="-342900">
              <a:lnSpc>
                <a:spcPct val="130000"/>
              </a:lnSpc>
              <a:buFont typeface="Wingdings" pitchFamily="2" charset="2"/>
              <a:buChar char="u"/>
            </a:pPr>
            <a:endParaRPr lang="en-US" altLang="zh-CN" sz="2000" dirty="0"/>
          </a:p>
          <a:p>
            <a:pPr marL="342900" indent="-342900">
              <a:lnSpc>
                <a:spcPct val="130000"/>
              </a:lnSpc>
              <a:buFont typeface="Wingdings" pitchFamily="2" charset="2"/>
              <a:buChar char="u"/>
            </a:pPr>
            <a:endParaRPr lang="en-US" altLang="zh-CN" sz="2000" dirty="0"/>
          </a:p>
          <a:p>
            <a:pPr marL="342900" indent="-342900">
              <a:lnSpc>
                <a:spcPct val="130000"/>
              </a:lnSpc>
              <a:spcBef>
                <a:spcPts val="1200"/>
              </a:spcBef>
              <a:buFont typeface="Wingdings" pitchFamily="2" charset="2"/>
              <a:buChar char="u"/>
            </a:pPr>
            <a:r>
              <a:rPr lang="zh-CN" altLang="zh-CN" sz="2000" dirty="0"/>
              <a:t>对于</a:t>
            </a:r>
            <a:r>
              <a:rPr lang="en-US" altLang="zh-CN" sz="2000" dirty="0"/>
              <a:t>                  </a:t>
            </a:r>
            <a:r>
              <a:rPr lang="zh-CN" altLang="zh-CN" sz="2000" dirty="0"/>
              <a:t>项，当</a:t>
            </a:r>
            <a:r>
              <a:rPr lang="en-US" altLang="zh-CN" sz="2000" dirty="0"/>
              <a:t>           </a:t>
            </a:r>
            <a:r>
              <a:rPr lang="zh-CN" altLang="zh-CN" sz="2000" dirty="0"/>
              <a:t>时，能够捕捉到波动的持续性现象。并且均值方程的扰动项</a:t>
            </a:r>
            <a:r>
              <a:rPr lang="en-US" altLang="zh-CN" sz="2000" dirty="0"/>
              <a:t>        </a:t>
            </a:r>
            <a:r>
              <a:rPr lang="zh-CN" altLang="zh-CN" sz="2000" dirty="0"/>
              <a:t>与扰动项标准差</a:t>
            </a:r>
            <a:r>
              <a:rPr lang="en-US" altLang="zh-CN" sz="2000" dirty="0"/>
              <a:t>        </a:t>
            </a:r>
            <a:r>
              <a:rPr lang="zh-CN" altLang="zh-CN" sz="2000" dirty="0"/>
              <a:t>之比</a:t>
            </a:r>
            <a:r>
              <a:rPr lang="en-US" altLang="zh-CN" sz="2000" dirty="0"/>
              <a:t>                 </a:t>
            </a:r>
            <a:r>
              <a:rPr lang="zh-CN" altLang="zh-CN" sz="2000" dirty="0"/>
              <a:t>、绝对值</a:t>
            </a:r>
            <a:r>
              <a:rPr lang="en-US" altLang="zh-CN" sz="2000" dirty="0"/>
              <a:t>         </a:t>
            </a:r>
            <a:r>
              <a:rPr lang="zh-CN" altLang="zh-CN" sz="2000" dirty="0"/>
              <a:t>与扰动项标准差</a:t>
            </a:r>
            <a:r>
              <a:rPr lang="en-US" altLang="zh-CN" sz="2000" dirty="0"/>
              <a:t>        </a:t>
            </a:r>
            <a:r>
              <a:rPr lang="zh-CN" altLang="zh-CN" sz="2000" dirty="0"/>
              <a:t>之比</a:t>
            </a:r>
            <a:r>
              <a:rPr lang="en-US" altLang="zh-CN" sz="2000" dirty="0"/>
              <a:t>                    </a:t>
            </a:r>
            <a:r>
              <a:rPr lang="zh-CN" altLang="zh-CN" sz="2000" dirty="0"/>
              <a:t>用来刻画非对称影响的因子，衡量正负冲击对波动率的非对称性影响</a:t>
            </a:r>
            <a:r>
              <a:rPr lang="zh-CN" altLang="en-US" sz="2000" dirty="0"/>
              <a:t>。</a:t>
            </a:r>
            <a:endParaRPr lang="en-US" altLang="zh-CN" sz="2000" dirty="0"/>
          </a:p>
        </p:txBody>
      </p:sp>
      <p:graphicFrame>
        <p:nvGraphicFramePr>
          <p:cNvPr id="36" name="对象 35"/>
          <p:cNvGraphicFramePr>
            <a:graphicFrameLocks noChangeAspect="1"/>
          </p:cNvGraphicFramePr>
          <p:nvPr>
            <p:extLst>
              <p:ext uri="{D42A27DB-BD31-4B8C-83A1-F6EECF244321}">
                <p14:modId xmlns:p14="http://schemas.microsoft.com/office/powerpoint/2010/main" val="1498026292"/>
              </p:ext>
            </p:extLst>
          </p:nvPr>
        </p:nvGraphicFramePr>
        <p:xfrm>
          <a:off x="5183188" y="1773238"/>
          <a:ext cx="1165225" cy="415925"/>
        </p:xfrm>
        <a:graphic>
          <a:graphicData uri="http://schemas.openxmlformats.org/presentationml/2006/ole">
            <mc:AlternateContent xmlns:mc="http://schemas.openxmlformats.org/markup-compatibility/2006">
              <mc:Choice xmlns:v="urn:schemas-microsoft-com:vml" Requires="v">
                <p:oleObj name="Equation" r:id="rId3" imgW="571320" imgH="203040" progId="Equation.DSMT4">
                  <p:embed/>
                </p:oleObj>
              </mc:Choice>
              <mc:Fallback>
                <p:oleObj name="Equation" r:id="rId3" imgW="571320" imgH="203040" progId="Equation.DSMT4">
                  <p:embed/>
                  <p:pic>
                    <p:nvPicPr>
                      <p:cNvPr id="0" name=""/>
                      <p:cNvPicPr/>
                      <p:nvPr/>
                    </p:nvPicPr>
                    <p:blipFill>
                      <a:blip r:embed="rId4"/>
                      <a:stretch>
                        <a:fillRect/>
                      </a:stretch>
                    </p:blipFill>
                    <p:spPr>
                      <a:xfrm>
                        <a:off x="5183188" y="1773238"/>
                        <a:ext cx="1165225" cy="415925"/>
                      </a:xfrm>
                      <a:prstGeom prst="rect">
                        <a:avLst/>
                      </a:prstGeom>
                      <a:ln>
                        <a:solidFill>
                          <a:srgbClr val="0070C0"/>
                        </a:solidFill>
                      </a:ln>
                    </p:spPr>
                  </p:pic>
                </p:oleObj>
              </mc:Fallback>
            </mc:AlternateContent>
          </a:graphicData>
        </a:graphic>
      </p:graphicFrame>
      <p:graphicFrame>
        <p:nvGraphicFramePr>
          <p:cNvPr id="37" name="对象 36"/>
          <p:cNvGraphicFramePr>
            <a:graphicFrameLocks noChangeAspect="1"/>
          </p:cNvGraphicFramePr>
          <p:nvPr>
            <p:extLst>
              <p:ext uri="{D42A27DB-BD31-4B8C-83A1-F6EECF244321}">
                <p14:modId xmlns:p14="http://schemas.microsoft.com/office/powerpoint/2010/main" val="3059358951"/>
              </p:ext>
            </p:extLst>
          </p:nvPr>
        </p:nvGraphicFramePr>
        <p:xfrm>
          <a:off x="4989495" y="2911096"/>
          <a:ext cx="1104124" cy="445896"/>
        </p:xfrm>
        <a:graphic>
          <a:graphicData uri="http://schemas.openxmlformats.org/presentationml/2006/ole">
            <mc:AlternateContent xmlns:mc="http://schemas.openxmlformats.org/markup-compatibility/2006">
              <mc:Choice xmlns:v="urn:schemas-microsoft-com:vml" Requires="v">
                <p:oleObj name="Equation" r:id="rId5" imgW="495397" imgH="200167" progId="Equation.DSMT4">
                  <p:embed/>
                </p:oleObj>
              </mc:Choice>
              <mc:Fallback>
                <p:oleObj name="Equation" r:id="rId5" imgW="495397" imgH="200167" progId="Equation.DSMT4">
                  <p:embed/>
                  <p:pic>
                    <p:nvPicPr>
                      <p:cNvPr id="0" name=""/>
                      <p:cNvPicPr/>
                      <p:nvPr/>
                    </p:nvPicPr>
                    <p:blipFill>
                      <a:blip r:embed="rId6"/>
                      <a:stretch>
                        <a:fillRect/>
                      </a:stretch>
                    </p:blipFill>
                    <p:spPr>
                      <a:xfrm>
                        <a:off x="4989495" y="2911096"/>
                        <a:ext cx="1104124" cy="445896"/>
                      </a:xfrm>
                      <a:prstGeom prst="rect">
                        <a:avLst/>
                      </a:prstGeom>
                      <a:ln>
                        <a:solidFill>
                          <a:srgbClr val="0070C0"/>
                        </a:solidFill>
                      </a:ln>
                    </p:spPr>
                  </p:pic>
                </p:oleObj>
              </mc:Fallback>
            </mc:AlternateContent>
          </a:graphicData>
        </a:graphic>
      </p:graphicFrame>
      <p:graphicFrame>
        <p:nvGraphicFramePr>
          <p:cNvPr id="38" name="对象 37"/>
          <p:cNvGraphicFramePr>
            <a:graphicFrameLocks noChangeAspect="1"/>
          </p:cNvGraphicFramePr>
          <p:nvPr>
            <p:extLst>
              <p:ext uri="{D42A27DB-BD31-4B8C-83A1-F6EECF244321}">
                <p14:modId xmlns:p14="http://schemas.microsoft.com/office/powerpoint/2010/main" val="3963862889"/>
              </p:ext>
            </p:extLst>
          </p:nvPr>
        </p:nvGraphicFramePr>
        <p:xfrm>
          <a:off x="3573339" y="3933056"/>
          <a:ext cx="4248472" cy="792088"/>
        </p:xfrm>
        <a:graphic>
          <a:graphicData uri="http://schemas.openxmlformats.org/presentationml/2006/ole">
            <mc:AlternateContent xmlns:mc="http://schemas.openxmlformats.org/markup-compatibility/2006">
              <mc:Choice xmlns:v="urn:schemas-microsoft-com:vml" Requires="v">
                <p:oleObj name="Equation" r:id="rId7" imgW="2248008" imgH="419055" progId="Equation.DSMT4">
                  <p:embed/>
                </p:oleObj>
              </mc:Choice>
              <mc:Fallback>
                <p:oleObj name="Equation" r:id="rId7" imgW="2248008" imgH="419055" progId="Equation.DSMT4">
                  <p:embed/>
                  <p:pic>
                    <p:nvPicPr>
                      <p:cNvPr id="0" name=""/>
                      <p:cNvPicPr/>
                      <p:nvPr/>
                    </p:nvPicPr>
                    <p:blipFill>
                      <a:blip r:embed="rId8"/>
                      <a:stretch>
                        <a:fillRect/>
                      </a:stretch>
                    </p:blipFill>
                    <p:spPr>
                      <a:xfrm>
                        <a:off x="3573339" y="3933056"/>
                        <a:ext cx="4248472" cy="792088"/>
                      </a:xfrm>
                      <a:prstGeom prst="rect">
                        <a:avLst/>
                      </a:prstGeom>
                      <a:ln>
                        <a:solidFill>
                          <a:srgbClr val="0070C0"/>
                        </a:solidFill>
                      </a:ln>
                    </p:spPr>
                  </p:pic>
                </p:oleObj>
              </mc:Fallback>
            </mc:AlternateContent>
          </a:graphicData>
        </a:graphic>
      </p:graphicFrame>
      <p:graphicFrame>
        <p:nvGraphicFramePr>
          <p:cNvPr id="2" name="对象 1"/>
          <p:cNvGraphicFramePr>
            <a:graphicFrameLocks noChangeAspect="1"/>
          </p:cNvGraphicFramePr>
          <p:nvPr>
            <p:extLst>
              <p:ext uri="{D42A27DB-BD31-4B8C-83A1-F6EECF244321}">
                <p14:modId xmlns:p14="http://schemas.microsoft.com/office/powerpoint/2010/main" val="555947216"/>
              </p:ext>
            </p:extLst>
          </p:nvPr>
        </p:nvGraphicFramePr>
        <p:xfrm>
          <a:off x="4653459" y="2348880"/>
          <a:ext cx="1800200" cy="445921"/>
        </p:xfrm>
        <a:graphic>
          <a:graphicData uri="http://schemas.openxmlformats.org/presentationml/2006/ole">
            <mc:AlternateContent xmlns:mc="http://schemas.openxmlformats.org/markup-compatibility/2006">
              <mc:Choice xmlns:v="urn:schemas-microsoft-com:vml" Requires="v">
                <p:oleObj name="Equation" r:id="rId9" imgW="1038317" imgH="257049" progId="Equation.DSMT4">
                  <p:embed/>
                </p:oleObj>
              </mc:Choice>
              <mc:Fallback>
                <p:oleObj name="Equation" r:id="rId9" imgW="1038317" imgH="257049" progId="Equation.DSMT4">
                  <p:embed/>
                  <p:pic>
                    <p:nvPicPr>
                      <p:cNvPr id="0" name=""/>
                      <p:cNvPicPr/>
                      <p:nvPr/>
                    </p:nvPicPr>
                    <p:blipFill>
                      <a:blip r:embed="rId10"/>
                      <a:stretch>
                        <a:fillRect/>
                      </a:stretch>
                    </p:blipFill>
                    <p:spPr>
                      <a:xfrm>
                        <a:off x="4653459" y="2348880"/>
                        <a:ext cx="1800200" cy="445921"/>
                      </a:xfrm>
                      <a:prstGeom prst="rect">
                        <a:avLst/>
                      </a:prstGeom>
                      <a:ln>
                        <a:solidFill>
                          <a:srgbClr val="0070C0"/>
                        </a:solidFill>
                      </a:ln>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1043863586"/>
              </p:ext>
            </p:extLst>
          </p:nvPr>
        </p:nvGraphicFramePr>
        <p:xfrm>
          <a:off x="4941491" y="3442001"/>
          <a:ext cx="1277096" cy="419047"/>
        </p:xfrm>
        <a:graphic>
          <a:graphicData uri="http://schemas.openxmlformats.org/presentationml/2006/ole">
            <mc:AlternateContent xmlns:mc="http://schemas.openxmlformats.org/markup-compatibility/2006">
              <mc:Choice xmlns:v="urn:schemas-microsoft-com:vml" Requires="v">
                <p:oleObj name="Equation" r:id="rId11" imgW="609525" imgH="200167" progId="Equation.DSMT4">
                  <p:embed/>
                </p:oleObj>
              </mc:Choice>
              <mc:Fallback>
                <p:oleObj name="Equation" r:id="rId11" imgW="609525" imgH="200167" progId="Equation.DSMT4">
                  <p:embed/>
                  <p:pic>
                    <p:nvPicPr>
                      <p:cNvPr id="0" name=""/>
                      <p:cNvPicPr/>
                      <p:nvPr/>
                    </p:nvPicPr>
                    <p:blipFill>
                      <a:blip r:embed="rId12"/>
                      <a:stretch>
                        <a:fillRect/>
                      </a:stretch>
                    </p:blipFill>
                    <p:spPr>
                      <a:xfrm>
                        <a:off x="4941491" y="3442001"/>
                        <a:ext cx="1277096" cy="419047"/>
                      </a:xfrm>
                      <a:prstGeom prst="rect">
                        <a:avLst/>
                      </a:prstGeom>
                      <a:ln>
                        <a:solidFill>
                          <a:srgbClr val="0070C0"/>
                        </a:solidFill>
                      </a:ln>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1982667100"/>
              </p:ext>
            </p:extLst>
          </p:nvPr>
        </p:nvGraphicFramePr>
        <p:xfrm>
          <a:off x="1351002" y="5013176"/>
          <a:ext cx="1142217" cy="417000"/>
        </p:xfrm>
        <a:graphic>
          <a:graphicData uri="http://schemas.openxmlformats.org/presentationml/2006/ole">
            <mc:AlternateContent xmlns:mc="http://schemas.openxmlformats.org/markup-compatibility/2006">
              <mc:Choice xmlns:v="urn:schemas-microsoft-com:vml" Requires="v">
                <p:oleObj name="Equation" r:id="rId13" imgW="600165" imgH="219248" progId="Equation.DSMT4">
                  <p:embed/>
                </p:oleObj>
              </mc:Choice>
              <mc:Fallback>
                <p:oleObj name="Equation" r:id="rId13" imgW="600165" imgH="219248" progId="Equation.DSMT4">
                  <p:embed/>
                  <p:pic>
                    <p:nvPicPr>
                      <p:cNvPr id="0" name=""/>
                      <p:cNvPicPr/>
                      <p:nvPr/>
                    </p:nvPicPr>
                    <p:blipFill>
                      <a:blip r:embed="rId14"/>
                      <a:stretch>
                        <a:fillRect/>
                      </a:stretch>
                    </p:blipFill>
                    <p:spPr>
                      <a:xfrm>
                        <a:off x="1351002" y="5013176"/>
                        <a:ext cx="1142217" cy="417000"/>
                      </a:xfrm>
                      <a:prstGeom prst="rect">
                        <a:avLst/>
                      </a:prstGeom>
                      <a:ln>
                        <a:solidFill>
                          <a:srgbClr val="C00000"/>
                        </a:solidFill>
                      </a:ln>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844541018"/>
              </p:ext>
            </p:extLst>
          </p:nvPr>
        </p:nvGraphicFramePr>
        <p:xfrm>
          <a:off x="3329087" y="5050716"/>
          <a:ext cx="676300" cy="394508"/>
        </p:xfrm>
        <a:graphic>
          <a:graphicData uri="http://schemas.openxmlformats.org/presentationml/2006/ole">
            <mc:AlternateContent xmlns:mc="http://schemas.openxmlformats.org/markup-compatibility/2006">
              <mc:Choice xmlns:v="urn:schemas-microsoft-com:vml" Requires="v">
                <p:oleObj name="Equation" r:id="rId15" imgW="343106" imgH="200167" progId="Equation.DSMT4">
                  <p:embed/>
                </p:oleObj>
              </mc:Choice>
              <mc:Fallback>
                <p:oleObj name="Equation" r:id="rId15" imgW="343106" imgH="200167" progId="Equation.DSMT4">
                  <p:embed/>
                  <p:pic>
                    <p:nvPicPr>
                      <p:cNvPr id="0" name=""/>
                      <p:cNvPicPr/>
                      <p:nvPr/>
                    </p:nvPicPr>
                    <p:blipFill>
                      <a:blip r:embed="rId16"/>
                      <a:stretch>
                        <a:fillRect/>
                      </a:stretch>
                    </p:blipFill>
                    <p:spPr>
                      <a:xfrm>
                        <a:off x="3329087" y="5050716"/>
                        <a:ext cx="676300" cy="394508"/>
                      </a:xfrm>
                      <a:prstGeom prst="rect">
                        <a:avLst/>
                      </a:prstGeom>
                      <a:ln>
                        <a:solidFill>
                          <a:srgbClr val="C00000"/>
                        </a:solidFill>
                      </a:ln>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1518849237"/>
              </p:ext>
            </p:extLst>
          </p:nvPr>
        </p:nvGraphicFramePr>
        <p:xfrm>
          <a:off x="10735816" y="4941168"/>
          <a:ext cx="542379" cy="495216"/>
        </p:xfrm>
        <a:graphic>
          <a:graphicData uri="http://schemas.openxmlformats.org/presentationml/2006/ole">
            <mc:AlternateContent xmlns:mc="http://schemas.openxmlformats.org/markup-compatibility/2006">
              <mc:Choice xmlns:v="urn:schemas-microsoft-com:vml" Requires="v">
                <p:oleObj name="Equation" r:id="rId17" imgW="219256" imgH="200167" progId="Equation.DSMT4">
                  <p:embed/>
                </p:oleObj>
              </mc:Choice>
              <mc:Fallback>
                <p:oleObj name="Equation" r:id="rId17" imgW="219256" imgH="200167" progId="Equation.DSMT4">
                  <p:embed/>
                  <p:pic>
                    <p:nvPicPr>
                      <p:cNvPr id="0" name=""/>
                      <p:cNvPicPr/>
                      <p:nvPr/>
                    </p:nvPicPr>
                    <p:blipFill>
                      <a:blip r:embed="rId18"/>
                      <a:stretch>
                        <a:fillRect/>
                      </a:stretch>
                    </p:blipFill>
                    <p:spPr>
                      <a:xfrm>
                        <a:off x="10735816" y="4941168"/>
                        <a:ext cx="542379" cy="495216"/>
                      </a:xfrm>
                      <a:prstGeom prst="rect">
                        <a:avLst/>
                      </a:prstGeom>
                    </p:spPr>
                  </p:pic>
                </p:oleObj>
              </mc:Fallback>
            </mc:AlternateContent>
          </a:graphicData>
        </a:graphic>
      </p:graphicFrame>
      <p:graphicFrame>
        <p:nvGraphicFramePr>
          <p:cNvPr id="16" name="对象 15"/>
          <p:cNvGraphicFramePr>
            <a:graphicFrameLocks noChangeAspect="1"/>
          </p:cNvGraphicFramePr>
          <p:nvPr>
            <p:extLst>
              <p:ext uri="{D42A27DB-BD31-4B8C-83A1-F6EECF244321}">
                <p14:modId xmlns:p14="http://schemas.microsoft.com/office/powerpoint/2010/main" val="3579275574"/>
              </p:ext>
            </p:extLst>
          </p:nvPr>
        </p:nvGraphicFramePr>
        <p:xfrm>
          <a:off x="2018085" y="5373216"/>
          <a:ext cx="547142" cy="478749"/>
        </p:xfrm>
        <a:graphic>
          <a:graphicData uri="http://schemas.openxmlformats.org/presentationml/2006/ole">
            <mc:AlternateContent xmlns:mc="http://schemas.openxmlformats.org/markup-compatibility/2006">
              <mc:Choice xmlns:v="urn:schemas-microsoft-com:vml" Requires="v">
                <p:oleObj name="Equation" r:id="rId19" imgW="228617" imgH="200167" progId="Equation.DSMT4">
                  <p:embed/>
                </p:oleObj>
              </mc:Choice>
              <mc:Fallback>
                <p:oleObj name="Equation" r:id="rId19" imgW="228617" imgH="200167" progId="Equation.DSMT4">
                  <p:embed/>
                  <p:pic>
                    <p:nvPicPr>
                      <p:cNvPr id="0" name=""/>
                      <p:cNvPicPr/>
                      <p:nvPr/>
                    </p:nvPicPr>
                    <p:blipFill>
                      <a:blip r:embed="rId20"/>
                      <a:stretch>
                        <a:fillRect/>
                      </a:stretch>
                    </p:blipFill>
                    <p:spPr>
                      <a:xfrm>
                        <a:off x="2018085" y="5373216"/>
                        <a:ext cx="547142" cy="478749"/>
                      </a:xfrm>
                      <a:prstGeom prst="rect">
                        <a:avLst/>
                      </a:prstGeom>
                    </p:spPr>
                  </p:pic>
                </p:oleObj>
              </mc:Fallback>
            </mc:AlternateContent>
          </a:graphicData>
        </a:graphic>
      </p:graphicFrame>
      <p:graphicFrame>
        <p:nvGraphicFramePr>
          <p:cNvPr id="20" name="对象 19"/>
          <p:cNvGraphicFramePr>
            <a:graphicFrameLocks noChangeAspect="1"/>
          </p:cNvGraphicFramePr>
          <p:nvPr>
            <p:extLst>
              <p:ext uri="{D42A27DB-BD31-4B8C-83A1-F6EECF244321}">
                <p14:modId xmlns:p14="http://schemas.microsoft.com/office/powerpoint/2010/main" val="1306972453"/>
              </p:ext>
            </p:extLst>
          </p:nvPr>
        </p:nvGraphicFramePr>
        <p:xfrm>
          <a:off x="3134004" y="5445224"/>
          <a:ext cx="1159415" cy="419447"/>
        </p:xfrm>
        <a:graphic>
          <a:graphicData uri="http://schemas.openxmlformats.org/presentationml/2006/ole">
            <mc:AlternateContent xmlns:mc="http://schemas.openxmlformats.org/markup-compatibility/2006">
              <mc:Choice xmlns:v="urn:schemas-microsoft-com:vml" Requires="v">
                <p:oleObj name="Equation" r:id="rId21" imgW="558720" imgH="203040" progId="Equation.DSMT4">
                  <p:embed/>
                </p:oleObj>
              </mc:Choice>
              <mc:Fallback>
                <p:oleObj name="Equation" r:id="rId21" imgW="558720" imgH="203040" progId="Equation.DSMT4">
                  <p:embed/>
                  <p:pic>
                    <p:nvPicPr>
                      <p:cNvPr id="0" name=""/>
                      <p:cNvPicPr/>
                      <p:nvPr/>
                    </p:nvPicPr>
                    <p:blipFill>
                      <a:blip r:embed="rId22"/>
                      <a:stretch>
                        <a:fillRect/>
                      </a:stretch>
                    </p:blipFill>
                    <p:spPr>
                      <a:xfrm>
                        <a:off x="3134004" y="5445224"/>
                        <a:ext cx="1159415" cy="419447"/>
                      </a:xfrm>
                      <a:prstGeom prst="rect">
                        <a:avLst/>
                      </a:prstGeom>
                      <a:ln>
                        <a:solidFill>
                          <a:srgbClr val="C00000"/>
                        </a:solidFill>
                      </a:ln>
                    </p:spPr>
                  </p:pic>
                </p:oleObj>
              </mc:Fallback>
            </mc:AlternateContent>
          </a:graphicData>
        </a:graphic>
      </p:graphicFrame>
      <p:graphicFrame>
        <p:nvGraphicFramePr>
          <p:cNvPr id="31" name="对象 30"/>
          <p:cNvGraphicFramePr>
            <a:graphicFrameLocks noChangeAspect="1"/>
          </p:cNvGraphicFramePr>
          <p:nvPr>
            <p:extLst>
              <p:ext uri="{D42A27DB-BD31-4B8C-83A1-F6EECF244321}">
                <p14:modId xmlns:p14="http://schemas.microsoft.com/office/powerpoint/2010/main" val="987115155"/>
              </p:ext>
            </p:extLst>
          </p:nvPr>
        </p:nvGraphicFramePr>
        <p:xfrm>
          <a:off x="5306641" y="5373216"/>
          <a:ext cx="642962" cy="509935"/>
        </p:xfrm>
        <a:graphic>
          <a:graphicData uri="http://schemas.openxmlformats.org/presentationml/2006/ole">
            <mc:AlternateContent xmlns:mc="http://schemas.openxmlformats.org/markup-compatibility/2006">
              <mc:Choice xmlns:v="urn:schemas-microsoft-com:vml" Requires="v">
                <p:oleObj name="Equation" r:id="rId23" imgW="276141" imgH="219248" progId="Equation.DSMT4">
                  <p:embed/>
                </p:oleObj>
              </mc:Choice>
              <mc:Fallback>
                <p:oleObj name="Equation" r:id="rId23" imgW="276141" imgH="219248" progId="Equation.DSMT4">
                  <p:embed/>
                  <p:pic>
                    <p:nvPicPr>
                      <p:cNvPr id="0" name=""/>
                      <p:cNvPicPr/>
                      <p:nvPr/>
                    </p:nvPicPr>
                    <p:blipFill>
                      <a:blip r:embed="rId24"/>
                      <a:stretch>
                        <a:fillRect/>
                      </a:stretch>
                    </p:blipFill>
                    <p:spPr>
                      <a:xfrm>
                        <a:off x="5306641" y="5373216"/>
                        <a:ext cx="642962" cy="509935"/>
                      </a:xfrm>
                      <a:prstGeom prst="rect">
                        <a:avLst/>
                      </a:prstGeom>
                    </p:spPr>
                  </p:pic>
                </p:oleObj>
              </mc:Fallback>
            </mc:AlternateContent>
          </a:graphicData>
        </a:graphic>
      </p:graphicFrame>
      <p:graphicFrame>
        <p:nvGraphicFramePr>
          <p:cNvPr id="32" name="对象 31"/>
          <p:cNvGraphicFramePr>
            <a:graphicFrameLocks noChangeAspect="1"/>
          </p:cNvGraphicFramePr>
          <p:nvPr>
            <p:extLst>
              <p:ext uri="{D42A27DB-BD31-4B8C-83A1-F6EECF244321}">
                <p14:modId xmlns:p14="http://schemas.microsoft.com/office/powerpoint/2010/main" val="2287582384"/>
              </p:ext>
            </p:extLst>
          </p:nvPr>
        </p:nvGraphicFramePr>
        <p:xfrm>
          <a:off x="7778725" y="5373216"/>
          <a:ext cx="547142" cy="478749"/>
        </p:xfrm>
        <a:graphic>
          <a:graphicData uri="http://schemas.openxmlformats.org/presentationml/2006/ole">
            <mc:AlternateContent xmlns:mc="http://schemas.openxmlformats.org/markup-compatibility/2006">
              <mc:Choice xmlns:v="urn:schemas-microsoft-com:vml" Requires="v">
                <p:oleObj name="Equation" r:id="rId25" imgW="228617" imgH="200167" progId="Equation.DSMT4">
                  <p:embed/>
                </p:oleObj>
              </mc:Choice>
              <mc:Fallback>
                <p:oleObj name="Equation" r:id="rId25" imgW="228617" imgH="200167" progId="Equation.DSMT4">
                  <p:embed/>
                  <p:pic>
                    <p:nvPicPr>
                      <p:cNvPr id="0" name=""/>
                      <p:cNvPicPr/>
                      <p:nvPr/>
                    </p:nvPicPr>
                    <p:blipFill>
                      <a:blip r:embed="rId26"/>
                      <a:stretch>
                        <a:fillRect/>
                      </a:stretch>
                    </p:blipFill>
                    <p:spPr>
                      <a:xfrm>
                        <a:off x="7778725" y="5373216"/>
                        <a:ext cx="547142" cy="478749"/>
                      </a:xfrm>
                      <a:prstGeom prst="rect">
                        <a:avLst/>
                      </a:prstGeom>
                    </p:spPr>
                  </p:pic>
                </p:oleObj>
              </mc:Fallback>
            </mc:AlternateContent>
          </a:graphicData>
        </a:graphic>
      </p:graphicFrame>
      <p:graphicFrame>
        <p:nvGraphicFramePr>
          <p:cNvPr id="33" name="对象 32"/>
          <p:cNvGraphicFramePr>
            <a:graphicFrameLocks noChangeAspect="1"/>
          </p:cNvGraphicFramePr>
          <p:nvPr>
            <p:extLst>
              <p:ext uri="{D42A27DB-BD31-4B8C-83A1-F6EECF244321}">
                <p14:modId xmlns:p14="http://schemas.microsoft.com/office/powerpoint/2010/main" val="3437479463"/>
              </p:ext>
            </p:extLst>
          </p:nvPr>
        </p:nvGraphicFramePr>
        <p:xfrm>
          <a:off x="8847113" y="5373216"/>
          <a:ext cx="1350962" cy="449262"/>
        </p:xfrm>
        <a:graphic>
          <a:graphicData uri="http://schemas.openxmlformats.org/presentationml/2006/ole">
            <mc:AlternateContent xmlns:mc="http://schemas.openxmlformats.org/markup-compatibility/2006">
              <mc:Choice xmlns:v="urn:schemas-microsoft-com:vml" Requires="v">
                <p:oleObj name="Equation" r:id="rId27" imgW="647640" imgH="215640" progId="Equation.DSMT4">
                  <p:embed/>
                </p:oleObj>
              </mc:Choice>
              <mc:Fallback>
                <p:oleObj name="Equation" r:id="rId27" imgW="647640" imgH="215640" progId="Equation.DSMT4">
                  <p:embed/>
                  <p:pic>
                    <p:nvPicPr>
                      <p:cNvPr id="0" name=""/>
                      <p:cNvPicPr/>
                      <p:nvPr/>
                    </p:nvPicPr>
                    <p:blipFill>
                      <a:blip r:embed="rId28"/>
                      <a:stretch>
                        <a:fillRect/>
                      </a:stretch>
                    </p:blipFill>
                    <p:spPr>
                      <a:xfrm>
                        <a:off x="8847113" y="5373216"/>
                        <a:ext cx="1350962" cy="449262"/>
                      </a:xfrm>
                      <a:prstGeom prst="rect">
                        <a:avLst/>
                      </a:prstGeom>
                      <a:ln>
                        <a:solidFill>
                          <a:srgbClr val="C00000"/>
                        </a:solidFill>
                      </a:ln>
                    </p:spPr>
                  </p:pic>
                </p:oleObj>
              </mc:Fallback>
            </mc:AlternateContent>
          </a:graphicData>
        </a:graphic>
      </p:graphicFrame>
      <p:sp>
        <p:nvSpPr>
          <p:cNvPr id="39" name="标题 1"/>
          <p:cNvSpPr>
            <a:spLocks noGrp="1"/>
          </p:cNvSpPr>
          <p:nvPr>
            <p:ph type="title"/>
          </p:nvPr>
        </p:nvSpPr>
        <p:spPr>
          <a:xfrm>
            <a:off x="188963" y="116632"/>
            <a:ext cx="9952911" cy="504056"/>
          </a:xfrm>
        </p:spPr>
        <p:txBody>
          <a:bodyPr>
            <a:noAutofit/>
          </a:bodyPr>
          <a:lstStyle/>
          <a:p>
            <a:pPr algn="l"/>
            <a:r>
              <a:rPr lang="zh-CN" altLang="en-US" sz="2600" b="1" cap="small" dirty="0">
                <a:latin typeface="微软雅黑" pitchFamily="34" charset="-122"/>
                <a:ea typeface="微软雅黑" pitchFamily="34" charset="-122"/>
                <a:cs typeface="Times New Roman" pitchFamily="18" charset="0"/>
              </a:rPr>
              <a:t>第六节   其他</a:t>
            </a:r>
            <a:r>
              <a:rPr lang="en-US" altLang="zh-CN" sz="2600" b="1" cap="small" dirty="0">
                <a:latin typeface="微软雅黑" pitchFamily="34" charset="-122"/>
                <a:ea typeface="微软雅黑" pitchFamily="34" charset="-122"/>
                <a:cs typeface="Times New Roman" pitchFamily="18" charset="0"/>
              </a:rPr>
              <a:t>GARCH</a:t>
            </a:r>
            <a:r>
              <a:rPr lang="zh-CN" altLang="en-US" sz="2600" b="1" cap="small" dirty="0">
                <a:latin typeface="微软雅黑" pitchFamily="34" charset="-122"/>
                <a:ea typeface="微软雅黑" pitchFamily="34" charset="-122"/>
                <a:cs typeface="Times New Roman" pitchFamily="18" charset="0"/>
              </a:rPr>
              <a:t>族</a:t>
            </a:r>
            <a:r>
              <a:rPr lang="en-US" altLang="zh-CN" sz="2600" b="1" cap="small" dirty="0">
                <a:latin typeface="微软雅黑" pitchFamily="34" charset="-122"/>
                <a:ea typeface="微软雅黑" pitchFamily="34" charset="-122"/>
                <a:cs typeface="Times New Roman" pitchFamily="18" charset="0"/>
              </a:rPr>
              <a:t>——EGARCH</a:t>
            </a:r>
            <a:endParaRPr lang="zh-CN" altLang="en-US" sz="2600" b="1" cap="small" dirty="0">
              <a:latin typeface="微软雅黑" pitchFamily="34" charset="-122"/>
              <a:ea typeface="微软雅黑" pitchFamily="34" charset="-122"/>
              <a:cs typeface="Times New Roman" pitchFamily="18" charset="0"/>
            </a:endParaRPr>
          </a:p>
        </p:txBody>
      </p:sp>
    </p:spTree>
    <p:extLst>
      <p:ext uri="{BB962C8B-B14F-4D97-AF65-F5344CB8AC3E}">
        <p14:creationId xmlns:p14="http://schemas.microsoft.com/office/powerpoint/2010/main" val="7770361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32979" y="836712"/>
            <a:ext cx="11521280" cy="5693866"/>
          </a:xfrm>
          <a:prstGeom prst="rect">
            <a:avLst/>
          </a:prstGeom>
        </p:spPr>
        <p:txBody>
          <a:bodyPr wrap="square">
            <a:spAutoFit/>
          </a:bodyPr>
          <a:lstStyle/>
          <a:p>
            <a:pPr marL="342900" indent="-342900">
              <a:lnSpc>
                <a:spcPct val="130000"/>
              </a:lnSpc>
              <a:buFont typeface="Wingdings" pitchFamily="2" charset="2"/>
              <a:buChar char="u"/>
            </a:pPr>
            <a:r>
              <a:rPr lang="zh-CN" altLang="zh-CN" sz="2000" dirty="0">
                <a:latin typeface="Times New Roman" pitchFamily="18" charset="0"/>
                <a:cs typeface="Times New Roman" pitchFamily="18" charset="0"/>
              </a:rPr>
              <a:t>进一步地，将</a:t>
            </a:r>
            <a:r>
              <a:rPr lang="en-US" altLang="zh-CN" sz="2000" dirty="0">
                <a:latin typeface="Times New Roman" pitchFamily="18" charset="0"/>
                <a:cs typeface="Times New Roman" pitchFamily="18" charset="0"/>
              </a:rPr>
              <a:t>EGARCH</a:t>
            </a:r>
            <a:r>
              <a:rPr lang="zh-CN" altLang="zh-CN" sz="2000" dirty="0">
                <a:latin typeface="Times New Roman" pitchFamily="18" charset="0"/>
                <a:cs typeface="Times New Roman" pitchFamily="18" charset="0"/>
              </a:rPr>
              <a:t>模型中方差方程刻画的非对称影响具体写为：</a:t>
            </a:r>
          </a:p>
          <a:p>
            <a:pPr marL="342900" indent="-342900">
              <a:lnSpc>
                <a:spcPct val="130000"/>
              </a:lnSpc>
              <a:buFont typeface="Arial" pitchFamily="34" charset="0"/>
              <a:buChar char="•"/>
            </a:pPr>
            <a:endParaRPr lang="en-US" altLang="zh-CN" sz="2000" dirty="0">
              <a:latin typeface="Times New Roman" pitchFamily="18" charset="0"/>
              <a:cs typeface="Times New Roman" pitchFamily="18" charset="0"/>
            </a:endParaRPr>
          </a:p>
          <a:p>
            <a:pPr marL="342900" indent="-342900">
              <a:lnSpc>
                <a:spcPct val="130000"/>
              </a:lnSpc>
              <a:buFont typeface="Arial" pitchFamily="34" charset="0"/>
              <a:buChar char="•"/>
            </a:pPr>
            <a:endParaRPr lang="en-US" altLang="zh-CN" sz="2000" dirty="0">
              <a:latin typeface="Times New Roman" pitchFamily="18" charset="0"/>
              <a:cs typeface="Times New Roman" pitchFamily="18" charset="0"/>
            </a:endParaRPr>
          </a:p>
          <a:p>
            <a:pPr>
              <a:lnSpc>
                <a:spcPct val="130000"/>
              </a:lnSpc>
            </a:pPr>
            <a:endParaRPr lang="en-US" altLang="zh-CN" sz="2000" dirty="0">
              <a:latin typeface="Times New Roman" pitchFamily="18" charset="0"/>
              <a:cs typeface="Times New Roman" pitchFamily="18" charset="0"/>
            </a:endParaRPr>
          </a:p>
          <a:p>
            <a:pPr>
              <a:lnSpc>
                <a:spcPct val="130000"/>
              </a:lnSpc>
            </a:pPr>
            <a:endParaRPr lang="en-US" altLang="zh-CN" sz="2000" dirty="0">
              <a:latin typeface="Times New Roman" pitchFamily="18" charset="0"/>
              <a:cs typeface="Times New Roman" pitchFamily="18" charset="0"/>
            </a:endParaRPr>
          </a:p>
          <a:p>
            <a:pPr marL="342900" indent="-342900">
              <a:lnSpc>
                <a:spcPct val="130000"/>
              </a:lnSpc>
              <a:buFont typeface="Wingdings" pitchFamily="2" charset="2"/>
              <a:buChar char="u"/>
            </a:pPr>
            <a:r>
              <a:rPr lang="zh-CN" altLang="zh-CN" sz="2000" dirty="0">
                <a:latin typeface="Times New Roman" pitchFamily="18" charset="0"/>
                <a:cs typeface="Times New Roman" pitchFamily="18" charset="0"/>
              </a:rPr>
              <a:t>因此，如果</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，风险因子对收益率序列的正负冲击是对称的，如果</a:t>
            </a:r>
            <a:r>
              <a:rPr lang="en-US" altLang="zh-CN" sz="2000" dirty="0">
                <a:latin typeface="Times New Roman" pitchFamily="18" charset="0"/>
                <a:cs typeface="Times New Roman" pitchFamily="18" charset="0"/>
              </a:rPr>
              <a:t>         </a:t>
            </a:r>
            <a:r>
              <a:rPr lang="zh-CN" altLang="en-US"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则非对称效应存在。</a:t>
            </a:r>
            <a:endParaRPr lang="en-US" altLang="zh-CN" sz="2000" dirty="0">
              <a:latin typeface="Times New Roman" pitchFamily="18" charset="0"/>
              <a:cs typeface="Times New Roman" pitchFamily="18" charset="0"/>
            </a:endParaRPr>
          </a:p>
          <a:p>
            <a:pPr marL="342900" indent="-342900">
              <a:lnSpc>
                <a:spcPct val="130000"/>
              </a:lnSpc>
              <a:buFont typeface="Wingdings" pitchFamily="2" charset="2"/>
              <a:buChar char="u"/>
            </a:pPr>
            <a:endParaRPr lang="en-US" altLang="zh-CN" sz="2000" dirty="0">
              <a:latin typeface="Times New Roman" pitchFamily="18" charset="0"/>
              <a:cs typeface="Times New Roman" pitchFamily="18" charset="0"/>
            </a:endParaRPr>
          </a:p>
          <a:p>
            <a:pPr marL="342900" indent="-342900">
              <a:lnSpc>
                <a:spcPct val="130000"/>
              </a:lnSpc>
              <a:buFont typeface="Wingdings" pitchFamily="2" charset="2"/>
              <a:buChar char="u"/>
            </a:pPr>
            <a:r>
              <a:rPr lang="zh-CN" altLang="zh-CN" sz="2000" dirty="0">
                <a:latin typeface="Times New Roman" pitchFamily="18" charset="0"/>
                <a:cs typeface="Times New Roman" pitchFamily="18" charset="0"/>
              </a:rPr>
              <a:t>由于标准差</a:t>
            </a:r>
            <a:r>
              <a:rPr lang="en-US" altLang="zh-CN" sz="2000" dirty="0">
                <a:latin typeface="Times New Roman" pitchFamily="18" charset="0"/>
                <a:cs typeface="Times New Roman" pitchFamily="18" charset="0"/>
              </a:rPr>
              <a:t>               </a:t>
            </a:r>
            <a:r>
              <a:rPr lang="zh-CN" altLang="en-US"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当</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时代表出现</a:t>
            </a:r>
            <a:r>
              <a:rPr lang="en-US" altLang="zh-CN"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利好消息</a:t>
            </a:r>
            <a:r>
              <a:rPr lang="en-US" altLang="zh-CN"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，此时</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，期望收益率的波动性下降，即</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；反之</a:t>
            </a:r>
            <a:r>
              <a:rPr lang="zh-CN" altLang="en-US" sz="2000" dirty="0">
                <a:latin typeface="Times New Roman" pitchFamily="18" charset="0"/>
                <a:cs typeface="Times New Roman" pitchFamily="18" charset="0"/>
              </a:rPr>
              <a:t>亦然。</a:t>
            </a:r>
            <a:r>
              <a:rPr lang="zh-CN" altLang="zh-CN" sz="2000" dirty="0">
                <a:latin typeface="Times New Roman" pitchFamily="18" charset="0"/>
                <a:cs typeface="Times New Roman" pitchFamily="18" charset="0"/>
              </a:rPr>
              <a:t>据此，我们可以通过检验</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的符号间接验证</a:t>
            </a:r>
            <a:r>
              <a:rPr lang="en-US" altLang="zh-CN" sz="2000" dirty="0">
                <a:latin typeface="Times New Roman" pitchFamily="18" charset="0"/>
                <a:cs typeface="Times New Roman" pitchFamily="18" charset="0"/>
              </a:rPr>
              <a:t>EGARCH</a:t>
            </a:r>
            <a:r>
              <a:rPr lang="zh-CN" altLang="zh-CN" sz="2000" dirty="0">
                <a:latin typeface="Times New Roman" pitchFamily="18" charset="0"/>
                <a:cs typeface="Times New Roman" pitchFamily="18" charset="0"/>
              </a:rPr>
              <a:t>模型是否存在非对称性。原假设</a:t>
            </a:r>
            <a:r>
              <a:rPr lang="en-US" altLang="zh-CN" sz="2000" dirty="0">
                <a:latin typeface="Times New Roman" pitchFamily="18" charset="0"/>
                <a:cs typeface="Times New Roman" pitchFamily="18" charset="0"/>
              </a:rPr>
              <a:t>                    </a:t>
            </a:r>
            <a:r>
              <a:rPr lang="zh-CN" altLang="en-US"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备择假设为</a:t>
            </a:r>
            <a:r>
              <a:rPr lang="en-US" altLang="zh-CN" sz="2000" dirty="0">
                <a:latin typeface="Times New Roman" pitchFamily="18" charset="0"/>
                <a:cs typeface="Times New Roman" pitchFamily="18" charset="0"/>
              </a:rPr>
              <a:t>                   </a:t>
            </a:r>
            <a:r>
              <a:rPr lang="zh-CN" altLang="en-US"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如果拒绝原假设，则说明存在非对称效应。</a:t>
            </a:r>
            <a:endParaRPr lang="en-US" altLang="zh-CN" sz="2000" dirty="0">
              <a:latin typeface="Times New Roman" pitchFamily="18" charset="0"/>
              <a:cs typeface="Times New Roman" pitchFamily="18" charset="0"/>
            </a:endParaRPr>
          </a:p>
          <a:p>
            <a:pPr marL="342900" indent="-342900">
              <a:lnSpc>
                <a:spcPct val="130000"/>
              </a:lnSpc>
              <a:buFont typeface="Wingdings" pitchFamily="2" charset="2"/>
              <a:buChar char="u"/>
            </a:pPr>
            <a:endParaRPr lang="en-US" altLang="zh-CN" sz="2000" dirty="0">
              <a:latin typeface="Times New Roman" pitchFamily="18" charset="0"/>
              <a:cs typeface="Times New Roman" pitchFamily="18" charset="0"/>
            </a:endParaRPr>
          </a:p>
          <a:p>
            <a:pPr marL="342900" indent="-342900">
              <a:lnSpc>
                <a:spcPct val="130000"/>
              </a:lnSpc>
              <a:buFont typeface="Wingdings" pitchFamily="2" charset="2"/>
              <a:buChar char="u"/>
            </a:pPr>
            <a:r>
              <a:rPr lang="en-US" altLang="zh-CN" sz="2000" dirty="0">
                <a:latin typeface="Times New Roman" pitchFamily="18" charset="0"/>
                <a:cs typeface="Times New Roman" pitchFamily="18" charset="0"/>
              </a:rPr>
              <a:t>EGARCH</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p</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q</a:t>
            </a:r>
            <a:r>
              <a:rPr lang="zh-CN" altLang="zh-CN" sz="2000" dirty="0">
                <a:latin typeface="Times New Roman" pitchFamily="18" charset="0"/>
                <a:cs typeface="Times New Roman" pitchFamily="18" charset="0"/>
              </a:rPr>
              <a:t>）模型：</a:t>
            </a:r>
            <a:endParaRPr lang="en-US" altLang="zh-CN" sz="2000" dirty="0">
              <a:latin typeface="Times New Roman" pitchFamily="18" charset="0"/>
              <a:cs typeface="Times New Roman" pitchFamily="18" charset="0"/>
            </a:endParaRPr>
          </a:p>
          <a:p>
            <a:pPr marL="342900" indent="-342900">
              <a:lnSpc>
                <a:spcPct val="130000"/>
              </a:lnSpc>
              <a:buFont typeface="Wingdings" pitchFamily="2" charset="2"/>
              <a:buChar char="u"/>
            </a:pPr>
            <a:endParaRPr lang="en-US" altLang="zh-CN" sz="2000" dirty="0">
              <a:latin typeface="Times New Roman" pitchFamily="18" charset="0"/>
              <a:cs typeface="Times New Roman" pitchFamily="18" charset="0"/>
            </a:endParaRPr>
          </a:p>
          <a:p>
            <a:pPr marL="342900" indent="-342900">
              <a:lnSpc>
                <a:spcPct val="130000"/>
              </a:lnSpc>
              <a:buFont typeface="Wingdings" pitchFamily="2" charset="2"/>
              <a:buChar char="u"/>
            </a:pPr>
            <a:endParaRPr lang="zh-CN" altLang="en-US" sz="2000" dirty="0">
              <a:latin typeface="Times New Roman" pitchFamily="18" charset="0"/>
              <a:cs typeface="Times New Roman" pitchFamily="18" charset="0"/>
            </a:endParaRPr>
          </a:p>
        </p:txBody>
      </p:sp>
      <p:graphicFrame>
        <p:nvGraphicFramePr>
          <p:cNvPr id="25" name="对象 24"/>
          <p:cNvGraphicFramePr>
            <a:graphicFrameLocks noChangeAspect="1"/>
          </p:cNvGraphicFramePr>
          <p:nvPr>
            <p:extLst>
              <p:ext uri="{D42A27DB-BD31-4B8C-83A1-F6EECF244321}">
                <p14:modId xmlns:p14="http://schemas.microsoft.com/office/powerpoint/2010/main" val="3864117242"/>
              </p:ext>
            </p:extLst>
          </p:nvPr>
        </p:nvGraphicFramePr>
        <p:xfrm>
          <a:off x="3573339" y="1340768"/>
          <a:ext cx="4774378" cy="1512169"/>
        </p:xfrm>
        <a:graphic>
          <a:graphicData uri="http://schemas.openxmlformats.org/presentationml/2006/ole">
            <mc:AlternateContent xmlns:mc="http://schemas.openxmlformats.org/markup-compatibility/2006">
              <mc:Choice xmlns:v="urn:schemas-microsoft-com:vml" Requires="v">
                <p:oleObj name="Equation" r:id="rId2" imgW="2676800" imgH="847830" progId="Equation.DSMT4">
                  <p:embed/>
                </p:oleObj>
              </mc:Choice>
              <mc:Fallback>
                <p:oleObj name="Equation" r:id="rId2" imgW="2676800" imgH="847830" progId="Equation.DSMT4">
                  <p:embed/>
                  <p:pic>
                    <p:nvPicPr>
                      <p:cNvPr id="0" name=""/>
                      <p:cNvPicPr/>
                      <p:nvPr/>
                    </p:nvPicPr>
                    <p:blipFill>
                      <a:blip r:embed="rId3"/>
                      <a:stretch>
                        <a:fillRect/>
                      </a:stretch>
                    </p:blipFill>
                    <p:spPr>
                      <a:xfrm>
                        <a:off x="3573339" y="1340768"/>
                        <a:ext cx="4774378" cy="1512169"/>
                      </a:xfrm>
                      <a:prstGeom prst="rect">
                        <a:avLst/>
                      </a:prstGeom>
                      <a:ln>
                        <a:solidFill>
                          <a:srgbClr val="0070C0"/>
                        </a:solidFill>
                      </a:ln>
                    </p:spPr>
                  </p:pic>
                </p:oleObj>
              </mc:Fallback>
            </mc:AlternateContent>
          </a:graphicData>
        </a:graphic>
      </p:graphicFrame>
      <p:graphicFrame>
        <p:nvGraphicFramePr>
          <p:cNvPr id="27" name="对象 26"/>
          <p:cNvGraphicFramePr>
            <a:graphicFrameLocks noChangeAspect="1"/>
          </p:cNvGraphicFramePr>
          <p:nvPr>
            <p:extLst>
              <p:ext uri="{D42A27DB-BD31-4B8C-83A1-F6EECF244321}">
                <p14:modId xmlns:p14="http://schemas.microsoft.com/office/powerpoint/2010/main" val="747102493"/>
              </p:ext>
            </p:extLst>
          </p:nvPr>
        </p:nvGraphicFramePr>
        <p:xfrm>
          <a:off x="2061171" y="2926372"/>
          <a:ext cx="576064" cy="314217"/>
        </p:xfrm>
        <a:graphic>
          <a:graphicData uri="http://schemas.openxmlformats.org/presentationml/2006/ole">
            <mc:AlternateContent xmlns:mc="http://schemas.openxmlformats.org/markup-compatibility/2006">
              <mc:Choice xmlns:v="urn:schemas-microsoft-com:vml" Requires="v">
                <p:oleObj name="Equation" r:id="rId4" imgW="314303" imgH="171366" progId="Equation.DSMT4">
                  <p:embed/>
                </p:oleObj>
              </mc:Choice>
              <mc:Fallback>
                <p:oleObj name="Equation" r:id="rId4" imgW="314303" imgH="171366" progId="Equation.DSMT4">
                  <p:embed/>
                  <p:pic>
                    <p:nvPicPr>
                      <p:cNvPr id="0" name=""/>
                      <p:cNvPicPr/>
                      <p:nvPr/>
                    </p:nvPicPr>
                    <p:blipFill>
                      <a:blip r:embed="rId5"/>
                      <a:stretch>
                        <a:fillRect/>
                      </a:stretch>
                    </p:blipFill>
                    <p:spPr>
                      <a:xfrm>
                        <a:off x="2061171" y="2926372"/>
                        <a:ext cx="576064" cy="314217"/>
                      </a:xfrm>
                      <a:prstGeom prst="rect">
                        <a:avLst/>
                      </a:prstGeom>
                      <a:ln>
                        <a:solidFill>
                          <a:srgbClr val="C00000"/>
                        </a:solidFill>
                      </a:ln>
                    </p:spPr>
                  </p:pic>
                </p:oleObj>
              </mc:Fallback>
            </mc:AlternateContent>
          </a:graphicData>
        </a:graphic>
      </p:graphicFrame>
      <p:graphicFrame>
        <p:nvGraphicFramePr>
          <p:cNvPr id="28" name="对象 27"/>
          <p:cNvGraphicFramePr>
            <a:graphicFrameLocks noChangeAspect="1"/>
          </p:cNvGraphicFramePr>
          <p:nvPr>
            <p:extLst>
              <p:ext uri="{D42A27DB-BD31-4B8C-83A1-F6EECF244321}">
                <p14:modId xmlns:p14="http://schemas.microsoft.com/office/powerpoint/2010/main" val="3945709543"/>
              </p:ext>
            </p:extLst>
          </p:nvPr>
        </p:nvGraphicFramePr>
        <p:xfrm>
          <a:off x="8613899" y="2908001"/>
          <a:ext cx="576063" cy="304975"/>
        </p:xfrm>
        <a:graphic>
          <a:graphicData uri="http://schemas.openxmlformats.org/presentationml/2006/ole">
            <mc:AlternateContent xmlns:mc="http://schemas.openxmlformats.org/markup-compatibility/2006">
              <mc:Choice xmlns:v="urn:schemas-microsoft-com:vml" Requires="v">
                <p:oleObj name="Equation" r:id="rId6" imgW="324024" imgH="171366" progId="Equation.DSMT4">
                  <p:embed/>
                </p:oleObj>
              </mc:Choice>
              <mc:Fallback>
                <p:oleObj name="Equation" r:id="rId6" imgW="324024" imgH="171366" progId="Equation.DSMT4">
                  <p:embed/>
                  <p:pic>
                    <p:nvPicPr>
                      <p:cNvPr id="0" name=""/>
                      <p:cNvPicPr/>
                      <p:nvPr/>
                    </p:nvPicPr>
                    <p:blipFill>
                      <a:blip r:embed="rId7"/>
                      <a:stretch>
                        <a:fillRect/>
                      </a:stretch>
                    </p:blipFill>
                    <p:spPr>
                      <a:xfrm>
                        <a:off x="8613899" y="2908001"/>
                        <a:ext cx="576063" cy="304975"/>
                      </a:xfrm>
                      <a:prstGeom prst="rect">
                        <a:avLst/>
                      </a:prstGeom>
                      <a:ln>
                        <a:solidFill>
                          <a:srgbClr val="C00000"/>
                        </a:solidFill>
                      </a:ln>
                    </p:spPr>
                  </p:pic>
                </p:oleObj>
              </mc:Fallback>
            </mc:AlternateContent>
          </a:graphicData>
        </a:graphic>
      </p:graphicFrame>
      <p:graphicFrame>
        <p:nvGraphicFramePr>
          <p:cNvPr id="29" name="对象 28"/>
          <p:cNvGraphicFramePr>
            <a:graphicFrameLocks noChangeAspect="1"/>
          </p:cNvGraphicFramePr>
          <p:nvPr>
            <p:extLst>
              <p:ext uri="{D42A27DB-BD31-4B8C-83A1-F6EECF244321}">
                <p14:modId xmlns:p14="http://schemas.microsoft.com/office/powerpoint/2010/main" val="2784864707"/>
              </p:ext>
            </p:extLst>
          </p:nvPr>
        </p:nvGraphicFramePr>
        <p:xfrm>
          <a:off x="2030310" y="3645024"/>
          <a:ext cx="966965" cy="432048"/>
        </p:xfrm>
        <a:graphic>
          <a:graphicData uri="http://schemas.openxmlformats.org/presentationml/2006/ole">
            <mc:AlternateContent xmlns:mc="http://schemas.openxmlformats.org/markup-compatibility/2006">
              <mc:Choice xmlns:v="urn:schemas-microsoft-com:vml" Requires="v">
                <p:oleObj name="Equation" r:id="rId8" imgW="447873" imgH="200167" progId="Equation.DSMT4">
                  <p:embed/>
                </p:oleObj>
              </mc:Choice>
              <mc:Fallback>
                <p:oleObj name="Equation" r:id="rId8" imgW="447873" imgH="200167" progId="Equation.DSMT4">
                  <p:embed/>
                  <p:pic>
                    <p:nvPicPr>
                      <p:cNvPr id="0" name=""/>
                      <p:cNvPicPr/>
                      <p:nvPr/>
                    </p:nvPicPr>
                    <p:blipFill>
                      <a:blip r:embed="rId9"/>
                      <a:stretch>
                        <a:fillRect/>
                      </a:stretch>
                    </p:blipFill>
                    <p:spPr>
                      <a:xfrm>
                        <a:off x="2030310" y="3645024"/>
                        <a:ext cx="966965" cy="432048"/>
                      </a:xfrm>
                      <a:prstGeom prst="rect">
                        <a:avLst/>
                      </a:prstGeom>
                    </p:spPr>
                  </p:pic>
                </p:oleObj>
              </mc:Fallback>
            </mc:AlternateContent>
          </a:graphicData>
        </a:graphic>
      </p:graphicFrame>
      <p:graphicFrame>
        <p:nvGraphicFramePr>
          <p:cNvPr id="30" name="对象 29"/>
          <p:cNvGraphicFramePr>
            <a:graphicFrameLocks noChangeAspect="1"/>
          </p:cNvGraphicFramePr>
          <p:nvPr>
            <p:extLst>
              <p:ext uri="{D42A27DB-BD31-4B8C-83A1-F6EECF244321}">
                <p14:modId xmlns:p14="http://schemas.microsoft.com/office/powerpoint/2010/main" val="445971335"/>
              </p:ext>
            </p:extLst>
          </p:nvPr>
        </p:nvGraphicFramePr>
        <p:xfrm>
          <a:off x="3501331" y="3665459"/>
          <a:ext cx="876077" cy="411613"/>
        </p:xfrm>
        <a:graphic>
          <a:graphicData uri="http://schemas.openxmlformats.org/presentationml/2006/ole">
            <mc:AlternateContent xmlns:mc="http://schemas.openxmlformats.org/markup-compatibility/2006">
              <mc:Choice xmlns:v="urn:schemas-microsoft-com:vml" Requires="v">
                <p:oleObj name="Equation" r:id="rId10" imgW="431640" imgH="203040" progId="Equation.DSMT4">
                  <p:embed/>
                </p:oleObj>
              </mc:Choice>
              <mc:Fallback>
                <p:oleObj name="Equation" r:id="rId10" imgW="431640" imgH="203040" progId="Equation.DSMT4">
                  <p:embed/>
                  <p:pic>
                    <p:nvPicPr>
                      <p:cNvPr id="0" name=""/>
                      <p:cNvPicPr/>
                      <p:nvPr/>
                    </p:nvPicPr>
                    <p:blipFill>
                      <a:blip r:embed="rId11"/>
                      <a:stretch>
                        <a:fillRect/>
                      </a:stretch>
                    </p:blipFill>
                    <p:spPr>
                      <a:xfrm>
                        <a:off x="3501331" y="3665459"/>
                        <a:ext cx="876077" cy="411613"/>
                      </a:xfrm>
                      <a:prstGeom prst="rect">
                        <a:avLst/>
                      </a:prstGeom>
                    </p:spPr>
                  </p:pic>
                </p:oleObj>
              </mc:Fallback>
            </mc:AlternateContent>
          </a:graphicData>
        </a:graphic>
      </p:graphicFrame>
      <p:graphicFrame>
        <p:nvGraphicFramePr>
          <p:cNvPr id="31" name="对象 30"/>
          <p:cNvGraphicFramePr>
            <a:graphicFrameLocks noChangeAspect="1"/>
          </p:cNvGraphicFramePr>
          <p:nvPr>
            <p:extLst>
              <p:ext uri="{D42A27DB-BD31-4B8C-83A1-F6EECF244321}">
                <p14:modId xmlns:p14="http://schemas.microsoft.com/office/powerpoint/2010/main" val="3819919038"/>
              </p:ext>
            </p:extLst>
          </p:nvPr>
        </p:nvGraphicFramePr>
        <p:xfrm>
          <a:off x="7677795" y="3498069"/>
          <a:ext cx="864096" cy="723019"/>
        </p:xfrm>
        <a:graphic>
          <a:graphicData uri="http://schemas.openxmlformats.org/presentationml/2006/ole">
            <mc:AlternateContent xmlns:mc="http://schemas.openxmlformats.org/markup-compatibility/2006">
              <mc:Choice xmlns:v="urn:schemas-microsoft-com:vml" Requires="v">
                <p:oleObj name="Equation" r:id="rId12" imgW="466595" imgH="390614" progId="Equation.DSMT4">
                  <p:embed/>
                </p:oleObj>
              </mc:Choice>
              <mc:Fallback>
                <p:oleObj name="Equation" r:id="rId12" imgW="466595" imgH="390614" progId="Equation.DSMT4">
                  <p:embed/>
                  <p:pic>
                    <p:nvPicPr>
                      <p:cNvPr id="0" name=""/>
                      <p:cNvPicPr/>
                      <p:nvPr/>
                    </p:nvPicPr>
                    <p:blipFill>
                      <a:blip r:embed="rId13"/>
                      <a:stretch>
                        <a:fillRect/>
                      </a:stretch>
                    </p:blipFill>
                    <p:spPr>
                      <a:xfrm>
                        <a:off x="7677795" y="3498069"/>
                        <a:ext cx="864096" cy="723019"/>
                      </a:xfrm>
                      <a:prstGeom prst="rect">
                        <a:avLst/>
                      </a:prstGeom>
                    </p:spPr>
                  </p:pic>
                </p:oleObj>
              </mc:Fallback>
            </mc:AlternateContent>
          </a:graphicData>
        </a:graphic>
      </p:graphicFrame>
      <p:graphicFrame>
        <p:nvGraphicFramePr>
          <p:cNvPr id="32" name="对象 31"/>
          <p:cNvGraphicFramePr>
            <a:graphicFrameLocks noChangeAspect="1"/>
          </p:cNvGraphicFramePr>
          <p:nvPr>
            <p:extLst>
              <p:ext uri="{D42A27DB-BD31-4B8C-83A1-F6EECF244321}">
                <p14:modId xmlns:p14="http://schemas.microsoft.com/office/powerpoint/2010/main" val="3467529545"/>
              </p:ext>
            </p:extLst>
          </p:nvPr>
        </p:nvGraphicFramePr>
        <p:xfrm>
          <a:off x="1269083" y="4005064"/>
          <a:ext cx="936104" cy="661729"/>
        </p:xfrm>
        <a:graphic>
          <a:graphicData uri="http://schemas.openxmlformats.org/presentationml/2006/ole">
            <mc:AlternateContent xmlns:mc="http://schemas.openxmlformats.org/markup-compatibility/2006">
              <mc:Choice xmlns:v="urn:schemas-microsoft-com:vml" Requires="v">
                <p:oleObj name="Equation" r:id="rId14" imgW="552641" imgH="390614" progId="Equation.DSMT4">
                  <p:embed/>
                </p:oleObj>
              </mc:Choice>
              <mc:Fallback>
                <p:oleObj name="Equation" r:id="rId14" imgW="552641" imgH="390614" progId="Equation.DSMT4">
                  <p:embed/>
                  <p:pic>
                    <p:nvPicPr>
                      <p:cNvPr id="0" name=""/>
                      <p:cNvPicPr/>
                      <p:nvPr/>
                    </p:nvPicPr>
                    <p:blipFill>
                      <a:blip r:embed="rId15"/>
                      <a:stretch>
                        <a:fillRect/>
                      </a:stretch>
                    </p:blipFill>
                    <p:spPr>
                      <a:xfrm>
                        <a:off x="1269083" y="4005064"/>
                        <a:ext cx="936104" cy="661729"/>
                      </a:xfrm>
                      <a:prstGeom prst="rect">
                        <a:avLst/>
                      </a:prstGeom>
                    </p:spPr>
                  </p:pic>
                </p:oleObj>
              </mc:Fallback>
            </mc:AlternateContent>
          </a:graphicData>
        </a:graphic>
      </p:graphicFrame>
      <p:graphicFrame>
        <p:nvGraphicFramePr>
          <p:cNvPr id="36" name="对象 35"/>
          <p:cNvGraphicFramePr>
            <a:graphicFrameLocks noChangeAspect="1"/>
          </p:cNvGraphicFramePr>
          <p:nvPr>
            <p:extLst>
              <p:ext uri="{D42A27DB-BD31-4B8C-83A1-F6EECF244321}">
                <p14:modId xmlns:p14="http://schemas.microsoft.com/office/powerpoint/2010/main" val="2309183305"/>
              </p:ext>
            </p:extLst>
          </p:nvPr>
        </p:nvGraphicFramePr>
        <p:xfrm>
          <a:off x="6649681" y="4110306"/>
          <a:ext cx="236026" cy="326806"/>
        </p:xfrm>
        <a:graphic>
          <a:graphicData uri="http://schemas.openxmlformats.org/presentationml/2006/ole">
            <mc:AlternateContent xmlns:mc="http://schemas.openxmlformats.org/markup-compatibility/2006">
              <mc:Choice xmlns:v="urn:schemas-microsoft-com:vml" Requires="v">
                <p:oleObj name="Equation" r:id="rId16" imgW="123849" imgH="171366" progId="Equation.DSMT4">
                  <p:embed/>
                </p:oleObj>
              </mc:Choice>
              <mc:Fallback>
                <p:oleObj name="Equation" r:id="rId16" imgW="123849" imgH="171366" progId="Equation.DSMT4">
                  <p:embed/>
                  <p:pic>
                    <p:nvPicPr>
                      <p:cNvPr id="0" name=""/>
                      <p:cNvPicPr/>
                      <p:nvPr/>
                    </p:nvPicPr>
                    <p:blipFill>
                      <a:blip r:embed="rId17"/>
                      <a:stretch>
                        <a:fillRect/>
                      </a:stretch>
                    </p:blipFill>
                    <p:spPr>
                      <a:xfrm>
                        <a:off x="6649681" y="4110306"/>
                        <a:ext cx="236026" cy="326806"/>
                      </a:xfrm>
                      <a:prstGeom prst="rect">
                        <a:avLst/>
                      </a:prstGeom>
                    </p:spPr>
                  </p:pic>
                </p:oleObj>
              </mc:Fallback>
            </mc:AlternateContent>
          </a:graphicData>
        </a:graphic>
      </p:graphicFrame>
      <p:graphicFrame>
        <p:nvGraphicFramePr>
          <p:cNvPr id="37" name="对象 36"/>
          <p:cNvGraphicFramePr>
            <a:graphicFrameLocks noChangeAspect="1"/>
          </p:cNvGraphicFramePr>
          <p:nvPr>
            <p:extLst>
              <p:ext uri="{D42A27DB-BD31-4B8C-83A1-F6EECF244321}">
                <p14:modId xmlns:p14="http://schemas.microsoft.com/office/powerpoint/2010/main" val="1926279715"/>
              </p:ext>
            </p:extLst>
          </p:nvPr>
        </p:nvGraphicFramePr>
        <p:xfrm>
          <a:off x="2565227" y="4509120"/>
          <a:ext cx="1224136" cy="401669"/>
        </p:xfrm>
        <a:graphic>
          <a:graphicData uri="http://schemas.openxmlformats.org/presentationml/2006/ole">
            <mc:AlternateContent xmlns:mc="http://schemas.openxmlformats.org/markup-compatibility/2006">
              <mc:Choice xmlns:v="urn:schemas-microsoft-com:vml" Requires="v">
                <p:oleObj name="Equation" r:id="rId18" imgW="609525" imgH="200167" progId="Equation.DSMT4">
                  <p:embed/>
                </p:oleObj>
              </mc:Choice>
              <mc:Fallback>
                <p:oleObj name="Equation" r:id="rId18" imgW="609525" imgH="200167" progId="Equation.DSMT4">
                  <p:embed/>
                  <p:pic>
                    <p:nvPicPr>
                      <p:cNvPr id="0" name=""/>
                      <p:cNvPicPr/>
                      <p:nvPr/>
                    </p:nvPicPr>
                    <p:blipFill>
                      <a:blip r:embed="rId19"/>
                      <a:stretch>
                        <a:fillRect/>
                      </a:stretch>
                    </p:blipFill>
                    <p:spPr>
                      <a:xfrm>
                        <a:off x="2565227" y="4509120"/>
                        <a:ext cx="1224136" cy="401669"/>
                      </a:xfrm>
                      <a:prstGeom prst="rect">
                        <a:avLst/>
                      </a:prstGeom>
                      <a:ln>
                        <a:solidFill>
                          <a:srgbClr val="C00000"/>
                        </a:solidFill>
                      </a:ln>
                    </p:spPr>
                  </p:pic>
                </p:oleObj>
              </mc:Fallback>
            </mc:AlternateContent>
          </a:graphicData>
        </a:graphic>
      </p:graphicFrame>
      <p:graphicFrame>
        <p:nvGraphicFramePr>
          <p:cNvPr id="38" name="对象 37"/>
          <p:cNvGraphicFramePr>
            <a:graphicFrameLocks noChangeAspect="1"/>
          </p:cNvGraphicFramePr>
          <p:nvPr>
            <p:extLst>
              <p:ext uri="{D42A27DB-BD31-4B8C-83A1-F6EECF244321}">
                <p14:modId xmlns:p14="http://schemas.microsoft.com/office/powerpoint/2010/main" val="2526260137"/>
              </p:ext>
            </p:extLst>
          </p:nvPr>
        </p:nvGraphicFramePr>
        <p:xfrm>
          <a:off x="5373539" y="4509120"/>
          <a:ext cx="1218989" cy="406330"/>
        </p:xfrm>
        <a:graphic>
          <a:graphicData uri="http://schemas.openxmlformats.org/presentationml/2006/ole">
            <mc:AlternateContent xmlns:mc="http://schemas.openxmlformats.org/markup-compatibility/2006">
              <mc:Choice xmlns:v="urn:schemas-microsoft-com:vml" Requires="v">
                <p:oleObj name="Equation" r:id="rId20" imgW="600165" imgH="200167" progId="Equation.DSMT4">
                  <p:embed/>
                </p:oleObj>
              </mc:Choice>
              <mc:Fallback>
                <p:oleObj name="Equation" r:id="rId20" imgW="600165" imgH="200167" progId="Equation.DSMT4">
                  <p:embed/>
                  <p:pic>
                    <p:nvPicPr>
                      <p:cNvPr id="0" name=""/>
                      <p:cNvPicPr/>
                      <p:nvPr/>
                    </p:nvPicPr>
                    <p:blipFill>
                      <a:blip r:embed="rId21"/>
                      <a:stretch>
                        <a:fillRect/>
                      </a:stretch>
                    </p:blipFill>
                    <p:spPr>
                      <a:xfrm>
                        <a:off x="5373539" y="4509120"/>
                        <a:ext cx="1218989" cy="406330"/>
                      </a:xfrm>
                      <a:prstGeom prst="rect">
                        <a:avLst/>
                      </a:prstGeom>
                      <a:ln>
                        <a:solidFill>
                          <a:srgbClr val="C00000"/>
                        </a:solidFill>
                      </a:ln>
                    </p:spPr>
                  </p:pic>
                </p:oleObj>
              </mc:Fallback>
            </mc:AlternateContent>
          </a:graphicData>
        </a:graphic>
      </p:graphicFrame>
      <p:graphicFrame>
        <p:nvGraphicFramePr>
          <p:cNvPr id="2" name="对象 1"/>
          <p:cNvGraphicFramePr>
            <a:graphicFrameLocks noChangeAspect="1"/>
          </p:cNvGraphicFramePr>
          <p:nvPr>
            <p:extLst>
              <p:ext uri="{D42A27DB-BD31-4B8C-83A1-F6EECF244321}">
                <p14:modId xmlns:p14="http://schemas.microsoft.com/office/powerpoint/2010/main" val="1073183335"/>
              </p:ext>
            </p:extLst>
          </p:nvPr>
        </p:nvGraphicFramePr>
        <p:xfrm>
          <a:off x="4664075" y="3219450"/>
          <a:ext cx="2857500" cy="419100"/>
        </p:xfrm>
        <a:graphic>
          <a:graphicData uri="http://schemas.openxmlformats.org/presentationml/2006/ole">
            <mc:AlternateContent xmlns:mc="http://schemas.openxmlformats.org/markup-compatibility/2006">
              <mc:Choice xmlns:v="urn:schemas-microsoft-com:vml" Requires="v">
                <p:oleObj name="Equation" r:id="rId22" imgW="2857680" imgH="419040" progId="Equation.DSMT4">
                  <p:embed/>
                </p:oleObj>
              </mc:Choice>
              <mc:Fallback>
                <p:oleObj name="Equation" r:id="rId22" imgW="2857680" imgH="419040" progId="Equation.DSMT4">
                  <p:embed/>
                  <p:pic>
                    <p:nvPicPr>
                      <p:cNvPr id="0" name=""/>
                      <p:cNvPicPr/>
                      <p:nvPr/>
                    </p:nvPicPr>
                    <p:blipFill>
                      <a:blip r:embed="rId23"/>
                      <a:stretch>
                        <a:fillRect/>
                      </a:stretch>
                    </p:blipFill>
                    <p:spPr>
                      <a:xfrm>
                        <a:off x="4664075" y="3219450"/>
                        <a:ext cx="2857500" cy="419100"/>
                      </a:xfrm>
                      <a:prstGeom prst="rect">
                        <a:avLst/>
                      </a:prstGeom>
                    </p:spPr>
                  </p:pic>
                </p:oleObj>
              </mc:Fallback>
            </mc:AlternateContent>
          </a:graphicData>
        </a:graphic>
      </p:graphicFrame>
      <p:graphicFrame>
        <p:nvGraphicFramePr>
          <p:cNvPr id="3" name="对象 2"/>
          <p:cNvGraphicFramePr>
            <a:graphicFrameLocks noChangeAspect="1"/>
          </p:cNvGraphicFramePr>
          <p:nvPr>
            <p:extLst>
              <p:ext uri="{D42A27DB-BD31-4B8C-83A1-F6EECF244321}">
                <p14:modId xmlns:p14="http://schemas.microsoft.com/office/powerpoint/2010/main" val="3802845807"/>
              </p:ext>
            </p:extLst>
          </p:nvPr>
        </p:nvGraphicFramePr>
        <p:xfrm>
          <a:off x="3717355" y="5373216"/>
          <a:ext cx="5904657" cy="866017"/>
        </p:xfrm>
        <a:graphic>
          <a:graphicData uri="http://schemas.openxmlformats.org/presentationml/2006/ole">
            <mc:AlternateContent xmlns:mc="http://schemas.openxmlformats.org/markup-compatibility/2006">
              <mc:Choice xmlns:v="urn:schemas-microsoft-com:vml" Requires="v">
                <p:oleObj name="Equation" r:id="rId24" imgW="2857320" imgH="419040" progId="Equation.DSMT4">
                  <p:embed/>
                </p:oleObj>
              </mc:Choice>
              <mc:Fallback>
                <p:oleObj name="Equation" r:id="rId24" imgW="2857320" imgH="419040" progId="Equation.DSMT4">
                  <p:embed/>
                  <p:pic>
                    <p:nvPicPr>
                      <p:cNvPr id="0" name=""/>
                      <p:cNvPicPr/>
                      <p:nvPr/>
                    </p:nvPicPr>
                    <p:blipFill>
                      <a:blip r:embed="rId25"/>
                      <a:stretch>
                        <a:fillRect/>
                      </a:stretch>
                    </p:blipFill>
                    <p:spPr>
                      <a:xfrm>
                        <a:off x="3717355" y="5373216"/>
                        <a:ext cx="5904657" cy="866017"/>
                      </a:xfrm>
                      <a:prstGeom prst="rect">
                        <a:avLst/>
                      </a:prstGeom>
                      <a:ln>
                        <a:solidFill>
                          <a:srgbClr val="0070C0"/>
                        </a:solidFill>
                      </a:ln>
                    </p:spPr>
                  </p:pic>
                </p:oleObj>
              </mc:Fallback>
            </mc:AlternateContent>
          </a:graphicData>
        </a:graphic>
      </p:graphicFrame>
      <p:sp>
        <p:nvSpPr>
          <p:cNvPr id="39" name="标题 1"/>
          <p:cNvSpPr>
            <a:spLocks noGrp="1"/>
          </p:cNvSpPr>
          <p:nvPr>
            <p:ph type="title"/>
          </p:nvPr>
        </p:nvSpPr>
        <p:spPr>
          <a:xfrm>
            <a:off x="188963" y="116632"/>
            <a:ext cx="9952911" cy="504056"/>
          </a:xfrm>
        </p:spPr>
        <p:txBody>
          <a:bodyPr>
            <a:noAutofit/>
          </a:bodyPr>
          <a:lstStyle/>
          <a:p>
            <a:pPr algn="l"/>
            <a:r>
              <a:rPr lang="zh-CN" altLang="en-US" sz="2600" b="1" cap="small" dirty="0">
                <a:latin typeface="微软雅黑" pitchFamily="34" charset="-122"/>
                <a:ea typeface="微软雅黑" pitchFamily="34" charset="-122"/>
                <a:cs typeface="Times New Roman" pitchFamily="18" charset="0"/>
              </a:rPr>
              <a:t>第六节   其他</a:t>
            </a:r>
            <a:r>
              <a:rPr lang="en-US" altLang="zh-CN" sz="2600" b="1" cap="small" dirty="0">
                <a:latin typeface="微软雅黑" pitchFamily="34" charset="-122"/>
                <a:ea typeface="微软雅黑" pitchFamily="34" charset="-122"/>
                <a:cs typeface="Times New Roman" pitchFamily="18" charset="0"/>
              </a:rPr>
              <a:t>GARCH</a:t>
            </a:r>
            <a:r>
              <a:rPr lang="zh-CN" altLang="en-US" sz="2600" b="1" cap="small" dirty="0">
                <a:latin typeface="微软雅黑" pitchFamily="34" charset="-122"/>
                <a:ea typeface="微软雅黑" pitchFamily="34" charset="-122"/>
                <a:cs typeface="Times New Roman" pitchFamily="18" charset="0"/>
              </a:rPr>
              <a:t>族</a:t>
            </a:r>
            <a:r>
              <a:rPr lang="en-US" altLang="zh-CN" sz="2600" b="1" cap="small" dirty="0">
                <a:latin typeface="微软雅黑" pitchFamily="34" charset="-122"/>
                <a:ea typeface="微软雅黑" pitchFamily="34" charset="-122"/>
                <a:cs typeface="Times New Roman" pitchFamily="18" charset="0"/>
              </a:rPr>
              <a:t>——EGARCH</a:t>
            </a:r>
            <a:endParaRPr lang="zh-CN" altLang="en-US" sz="2600" b="1" cap="small" dirty="0">
              <a:latin typeface="微软雅黑" pitchFamily="34" charset="-122"/>
              <a:ea typeface="微软雅黑" pitchFamily="34" charset="-122"/>
              <a:cs typeface="Times New Roman" pitchFamily="18" charset="0"/>
            </a:endParaRPr>
          </a:p>
        </p:txBody>
      </p:sp>
    </p:spTree>
    <p:extLst>
      <p:ext uri="{BB962C8B-B14F-4D97-AF65-F5344CB8AC3E}">
        <p14:creationId xmlns:p14="http://schemas.microsoft.com/office/powerpoint/2010/main" val="33293151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04987" y="620688"/>
            <a:ext cx="11449272" cy="6087820"/>
          </a:xfrm>
          <a:prstGeom prst="rect">
            <a:avLst/>
          </a:prstGeom>
          <a:ln>
            <a:noFill/>
          </a:ln>
        </p:spPr>
        <p:txBody>
          <a:bodyPr wrap="square">
            <a:spAutoFit/>
          </a:bodyPr>
          <a:lstStyle/>
          <a:p>
            <a:pPr>
              <a:lnSpc>
                <a:spcPct val="130000"/>
              </a:lnSpc>
            </a:pPr>
            <a:r>
              <a:rPr kumimoji="1"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（四）</a:t>
            </a:r>
            <a:r>
              <a:rPr kumimoji="1" lang="en-US" altLang="zh-CN"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cs typeface="宋体" charset="0"/>
              </a:rPr>
              <a:t>APARCH</a:t>
            </a:r>
          </a:p>
          <a:p>
            <a:pPr marL="342900" indent="-342900">
              <a:lnSpc>
                <a:spcPct val="130000"/>
              </a:lnSpc>
              <a:buFont typeface="Wingdings" pitchFamily="2" charset="2"/>
              <a:buChar char="u"/>
            </a:pPr>
            <a:r>
              <a:rPr lang="en-US" altLang="zh-CN" sz="2000" dirty="0">
                <a:latin typeface="Times New Roman" pitchFamily="18" charset="0"/>
                <a:cs typeface="Times New Roman" pitchFamily="18" charset="0"/>
              </a:rPr>
              <a:t>APARCH</a:t>
            </a:r>
            <a:r>
              <a:rPr lang="zh-CN" altLang="zh-CN" sz="2000" dirty="0">
                <a:latin typeface="Times New Roman" pitchFamily="18" charset="0"/>
                <a:cs typeface="Times New Roman" pitchFamily="18" charset="0"/>
              </a:rPr>
              <a:t>模型（</a:t>
            </a:r>
            <a:r>
              <a:rPr lang="en-US" altLang="zh-CN" sz="2000" dirty="0">
                <a:latin typeface="Times New Roman" pitchFamily="18" charset="0"/>
                <a:cs typeface="Times New Roman" pitchFamily="18" charset="0"/>
              </a:rPr>
              <a:t>Asymmetric Power ARCH</a:t>
            </a:r>
            <a:r>
              <a:rPr lang="zh-CN" altLang="zh-CN" sz="2000" dirty="0">
                <a:latin typeface="Times New Roman" pitchFamily="18" charset="0"/>
                <a:cs typeface="Times New Roman" pitchFamily="18" charset="0"/>
              </a:rPr>
              <a:t>）是</a:t>
            </a:r>
            <a:r>
              <a:rPr lang="en-US" altLang="zh-CN" sz="2000" dirty="0">
                <a:latin typeface="Times New Roman" pitchFamily="18" charset="0"/>
                <a:cs typeface="Times New Roman" pitchFamily="18" charset="0"/>
              </a:rPr>
              <a:t>Ding</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Engle</a:t>
            </a:r>
            <a:r>
              <a:rPr lang="zh-CN" altLang="zh-CN" sz="2000" dirty="0">
                <a:latin typeface="Times New Roman" pitchFamily="18" charset="0"/>
                <a:cs typeface="Times New Roman" pitchFamily="18" charset="0"/>
              </a:rPr>
              <a:t>和</a:t>
            </a:r>
            <a:r>
              <a:rPr lang="en-US" altLang="zh-CN" sz="2000" dirty="0">
                <a:latin typeface="Times New Roman" pitchFamily="18" charset="0"/>
                <a:cs typeface="Times New Roman" pitchFamily="18" charset="0"/>
              </a:rPr>
              <a:t>Granger</a:t>
            </a:r>
            <a:r>
              <a:rPr lang="zh-CN" altLang="zh-CN" sz="2000" dirty="0">
                <a:latin typeface="Times New Roman" pitchFamily="18" charset="0"/>
                <a:cs typeface="Times New Roman" pitchFamily="18" charset="0"/>
              </a:rPr>
              <a:t>于</a:t>
            </a:r>
            <a:r>
              <a:rPr lang="en-US" altLang="zh-CN" sz="2000" dirty="0">
                <a:latin typeface="Times New Roman" pitchFamily="18" charset="0"/>
                <a:cs typeface="Times New Roman" pitchFamily="18" charset="0"/>
              </a:rPr>
              <a:t>1993</a:t>
            </a:r>
            <a:r>
              <a:rPr lang="zh-CN" altLang="zh-CN" sz="2000" dirty="0">
                <a:latin typeface="Times New Roman" pitchFamily="18" charset="0"/>
                <a:cs typeface="Times New Roman" pitchFamily="18" charset="0"/>
              </a:rPr>
              <a:t>年提出的另一种用于刻画金融时间序列非对称性的扩展</a:t>
            </a:r>
            <a:r>
              <a:rPr lang="en-US" altLang="zh-CN" sz="2000" dirty="0">
                <a:latin typeface="Times New Roman" pitchFamily="18" charset="0"/>
                <a:cs typeface="Times New Roman" pitchFamily="18" charset="0"/>
              </a:rPr>
              <a:t>GARCH</a:t>
            </a:r>
            <a:r>
              <a:rPr lang="zh-CN" altLang="zh-CN" sz="2000" dirty="0">
                <a:latin typeface="Times New Roman" pitchFamily="18" charset="0"/>
                <a:cs typeface="Times New Roman" pitchFamily="18" charset="0"/>
              </a:rPr>
              <a:t>模型</a:t>
            </a:r>
            <a:r>
              <a:rPr lang="zh-CN" altLang="en-US"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 APARCH</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1,1</a:t>
            </a:r>
            <a:r>
              <a:rPr lang="zh-CN" altLang="zh-CN" sz="2000" dirty="0">
                <a:latin typeface="Times New Roman" pitchFamily="18" charset="0"/>
                <a:cs typeface="Times New Roman" pitchFamily="18" charset="0"/>
              </a:rPr>
              <a:t>）模型表示形式如下：</a:t>
            </a:r>
            <a:endParaRPr lang="en-US" altLang="zh-CN" sz="2000" dirty="0">
              <a:latin typeface="Times New Roman" pitchFamily="18" charset="0"/>
              <a:cs typeface="Times New Roman" pitchFamily="18" charset="0"/>
            </a:endParaRPr>
          </a:p>
          <a:p>
            <a:pPr marL="342900" indent="-342900">
              <a:lnSpc>
                <a:spcPct val="130000"/>
              </a:lnSpc>
              <a:buFont typeface="Arial" pitchFamily="34" charset="0"/>
              <a:buChar char="•"/>
            </a:pPr>
            <a:endParaRPr lang="en-US" altLang="zh-CN" sz="2000" dirty="0">
              <a:latin typeface="Times New Roman" pitchFamily="18" charset="0"/>
              <a:cs typeface="Times New Roman" pitchFamily="18" charset="0"/>
            </a:endParaRPr>
          </a:p>
          <a:p>
            <a:pPr>
              <a:lnSpc>
                <a:spcPct val="130000"/>
              </a:lnSpc>
            </a:pPr>
            <a:endParaRPr lang="en-US" altLang="zh-CN" sz="2000" dirty="0">
              <a:latin typeface="Times New Roman" pitchFamily="18" charset="0"/>
              <a:cs typeface="Times New Roman" pitchFamily="18" charset="0"/>
            </a:endParaRPr>
          </a:p>
          <a:p>
            <a:pPr>
              <a:lnSpc>
                <a:spcPct val="130000"/>
              </a:lnSpc>
            </a:pPr>
            <a:endParaRPr lang="en-US" altLang="zh-CN" sz="2000" dirty="0">
              <a:latin typeface="Times New Roman" pitchFamily="18" charset="0"/>
              <a:cs typeface="Times New Roman" pitchFamily="18" charset="0"/>
            </a:endParaRPr>
          </a:p>
          <a:p>
            <a:pPr marL="342900" indent="-342900">
              <a:lnSpc>
                <a:spcPct val="130000"/>
              </a:lnSpc>
              <a:spcBef>
                <a:spcPts val="1200"/>
              </a:spcBef>
              <a:buFont typeface="Wingdings" pitchFamily="2" charset="2"/>
              <a:buChar char="u"/>
            </a:pPr>
            <a:r>
              <a:rPr lang="zh-CN" altLang="zh-CN" sz="2000" dirty="0">
                <a:latin typeface="Times New Roman" pitchFamily="18" charset="0"/>
                <a:cs typeface="Times New Roman" pitchFamily="18" charset="0"/>
              </a:rPr>
              <a:t>将</a:t>
            </a:r>
            <a:r>
              <a:rPr lang="en-US" altLang="zh-CN" sz="2000" dirty="0">
                <a:latin typeface="Times New Roman" pitchFamily="18" charset="0"/>
                <a:cs typeface="Times New Roman" pitchFamily="18" charset="0"/>
              </a:rPr>
              <a:t>APARCH</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1,1</a:t>
            </a:r>
            <a:r>
              <a:rPr lang="zh-CN" altLang="zh-CN" sz="2000" dirty="0">
                <a:latin typeface="Times New Roman" pitchFamily="18" charset="0"/>
                <a:cs typeface="Times New Roman" pitchFamily="18" charset="0"/>
              </a:rPr>
              <a:t>）模型扩展到更一般的包含多个门限的</a:t>
            </a:r>
            <a:r>
              <a:rPr lang="en-US" altLang="zh-CN" sz="2000" dirty="0">
                <a:latin typeface="Times New Roman" pitchFamily="18" charset="0"/>
                <a:cs typeface="Times New Roman" pitchFamily="18" charset="0"/>
              </a:rPr>
              <a:t>APARCH</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p</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q</a:t>
            </a:r>
            <a:r>
              <a:rPr lang="zh-CN" altLang="zh-CN" sz="2000" dirty="0">
                <a:latin typeface="Times New Roman" pitchFamily="18" charset="0"/>
                <a:cs typeface="Times New Roman" pitchFamily="18" charset="0"/>
              </a:rPr>
              <a:t>）模型：</a:t>
            </a:r>
            <a:endParaRPr lang="en-US" altLang="zh-CN" sz="2000" dirty="0">
              <a:latin typeface="Times New Roman" pitchFamily="18" charset="0"/>
              <a:cs typeface="Times New Roman" pitchFamily="18" charset="0"/>
            </a:endParaRPr>
          </a:p>
          <a:p>
            <a:pPr marL="342900" indent="-342900">
              <a:lnSpc>
                <a:spcPct val="130000"/>
              </a:lnSpc>
              <a:buFont typeface="Arial" pitchFamily="34" charset="0"/>
              <a:buChar char="•"/>
            </a:pPr>
            <a:endParaRPr lang="en-US" altLang="zh-CN" sz="2000" dirty="0">
              <a:latin typeface="Times New Roman" pitchFamily="18" charset="0"/>
              <a:cs typeface="Times New Roman" pitchFamily="18" charset="0"/>
            </a:endParaRPr>
          </a:p>
          <a:p>
            <a:pPr marL="342900" indent="-342900">
              <a:lnSpc>
                <a:spcPct val="130000"/>
              </a:lnSpc>
              <a:buFont typeface="Arial" pitchFamily="34" charset="0"/>
              <a:buChar char="•"/>
            </a:pPr>
            <a:endParaRPr lang="en-US" altLang="zh-CN" sz="2000" dirty="0">
              <a:latin typeface="Times New Roman" pitchFamily="18" charset="0"/>
              <a:cs typeface="Times New Roman" pitchFamily="18" charset="0"/>
            </a:endParaRPr>
          </a:p>
          <a:p>
            <a:pPr>
              <a:lnSpc>
                <a:spcPct val="130000"/>
              </a:lnSpc>
            </a:pPr>
            <a:endParaRPr lang="en-US" altLang="zh-CN" sz="2000" dirty="0">
              <a:latin typeface="Times New Roman" pitchFamily="18" charset="0"/>
              <a:cs typeface="Times New Roman" pitchFamily="18" charset="0"/>
            </a:endParaRPr>
          </a:p>
          <a:p>
            <a:pPr marL="342900" indent="-342900">
              <a:lnSpc>
                <a:spcPct val="130000"/>
              </a:lnSpc>
              <a:buFont typeface="Wingdings" pitchFamily="2" charset="2"/>
              <a:buChar char="u"/>
            </a:pPr>
            <a:endParaRPr lang="en-US" altLang="zh-CN" sz="2000" dirty="0">
              <a:latin typeface="Times New Roman" pitchFamily="18" charset="0"/>
              <a:cs typeface="Times New Roman" pitchFamily="18" charset="0"/>
            </a:endParaRPr>
          </a:p>
          <a:p>
            <a:pPr marL="342900" indent="-342900">
              <a:lnSpc>
                <a:spcPct val="130000"/>
              </a:lnSpc>
              <a:buFont typeface="Wingdings" pitchFamily="2" charset="2"/>
              <a:buChar char="u"/>
            </a:pPr>
            <a:endParaRPr lang="en-US" altLang="zh-CN" sz="2000" dirty="0">
              <a:latin typeface="Times New Roman" pitchFamily="18" charset="0"/>
              <a:cs typeface="Times New Roman" pitchFamily="18" charset="0"/>
            </a:endParaRPr>
          </a:p>
          <a:p>
            <a:pPr marL="342900" indent="-342900">
              <a:lnSpc>
                <a:spcPct val="130000"/>
              </a:lnSpc>
              <a:buFont typeface="Wingdings" pitchFamily="2" charset="2"/>
              <a:buChar char="u"/>
            </a:pPr>
            <a:r>
              <a:rPr lang="zh-CN" altLang="zh-CN" sz="2000" dirty="0">
                <a:latin typeface="Times New Roman" pitchFamily="18" charset="0"/>
                <a:cs typeface="Times New Roman" pitchFamily="18" charset="0"/>
              </a:rPr>
              <a:t>其中</a:t>
            </a:r>
            <a:r>
              <a:rPr lang="en-US" altLang="zh-CN" sz="2000" dirty="0">
                <a:latin typeface="Times New Roman" pitchFamily="18" charset="0"/>
                <a:cs typeface="Times New Roman" pitchFamily="18" charset="0"/>
              </a:rPr>
              <a:t>            </a:t>
            </a:r>
            <a:r>
              <a:rPr lang="zh-CN" altLang="en-US"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当</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时</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，当</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时</a:t>
            </a:r>
            <a:r>
              <a:rPr lang="en-US" altLang="zh-CN" sz="2000" dirty="0">
                <a:latin typeface="Times New Roman" pitchFamily="18" charset="0"/>
                <a:cs typeface="Times New Roman" pitchFamily="18" charset="0"/>
              </a:rPr>
              <a:t>            </a:t>
            </a:r>
            <a:r>
              <a:rPr lang="zh-CN" altLang="en-US"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是用来考察</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期的非对称性，</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则说明系统存在</a:t>
            </a:r>
            <a:r>
              <a:rPr lang="en-US" altLang="zh-CN"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杠杆效应</a:t>
            </a:r>
            <a:r>
              <a:rPr lang="en-US" altLang="zh-CN" sz="2000" dirty="0">
                <a:latin typeface="Times New Roman" pitchFamily="18" charset="0"/>
                <a:cs typeface="Times New Roman" pitchFamily="18" charset="0"/>
              </a:rPr>
              <a:t>”</a:t>
            </a:r>
            <a:r>
              <a:rPr lang="zh-CN" altLang="zh-CN" sz="2000" dirty="0">
                <a:latin typeface="Times New Roman" pitchFamily="18" charset="0"/>
                <a:cs typeface="Times New Roman" pitchFamily="18" charset="0"/>
              </a:rPr>
              <a:t>。若</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则</a:t>
            </a:r>
            <a:r>
              <a:rPr lang="en-US" altLang="zh-CN" sz="2000" dirty="0">
                <a:latin typeface="Times New Roman" pitchFamily="18" charset="0"/>
                <a:cs typeface="Times New Roman" pitchFamily="18" charset="0"/>
              </a:rPr>
              <a:t>APARCH</a:t>
            </a:r>
            <a:r>
              <a:rPr lang="zh-CN" altLang="zh-CN" sz="2000" dirty="0">
                <a:latin typeface="Times New Roman" pitchFamily="18" charset="0"/>
                <a:cs typeface="Times New Roman" pitchFamily="18" charset="0"/>
              </a:rPr>
              <a:t>模型退化为</a:t>
            </a:r>
            <a:r>
              <a:rPr lang="en-US" altLang="zh-CN" sz="2000" dirty="0">
                <a:latin typeface="Times New Roman" pitchFamily="18" charset="0"/>
                <a:cs typeface="Times New Roman" pitchFamily="18" charset="0"/>
              </a:rPr>
              <a:t>GARCH</a:t>
            </a:r>
            <a:r>
              <a:rPr lang="zh-CN" altLang="zh-CN" sz="2000" dirty="0">
                <a:latin typeface="Times New Roman" pitchFamily="18" charset="0"/>
                <a:cs typeface="Times New Roman" pitchFamily="18" charset="0"/>
              </a:rPr>
              <a:t>模型。</a:t>
            </a:r>
            <a:endParaRPr lang="zh-CN" altLang="en-US" sz="2000" dirty="0">
              <a:latin typeface="Times New Roman" pitchFamily="18" charset="0"/>
              <a:cs typeface="Times New Roman" pitchFamily="18" charset="0"/>
            </a:endParaRPr>
          </a:p>
        </p:txBody>
      </p:sp>
      <p:graphicFrame>
        <p:nvGraphicFramePr>
          <p:cNvPr id="11" name="对象 10"/>
          <p:cNvGraphicFramePr>
            <a:graphicFrameLocks noChangeAspect="1"/>
          </p:cNvGraphicFramePr>
          <p:nvPr>
            <p:extLst>
              <p:ext uri="{D42A27DB-BD31-4B8C-83A1-F6EECF244321}">
                <p14:modId xmlns:p14="http://schemas.microsoft.com/office/powerpoint/2010/main" val="3661173851"/>
              </p:ext>
            </p:extLst>
          </p:nvPr>
        </p:nvGraphicFramePr>
        <p:xfrm>
          <a:off x="3973513" y="2346325"/>
          <a:ext cx="1235075" cy="439738"/>
        </p:xfrm>
        <a:graphic>
          <a:graphicData uri="http://schemas.openxmlformats.org/presentationml/2006/ole">
            <mc:AlternateContent xmlns:mc="http://schemas.openxmlformats.org/markup-compatibility/2006">
              <mc:Choice xmlns:v="urn:schemas-microsoft-com:vml" Requires="v">
                <p:oleObj name="Equation" r:id="rId2" imgW="571320" imgH="203040" progId="Equation.DSMT4">
                  <p:embed/>
                </p:oleObj>
              </mc:Choice>
              <mc:Fallback>
                <p:oleObj name="Equation" r:id="rId2" imgW="571320" imgH="203040" progId="Equation.DSMT4">
                  <p:embed/>
                  <p:pic>
                    <p:nvPicPr>
                      <p:cNvPr id="0" name=""/>
                      <p:cNvPicPr/>
                      <p:nvPr/>
                    </p:nvPicPr>
                    <p:blipFill>
                      <a:blip r:embed="rId3"/>
                      <a:stretch>
                        <a:fillRect/>
                      </a:stretch>
                    </p:blipFill>
                    <p:spPr>
                      <a:xfrm>
                        <a:off x="3973513" y="2346325"/>
                        <a:ext cx="1235075" cy="439738"/>
                      </a:xfrm>
                      <a:prstGeom prst="rect">
                        <a:avLst/>
                      </a:prstGeom>
                      <a:ln>
                        <a:solidFill>
                          <a:srgbClr val="0070C0"/>
                        </a:solidFill>
                      </a:ln>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1035894592"/>
              </p:ext>
            </p:extLst>
          </p:nvPr>
        </p:nvGraphicFramePr>
        <p:xfrm>
          <a:off x="5517555" y="2348880"/>
          <a:ext cx="3340545" cy="441566"/>
        </p:xfrm>
        <a:graphic>
          <a:graphicData uri="http://schemas.openxmlformats.org/presentationml/2006/ole">
            <mc:AlternateContent xmlns:mc="http://schemas.openxmlformats.org/markup-compatibility/2006">
              <mc:Choice xmlns:v="urn:schemas-microsoft-com:vml" Requires="v">
                <p:oleObj name="Equation" r:id="rId4" imgW="1657564" imgH="219248" progId="Equation.DSMT4">
                  <p:embed/>
                </p:oleObj>
              </mc:Choice>
              <mc:Fallback>
                <p:oleObj name="Equation" r:id="rId4" imgW="1657564" imgH="219248" progId="Equation.DSMT4">
                  <p:embed/>
                  <p:pic>
                    <p:nvPicPr>
                      <p:cNvPr id="0" name=""/>
                      <p:cNvPicPr/>
                      <p:nvPr/>
                    </p:nvPicPr>
                    <p:blipFill>
                      <a:blip r:embed="rId5"/>
                      <a:stretch>
                        <a:fillRect/>
                      </a:stretch>
                    </p:blipFill>
                    <p:spPr>
                      <a:xfrm>
                        <a:off x="5517555" y="2348880"/>
                        <a:ext cx="3340545" cy="441566"/>
                      </a:xfrm>
                      <a:prstGeom prst="rect">
                        <a:avLst/>
                      </a:prstGeom>
                      <a:ln>
                        <a:solidFill>
                          <a:srgbClr val="0070C0"/>
                        </a:solidFill>
                      </a:ln>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1253079301"/>
              </p:ext>
            </p:extLst>
          </p:nvPr>
        </p:nvGraphicFramePr>
        <p:xfrm>
          <a:off x="4293419" y="2924944"/>
          <a:ext cx="3456384" cy="445985"/>
        </p:xfrm>
        <a:graphic>
          <a:graphicData uri="http://schemas.openxmlformats.org/presentationml/2006/ole">
            <mc:AlternateContent xmlns:mc="http://schemas.openxmlformats.org/markup-compatibility/2006">
              <mc:Choice xmlns:v="urn:schemas-microsoft-com:vml" Requires="v">
                <p:oleObj name="Equation" r:id="rId6" imgW="1771692" imgH="228608" progId="Equation.DSMT4">
                  <p:embed/>
                </p:oleObj>
              </mc:Choice>
              <mc:Fallback>
                <p:oleObj name="Equation" r:id="rId6" imgW="1771692" imgH="228608" progId="Equation.DSMT4">
                  <p:embed/>
                  <p:pic>
                    <p:nvPicPr>
                      <p:cNvPr id="0" name=""/>
                      <p:cNvPicPr/>
                      <p:nvPr/>
                    </p:nvPicPr>
                    <p:blipFill>
                      <a:blip r:embed="rId7"/>
                      <a:stretch>
                        <a:fillRect/>
                      </a:stretch>
                    </p:blipFill>
                    <p:spPr>
                      <a:xfrm>
                        <a:off x="4293419" y="2924944"/>
                        <a:ext cx="3456384" cy="445985"/>
                      </a:xfrm>
                      <a:prstGeom prst="rect">
                        <a:avLst/>
                      </a:prstGeom>
                      <a:ln>
                        <a:solidFill>
                          <a:srgbClr val="0070C0"/>
                        </a:solidFill>
                      </a:ln>
                    </p:spPr>
                  </p:pic>
                </p:oleObj>
              </mc:Fallback>
            </mc:AlternateContent>
          </a:graphicData>
        </a:graphic>
      </p:graphicFrame>
      <p:graphicFrame>
        <p:nvGraphicFramePr>
          <p:cNvPr id="26" name="对象 25"/>
          <p:cNvGraphicFramePr>
            <a:graphicFrameLocks noChangeAspect="1"/>
          </p:cNvGraphicFramePr>
          <p:nvPr>
            <p:extLst>
              <p:ext uri="{D42A27DB-BD31-4B8C-83A1-F6EECF244321}">
                <p14:modId xmlns:p14="http://schemas.microsoft.com/office/powerpoint/2010/main" val="1752107529"/>
              </p:ext>
            </p:extLst>
          </p:nvPr>
        </p:nvGraphicFramePr>
        <p:xfrm>
          <a:off x="4984750" y="3857625"/>
          <a:ext cx="1282700" cy="455613"/>
        </p:xfrm>
        <a:graphic>
          <a:graphicData uri="http://schemas.openxmlformats.org/presentationml/2006/ole">
            <mc:AlternateContent xmlns:mc="http://schemas.openxmlformats.org/markup-compatibility/2006">
              <mc:Choice xmlns:v="urn:schemas-microsoft-com:vml" Requires="v">
                <p:oleObj name="Equation" r:id="rId8" imgW="571320" imgH="203040" progId="Equation.DSMT4">
                  <p:embed/>
                </p:oleObj>
              </mc:Choice>
              <mc:Fallback>
                <p:oleObj name="Equation" r:id="rId8" imgW="571320" imgH="203040" progId="Equation.DSMT4">
                  <p:embed/>
                  <p:pic>
                    <p:nvPicPr>
                      <p:cNvPr id="0" name=""/>
                      <p:cNvPicPr/>
                      <p:nvPr/>
                    </p:nvPicPr>
                    <p:blipFill>
                      <a:blip r:embed="rId9"/>
                      <a:stretch>
                        <a:fillRect/>
                      </a:stretch>
                    </p:blipFill>
                    <p:spPr>
                      <a:xfrm>
                        <a:off x="4984750" y="3857625"/>
                        <a:ext cx="1282700" cy="455613"/>
                      </a:xfrm>
                      <a:prstGeom prst="rect">
                        <a:avLst/>
                      </a:prstGeom>
                      <a:ln>
                        <a:solidFill>
                          <a:srgbClr val="0070C0"/>
                        </a:solidFill>
                      </a:ln>
                    </p:spPr>
                  </p:pic>
                </p:oleObj>
              </mc:Fallback>
            </mc:AlternateContent>
          </a:graphicData>
        </a:graphic>
      </p:graphicFrame>
      <p:graphicFrame>
        <p:nvGraphicFramePr>
          <p:cNvPr id="27" name="对象 26"/>
          <p:cNvGraphicFramePr>
            <a:graphicFrameLocks noChangeAspect="1"/>
          </p:cNvGraphicFramePr>
          <p:nvPr>
            <p:extLst>
              <p:ext uri="{D42A27DB-BD31-4B8C-83A1-F6EECF244321}">
                <p14:modId xmlns:p14="http://schemas.microsoft.com/office/powerpoint/2010/main" val="17663930"/>
              </p:ext>
            </p:extLst>
          </p:nvPr>
        </p:nvGraphicFramePr>
        <p:xfrm>
          <a:off x="4077395" y="4365104"/>
          <a:ext cx="3608303" cy="479717"/>
        </p:xfrm>
        <a:graphic>
          <a:graphicData uri="http://schemas.openxmlformats.org/presentationml/2006/ole">
            <mc:AlternateContent xmlns:mc="http://schemas.openxmlformats.org/markup-compatibility/2006">
              <mc:Choice xmlns:v="urn:schemas-microsoft-com:vml" Requires="v">
                <p:oleObj name="Equation" r:id="rId10" imgW="1647843" imgH="219248" progId="Equation.DSMT4">
                  <p:embed/>
                </p:oleObj>
              </mc:Choice>
              <mc:Fallback>
                <p:oleObj name="Equation" r:id="rId10" imgW="1647843" imgH="219248" progId="Equation.DSMT4">
                  <p:embed/>
                  <p:pic>
                    <p:nvPicPr>
                      <p:cNvPr id="0" name=""/>
                      <p:cNvPicPr/>
                      <p:nvPr/>
                    </p:nvPicPr>
                    <p:blipFill>
                      <a:blip r:embed="rId11"/>
                      <a:stretch>
                        <a:fillRect/>
                      </a:stretch>
                    </p:blipFill>
                    <p:spPr>
                      <a:xfrm>
                        <a:off x="4077395" y="4365104"/>
                        <a:ext cx="3608303" cy="479717"/>
                      </a:xfrm>
                      <a:prstGeom prst="rect">
                        <a:avLst/>
                      </a:prstGeom>
                      <a:ln>
                        <a:solidFill>
                          <a:srgbClr val="0070C0"/>
                        </a:solidFill>
                      </a:ln>
                    </p:spPr>
                  </p:pic>
                </p:oleObj>
              </mc:Fallback>
            </mc:AlternateContent>
          </a:graphicData>
        </a:graphic>
      </p:graphicFrame>
      <p:graphicFrame>
        <p:nvGraphicFramePr>
          <p:cNvPr id="28" name="对象 27"/>
          <p:cNvGraphicFramePr>
            <a:graphicFrameLocks noChangeAspect="1"/>
          </p:cNvGraphicFramePr>
          <p:nvPr>
            <p:extLst>
              <p:ext uri="{D42A27DB-BD31-4B8C-83A1-F6EECF244321}">
                <p14:modId xmlns:p14="http://schemas.microsoft.com/office/powerpoint/2010/main" val="4066696405"/>
              </p:ext>
            </p:extLst>
          </p:nvPr>
        </p:nvGraphicFramePr>
        <p:xfrm>
          <a:off x="3680610" y="4930943"/>
          <a:ext cx="4717265" cy="874321"/>
        </p:xfrm>
        <a:graphic>
          <a:graphicData uri="http://schemas.openxmlformats.org/presentationml/2006/ole">
            <mc:AlternateContent xmlns:mc="http://schemas.openxmlformats.org/markup-compatibility/2006">
              <mc:Choice xmlns:v="urn:schemas-microsoft-com:vml" Requires="v">
                <p:oleObj name="Equation" r:id="rId12" imgW="2209845" imgH="409695" progId="Equation.DSMT4">
                  <p:embed/>
                </p:oleObj>
              </mc:Choice>
              <mc:Fallback>
                <p:oleObj name="Equation" r:id="rId12" imgW="2209845" imgH="409695" progId="Equation.DSMT4">
                  <p:embed/>
                  <p:pic>
                    <p:nvPicPr>
                      <p:cNvPr id="0" name=""/>
                      <p:cNvPicPr/>
                      <p:nvPr/>
                    </p:nvPicPr>
                    <p:blipFill>
                      <a:blip r:embed="rId13"/>
                      <a:stretch>
                        <a:fillRect/>
                      </a:stretch>
                    </p:blipFill>
                    <p:spPr>
                      <a:xfrm>
                        <a:off x="3680610" y="4930943"/>
                        <a:ext cx="4717265" cy="874321"/>
                      </a:xfrm>
                      <a:prstGeom prst="rect">
                        <a:avLst/>
                      </a:prstGeom>
                      <a:ln>
                        <a:solidFill>
                          <a:srgbClr val="0070C0"/>
                        </a:solidFill>
                      </a:ln>
                    </p:spPr>
                  </p:pic>
                </p:oleObj>
              </mc:Fallback>
            </mc:AlternateContent>
          </a:graphicData>
        </a:graphic>
      </p:graphicFrame>
      <p:graphicFrame>
        <p:nvGraphicFramePr>
          <p:cNvPr id="30" name="对象 29"/>
          <p:cNvGraphicFramePr>
            <a:graphicFrameLocks noChangeAspect="1"/>
          </p:cNvGraphicFramePr>
          <p:nvPr>
            <p:extLst>
              <p:ext uri="{D42A27DB-BD31-4B8C-83A1-F6EECF244321}">
                <p14:modId xmlns:p14="http://schemas.microsoft.com/office/powerpoint/2010/main" val="2210925573"/>
              </p:ext>
            </p:extLst>
          </p:nvPr>
        </p:nvGraphicFramePr>
        <p:xfrm>
          <a:off x="1413099" y="5844541"/>
          <a:ext cx="720080" cy="392771"/>
        </p:xfrm>
        <a:graphic>
          <a:graphicData uri="http://schemas.openxmlformats.org/presentationml/2006/ole">
            <mc:AlternateContent xmlns:mc="http://schemas.openxmlformats.org/markup-compatibility/2006">
              <mc:Choice xmlns:v="urn:schemas-microsoft-com:vml" Requires="v">
                <p:oleObj name="Equation" r:id="rId14" imgW="314303" imgH="171366" progId="Equation.DSMT4">
                  <p:embed/>
                </p:oleObj>
              </mc:Choice>
              <mc:Fallback>
                <p:oleObj name="Equation" r:id="rId14" imgW="314303" imgH="171366" progId="Equation.DSMT4">
                  <p:embed/>
                  <p:pic>
                    <p:nvPicPr>
                      <p:cNvPr id="0" name=""/>
                      <p:cNvPicPr/>
                      <p:nvPr/>
                    </p:nvPicPr>
                    <p:blipFill>
                      <a:blip r:embed="rId15"/>
                      <a:stretch>
                        <a:fillRect/>
                      </a:stretch>
                    </p:blipFill>
                    <p:spPr>
                      <a:xfrm>
                        <a:off x="1413099" y="5844541"/>
                        <a:ext cx="720080" cy="392771"/>
                      </a:xfrm>
                      <a:prstGeom prst="rect">
                        <a:avLst/>
                      </a:prstGeom>
                    </p:spPr>
                  </p:pic>
                </p:oleObj>
              </mc:Fallback>
            </mc:AlternateContent>
          </a:graphicData>
        </a:graphic>
      </p:graphicFrame>
      <p:graphicFrame>
        <p:nvGraphicFramePr>
          <p:cNvPr id="31" name="对象 30"/>
          <p:cNvGraphicFramePr>
            <a:graphicFrameLocks noChangeAspect="1"/>
          </p:cNvGraphicFramePr>
          <p:nvPr>
            <p:extLst>
              <p:ext uri="{D42A27DB-BD31-4B8C-83A1-F6EECF244321}">
                <p14:modId xmlns:p14="http://schemas.microsoft.com/office/powerpoint/2010/main" val="487846796"/>
              </p:ext>
            </p:extLst>
          </p:nvPr>
        </p:nvGraphicFramePr>
        <p:xfrm>
          <a:off x="2637235" y="5840026"/>
          <a:ext cx="720080" cy="397286"/>
        </p:xfrm>
        <a:graphic>
          <a:graphicData uri="http://schemas.openxmlformats.org/presentationml/2006/ole">
            <mc:AlternateContent xmlns:mc="http://schemas.openxmlformats.org/markup-compatibility/2006">
              <mc:Choice xmlns:v="urn:schemas-microsoft-com:vml" Requires="v">
                <p:oleObj name="Equation" r:id="rId16" imgW="276141" imgH="152285" progId="Equation.DSMT4">
                  <p:embed/>
                </p:oleObj>
              </mc:Choice>
              <mc:Fallback>
                <p:oleObj name="Equation" r:id="rId16" imgW="276141" imgH="152285" progId="Equation.DSMT4">
                  <p:embed/>
                  <p:pic>
                    <p:nvPicPr>
                      <p:cNvPr id="0" name=""/>
                      <p:cNvPicPr/>
                      <p:nvPr/>
                    </p:nvPicPr>
                    <p:blipFill>
                      <a:blip r:embed="rId17"/>
                      <a:stretch>
                        <a:fillRect/>
                      </a:stretch>
                    </p:blipFill>
                    <p:spPr>
                      <a:xfrm>
                        <a:off x="2637235" y="5840026"/>
                        <a:ext cx="720080" cy="397286"/>
                      </a:xfrm>
                      <a:prstGeom prst="rect">
                        <a:avLst/>
                      </a:prstGeom>
                    </p:spPr>
                  </p:pic>
                </p:oleObj>
              </mc:Fallback>
            </mc:AlternateContent>
          </a:graphicData>
        </a:graphic>
      </p:graphicFrame>
      <p:graphicFrame>
        <p:nvGraphicFramePr>
          <p:cNvPr id="32" name="对象 31"/>
          <p:cNvGraphicFramePr>
            <a:graphicFrameLocks noChangeAspect="1"/>
          </p:cNvGraphicFramePr>
          <p:nvPr>
            <p:extLst>
              <p:ext uri="{D42A27DB-BD31-4B8C-83A1-F6EECF244321}">
                <p14:modId xmlns:p14="http://schemas.microsoft.com/office/powerpoint/2010/main" val="2992954681"/>
              </p:ext>
            </p:extLst>
          </p:nvPr>
        </p:nvGraphicFramePr>
        <p:xfrm>
          <a:off x="3645347" y="5805264"/>
          <a:ext cx="792088" cy="455451"/>
        </p:xfrm>
        <a:graphic>
          <a:graphicData uri="http://schemas.openxmlformats.org/presentationml/2006/ole">
            <mc:AlternateContent xmlns:mc="http://schemas.openxmlformats.org/markup-compatibility/2006">
              <mc:Choice xmlns:v="urn:schemas-microsoft-com:vml" Requires="v">
                <p:oleObj name="Equation" r:id="rId18" imgW="380908" imgH="219248" progId="Equation.DSMT4">
                  <p:embed/>
                </p:oleObj>
              </mc:Choice>
              <mc:Fallback>
                <p:oleObj name="Equation" r:id="rId18" imgW="380908" imgH="219248" progId="Equation.DSMT4">
                  <p:embed/>
                  <p:pic>
                    <p:nvPicPr>
                      <p:cNvPr id="0" name=""/>
                      <p:cNvPicPr/>
                      <p:nvPr/>
                    </p:nvPicPr>
                    <p:blipFill>
                      <a:blip r:embed="rId19"/>
                      <a:stretch>
                        <a:fillRect/>
                      </a:stretch>
                    </p:blipFill>
                    <p:spPr>
                      <a:xfrm>
                        <a:off x="3645347" y="5805264"/>
                        <a:ext cx="792088" cy="455451"/>
                      </a:xfrm>
                      <a:prstGeom prst="rect">
                        <a:avLst/>
                      </a:prstGeom>
                    </p:spPr>
                  </p:pic>
                </p:oleObj>
              </mc:Fallback>
            </mc:AlternateContent>
          </a:graphicData>
        </a:graphic>
      </p:graphicFrame>
      <p:graphicFrame>
        <p:nvGraphicFramePr>
          <p:cNvPr id="33" name="对象 32"/>
          <p:cNvGraphicFramePr>
            <a:graphicFrameLocks noChangeAspect="1"/>
          </p:cNvGraphicFramePr>
          <p:nvPr>
            <p:extLst>
              <p:ext uri="{D42A27DB-BD31-4B8C-83A1-F6EECF244321}">
                <p14:modId xmlns:p14="http://schemas.microsoft.com/office/powerpoint/2010/main" val="2597605341"/>
              </p:ext>
            </p:extLst>
          </p:nvPr>
        </p:nvGraphicFramePr>
        <p:xfrm>
          <a:off x="4869483" y="5805264"/>
          <a:ext cx="706274" cy="389668"/>
        </p:xfrm>
        <a:graphic>
          <a:graphicData uri="http://schemas.openxmlformats.org/presentationml/2006/ole">
            <mc:AlternateContent xmlns:mc="http://schemas.openxmlformats.org/markup-compatibility/2006">
              <mc:Choice xmlns:v="urn:schemas-microsoft-com:vml" Requires="v">
                <p:oleObj name="Equation" r:id="rId20" imgW="276141" imgH="152285" progId="Equation.DSMT4">
                  <p:embed/>
                </p:oleObj>
              </mc:Choice>
              <mc:Fallback>
                <p:oleObj name="Equation" r:id="rId20" imgW="276141" imgH="152285" progId="Equation.DSMT4">
                  <p:embed/>
                  <p:pic>
                    <p:nvPicPr>
                      <p:cNvPr id="0" name=""/>
                      <p:cNvPicPr/>
                      <p:nvPr/>
                    </p:nvPicPr>
                    <p:blipFill>
                      <a:blip r:embed="rId21"/>
                      <a:stretch>
                        <a:fillRect/>
                      </a:stretch>
                    </p:blipFill>
                    <p:spPr>
                      <a:xfrm>
                        <a:off x="4869483" y="5805264"/>
                        <a:ext cx="706274" cy="389668"/>
                      </a:xfrm>
                      <a:prstGeom prst="rect">
                        <a:avLst/>
                      </a:prstGeom>
                    </p:spPr>
                  </p:pic>
                </p:oleObj>
              </mc:Fallback>
            </mc:AlternateContent>
          </a:graphicData>
        </a:graphic>
      </p:graphicFrame>
      <p:graphicFrame>
        <p:nvGraphicFramePr>
          <p:cNvPr id="34" name="对象 33"/>
          <p:cNvGraphicFramePr>
            <a:graphicFrameLocks noChangeAspect="1"/>
          </p:cNvGraphicFramePr>
          <p:nvPr>
            <p:extLst>
              <p:ext uri="{D42A27DB-BD31-4B8C-83A1-F6EECF244321}">
                <p14:modId xmlns:p14="http://schemas.microsoft.com/office/powerpoint/2010/main" val="1011693672"/>
              </p:ext>
            </p:extLst>
          </p:nvPr>
        </p:nvGraphicFramePr>
        <p:xfrm>
          <a:off x="6237635" y="6231627"/>
          <a:ext cx="792089" cy="437733"/>
        </p:xfrm>
        <a:graphic>
          <a:graphicData uri="http://schemas.openxmlformats.org/presentationml/2006/ole">
            <mc:AlternateContent xmlns:mc="http://schemas.openxmlformats.org/markup-compatibility/2006">
              <mc:Choice xmlns:v="urn:schemas-microsoft-com:vml" Requires="v">
                <p:oleObj name="Equation" r:id="rId22" imgW="361827" imgH="200167" progId="Equation.DSMT4">
                  <p:embed/>
                </p:oleObj>
              </mc:Choice>
              <mc:Fallback>
                <p:oleObj name="Equation" r:id="rId22" imgW="361827" imgH="200167" progId="Equation.DSMT4">
                  <p:embed/>
                  <p:pic>
                    <p:nvPicPr>
                      <p:cNvPr id="0" name=""/>
                      <p:cNvPicPr/>
                      <p:nvPr/>
                    </p:nvPicPr>
                    <p:blipFill>
                      <a:blip r:embed="rId23"/>
                      <a:stretch>
                        <a:fillRect/>
                      </a:stretch>
                    </p:blipFill>
                    <p:spPr>
                      <a:xfrm>
                        <a:off x="6237635" y="6231627"/>
                        <a:ext cx="792089" cy="437733"/>
                      </a:xfrm>
                      <a:prstGeom prst="rect">
                        <a:avLst/>
                      </a:prstGeom>
                    </p:spPr>
                  </p:pic>
                </p:oleObj>
              </mc:Fallback>
            </mc:AlternateContent>
          </a:graphicData>
        </a:graphic>
      </p:graphicFrame>
      <p:graphicFrame>
        <p:nvGraphicFramePr>
          <p:cNvPr id="35" name="对象 34"/>
          <p:cNvGraphicFramePr>
            <a:graphicFrameLocks noChangeAspect="1"/>
          </p:cNvGraphicFramePr>
          <p:nvPr>
            <p:extLst>
              <p:ext uri="{D42A27DB-BD31-4B8C-83A1-F6EECF244321}">
                <p14:modId xmlns:p14="http://schemas.microsoft.com/office/powerpoint/2010/main" val="1335289653"/>
              </p:ext>
            </p:extLst>
          </p:nvPr>
        </p:nvGraphicFramePr>
        <p:xfrm>
          <a:off x="6741691" y="5805264"/>
          <a:ext cx="1152128" cy="448050"/>
        </p:xfrm>
        <a:graphic>
          <a:graphicData uri="http://schemas.openxmlformats.org/presentationml/2006/ole">
            <mc:AlternateContent xmlns:mc="http://schemas.openxmlformats.org/markup-compatibility/2006">
              <mc:Choice xmlns:v="urn:schemas-microsoft-com:vml" Requires="v">
                <p:oleObj name="Equation" r:id="rId24" imgW="514478" imgH="200167" progId="Equation.DSMT4">
                  <p:embed/>
                </p:oleObj>
              </mc:Choice>
              <mc:Fallback>
                <p:oleObj name="Equation" r:id="rId24" imgW="514478" imgH="200167" progId="Equation.DSMT4">
                  <p:embed/>
                  <p:pic>
                    <p:nvPicPr>
                      <p:cNvPr id="0" name=""/>
                      <p:cNvPicPr/>
                      <p:nvPr/>
                    </p:nvPicPr>
                    <p:blipFill>
                      <a:blip r:embed="rId25"/>
                      <a:stretch>
                        <a:fillRect/>
                      </a:stretch>
                    </p:blipFill>
                    <p:spPr>
                      <a:xfrm>
                        <a:off x="6741691" y="5805264"/>
                        <a:ext cx="1152128" cy="448050"/>
                      </a:xfrm>
                      <a:prstGeom prst="rect">
                        <a:avLst/>
                      </a:prstGeom>
                    </p:spPr>
                  </p:pic>
                </p:oleObj>
              </mc:Fallback>
            </mc:AlternateContent>
          </a:graphicData>
        </a:graphic>
      </p:graphicFrame>
      <p:graphicFrame>
        <p:nvGraphicFramePr>
          <p:cNvPr id="36" name="对象 35"/>
          <p:cNvGraphicFramePr>
            <a:graphicFrameLocks noChangeAspect="1"/>
          </p:cNvGraphicFramePr>
          <p:nvPr>
            <p:extLst>
              <p:ext uri="{D42A27DB-BD31-4B8C-83A1-F6EECF244321}">
                <p14:modId xmlns:p14="http://schemas.microsoft.com/office/powerpoint/2010/main" val="3096854994"/>
              </p:ext>
            </p:extLst>
          </p:nvPr>
        </p:nvGraphicFramePr>
        <p:xfrm>
          <a:off x="7965827" y="5733256"/>
          <a:ext cx="360040" cy="540060"/>
        </p:xfrm>
        <a:graphic>
          <a:graphicData uri="http://schemas.openxmlformats.org/presentationml/2006/ole">
            <mc:AlternateContent xmlns:mc="http://schemas.openxmlformats.org/markup-compatibility/2006">
              <mc:Choice xmlns:v="urn:schemas-microsoft-com:vml" Requires="v">
                <p:oleObj name="Equation" r:id="rId26" imgW="133210" imgH="200167" progId="Equation.DSMT4">
                  <p:embed/>
                </p:oleObj>
              </mc:Choice>
              <mc:Fallback>
                <p:oleObj name="Equation" r:id="rId26" imgW="133210" imgH="200167" progId="Equation.DSMT4">
                  <p:embed/>
                  <p:pic>
                    <p:nvPicPr>
                      <p:cNvPr id="0" name=""/>
                      <p:cNvPicPr/>
                      <p:nvPr/>
                    </p:nvPicPr>
                    <p:blipFill>
                      <a:blip r:embed="rId27"/>
                      <a:stretch>
                        <a:fillRect/>
                      </a:stretch>
                    </p:blipFill>
                    <p:spPr>
                      <a:xfrm>
                        <a:off x="7965827" y="5733256"/>
                        <a:ext cx="360040" cy="540060"/>
                      </a:xfrm>
                      <a:prstGeom prst="rect">
                        <a:avLst/>
                      </a:prstGeom>
                    </p:spPr>
                  </p:pic>
                </p:oleObj>
              </mc:Fallback>
            </mc:AlternateContent>
          </a:graphicData>
        </a:graphic>
      </p:graphicFrame>
      <p:graphicFrame>
        <p:nvGraphicFramePr>
          <p:cNvPr id="37" name="对象 36"/>
          <p:cNvGraphicFramePr>
            <a:graphicFrameLocks noChangeAspect="1"/>
          </p:cNvGraphicFramePr>
          <p:nvPr>
            <p:extLst>
              <p:ext uri="{D42A27DB-BD31-4B8C-83A1-F6EECF244321}">
                <p14:modId xmlns:p14="http://schemas.microsoft.com/office/powerpoint/2010/main" val="2598680734"/>
              </p:ext>
            </p:extLst>
          </p:nvPr>
        </p:nvGraphicFramePr>
        <p:xfrm>
          <a:off x="9550003" y="5805264"/>
          <a:ext cx="713284" cy="372148"/>
        </p:xfrm>
        <a:graphic>
          <a:graphicData uri="http://schemas.openxmlformats.org/presentationml/2006/ole">
            <mc:AlternateContent xmlns:mc="http://schemas.openxmlformats.org/markup-compatibility/2006">
              <mc:Choice xmlns:v="urn:schemas-microsoft-com:vml" Requires="v">
                <p:oleObj name="Equation" r:id="rId28" imgW="291960" imgH="152280" progId="Equation.DSMT4">
                  <p:embed/>
                </p:oleObj>
              </mc:Choice>
              <mc:Fallback>
                <p:oleObj name="Equation" r:id="rId28" imgW="291960" imgH="152280" progId="Equation.DSMT4">
                  <p:embed/>
                  <p:pic>
                    <p:nvPicPr>
                      <p:cNvPr id="0" name=""/>
                      <p:cNvPicPr/>
                      <p:nvPr/>
                    </p:nvPicPr>
                    <p:blipFill>
                      <a:blip r:embed="rId29"/>
                      <a:stretch>
                        <a:fillRect/>
                      </a:stretch>
                    </p:blipFill>
                    <p:spPr>
                      <a:xfrm>
                        <a:off x="9550003" y="5805264"/>
                        <a:ext cx="713284" cy="372148"/>
                      </a:xfrm>
                      <a:prstGeom prst="rect">
                        <a:avLst/>
                      </a:prstGeom>
                    </p:spPr>
                  </p:pic>
                </p:oleObj>
              </mc:Fallback>
            </mc:AlternateContent>
          </a:graphicData>
        </a:graphic>
      </p:graphicFrame>
      <p:graphicFrame>
        <p:nvGraphicFramePr>
          <p:cNvPr id="38" name="对象 37"/>
          <p:cNvGraphicFramePr>
            <a:graphicFrameLocks noChangeAspect="1"/>
          </p:cNvGraphicFramePr>
          <p:nvPr>
            <p:extLst>
              <p:ext uri="{D42A27DB-BD31-4B8C-83A1-F6EECF244321}">
                <p14:modId xmlns:p14="http://schemas.microsoft.com/office/powerpoint/2010/main" val="344925106"/>
              </p:ext>
            </p:extLst>
          </p:nvPr>
        </p:nvGraphicFramePr>
        <p:xfrm>
          <a:off x="981051" y="6165304"/>
          <a:ext cx="912101" cy="504056"/>
        </p:xfrm>
        <a:graphic>
          <a:graphicData uri="http://schemas.openxmlformats.org/presentationml/2006/ole">
            <mc:AlternateContent xmlns:mc="http://schemas.openxmlformats.org/markup-compatibility/2006">
              <mc:Choice xmlns:v="urn:schemas-microsoft-com:vml" Requires="v">
                <p:oleObj name="Equation" r:id="rId30" imgW="361827" imgH="200167" progId="Equation.DSMT4">
                  <p:embed/>
                </p:oleObj>
              </mc:Choice>
              <mc:Fallback>
                <p:oleObj name="Equation" r:id="rId30" imgW="361827" imgH="200167" progId="Equation.DSMT4">
                  <p:embed/>
                  <p:pic>
                    <p:nvPicPr>
                      <p:cNvPr id="0" name=""/>
                      <p:cNvPicPr/>
                      <p:nvPr/>
                    </p:nvPicPr>
                    <p:blipFill>
                      <a:blip r:embed="rId31"/>
                      <a:stretch>
                        <a:fillRect/>
                      </a:stretch>
                    </p:blipFill>
                    <p:spPr>
                      <a:xfrm>
                        <a:off x="981051" y="6165304"/>
                        <a:ext cx="912101" cy="504056"/>
                      </a:xfrm>
                      <a:prstGeom prst="rect">
                        <a:avLst/>
                      </a:prstGeom>
                    </p:spPr>
                  </p:pic>
                </p:oleObj>
              </mc:Fallback>
            </mc:AlternateContent>
          </a:graphicData>
        </a:graphic>
      </p:graphicFrame>
      <p:graphicFrame>
        <p:nvGraphicFramePr>
          <p:cNvPr id="39" name="对象 38"/>
          <p:cNvGraphicFramePr>
            <a:graphicFrameLocks noChangeAspect="1"/>
          </p:cNvGraphicFramePr>
          <p:nvPr>
            <p:extLst>
              <p:ext uri="{D42A27DB-BD31-4B8C-83A1-F6EECF244321}">
                <p14:modId xmlns:p14="http://schemas.microsoft.com/office/powerpoint/2010/main" val="4111872300"/>
              </p:ext>
            </p:extLst>
          </p:nvPr>
        </p:nvGraphicFramePr>
        <p:xfrm>
          <a:off x="5373539" y="6237312"/>
          <a:ext cx="756084" cy="412409"/>
        </p:xfrm>
        <a:graphic>
          <a:graphicData uri="http://schemas.openxmlformats.org/presentationml/2006/ole">
            <mc:AlternateContent xmlns:mc="http://schemas.openxmlformats.org/markup-compatibility/2006">
              <mc:Choice xmlns:v="urn:schemas-microsoft-com:vml" Requires="v">
                <p:oleObj name="Equation" r:id="rId32" imgW="314303" imgH="171366" progId="Equation.DSMT4">
                  <p:embed/>
                </p:oleObj>
              </mc:Choice>
              <mc:Fallback>
                <p:oleObj name="Equation" r:id="rId32" imgW="314303" imgH="171366" progId="Equation.DSMT4">
                  <p:embed/>
                  <p:pic>
                    <p:nvPicPr>
                      <p:cNvPr id="0" name=""/>
                      <p:cNvPicPr/>
                      <p:nvPr/>
                    </p:nvPicPr>
                    <p:blipFill>
                      <a:blip r:embed="rId33"/>
                      <a:stretch>
                        <a:fillRect/>
                      </a:stretch>
                    </p:blipFill>
                    <p:spPr>
                      <a:xfrm>
                        <a:off x="5373539" y="6237312"/>
                        <a:ext cx="756084" cy="412409"/>
                      </a:xfrm>
                      <a:prstGeom prst="rect">
                        <a:avLst/>
                      </a:prstGeom>
                    </p:spPr>
                  </p:pic>
                </p:oleObj>
              </mc:Fallback>
            </mc:AlternateContent>
          </a:graphicData>
        </a:graphic>
      </p:graphicFrame>
      <p:graphicFrame>
        <p:nvGraphicFramePr>
          <p:cNvPr id="40" name="对象 39"/>
          <p:cNvGraphicFramePr>
            <a:graphicFrameLocks noChangeAspect="1"/>
          </p:cNvGraphicFramePr>
          <p:nvPr>
            <p:extLst>
              <p:ext uri="{D42A27DB-BD31-4B8C-83A1-F6EECF244321}">
                <p14:modId xmlns:p14="http://schemas.microsoft.com/office/powerpoint/2010/main" val="1655765274"/>
              </p:ext>
            </p:extLst>
          </p:nvPr>
        </p:nvGraphicFramePr>
        <p:xfrm>
          <a:off x="5887882" y="5805264"/>
          <a:ext cx="781801" cy="432048"/>
        </p:xfrm>
        <a:graphic>
          <a:graphicData uri="http://schemas.openxmlformats.org/presentationml/2006/ole">
            <mc:AlternateContent xmlns:mc="http://schemas.openxmlformats.org/markup-compatibility/2006">
              <mc:Choice xmlns:v="urn:schemas-microsoft-com:vml" Requires="v">
                <p:oleObj name="Equation" r:id="rId34" imgW="361827" imgH="200167" progId="Equation.DSMT4">
                  <p:embed/>
                </p:oleObj>
              </mc:Choice>
              <mc:Fallback>
                <p:oleObj name="Equation" r:id="rId34" imgW="361827" imgH="200167" progId="Equation.DSMT4">
                  <p:embed/>
                  <p:pic>
                    <p:nvPicPr>
                      <p:cNvPr id="0" name=""/>
                      <p:cNvPicPr/>
                      <p:nvPr/>
                    </p:nvPicPr>
                    <p:blipFill>
                      <a:blip r:embed="rId35"/>
                      <a:stretch>
                        <a:fillRect/>
                      </a:stretch>
                    </p:blipFill>
                    <p:spPr>
                      <a:xfrm>
                        <a:off x="5887882" y="5805264"/>
                        <a:ext cx="781801" cy="432048"/>
                      </a:xfrm>
                      <a:prstGeom prst="rect">
                        <a:avLst/>
                      </a:prstGeom>
                    </p:spPr>
                  </p:pic>
                </p:oleObj>
              </mc:Fallback>
            </mc:AlternateContent>
          </a:graphicData>
        </a:graphic>
      </p:graphicFrame>
      <p:sp>
        <p:nvSpPr>
          <p:cNvPr id="29" name="标题 1"/>
          <p:cNvSpPr>
            <a:spLocks noGrp="1"/>
          </p:cNvSpPr>
          <p:nvPr>
            <p:ph type="title"/>
          </p:nvPr>
        </p:nvSpPr>
        <p:spPr>
          <a:xfrm>
            <a:off x="188963" y="116632"/>
            <a:ext cx="9952911" cy="504056"/>
          </a:xfrm>
        </p:spPr>
        <p:txBody>
          <a:bodyPr>
            <a:noAutofit/>
          </a:bodyPr>
          <a:lstStyle/>
          <a:p>
            <a:pPr algn="l"/>
            <a:r>
              <a:rPr lang="zh-CN" altLang="en-US" sz="2600" b="1" cap="small" dirty="0">
                <a:latin typeface="微软雅黑" pitchFamily="34" charset="-122"/>
                <a:ea typeface="微软雅黑" pitchFamily="34" charset="-122"/>
                <a:cs typeface="Times New Roman" pitchFamily="18" charset="0"/>
              </a:rPr>
              <a:t>第六节   其他</a:t>
            </a:r>
            <a:r>
              <a:rPr lang="en-US" altLang="zh-CN" sz="2600" b="1" cap="small" dirty="0">
                <a:latin typeface="微软雅黑" pitchFamily="34" charset="-122"/>
                <a:ea typeface="微软雅黑" pitchFamily="34" charset="-122"/>
                <a:cs typeface="Times New Roman" pitchFamily="18" charset="0"/>
              </a:rPr>
              <a:t>GARCH</a:t>
            </a:r>
            <a:r>
              <a:rPr lang="zh-CN" altLang="en-US" sz="2600" b="1" cap="small" dirty="0">
                <a:latin typeface="微软雅黑" pitchFamily="34" charset="-122"/>
                <a:ea typeface="微软雅黑" pitchFamily="34" charset="-122"/>
                <a:cs typeface="Times New Roman" pitchFamily="18" charset="0"/>
              </a:rPr>
              <a:t>族</a:t>
            </a:r>
            <a:r>
              <a:rPr lang="en-US" altLang="zh-CN" sz="2600" b="1" cap="small" dirty="0">
                <a:latin typeface="微软雅黑" pitchFamily="34" charset="-122"/>
                <a:ea typeface="微软雅黑" pitchFamily="34" charset="-122"/>
                <a:cs typeface="Times New Roman" pitchFamily="18" charset="0"/>
              </a:rPr>
              <a:t>——APARCH</a:t>
            </a:r>
            <a:endParaRPr lang="zh-CN" altLang="en-US" sz="2600" b="1" cap="small" dirty="0">
              <a:latin typeface="微软雅黑" pitchFamily="34" charset="-122"/>
              <a:ea typeface="微软雅黑" pitchFamily="34" charset="-122"/>
              <a:cs typeface="Times New Roman" pitchFamily="18" charset="0"/>
            </a:endParaRPr>
          </a:p>
        </p:txBody>
      </p:sp>
    </p:spTree>
    <p:extLst>
      <p:ext uri="{BB962C8B-B14F-4D97-AF65-F5344CB8AC3E}">
        <p14:creationId xmlns:p14="http://schemas.microsoft.com/office/powerpoint/2010/main" val="39884283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97838" y="3068960"/>
            <a:ext cx="5903793" cy="2893100"/>
          </a:xfrm>
          <a:prstGeom prst="rect">
            <a:avLst/>
          </a:prstGeom>
        </p:spPr>
        <p:txBody>
          <a:bodyPr wrap="square">
            <a:spAutoFit/>
          </a:bodyPr>
          <a:lstStyle/>
          <a:p>
            <a:pPr marL="342900" indent="-342900">
              <a:lnSpc>
                <a:spcPct val="130000"/>
              </a:lnSpc>
              <a:buFont typeface="Wingdings" pitchFamily="2" charset="2"/>
              <a:buChar char="u"/>
            </a:pPr>
            <a:r>
              <a:rPr lang="zh-CN" altLang="zh-CN" sz="2000" dirty="0">
                <a:latin typeface="Times New Roman" pitchFamily="18" charset="0"/>
                <a:cs typeface="Times New Roman" pitchFamily="18" charset="0"/>
              </a:rPr>
              <a:t>杠杆系数</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小于零，说明利空消息引起的波动程度比利好消息更大，即存在杠杆效应。</a:t>
            </a:r>
            <a:endParaRPr lang="en-US" altLang="zh-CN" sz="2000" dirty="0">
              <a:latin typeface="Times New Roman" pitchFamily="18" charset="0"/>
              <a:cs typeface="Times New Roman" pitchFamily="18" charset="0"/>
            </a:endParaRPr>
          </a:p>
          <a:p>
            <a:pPr marL="342900" indent="-342900">
              <a:lnSpc>
                <a:spcPct val="130000"/>
              </a:lnSpc>
              <a:buFont typeface="Wingdings" pitchFamily="2" charset="2"/>
              <a:buChar char="u"/>
            </a:pPr>
            <a:endParaRPr lang="en-US" altLang="zh-CN" sz="2000" dirty="0">
              <a:latin typeface="Times New Roman" pitchFamily="18" charset="0"/>
              <a:cs typeface="Times New Roman" pitchFamily="18" charset="0"/>
            </a:endParaRPr>
          </a:p>
          <a:p>
            <a:pPr marL="342900" indent="-342900">
              <a:lnSpc>
                <a:spcPct val="130000"/>
              </a:lnSpc>
              <a:buFont typeface="Wingdings" pitchFamily="2" charset="2"/>
              <a:buChar char="u"/>
            </a:pPr>
            <a:r>
              <a:rPr lang="zh-CN" altLang="zh-CN" sz="2000" dirty="0">
                <a:latin typeface="Times New Roman" pitchFamily="18" charset="0"/>
                <a:cs typeface="Times New Roman" pitchFamily="18" charset="0"/>
              </a:rPr>
              <a:t>利好消息造成了一个</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倍大小的冲击，利空消息造成了一个</a:t>
            </a: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倍大小的冲击。由此得出，市场的波动对于利空消息的反应更加敏感。</a:t>
            </a:r>
          </a:p>
        </p:txBody>
      </p:sp>
      <p:sp>
        <p:nvSpPr>
          <p:cNvPr id="5" name="矩形 4"/>
          <p:cNvSpPr/>
          <p:nvPr/>
        </p:nvSpPr>
        <p:spPr>
          <a:xfrm>
            <a:off x="476995" y="692696"/>
            <a:ext cx="11449272" cy="2492990"/>
          </a:xfrm>
          <a:prstGeom prst="rect">
            <a:avLst/>
          </a:prstGeom>
        </p:spPr>
        <p:txBody>
          <a:bodyPr wrap="square">
            <a:spAutoFit/>
          </a:bodyPr>
          <a:lstStyle/>
          <a:p>
            <a:pPr>
              <a:lnSpc>
                <a:spcPct val="130000"/>
              </a:lnSpc>
            </a:pPr>
            <a:r>
              <a:rPr lang="zh-CN" altLang="zh-CN" sz="2000" dirty="0">
                <a:latin typeface="Times New Roman" pitchFamily="18" charset="0"/>
                <a:cs typeface="Times New Roman" pitchFamily="18" charset="0"/>
              </a:rPr>
              <a:t>【例</a:t>
            </a:r>
            <a:r>
              <a:rPr lang="en-US" altLang="zh-CN" sz="2000" dirty="0">
                <a:latin typeface="Times New Roman" pitchFamily="18" charset="0"/>
                <a:cs typeface="Times New Roman" pitchFamily="18" charset="0"/>
              </a:rPr>
              <a:t>2-7</a:t>
            </a:r>
            <a:r>
              <a:rPr lang="zh-CN" altLang="zh-CN" sz="2000" dirty="0">
                <a:latin typeface="Times New Roman" pitchFamily="18" charset="0"/>
                <a:cs typeface="Times New Roman" pitchFamily="18" charset="0"/>
              </a:rPr>
              <a:t>】</a:t>
            </a:r>
            <a:endParaRPr lang="en-US" altLang="zh-CN" sz="2000" dirty="0">
              <a:latin typeface="Times New Roman" pitchFamily="18" charset="0"/>
              <a:cs typeface="Times New Roman" pitchFamily="18" charset="0"/>
            </a:endParaRPr>
          </a:p>
          <a:p>
            <a:pPr>
              <a:lnSpc>
                <a:spcPct val="130000"/>
              </a:lnSpc>
            </a:pPr>
            <a:r>
              <a:rPr lang="en-US" altLang="zh-CN" sz="2000" dirty="0">
                <a:latin typeface="Times New Roman" pitchFamily="18" charset="0"/>
                <a:cs typeface="Times New Roman" pitchFamily="18" charset="0"/>
              </a:rPr>
              <a:t>        </a:t>
            </a:r>
            <a:r>
              <a:rPr lang="zh-CN" altLang="zh-CN" sz="2000" dirty="0">
                <a:latin typeface="Times New Roman" pitchFamily="18" charset="0"/>
                <a:cs typeface="Times New Roman" pitchFamily="18" charset="0"/>
              </a:rPr>
              <a:t>选取上证指数</a:t>
            </a:r>
            <a:r>
              <a:rPr lang="en-US" altLang="zh-CN" sz="2000" dirty="0">
                <a:latin typeface="Times New Roman" pitchFamily="18" charset="0"/>
                <a:cs typeface="Times New Roman" pitchFamily="18" charset="0"/>
              </a:rPr>
              <a:t>2016</a:t>
            </a:r>
            <a:r>
              <a:rPr lang="zh-CN" altLang="zh-CN" sz="2000" dirty="0">
                <a:latin typeface="Times New Roman" pitchFamily="18" charset="0"/>
                <a:cs typeface="Times New Roman" pitchFamily="18" charset="0"/>
              </a:rPr>
              <a:t>年</a:t>
            </a:r>
            <a:r>
              <a:rPr lang="en-US" altLang="zh-CN" sz="2000" dirty="0">
                <a:latin typeface="Times New Roman" pitchFamily="18" charset="0"/>
                <a:cs typeface="Times New Roman" pitchFamily="18" charset="0"/>
              </a:rPr>
              <a:t>1</a:t>
            </a:r>
            <a:r>
              <a:rPr lang="zh-CN" altLang="zh-CN" sz="2000" dirty="0">
                <a:latin typeface="Times New Roman" pitchFamily="18" charset="0"/>
                <a:cs typeface="Times New Roman" pitchFamily="18" charset="0"/>
              </a:rPr>
              <a:t>月</a:t>
            </a:r>
            <a:r>
              <a:rPr lang="en-US" altLang="zh-CN" sz="2000" dirty="0">
                <a:latin typeface="Times New Roman" pitchFamily="18" charset="0"/>
                <a:cs typeface="Times New Roman" pitchFamily="18" charset="0"/>
              </a:rPr>
              <a:t>1</a:t>
            </a:r>
            <a:r>
              <a:rPr lang="zh-CN" altLang="zh-CN" sz="2000" dirty="0">
                <a:latin typeface="Times New Roman" pitchFamily="18" charset="0"/>
                <a:cs typeface="Times New Roman" pitchFamily="18" charset="0"/>
              </a:rPr>
              <a:t>日到</a:t>
            </a:r>
            <a:r>
              <a:rPr lang="en-US" altLang="zh-CN" sz="2000" dirty="0">
                <a:latin typeface="Times New Roman" pitchFamily="18" charset="0"/>
                <a:cs typeface="Times New Roman" pitchFamily="18" charset="0"/>
              </a:rPr>
              <a:t>2021</a:t>
            </a:r>
            <a:r>
              <a:rPr lang="zh-CN" altLang="zh-CN" sz="2000" dirty="0">
                <a:latin typeface="Times New Roman" pitchFamily="18" charset="0"/>
                <a:cs typeface="Times New Roman" pitchFamily="18" charset="0"/>
              </a:rPr>
              <a:t>年</a:t>
            </a:r>
            <a:r>
              <a:rPr lang="en-US" altLang="zh-CN" sz="2000" dirty="0">
                <a:latin typeface="Times New Roman" pitchFamily="18" charset="0"/>
                <a:cs typeface="Times New Roman" pitchFamily="18" charset="0"/>
              </a:rPr>
              <a:t>3</a:t>
            </a:r>
            <a:r>
              <a:rPr lang="zh-CN" altLang="zh-CN" sz="2000" dirty="0">
                <a:latin typeface="Times New Roman" pitchFamily="18" charset="0"/>
                <a:cs typeface="Times New Roman" pitchFamily="18" charset="0"/>
              </a:rPr>
              <a:t>月</a:t>
            </a:r>
            <a:r>
              <a:rPr lang="en-US" altLang="zh-CN" sz="2000" dirty="0">
                <a:latin typeface="Times New Roman" pitchFamily="18" charset="0"/>
                <a:cs typeface="Times New Roman" pitchFamily="18" charset="0"/>
              </a:rPr>
              <a:t>31</a:t>
            </a:r>
            <a:r>
              <a:rPr lang="zh-CN" altLang="zh-CN" sz="2000" dirty="0">
                <a:latin typeface="Times New Roman" pitchFamily="18" charset="0"/>
                <a:cs typeface="Times New Roman" pitchFamily="18" charset="0"/>
              </a:rPr>
              <a:t>日的日收盘价，建立对数收益率序列，并利用</a:t>
            </a:r>
            <a:r>
              <a:rPr lang="en-US" altLang="zh-CN" sz="2000" dirty="0">
                <a:latin typeface="Times New Roman" pitchFamily="18" charset="0"/>
                <a:cs typeface="Times New Roman" pitchFamily="18" charset="0"/>
              </a:rPr>
              <a:t>EGARCH</a:t>
            </a:r>
            <a:r>
              <a:rPr lang="zh-CN" altLang="zh-CN" sz="2000" dirty="0">
                <a:latin typeface="Times New Roman" pitchFamily="18" charset="0"/>
                <a:cs typeface="Times New Roman" pitchFamily="18" charset="0"/>
              </a:rPr>
              <a:t>（</a:t>
            </a:r>
            <a:r>
              <a:rPr lang="en-US" altLang="zh-CN" sz="2000" dirty="0">
                <a:latin typeface="Times New Roman" pitchFamily="18" charset="0"/>
                <a:cs typeface="Times New Roman" pitchFamily="18" charset="0"/>
              </a:rPr>
              <a:t>1,1</a:t>
            </a:r>
            <a:r>
              <a:rPr lang="zh-CN" altLang="zh-CN" sz="2000" dirty="0">
                <a:latin typeface="Times New Roman" pitchFamily="18" charset="0"/>
                <a:cs typeface="Times New Roman" pitchFamily="18" charset="0"/>
              </a:rPr>
              <a:t>）模型估算波动率，估计结果如下所示：</a:t>
            </a:r>
            <a:endParaRPr lang="en-US" altLang="zh-CN" sz="2000" dirty="0">
              <a:latin typeface="Times New Roman" pitchFamily="18" charset="0"/>
              <a:cs typeface="Times New Roman" pitchFamily="18" charset="0"/>
            </a:endParaRPr>
          </a:p>
          <a:p>
            <a:pPr>
              <a:lnSpc>
                <a:spcPct val="130000"/>
              </a:lnSpc>
            </a:pPr>
            <a:endParaRPr lang="en-US" altLang="zh-CN" sz="2000" dirty="0">
              <a:latin typeface="Times New Roman" pitchFamily="18" charset="0"/>
              <a:cs typeface="Times New Roman" pitchFamily="18" charset="0"/>
            </a:endParaRPr>
          </a:p>
          <a:p>
            <a:pPr>
              <a:lnSpc>
                <a:spcPct val="130000"/>
              </a:lnSpc>
            </a:pPr>
            <a:endParaRPr lang="en-US" altLang="zh-CN" sz="2000" dirty="0">
              <a:latin typeface="Times New Roman" pitchFamily="18" charset="0"/>
              <a:cs typeface="Times New Roman" pitchFamily="18" charset="0"/>
            </a:endParaRPr>
          </a:p>
          <a:p>
            <a:pPr>
              <a:lnSpc>
                <a:spcPct val="130000"/>
              </a:lnSpc>
            </a:pPr>
            <a:r>
              <a:rPr lang="en-US" altLang="zh-CN" sz="2000" dirty="0">
                <a:latin typeface="Times New Roman" pitchFamily="18" charset="0"/>
                <a:cs typeface="Times New Roman" pitchFamily="18" charset="0"/>
              </a:rPr>
              <a:t>        </a:t>
            </a:r>
          </a:p>
        </p:txBody>
      </p:sp>
      <p:graphicFrame>
        <p:nvGraphicFramePr>
          <p:cNvPr id="7" name="对象 6"/>
          <p:cNvGraphicFramePr>
            <a:graphicFrameLocks noChangeAspect="1"/>
          </p:cNvGraphicFramePr>
          <p:nvPr>
            <p:extLst>
              <p:ext uri="{D42A27DB-BD31-4B8C-83A1-F6EECF244321}">
                <p14:modId xmlns:p14="http://schemas.microsoft.com/office/powerpoint/2010/main" val="1776246374"/>
              </p:ext>
            </p:extLst>
          </p:nvPr>
        </p:nvGraphicFramePr>
        <p:xfrm>
          <a:off x="2155825" y="1989138"/>
          <a:ext cx="7026275" cy="846137"/>
        </p:xfrm>
        <a:graphic>
          <a:graphicData uri="http://schemas.openxmlformats.org/presentationml/2006/ole">
            <mc:AlternateContent xmlns:mc="http://schemas.openxmlformats.org/markup-compatibility/2006">
              <mc:Choice xmlns:v="urn:schemas-microsoft-com:vml" Requires="v">
                <p:oleObj name="Equation" r:id="rId2" imgW="3479760" imgH="419040" progId="Equation.DSMT4">
                  <p:embed/>
                </p:oleObj>
              </mc:Choice>
              <mc:Fallback>
                <p:oleObj name="Equation" r:id="rId2" imgW="3479760" imgH="419040" progId="Equation.DSMT4">
                  <p:embed/>
                  <p:pic>
                    <p:nvPicPr>
                      <p:cNvPr id="0" name=""/>
                      <p:cNvPicPr/>
                      <p:nvPr/>
                    </p:nvPicPr>
                    <p:blipFill>
                      <a:blip r:embed="rId3"/>
                      <a:stretch>
                        <a:fillRect/>
                      </a:stretch>
                    </p:blipFill>
                    <p:spPr>
                      <a:xfrm>
                        <a:off x="2155825" y="1989138"/>
                        <a:ext cx="7026275" cy="846137"/>
                      </a:xfrm>
                      <a:prstGeom prst="rect">
                        <a:avLst/>
                      </a:prstGeom>
                      <a:ln>
                        <a:solidFill>
                          <a:srgbClr val="0070C0"/>
                        </a:solidFill>
                      </a:ln>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1766509330"/>
              </p:ext>
            </p:extLst>
          </p:nvPr>
        </p:nvGraphicFramePr>
        <p:xfrm>
          <a:off x="1773139" y="3140968"/>
          <a:ext cx="288032" cy="398813"/>
        </p:xfrm>
        <a:graphic>
          <a:graphicData uri="http://schemas.openxmlformats.org/presentationml/2006/ole">
            <mc:AlternateContent xmlns:mc="http://schemas.openxmlformats.org/markup-compatibility/2006">
              <mc:Choice xmlns:v="urn:schemas-microsoft-com:vml" Requires="v">
                <p:oleObj name="Equation" r:id="rId4" imgW="123849" imgH="171366" progId="Equation.DSMT4">
                  <p:embed/>
                </p:oleObj>
              </mc:Choice>
              <mc:Fallback>
                <p:oleObj name="Equation" r:id="rId4" imgW="123849" imgH="171366" progId="Equation.DSMT4">
                  <p:embed/>
                  <p:pic>
                    <p:nvPicPr>
                      <p:cNvPr id="0" name=""/>
                      <p:cNvPicPr/>
                      <p:nvPr/>
                    </p:nvPicPr>
                    <p:blipFill>
                      <a:blip r:embed="rId5"/>
                      <a:stretch>
                        <a:fillRect/>
                      </a:stretch>
                    </p:blipFill>
                    <p:spPr>
                      <a:xfrm>
                        <a:off x="1773139" y="3140968"/>
                        <a:ext cx="288032" cy="398813"/>
                      </a:xfrm>
                      <a:prstGeom prst="rect">
                        <a:avLst/>
                      </a:prstGeom>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4128135362"/>
              </p:ext>
            </p:extLst>
          </p:nvPr>
        </p:nvGraphicFramePr>
        <p:xfrm>
          <a:off x="3502025" y="4733925"/>
          <a:ext cx="1766888" cy="385763"/>
        </p:xfrm>
        <a:graphic>
          <a:graphicData uri="http://schemas.openxmlformats.org/presentationml/2006/ole">
            <mc:AlternateContent xmlns:mc="http://schemas.openxmlformats.org/markup-compatibility/2006">
              <mc:Choice xmlns:v="urn:schemas-microsoft-com:vml" Requires="v">
                <p:oleObj name="Equation" r:id="rId6" imgW="876240" imgH="190440" progId="Equation.DSMT4">
                  <p:embed/>
                </p:oleObj>
              </mc:Choice>
              <mc:Fallback>
                <p:oleObj name="Equation" r:id="rId6" imgW="876240" imgH="190440" progId="Equation.DSMT4">
                  <p:embed/>
                  <p:pic>
                    <p:nvPicPr>
                      <p:cNvPr id="0" name=""/>
                      <p:cNvPicPr/>
                      <p:nvPr/>
                    </p:nvPicPr>
                    <p:blipFill>
                      <a:blip r:embed="rId7"/>
                      <a:stretch>
                        <a:fillRect/>
                      </a:stretch>
                    </p:blipFill>
                    <p:spPr>
                      <a:xfrm>
                        <a:off x="3502025" y="4733925"/>
                        <a:ext cx="1766888" cy="385763"/>
                      </a:xfrm>
                      <a:prstGeom prst="rect">
                        <a:avLst/>
                      </a:prstGeom>
                      <a:ln>
                        <a:solidFill>
                          <a:srgbClr val="C00000"/>
                        </a:solidFill>
                      </a:ln>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756904390"/>
              </p:ext>
            </p:extLst>
          </p:nvPr>
        </p:nvGraphicFramePr>
        <p:xfrm>
          <a:off x="3068638" y="4332288"/>
          <a:ext cx="1671637" cy="365125"/>
        </p:xfrm>
        <a:graphic>
          <a:graphicData uri="http://schemas.openxmlformats.org/presentationml/2006/ole">
            <mc:AlternateContent xmlns:mc="http://schemas.openxmlformats.org/markup-compatibility/2006">
              <mc:Choice xmlns:v="urn:schemas-microsoft-com:vml" Requires="v">
                <p:oleObj name="Equation" r:id="rId8" imgW="876240" imgH="190440" progId="Equation.DSMT4">
                  <p:embed/>
                </p:oleObj>
              </mc:Choice>
              <mc:Fallback>
                <p:oleObj name="Equation" r:id="rId8" imgW="876240" imgH="190440" progId="Equation.DSMT4">
                  <p:embed/>
                  <p:pic>
                    <p:nvPicPr>
                      <p:cNvPr id="0" name=""/>
                      <p:cNvPicPr/>
                      <p:nvPr/>
                    </p:nvPicPr>
                    <p:blipFill>
                      <a:blip r:embed="rId9"/>
                      <a:stretch>
                        <a:fillRect/>
                      </a:stretch>
                    </p:blipFill>
                    <p:spPr>
                      <a:xfrm>
                        <a:off x="3068638" y="4332288"/>
                        <a:ext cx="1671637" cy="365125"/>
                      </a:xfrm>
                      <a:prstGeom prst="rect">
                        <a:avLst/>
                      </a:prstGeom>
                      <a:ln>
                        <a:solidFill>
                          <a:srgbClr val="C00000"/>
                        </a:solidFill>
                      </a:ln>
                    </p:spPr>
                  </p:pic>
                </p:oleObj>
              </mc:Fallback>
            </mc:AlternateContent>
          </a:graphicData>
        </a:graphic>
      </p:graphicFrame>
      <p:sp>
        <p:nvSpPr>
          <p:cNvPr id="14" name="矩形 13"/>
          <p:cNvSpPr/>
          <p:nvPr/>
        </p:nvSpPr>
        <p:spPr>
          <a:xfrm>
            <a:off x="8109843" y="6309320"/>
            <a:ext cx="2930610" cy="338554"/>
          </a:xfrm>
          <a:prstGeom prst="rect">
            <a:avLst/>
          </a:prstGeom>
        </p:spPr>
        <p:txBody>
          <a:bodyPr wrap="none">
            <a:spAutoFit/>
          </a:bodyPr>
          <a:lstStyle/>
          <a:p>
            <a:r>
              <a:rPr lang="zh-CN" altLang="zh-CN" sz="1600" b="1" dirty="0">
                <a:latin typeface="Times New Roman" pitchFamily="18" charset="0"/>
                <a:cs typeface="Times New Roman" pitchFamily="18" charset="0"/>
              </a:rPr>
              <a:t>图</a:t>
            </a:r>
            <a:r>
              <a:rPr lang="en-US" altLang="zh-CN" sz="1600" b="1" dirty="0">
                <a:latin typeface="Times New Roman" pitchFamily="18" charset="0"/>
                <a:cs typeface="Times New Roman" pitchFamily="18" charset="0"/>
              </a:rPr>
              <a:t>2-5  EGARCH</a:t>
            </a:r>
            <a:r>
              <a:rPr lang="zh-CN" altLang="zh-CN" sz="1600" b="1" dirty="0">
                <a:latin typeface="Times New Roman" pitchFamily="18" charset="0"/>
                <a:cs typeface="Times New Roman" pitchFamily="18" charset="0"/>
              </a:rPr>
              <a:t>模型估计结果</a:t>
            </a:r>
            <a:endParaRPr lang="zh-CN" altLang="zh-CN" sz="1600" dirty="0">
              <a:latin typeface="Times New Roman" pitchFamily="18" charset="0"/>
              <a:cs typeface="Times New Roman" pitchFamily="18" charset="0"/>
            </a:endParaRPr>
          </a:p>
        </p:txBody>
      </p:sp>
      <p:sp>
        <p:nvSpPr>
          <p:cNvPr id="13" name="矩形 12"/>
          <p:cNvSpPr/>
          <p:nvPr/>
        </p:nvSpPr>
        <p:spPr>
          <a:xfrm>
            <a:off x="404987" y="44624"/>
            <a:ext cx="9073008" cy="561757"/>
          </a:xfrm>
          <a:prstGeom prst="rect">
            <a:avLst/>
          </a:prstGeom>
        </p:spPr>
        <p:txBody>
          <a:bodyPr wrap="square">
            <a:spAutoFit/>
          </a:bodyPr>
          <a:lstStyle/>
          <a:p>
            <a:pPr>
              <a:lnSpc>
                <a:spcPct val="130000"/>
              </a:lnSpc>
            </a:pPr>
            <a:r>
              <a:rPr lang="zh-CN" altLang="en-US" sz="2600" b="1" dirty="0">
                <a:latin typeface="微软雅黑" pitchFamily="34" charset="-122"/>
                <a:ea typeface="微软雅黑" pitchFamily="34" charset="-122"/>
                <a:cs typeface="Times New Roman" pitchFamily="18" charset="0"/>
              </a:rPr>
              <a:t>案例</a:t>
            </a:r>
            <a:r>
              <a:rPr lang="en-US" altLang="zh-CN" sz="2600" b="1" dirty="0">
                <a:latin typeface="微软雅黑" pitchFamily="34" charset="-122"/>
                <a:ea typeface="微软雅黑" pitchFamily="34" charset="-122"/>
                <a:cs typeface="Times New Roman" pitchFamily="18" charset="0"/>
              </a:rPr>
              <a:t>——EGARCH</a:t>
            </a:r>
            <a:r>
              <a:rPr lang="zh-CN" altLang="en-US" sz="2600" b="1" dirty="0">
                <a:latin typeface="微软雅黑" pitchFamily="34" charset="-122"/>
                <a:ea typeface="微软雅黑" pitchFamily="34" charset="-122"/>
                <a:cs typeface="Times New Roman" pitchFamily="18" charset="0"/>
              </a:rPr>
              <a:t>模型分析中国股市杠杆效应</a:t>
            </a:r>
          </a:p>
        </p:txBody>
      </p:sp>
      <p:pic>
        <p:nvPicPr>
          <p:cNvPr id="15" name="图片 14" descr="C:\Users\lenovo\AppData\Local\Temp\WeChat Files\246b6520bdc526cf5356316c6aa101b.png"/>
          <p:cNvPicPr/>
          <p:nvPr/>
        </p:nvPicPr>
        <p:blipFill>
          <a:blip r:embed="rId10" cstate="print">
            <a:extLst>
              <a:ext uri="{BEBA8EAE-BF5A-486C-A8C5-ECC9F3942E4B}">
                <a14:imgProps xmlns:a14="http://schemas.microsoft.com/office/drawing/2010/main">
                  <a14:imgLayer r:embed="rId11">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566715" y="2835145"/>
            <a:ext cx="5112568" cy="3546183"/>
          </a:xfrm>
          <a:prstGeom prst="rect">
            <a:avLst/>
          </a:prstGeom>
          <a:noFill/>
          <a:ln>
            <a:noFill/>
          </a:ln>
        </p:spPr>
      </p:pic>
    </p:spTree>
    <p:extLst>
      <p:ext uri="{BB962C8B-B14F-4D97-AF65-F5344CB8AC3E}">
        <p14:creationId xmlns:p14="http://schemas.microsoft.com/office/powerpoint/2010/main" val="10853666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4987" y="44624"/>
            <a:ext cx="9073008" cy="561757"/>
          </a:xfrm>
          <a:prstGeom prst="rect">
            <a:avLst/>
          </a:prstGeom>
        </p:spPr>
        <p:txBody>
          <a:bodyPr wrap="square">
            <a:spAutoFit/>
          </a:bodyPr>
          <a:lstStyle/>
          <a:p>
            <a:pPr>
              <a:lnSpc>
                <a:spcPct val="130000"/>
              </a:lnSpc>
            </a:pPr>
            <a:r>
              <a:rPr lang="zh-CN" altLang="en-US" sz="2600" b="1" dirty="0">
                <a:latin typeface="微软雅黑" pitchFamily="34" charset="-122"/>
                <a:ea typeface="微软雅黑" pitchFamily="34" charset="-122"/>
                <a:cs typeface="Times New Roman" pitchFamily="18" charset="0"/>
              </a:rPr>
              <a:t>案例</a:t>
            </a:r>
            <a:r>
              <a:rPr lang="en-US" altLang="zh-CN" sz="2600" b="1" dirty="0">
                <a:latin typeface="微软雅黑" pitchFamily="34" charset="-122"/>
                <a:ea typeface="微软雅黑" pitchFamily="34" charset="-122"/>
                <a:cs typeface="Times New Roman" pitchFamily="18" charset="0"/>
              </a:rPr>
              <a:t>——EGARCH</a:t>
            </a:r>
            <a:r>
              <a:rPr lang="zh-CN" altLang="en-US" sz="2600" b="1" dirty="0">
                <a:latin typeface="微软雅黑" pitchFamily="34" charset="-122"/>
                <a:ea typeface="微软雅黑" pitchFamily="34" charset="-122"/>
                <a:cs typeface="Times New Roman" pitchFamily="18" charset="0"/>
              </a:rPr>
              <a:t>模型分析中国股市杠杆效应</a:t>
            </a:r>
          </a:p>
        </p:txBody>
      </p:sp>
      <p:pic>
        <p:nvPicPr>
          <p:cNvPr id="1085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5107" y="836712"/>
            <a:ext cx="9359751" cy="543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97378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6839" y="-24765"/>
            <a:ext cx="8641075" cy="777875"/>
          </a:xfrm>
        </p:spPr>
        <p:txBody>
          <a:bodyPr/>
          <a:lstStyle/>
          <a:p>
            <a:pPr algn="l"/>
            <a:r>
              <a:rPr lang="zh-CN" altLang="en-US" sz="2800" b="1" cap="small" dirty="0">
                <a:latin typeface="微软雅黑" panose="020B0503020204020204" pitchFamily="34" charset="-122"/>
                <a:ea typeface="微软雅黑" panose="020B0503020204020204" pitchFamily="34" charset="-122"/>
                <a:cs typeface="+mn-cs"/>
              </a:rPr>
              <a:t>第六节 </a:t>
            </a:r>
            <a:r>
              <a:rPr lang="zh-CN" altLang="en-US" sz="2800" b="1" cap="small" dirty="0">
                <a:latin typeface="微软雅黑" pitchFamily="34" charset="-122"/>
                <a:ea typeface="微软雅黑" pitchFamily="34" charset="-122"/>
                <a:cs typeface="Times New Roman" pitchFamily="18" charset="0"/>
              </a:rPr>
              <a:t>其他</a:t>
            </a:r>
            <a:r>
              <a:rPr lang="en-US" altLang="zh-CN" sz="2800" b="1" cap="small" dirty="0">
                <a:latin typeface="微软雅黑" pitchFamily="34" charset="-122"/>
                <a:ea typeface="微软雅黑" pitchFamily="34" charset="-122"/>
                <a:cs typeface="Times New Roman" pitchFamily="18" charset="0"/>
              </a:rPr>
              <a:t>GARCH</a:t>
            </a:r>
            <a:r>
              <a:rPr lang="zh-CN" altLang="en-US" sz="2800" b="1" cap="small" dirty="0">
                <a:latin typeface="微软雅黑" pitchFamily="34" charset="-122"/>
                <a:ea typeface="微软雅黑" pitchFamily="34" charset="-122"/>
                <a:cs typeface="Times New Roman" pitchFamily="18" charset="0"/>
              </a:rPr>
              <a:t>族</a:t>
            </a:r>
            <a:r>
              <a:rPr lang="en-US" altLang="zh-CN" sz="2800" b="1" cap="small" dirty="0">
                <a:latin typeface="微软雅黑" pitchFamily="34" charset="-122"/>
                <a:ea typeface="微软雅黑" pitchFamily="34" charset="-122"/>
                <a:cs typeface="Times New Roman" pitchFamily="18" charset="0"/>
              </a:rPr>
              <a:t>——GARCH-MIDAS</a:t>
            </a:r>
            <a:r>
              <a:rPr lang="zh-CN" altLang="en-US" sz="2800" b="1" cap="small" dirty="0">
                <a:latin typeface="微软雅黑" pitchFamily="34" charset="-122"/>
                <a:ea typeface="微软雅黑" pitchFamily="34" charset="-122"/>
                <a:cs typeface="Times New Roman" pitchFamily="18" charset="0"/>
              </a:rPr>
              <a:t>模型</a:t>
            </a:r>
            <a:endParaRPr lang="zh-CN" altLang="en-US" sz="2800" b="1" cap="small" dirty="0">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188595" y="1196975"/>
            <a:ext cx="11201400" cy="4298950"/>
          </a:xfrm>
          <a:prstGeom prst="rect">
            <a:avLst/>
          </a:prstGeom>
          <a:noFill/>
        </p:spPr>
        <p:txBody>
          <a:bodyPr wrap="square" rtlCol="0">
            <a:noAutofit/>
          </a:bodyPr>
          <a:lstStyle/>
          <a:p>
            <a:pPr marL="342900" indent="-342900" latinLnBrk="0">
              <a:lnSpc>
                <a:spcPct val="180000"/>
              </a:lnSpc>
              <a:buFont typeface="Arial" panose="020B0604020202020204" pitchFamily="34" charset="0"/>
              <a:buChar char="•"/>
            </a:pPr>
            <a:r>
              <a:rPr kumimoji="1" sz="2400" dirty="0">
                <a:latin typeface="Times New Roman" panose="02020603050405020304" pitchFamily="18" charset="0"/>
                <a:ea typeface="+mn-ea"/>
                <a:cs typeface="Times New Roman" panose="02020603050405020304" pitchFamily="18" charset="0"/>
              </a:rPr>
              <a:t>GARCH族模型无法同时研究具不同频率数据之间的关系</a:t>
            </a:r>
            <a:r>
              <a:rPr kumimoji="1" lang="zh-CN" sz="2400" dirty="0">
                <a:latin typeface="Times New Roman" panose="02020603050405020304" pitchFamily="18" charset="0"/>
                <a:ea typeface="+mn-ea"/>
                <a:cs typeface="Times New Roman" panose="02020603050405020304" pitchFamily="18" charset="0"/>
              </a:rPr>
              <a:t>的局限性；</a:t>
            </a:r>
            <a:endParaRPr kumimoji="1" sz="2400" dirty="0">
              <a:latin typeface="Times New Roman" panose="02020603050405020304" pitchFamily="18" charset="0"/>
              <a:ea typeface="+mn-ea"/>
              <a:cs typeface="Times New Roman" panose="02020603050405020304" pitchFamily="18" charset="0"/>
            </a:endParaRPr>
          </a:p>
          <a:p>
            <a:pPr marL="342900" indent="-342900" latinLnBrk="0">
              <a:lnSpc>
                <a:spcPct val="180000"/>
              </a:lnSpc>
              <a:buFont typeface="Arial" panose="020B0604020202020204" pitchFamily="34" charset="0"/>
              <a:buChar char="•"/>
            </a:pPr>
            <a:r>
              <a:rPr kumimoji="1" sz="2400" dirty="0">
                <a:latin typeface="Times New Roman" panose="02020603050405020304" pitchFamily="18" charset="0"/>
                <a:ea typeface="+mn-ea"/>
                <a:cs typeface="Times New Roman" panose="02020603050405020304" pitchFamily="18" charset="0"/>
              </a:rPr>
              <a:t>Ghysels等（2004）</a:t>
            </a:r>
            <a:r>
              <a:rPr kumimoji="1" sz="2400" b="1" dirty="0">
                <a:latin typeface="Times New Roman" panose="02020603050405020304" pitchFamily="18" charset="0"/>
                <a:ea typeface="+mn-ea"/>
                <a:cs typeface="Times New Roman" panose="02020603050405020304" pitchFamily="18" charset="0"/>
              </a:rPr>
              <a:t>首次提出</a:t>
            </a:r>
            <a:r>
              <a:rPr kumimoji="1" sz="2400" dirty="0">
                <a:latin typeface="Times New Roman" panose="02020603050405020304" pitchFamily="18" charset="0"/>
                <a:ea typeface="+mn-ea"/>
                <a:cs typeface="Times New Roman" panose="02020603050405020304" pitchFamily="18" charset="0"/>
              </a:rPr>
              <a:t>了MIDAS模型（Mixed Frequency Data Sampling），其通过给予高频数据不同的权重从而将高频数据引入到线性模型估计中</a:t>
            </a:r>
            <a:r>
              <a:rPr kumimoji="1" lang="zh-CN" sz="2400" dirty="0">
                <a:latin typeface="Times New Roman" panose="02020603050405020304" pitchFamily="18" charset="0"/>
                <a:ea typeface="+mn-ea"/>
                <a:cs typeface="Times New Roman" panose="02020603050405020304" pitchFamily="18" charset="0"/>
              </a:rPr>
              <a:t>；</a:t>
            </a:r>
          </a:p>
          <a:p>
            <a:pPr marL="342900" indent="-342900" latinLnBrk="0">
              <a:lnSpc>
                <a:spcPct val="180000"/>
              </a:lnSpc>
              <a:buFont typeface="Arial" panose="020B0604020202020204" pitchFamily="34" charset="0"/>
              <a:buChar char="•"/>
            </a:pPr>
            <a:r>
              <a:rPr kumimoji="1" lang="zh-CN" sz="2400" dirty="0">
                <a:latin typeface="Times New Roman" panose="02020603050405020304" pitchFamily="18" charset="0"/>
                <a:ea typeface="+mn-ea"/>
                <a:cs typeface="Times New Roman" panose="02020603050405020304" pitchFamily="18" charset="0"/>
              </a:rPr>
              <a:t>之后，Engle et al.（2009）提出了单因子GARCH-MIDAS模型，该模型将波动率分解为长期成分和短期成分，其中长期成分可引入外生变量进行估计；</a:t>
            </a:r>
          </a:p>
          <a:p>
            <a:pPr marL="342900" indent="-342900" latinLnBrk="0">
              <a:lnSpc>
                <a:spcPct val="180000"/>
              </a:lnSpc>
              <a:buFont typeface="Arial" panose="020B0604020202020204" pitchFamily="34" charset="0"/>
              <a:buChar char="•"/>
            </a:pPr>
            <a:r>
              <a:rPr kumimoji="1" lang="zh-CN" sz="2400" dirty="0">
                <a:latin typeface="Times New Roman" panose="02020603050405020304" pitchFamily="18" charset="0"/>
                <a:ea typeface="+mn-ea"/>
                <a:cs typeface="Times New Roman" panose="02020603050405020304" pitchFamily="18" charset="0"/>
              </a:rPr>
              <a:t>Conrad et al.（2012）将单因子GARCH-MIXDAS模型扩展到GARCH-MIDAS多因子模型，避免了不同宏观变量与已实现波动率之间相互独立。</a:t>
            </a:r>
          </a:p>
        </p:txBody>
      </p:sp>
    </p:spTree>
    <p:extLst>
      <p:ext uri="{BB962C8B-B14F-4D97-AF65-F5344CB8AC3E}">
        <p14:creationId xmlns:p14="http://schemas.microsoft.com/office/powerpoint/2010/main" val="33398821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3655" y="620395"/>
            <a:ext cx="11434445" cy="5824220"/>
          </a:xfrm>
          <a:prstGeom prst="rect">
            <a:avLst/>
          </a:prstGeom>
          <a:noFill/>
        </p:spPr>
        <p:txBody>
          <a:bodyPr wrap="square">
            <a:noAutofit/>
          </a:bodyPr>
          <a:lstStyle/>
          <a:p>
            <a:pPr marL="342900" indent="-342900">
              <a:lnSpc>
                <a:spcPct val="170000"/>
              </a:lnSpc>
              <a:buFont typeface="Arial" panose="020B0604020202020204" pitchFamily="34" charset="0"/>
              <a:buChar char="•"/>
            </a:pPr>
            <a:r>
              <a:rPr kumimoji="1" sz="2200" dirty="0">
                <a:latin typeface="Times New Roman" panose="02020603050405020304" pitchFamily="18" charset="0"/>
                <a:ea typeface="+mn-ea"/>
                <a:cs typeface="Times New Roman" panose="02020603050405020304" pitchFamily="18" charset="0"/>
              </a:rPr>
              <a:t>相较于传统GARCH模型，混频数据GARCH-MIDAS模型的主要特点是增加了成分方程的设定，将金融资产波动分解为长期波动与短期波动</a:t>
            </a:r>
            <a:r>
              <a:rPr kumimoji="1" lang="zh-CN" sz="2200" dirty="0">
                <a:latin typeface="Times New Roman" panose="02020603050405020304" pitchFamily="18" charset="0"/>
                <a:ea typeface="+mn-ea"/>
                <a:cs typeface="Times New Roman" panose="02020603050405020304" pitchFamily="18" charset="0"/>
              </a:rPr>
              <a:t>。</a:t>
            </a:r>
          </a:p>
          <a:p>
            <a:pPr marL="342900" indent="-342900">
              <a:lnSpc>
                <a:spcPct val="170000"/>
              </a:lnSpc>
              <a:buFont typeface="Arial" panose="020B0604020202020204" pitchFamily="34" charset="0"/>
              <a:buChar char="•"/>
            </a:pPr>
            <a:r>
              <a:rPr kumimoji="1" lang="zh-CN" sz="2200" dirty="0">
                <a:latin typeface="Times New Roman" panose="02020603050405020304" pitchFamily="18" charset="0"/>
                <a:ea typeface="+mn-ea"/>
                <a:cs typeface="Times New Roman" panose="02020603050405020304" pitchFamily="18" charset="0"/>
              </a:rPr>
              <a:t>假定原有GARCH模型中</a:t>
            </a:r>
            <a:r>
              <a:rPr kumimoji="1" lang="en-US" altLang="zh-CN" sz="2200" dirty="0">
                <a:latin typeface="Times New Roman" panose="02020603050405020304" pitchFamily="18" charset="0"/>
                <a:ea typeface="+mn-ea"/>
                <a:cs typeface="Times New Roman" panose="02020603050405020304" pitchFamily="18" charset="0"/>
              </a:rPr>
              <a:t>    </a:t>
            </a:r>
            <a:r>
              <a:rPr kumimoji="1" lang="zh-CN" sz="2200" dirty="0">
                <a:latin typeface="Times New Roman" panose="02020603050405020304" pitchFamily="18" charset="0"/>
                <a:ea typeface="+mn-ea"/>
                <a:cs typeface="Times New Roman" panose="02020603050405020304" pitchFamily="18" charset="0"/>
              </a:rPr>
              <a:t>表示为</a:t>
            </a:r>
            <a:r>
              <a:rPr kumimoji="1" lang="en-US" altLang="zh-CN" sz="2200" dirty="0">
                <a:latin typeface="Times New Roman" panose="02020603050405020304" pitchFamily="18" charset="0"/>
                <a:ea typeface="+mn-ea"/>
                <a:cs typeface="Times New Roman" panose="02020603050405020304" pitchFamily="18" charset="0"/>
              </a:rPr>
              <a:t>         </a:t>
            </a:r>
            <a:r>
              <a:rPr kumimoji="1" lang="zh-CN" sz="2200" dirty="0">
                <a:latin typeface="Times New Roman" panose="02020603050405020304" pitchFamily="18" charset="0"/>
                <a:ea typeface="+mn-ea"/>
                <a:cs typeface="Times New Roman" panose="02020603050405020304" pitchFamily="18" charset="0"/>
              </a:rPr>
              <a:t>，从而可以得到新的方程：</a:t>
            </a:r>
          </a:p>
          <a:p>
            <a:pPr marL="0" indent="0">
              <a:lnSpc>
                <a:spcPct val="170000"/>
              </a:lnSpc>
              <a:buFont typeface="Arial" panose="020B0604020202020204" pitchFamily="34" charset="0"/>
              <a:buNone/>
            </a:pPr>
            <a:r>
              <a:rPr kumimoji="1" lang="en-US" altLang="zh-CN" sz="2200" dirty="0">
                <a:latin typeface="Times New Roman" panose="02020603050405020304" pitchFamily="18" charset="0"/>
                <a:ea typeface="+mn-ea"/>
                <a:cs typeface="Times New Roman" panose="02020603050405020304" pitchFamily="18" charset="0"/>
              </a:rPr>
              <a:t>                                                                                                                                                  </a:t>
            </a:r>
          </a:p>
          <a:p>
            <a:pPr marL="342900" indent="-342900">
              <a:lnSpc>
                <a:spcPct val="170000"/>
              </a:lnSpc>
              <a:buFont typeface="Arial" panose="020B0604020202020204" pitchFamily="34" charset="0"/>
              <a:buChar char="•"/>
            </a:pPr>
            <a:r>
              <a:rPr kumimoji="1" lang="en-US" altLang="zh-CN" sz="2200" dirty="0">
                <a:latin typeface="Times New Roman" panose="02020603050405020304" pitchFamily="18" charset="0"/>
                <a:ea typeface="+mn-ea"/>
                <a:cs typeface="Times New Roman" panose="02020603050405020304" pitchFamily="18" charset="0"/>
              </a:rPr>
              <a:t>其中，   表示在第月(季度、年)第  天的收益率，即日度频率数据，为高频数据。 为估计系数，  和    分别表示长期和短期波动率。假设在时期</a:t>
            </a:r>
            <a:r>
              <a:rPr kumimoji="1" lang="en-US" altLang="zh-CN" sz="2200" i="1" dirty="0">
                <a:latin typeface="Times New Roman" panose="02020603050405020304" pitchFamily="18" charset="0"/>
                <a:ea typeface="+mn-ea"/>
                <a:cs typeface="Times New Roman" panose="02020603050405020304" pitchFamily="18" charset="0"/>
              </a:rPr>
              <a:t>t</a:t>
            </a:r>
            <a:r>
              <a:rPr kumimoji="1" lang="en-US" altLang="zh-CN" sz="2200" dirty="0">
                <a:latin typeface="Times New Roman" panose="02020603050405020304" pitchFamily="18" charset="0"/>
                <a:ea typeface="+mn-ea"/>
                <a:cs typeface="Times New Roman" panose="02020603050405020304" pitchFamily="18" charset="0"/>
              </a:rPr>
              <a:t>内总共有   天，其中扰动项                 ，     表示在</a:t>
            </a:r>
            <a:r>
              <a:rPr kumimoji="1" lang="en-US" altLang="zh-CN" sz="2200" i="1" dirty="0">
                <a:latin typeface="Times New Roman" panose="02020603050405020304" pitchFamily="18" charset="0"/>
                <a:ea typeface="+mn-ea"/>
                <a:cs typeface="Times New Roman" panose="02020603050405020304" pitchFamily="18" charset="0"/>
              </a:rPr>
              <a:t>t</a:t>
            </a:r>
            <a:r>
              <a:rPr kumimoji="1" lang="en-US" altLang="zh-CN" sz="2200" dirty="0">
                <a:latin typeface="Times New Roman" panose="02020603050405020304" pitchFamily="18" charset="0"/>
                <a:ea typeface="+mn-ea"/>
                <a:cs typeface="Times New Roman" panose="02020603050405020304" pitchFamily="18" charset="0"/>
              </a:rPr>
              <a:t>月第      天时可获取的历史信息集。</a:t>
            </a:r>
          </a:p>
          <a:p>
            <a:pPr marL="342900" indent="-342900">
              <a:lnSpc>
                <a:spcPct val="170000"/>
              </a:lnSpc>
              <a:buFont typeface="Arial" panose="020B0604020202020204" pitchFamily="34" charset="0"/>
              <a:buChar char="•"/>
            </a:pPr>
            <a:r>
              <a:rPr kumimoji="1" lang="en-US" altLang="zh-CN" sz="2200" dirty="0">
                <a:latin typeface="Times New Roman" panose="02020603050405020304" pitchFamily="18" charset="0"/>
                <a:ea typeface="+mn-ea"/>
                <a:cs typeface="Times New Roman" panose="02020603050405020304" pitchFamily="18" charset="0"/>
              </a:rPr>
              <a:t>   是短期（高频）的日波动且假定服从GARCH（1,1）过程：</a:t>
            </a:r>
          </a:p>
          <a:p>
            <a:pPr marL="342900" indent="-342900">
              <a:lnSpc>
                <a:spcPct val="170000"/>
              </a:lnSpc>
              <a:buFont typeface="Arial" panose="020B0604020202020204" pitchFamily="34" charset="0"/>
              <a:buChar char="•"/>
            </a:pPr>
            <a:r>
              <a:rPr kumimoji="1" lang="en-US" altLang="zh-CN" sz="2200" dirty="0">
                <a:latin typeface="Times New Roman" panose="02020603050405020304" pitchFamily="18" charset="0"/>
                <a:ea typeface="+mn-ea"/>
                <a:cs typeface="Times New Roman" panose="02020603050405020304" pitchFamily="18" charset="0"/>
                <a:sym typeface="+mn-ea"/>
              </a:rPr>
              <a:t>                                                                                                                                             </a:t>
            </a:r>
            <a:endParaRPr kumimoji="1" lang="en-US" altLang="zh-CN" sz="2200" dirty="0">
              <a:latin typeface="Times New Roman" panose="02020603050405020304" pitchFamily="18" charset="0"/>
              <a:ea typeface="+mn-ea"/>
              <a:cs typeface="Times New Roman" panose="02020603050405020304" pitchFamily="18" charset="0"/>
            </a:endParaRPr>
          </a:p>
          <a:p>
            <a:pPr>
              <a:lnSpc>
                <a:spcPct val="170000"/>
              </a:lnSpc>
            </a:pPr>
            <a:r>
              <a:rPr kumimoji="1" lang="en-US" altLang="zh-CN" sz="2200" dirty="0">
                <a:latin typeface="Times New Roman" panose="02020603050405020304" pitchFamily="18" charset="0"/>
                <a:ea typeface="+mn-ea"/>
                <a:cs typeface="Times New Roman" panose="02020603050405020304" pitchFamily="18" charset="0"/>
              </a:rPr>
              <a:t>                                                             </a:t>
            </a:r>
          </a:p>
        </p:txBody>
      </p:sp>
      <p:graphicFrame>
        <p:nvGraphicFramePr>
          <p:cNvPr id="3" name="对象 -2147482443"/>
          <p:cNvGraphicFramePr>
            <a:graphicFrameLocks noChangeAspect="1"/>
          </p:cNvGraphicFramePr>
          <p:nvPr/>
        </p:nvGraphicFramePr>
        <p:xfrm>
          <a:off x="3429000" y="1988820"/>
          <a:ext cx="314325" cy="382905"/>
        </p:xfrm>
        <a:graphic>
          <a:graphicData uri="http://schemas.openxmlformats.org/presentationml/2006/ole">
            <mc:AlternateContent xmlns:mc="http://schemas.openxmlformats.org/markup-compatibility/2006">
              <mc:Choice xmlns:v="urn:schemas-microsoft-com:vml" Requires="v">
                <p:oleObj r:id="rId2" imgW="165100" imgH="203200" progId="Equation.DSMT4">
                  <p:embed/>
                </p:oleObj>
              </mc:Choice>
              <mc:Fallback>
                <p:oleObj r:id="rId2" imgW="165100" imgH="203200" progId="Equation.DSMT4">
                  <p:embed/>
                  <p:pic>
                    <p:nvPicPr>
                      <p:cNvPr id="3" name="对象 -2147482443"/>
                      <p:cNvPicPr/>
                      <p:nvPr/>
                    </p:nvPicPr>
                    <p:blipFill>
                      <a:blip r:embed="rId3"/>
                      <a:stretch>
                        <a:fillRect/>
                      </a:stretch>
                    </p:blipFill>
                    <p:spPr>
                      <a:xfrm>
                        <a:off x="3429000" y="1988820"/>
                        <a:ext cx="314325" cy="382905"/>
                      </a:xfrm>
                      <a:prstGeom prst="rect">
                        <a:avLst/>
                      </a:prstGeom>
                      <a:noFill/>
                      <a:ln w="38100">
                        <a:noFill/>
                        <a:miter/>
                      </a:ln>
                    </p:spPr>
                  </p:pic>
                </p:oleObj>
              </mc:Fallback>
            </mc:AlternateContent>
          </a:graphicData>
        </a:graphic>
      </p:graphicFrame>
      <p:graphicFrame>
        <p:nvGraphicFramePr>
          <p:cNvPr id="4" name="对象 -2147482442"/>
          <p:cNvGraphicFramePr>
            <a:graphicFrameLocks noChangeAspect="1"/>
          </p:cNvGraphicFramePr>
          <p:nvPr/>
        </p:nvGraphicFramePr>
        <p:xfrm>
          <a:off x="4509135" y="1988820"/>
          <a:ext cx="672465" cy="419735"/>
        </p:xfrm>
        <a:graphic>
          <a:graphicData uri="http://schemas.openxmlformats.org/presentationml/2006/ole">
            <mc:AlternateContent xmlns:mc="http://schemas.openxmlformats.org/markup-compatibility/2006">
              <mc:Choice xmlns:v="urn:schemas-microsoft-com:vml" Requires="v">
                <p:oleObj r:id="rId4" imgW="405765" imgH="254000" progId="Equation.DSMT4">
                  <p:embed/>
                </p:oleObj>
              </mc:Choice>
              <mc:Fallback>
                <p:oleObj r:id="rId4" imgW="405765" imgH="254000" progId="Equation.DSMT4">
                  <p:embed/>
                  <p:pic>
                    <p:nvPicPr>
                      <p:cNvPr id="4" name="对象 -2147482442"/>
                      <p:cNvPicPr/>
                      <p:nvPr/>
                    </p:nvPicPr>
                    <p:blipFill>
                      <a:blip r:embed="rId5"/>
                      <a:stretch>
                        <a:fillRect/>
                      </a:stretch>
                    </p:blipFill>
                    <p:spPr>
                      <a:xfrm>
                        <a:off x="4509135" y="1988820"/>
                        <a:ext cx="672465" cy="419735"/>
                      </a:xfrm>
                      <a:prstGeom prst="rect">
                        <a:avLst/>
                      </a:prstGeom>
                      <a:noFill/>
                      <a:ln w="38100">
                        <a:noFill/>
                        <a:miter/>
                      </a:ln>
                    </p:spPr>
                  </p:pic>
                </p:oleObj>
              </mc:Fallback>
            </mc:AlternateContent>
          </a:graphicData>
        </a:graphic>
      </p:graphicFrame>
      <p:graphicFrame>
        <p:nvGraphicFramePr>
          <p:cNvPr id="6" name="对象 -2147482622"/>
          <p:cNvGraphicFramePr>
            <a:graphicFrameLocks noChangeAspect="1"/>
          </p:cNvGraphicFramePr>
          <p:nvPr/>
        </p:nvGraphicFramePr>
        <p:xfrm>
          <a:off x="548640" y="2564765"/>
          <a:ext cx="3305175" cy="492760"/>
        </p:xfrm>
        <a:graphic>
          <a:graphicData uri="http://schemas.openxmlformats.org/presentationml/2006/ole">
            <mc:AlternateContent xmlns:mc="http://schemas.openxmlformats.org/markup-compatibility/2006">
              <mc:Choice xmlns:v="urn:schemas-microsoft-com:vml" Requires="v">
                <p:oleObj r:id="rId6" imgW="1701800" imgH="254000" progId="Equation.DSMT4">
                  <p:embed/>
                </p:oleObj>
              </mc:Choice>
              <mc:Fallback>
                <p:oleObj r:id="rId6" imgW="1701800" imgH="254000" progId="Equation.DSMT4">
                  <p:embed/>
                  <p:pic>
                    <p:nvPicPr>
                      <p:cNvPr id="6" name="对象 -2147482622"/>
                      <p:cNvPicPr/>
                      <p:nvPr/>
                    </p:nvPicPr>
                    <p:blipFill>
                      <a:blip r:embed="rId7"/>
                      <a:stretch>
                        <a:fillRect/>
                      </a:stretch>
                    </p:blipFill>
                    <p:spPr>
                      <a:xfrm>
                        <a:off x="548640" y="2564765"/>
                        <a:ext cx="3305175" cy="492760"/>
                      </a:xfrm>
                      <a:prstGeom prst="rect">
                        <a:avLst/>
                      </a:prstGeom>
                      <a:noFill/>
                      <a:ln w="38100">
                        <a:noFill/>
                        <a:miter/>
                      </a:ln>
                    </p:spPr>
                  </p:pic>
                </p:oleObj>
              </mc:Fallback>
            </mc:AlternateContent>
          </a:graphicData>
        </a:graphic>
      </p:graphicFrame>
      <p:graphicFrame>
        <p:nvGraphicFramePr>
          <p:cNvPr id="8" name="对象 -2147482621"/>
          <p:cNvGraphicFramePr>
            <a:graphicFrameLocks noChangeAspect="1"/>
          </p:cNvGraphicFramePr>
          <p:nvPr/>
        </p:nvGraphicFramePr>
        <p:xfrm>
          <a:off x="1196975" y="3068955"/>
          <a:ext cx="326390" cy="397510"/>
        </p:xfrm>
        <a:graphic>
          <a:graphicData uri="http://schemas.openxmlformats.org/presentationml/2006/ole">
            <mc:AlternateContent xmlns:mc="http://schemas.openxmlformats.org/markup-compatibility/2006">
              <mc:Choice xmlns:v="urn:schemas-microsoft-com:vml" Requires="v">
                <p:oleObj r:id="rId8" imgW="165100" imgH="215900" progId="Equation.DSMT4">
                  <p:embed/>
                </p:oleObj>
              </mc:Choice>
              <mc:Fallback>
                <p:oleObj r:id="rId8" imgW="165100" imgH="215900" progId="Equation.DSMT4">
                  <p:embed/>
                  <p:pic>
                    <p:nvPicPr>
                      <p:cNvPr id="8" name="对象 -2147482621"/>
                      <p:cNvPicPr/>
                      <p:nvPr/>
                    </p:nvPicPr>
                    <p:blipFill>
                      <a:blip r:embed="rId9"/>
                      <a:stretch>
                        <a:fillRect/>
                      </a:stretch>
                    </p:blipFill>
                    <p:spPr>
                      <a:xfrm>
                        <a:off x="1196975" y="3068955"/>
                        <a:ext cx="326390" cy="397510"/>
                      </a:xfrm>
                      <a:prstGeom prst="rect">
                        <a:avLst/>
                      </a:prstGeom>
                      <a:noFill/>
                      <a:ln w="38100">
                        <a:noFill/>
                        <a:miter/>
                      </a:ln>
                    </p:spPr>
                  </p:pic>
                </p:oleObj>
              </mc:Fallback>
            </mc:AlternateContent>
          </a:graphicData>
        </a:graphic>
      </p:graphicFrame>
      <p:graphicFrame>
        <p:nvGraphicFramePr>
          <p:cNvPr id="11" name="对象 -2147482619"/>
          <p:cNvGraphicFramePr>
            <a:graphicFrameLocks noChangeAspect="1"/>
          </p:cNvGraphicFramePr>
          <p:nvPr/>
        </p:nvGraphicFramePr>
        <p:xfrm>
          <a:off x="4509135" y="3120390"/>
          <a:ext cx="199390" cy="346075"/>
        </p:xfrm>
        <a:graphic>
          <a:graphicData uri="http://schemas.openxmlformats.org/presentationml/2006/ole">
            <mc:AlternateContent xmlns:mc="http://schemas.openxmlformats.org/markup-compatibility/2006">
              <mc:Choice xmlns:v="urn:schemas-microsoft-com:vml" Requires="v">
                <p:oleObj r:id="rId10" imgW="88900" imgH="152400" progId="Equation.DSMT4">
                  <p:embed/>
                </p:oleObj>
              </mc:Choice>
              <mc:Fallback>
                <p:oleObj r:id="rId10" imgW="88900" imgH="152400" progId="Equation.DSMT4">
                  <p:embed/>
                  <p:pic>
                    <p:nvPicPr>
                      <p:cNvPr id="11" name="对象 -2147482619"/>
                      <p:cNvPicPr/>
                      <p:nvPr/>
                    </p:nvPicPr>
                    <p:blipFill>
                      <a:blip r:embed="rId11"/>
                      <a:stretch>
                        <a:fillRect/>
                      </a:stretch>
                    </p:blipFill>
                    <p:spPr>
                      <a:xfrm>
                        <a:off x="4509135" y="3120390"/>
                        <a:ext cx="199390" cy="346075"/>
                      </a:xfrm>
                      <a:prstGeom prst="rect">
                        <a:avLst/>
                      </a:prstGeom>
                      <a:noFill/>
                      <a:ln w="38100">
                        <a:noFill/>
                        <a:miter/>
                      </a:ln>
                    </p:spPr>
                  </p:pic>
                </p:oleObj>
              </mc:Fallback>
            </mc:AlternateContent>
          </a:graphicData>
        </a:graphic>
      </p:graphicFrame>
      <p:graphicFrame>
        <p:nvGraphicFramePr>
          <p:cNvPr id="13" name="对象 -2147482618"/>
          <p:cNvGraphicFramePr>
            <a:graphicFrameLocks noChangeAspect="1"/>
          </p:cNvGraphicFramePr>
          <p:nvPr/>
        </p:nvGraphicFramePr>
        <p:xfrm>
          <a:off x="10053955" y="3176270"/>
          <a:ext cx="293370" cy="324485"/>
        </p:xfrm>
        <a:graphic>
          <a:graphicData uri="http://schemas.openxmlformats.org/presentationml/2006/ole">
            <mc:AlternateContent xmlns:mc="http://schemas.openxmlformats.org/markup-compatibility/2006">
              <mc:Choice xmlns:v="urn:schemas-microsoft-com:vml" Requires="v">
                <p:oleObj r:id="rId12" imgW="139700" imgH="152400" progId="Equation.DSMT4">
                  <p:embed/>
                </p:oleObj>
              </mc:Choice>
              <mc:Fallback>
                <p:oleObj r:id="rId12" imgW="139700" imgH="152400" progId="Equation.DSMT4">
                  <p:embed/>
                  <p:pic>
                    <p:nvPicPr>
                      <p:cNvPr id="13" name="对象 -2147482618"/>
                      <p:cNvPicPr/>
                      <p:nvPr/>
                    </p:nvPicPr>
                    <p:blipFill>
                      <a:blip r:embed="rId13"/>
                      <a:stretch>
                        <a:fillRect/>
                      </a:stretch>
                    </p:blipFill>
                    <p:spPr>
                      <a:xfrm>
                        <a:off x="10053955" y="3176270"/>
                        <a:ext cx="293370" cy="324485"/>
                      </a:xfrm>
                      <a:prstGeom prst="rect">
                        <a:avLst/>
                      </a:prstGeom>
                      <a:noFill/>
                      <a:ln w="38100">
                        <a:noFill/>
                        <a:miter/>
                      </a:ln>
                    </p:spPr>
                  </p:pic>
                </p:oleObj>
              </mc:Fallback>
            </mc:AlternateContent>
          </a:graphicData>
        </a:graphic>
      </p:graphicFrame>
      <p:graphicFrame>
        <p:nvGraphicFramePr>
          <p:cNvPr id="15" name="对象 -2147482617"/>
          <p:cNvGraphicFramePr>
            <a:graphicFrameLocks noChangeAspect="1"/>
          </p:cNvGraphicFramePr>
          <p:nvPr/>
        </p:nvGraphicFramePr>
        <p:xfrm>
          <a:off x="1196975" y="3644900"/>
          <a:ext cx="264795" cy="421640"/>
        </p:xfrm>
        <a:graphic>
          <a:graphicData uri="http://schemas.openxmlformats.org/presentationml/2006/ole">
            <mc:AlternateContent xmlns:mc="http://schemas.openxmlformats.org/markup-compatibility/2006">
              <mc:Choice xmlns:v="urn:schemas-microsoft-com:vml" Requires="v">
                <p:oleObj r:id="rId14" imgW="127000" imgH="203200" progId="Equation.DSMT4">
                  <p:embed/>
                </p:oleObj>
              </mc:Choice>
              <mc:Fallback>
                <p:oleObj r:id="rId14" imgW="127000" imgH="203200" progId="Equation.DSMT4">
                  <p:embed/>
                  <p:pic>
                    <p:nvPicPr>
                      <p:cNvPr id="15" name="对象 -2147482617"/>
                      <p:cNvPicPr/>
                      <p:nvPr/>
                    </p:nvPicPr>
                    <p:blipFill>
                      <a:blip r:embed="rId15"/>
                      <a:stretch>
                        <a:fillRect/>
                      </a:stretch>
                    </p:blipFill>
                    <p:spPr>
                      <a:xfrm>
                        <a:off x="1196975" y="3644900"/>
                        <a:ext cx="264795" cy="421640"/>
                      </a:xfrm>
                      <a:prstGeom prst="rect">
                        <a:avLst/>
                      </a:prstGeom>
                      <a:noFill/>
                      <a:ln w="38100">
                        <a:noFill/>
                        <a:miter/>
                      </a:ln>
                    </p:spPr>
                  </p:pic>
                </p:oleObj>
              </mc:Fallback>
            </mc:AlternateContent>
          </a:graphicData>
        </a:graphic>
      </p:graphicFrame>
      <p:graphicFrame>
        <p:nvGraphicFramePr>
          <p:cNvPr id="17" name="对象 -2147482441"/>
          <p:cNvGraphicFramePr>
            <a:graphicFrameLocks noChangeAspect="1"/>
          </p:cNvGraphicFramePr>
          <p:nvPr/>
        </p:nvGraphicFramePr>
        <p:xfrm>
          <a:off x="1700530" y="3651250"/>
          <a:ext cx="396240" cy="415290"/>
        </p:xfrm>
        <a:graphic>
          <a:graphicData uri="http://schemas.openxmlformats.org/presentationml/2006/ole">
            <mc:AlternateContent xmlns:mc="http://schemas.openxmlformats.org/markup-compatibility/2006">
              <mc:Choice xmlns:v="urn:schemas-microsoft-com:vml" Requires="v">
                <p:oleObj r:id="rId16" imgW="203200" imgH="215900" progId="Equation.DSMT4">
                  <p:embed/>
                </p:oleObj>
              </mc:Choice>
              <mc:Fallback>
                <p:oleObj r:id="rId16" imgW="203200" imgH="215900" progId="Equation.DSMT4">
                  <p:embed/>
                  <p:pic>
                    <p:nvPicPr>
                      <p:cNvPr id="17" name="对象 -2147482441"/>
                      <p:cNvPicPr/>
                      <p:nvPr/>
                    </p:nvPicPr>
                    <p:blipFill>
                      <a:blip r:embed="rId17"/>
                      <a:stretch>
                        <a:fillRect/>
                      </a:stretch>
                    </p:blipFill>
                    <p:spPr>
                      <a:xfrm>
                        <a:off x="1700530" y="3651250"/>
                        <a:ext cx="396240" cy="415290"/>
                      </a:xfrm>
                      <a:prstGeom prst="rect">
                        <a:avLst/>
                      </a:prstGeom>
                      <a:noFill/>
                      <a:ln w="38100">
                        <a:noFill/>
                        <a:miter/>
                      </a:ln>
                    </p:spPr>
                  </p:pic>
                </p:oleObj>
              </mc:Fallback>
            </mc:AlternateContent>
          </a:graphicData>
        </a:graphic>
      </p:graphicFrame>
      <p:graphicFrame>
        <p:nvGraphicFramePr>
          <p:cNvPr id="19" name="对象 -2147482614"/>
          <p:cNvGraphicFramePr>
            <a:graphicFrameLocks noChangeAspect="1"/>
          </p:cNvGraphicFramePr>
          <p:nvPr/>
        </p:nvGraphicFramePr>
        <p:xfrm>
          <a:off x="8181340" y="3716655"/>
          <a:ext cx="309245" cy="367030"/>
        </p:xfrm>
        <a:graphic>
          <a:graphicData uri="http://schemas.openxmlformats.org/presentationml/2006/ole">
            <mc:AlternateContent xmlns:mc="http://schemas.openxmlformats.org/markup-compatibility/2006">
              <mc:Choice xmlns:v="urn:schemas-microsoft-com:vml" Requires="v">
                <p:oleObj r:id="rId18" imgW="177800" imgH="203200" progId="Equation.DSMT4">
                  <p:embed/>
                </p:oleObj>
              </mc:Choice>
              <mc:Fallback>
                <p:oleObj r:id="rId18" imgW="177800" imgH="203200" progId="Equation.DSMT4">
                  <p:embed/>
                  <p:pic>
                    <p:nvPicPr>
                      <p:cNvPr id="19" name="对象 -2147482614"/>
                      <p:cNvPicPr/>
                      <p:nvPr/>
                    </p:nvPicPr>
                    <p:blipFill>
                      <a:blip r:embed="rId19"/>
                      <a:stretch>
                        <a:fillRect/>
                      </a:stretch>
                    </p:blipFill>
                    <p:spPr>
                      <a:xfrm>
                        <a:off x="8181340" y="3716655"/>
                        <a:ext cx="309245" cy="367030"/>
                      </a:xfrm>
                      <a:prstGeom prst="rect">
                        <a:avLst/>
                      </a:prstGeom>
                      <a:noFill/>
                      <a:ln w="38100">
                        <a:noFill/>
                        <a:miter/>
                      </a:ln>
                    </p:spPr>
                  </p:pic>
                </p:oleObj>
              </mc:Fallback>
            </mc:AlternateContent>
          </a:graphicData>
        </a:graphic>
      </p:graphicFrame>
      <p:graphicFrame>
        <p:nvGraphicFramePr>
          <p:cNvPr id="21" name="对象 -2147482613"/>
          <p:cNvGraphicFramePr>
            <a:graphicFrameLocks noChangeAspect="1"/>
          </p:cNvGraphicFramePr>
          <p:nvPr/>
        </p:nvGraphicFramePr>
        <p:xfrm>
          <a:off x="10420350" y="3699510"/>
          <a:ext cx="1438275" cy="311785"/>
        </p:xfrm>
        <a:graphic>
          <a:graphicData uri="http://schemas.openxmlformats.org/presentationml/2006/ole">
            <mc:AlternateContent xmlns:mc="http://schemas.openxmlformats.org/markup-compatibility/2006">
              <mc:Choice xmlns:v="urn:schemas-microsoft-com:vml" Requires="v">
                <p:oleObj r:id="rId20" imgW="1053465" imgH="215900" progId="Equation.DSMT4">
                  <p:embed/>
                </p:oleObj>
              </mc:Choice>
              <mc:Fallback>
                <p:oleObj r:id="rId20" imgW="1053465" imgH="215900" progId="Equation.DSMT4">
                  <p:embed/>
                  <p:pic>
                    <p:nvPicPr>
                      <p:cNvPr id="21" name="对象 -2147482613"/>
                      <p:cNvPicPr/>
                      <p:nvPr/>
                    </p:nvPicPr>
                    <p:blipFill>
                      <a:blip r:embed="rId21"/>
                      <a:stretch>
                        <a:fillRect/>
                      </a:stretch>
                    </p:blipFill>
                    <p:spPr>
                      <a:xfrm>
                        <a:off x="10420350" y="3699510"/>
                        <a:ext cx="1438275" cy="311785"/>
                      </a:xfrm>
                      <a:prstGeom prst="rect">
                        <a:avLst/>
                      </a:prstGeom>
                      <a:noFill/>
                      <a:ln w="38100">
                        <a:noFill/>
                        <a:miter/>
                      </a:ln>
                    </p:spPr>
                  </p:pic>
                </p:oleObj>
              </mc:Fallback>
            </mc:AlternateContent>
          </a:graphicData>
        </a:graphic>
      </p:graphicFrame>
      <p:graphicFrame>
        <p:nvGraphicFramePr>
          <p:cNvPr id="23" name="对象 -2147482612"/>
          <p:cNvGraphicFramePr>
            <a:graphicFrameLocks noChangeAspect="1"/>
          </p:cNvGraphicFramePr>
          <p:nvPr/>
        </p:nvGraphicFramePr>
        <p:xfrm>
          <a:off x="620395" y="4292600"/>
          <a:ext cx="480695" cy="318770"/>
        </p:xfrm>
        <a:graphic>
          <a:graphicData uri="http://schemas.openxmlformats.org/presentationml/2006/ole">
            <mc:AlternateContent xmlns:mc="http://schemas.openxmlformats.org/markup-compatibility/2006">
              <mc:Choice xmlns:v="urn:schemas-microsoft-com:vml" Requires="v">
                <p:oleObj r:id="rId22" imgW="304800" imgH="215900" progId="Equation.DSMT4">
                  <p:embed/>
                </p:oleObj>
              </mc:Choice>
              <mc:Fallback>
                <p:oleObj r:id="rId22" imgW="304800" imgH="215900" progId="Equation.DSMT4">
                  <p:embed/>
                  <p:pic>
                    <p:nvPicPr>
                      <p:cNvPr id="23" name="对象 -2147482612"/>
                      <p:cNvPicPr/>
                      <p:nvPr/>
                    </p:nvPicPr>
                    <p:blipFill>
                      <a:blip r:embed="rId23"/>
                      <a:stretch>
                        <a:fillRect/>
                      </a:stretch>
                    </p:blipFill>
                    <p:spPr>
                      <a:xfrm>
                        <a:off x="620395" y="4292600"/>
                        <a:ext cx="480695" cy="318770"/>
                      </a:xfrm>
                      <a:prstGeom prst="rect">
                        <a:avLst/>
                      </a:prstGeom>
                      <a:noFill/>
                      <a:ln w="38100">
                        <a:noFill/>
                        <a:miter/>
                      </a:ln>
                    </p:spPr>
                  </p:pic>
                </p:oleObj>
              </mc:Fallback>
            </mc:AlternateContent>
          </a:graphicData>
        </a:graphic>
      </p:graphicFrame>
      <p:graphicFrame>
        <p:nvGraphicFramePr>
          <p:cNvPr id="25" name="对象 -2147482440"/>
          <p:cNvGraphicFramePr>
            <a:graphicFrameLocks noChangeAspect="1"/>
          </p:cNvGraphicFramePr>
          <p:nvPr/>
        </p:nvGraphicFramePr>
        <p:xfrm>
          <a:off x="2564765" y="4292600"/>
          <a:ext cx="419735" cy="265430"/>
        </p:xfrm>
        <a:graphic>
          <a:graphicData uri="http://schemas.openxmlformats.org/presentationml/2006/ole">
            <mc:AlternateContent xmlns:mc="http://schemas.openxmlformats.org/markup-compatibility/2006">
              <mc:Choice xmlns:v="urn:schemas-microsoft-com:vml" Requires="v">
                <p:oleObj r:id="rId24" imgW="254000" imgH="165100" progId="Equation.DSMT4">
                  <p:embed/>
                </p:oleObj>
              </mc:Choice>
              <mc:Fallback>
                <p:oleObj r:id="rId24" imgW="254000" imgH="165100" progId="Equation.DSMT4">
                  <p:embed/>
                  <p:pic>
                    <p:nvPicPr>
                      <p:cNvPr id="25" name="对象 -2147482440"/>
                      <p:cNvPicPr/>
                      <p:nvPr/>
                    </p:nvPicPr>
                    <p:blipFill>
                      <a:blip r:embed="rId25"/>
                      <a:stretch>
                        <a:fillRect/>
                      </a:stretch>
                    </p:blipFill>
                    <p:spPr>
                      <a:xfrm>
                        <a:off x="2564765" y="4292600"/>
                        <a:ext cx="419735" cy="265430"/>
                      </a:xfrm>
                      <a:prstGeom prst="rect">
                        <a:avLst/>
                      </a:prstGeom>
                      <a:noFill/>
                      <a:ln w="38100">
                        <a:noFill/>
                        <a:miter/>
                      </a:ln>
                    </p:spPr>
                  </p:pic>
                </p:oleObj>
              </mc:Fallback>
            </mc:AlternateContent>
          </a:graphicData>
        </a:graphic>
      </p:graphicFrame>
      <p:graphicFrame>
        <p:nvGraphicFramePr>
          <p:cNvPr id="27" name="对象 -2147482441"/>
          <p:cNvGraphicFramePr>
            <a:graphicFrameLocks noChangeAspect="1"/>
          </p:cNvGraphicFramePr>
          <p:nvPr/>
        </p:nvGraphicFramePr>
        <p:xfrm>
          <a:off x="332740" y="4796790"/>
          <a:ext cx="396240" cy="415290"/>
        </p:xfrm>
        <a:graphic>
          <a:graphicData uri="http://schemas.openxmlformats.org/presentationml/2006/ole">
            <mc:AlternateContent xmlns:mc="http://schemas.openxmlformats.org/markup-compatibility/2006">
              <mc:Choice xmlns:v="urn:schemas-microsoft-com:vml" Requires="v">
                <p:oleObj r:id="rId26" imgW="203200" imgH="215900" progId="Equation.DSMT4">
                  <p:embed/>
                </p:oleObj>
              </mc:Choice>
              <mc:Fallback>
                <p:oleObj r:id="rId26" imgW="203200" imgH="215900" progId="Equation.DSMT4">
                  <p:embed/>
                  <p:pic>
                    <p:nvPicPr>
                      <p:cNvPr id="27" name="对象 -2147482441"/>
                      <p:cNvPicPr/>
                      <p:nvPr/>
                    </p:nvPicPr>
                    <p:blipFill>
                      <a:blip r:embed="rId17"/>
                      <a:stretch>
                        <a:fillRect/>
                      </a:stretch>
                    </p:blipFill>
                    <p:spPr>
                      <a:xfrm>
                        <a:off x="332740" y="4796790"/>
                        <a:ext cx="396240" cy="415290"/>
                      </a:xfrm>
                      <a:prstGeom prst="rect">
                        <a:avLst/>
                      </a:prstGeom>
                      <a:noFill/>
                      <a:ln w="38100">
                        <a:noFill/>
                        <a:miter/>
                      </a:ln>
                    </p:spPr>
                  </p:pic>
                </p:oleObj>
              </mc:Fallback>
            </mc:AlternateContent>
          </a:graphicData>
        </a:graphic>
      </p:graphicFrame>
      <p:graphicFrame>
        <p:nvGraphicFramePr>
          <p:cNvPr id="29" name="对象 -2147482608"/>
          <p:cNvGraphicFramePr>
            <a:graphicFrameLocks noChangeAspect="1"/>
          </p:cNvGraphicFramePr>
          <p:nvPr/>
        </p:nvGraphicFramePr>
        <p:xfrm>
          <a:off x="476885" y="5372735"/>
          <a:ext cx="3731895" cy="814070"/>
        </p:xfrm>
        <a:graphic>
          <a:graphicData uri="http://schemas.openxmlformats.org/presentationml/2006/ole">
            <mc:AlternateContent xmlns:mc="http://schemas.openxmlformats.org/markup-compatibility/2006">
              <mc:Choice xmlns:v="urn:schemas-microsoft-com:vml" Requires="v">
                <p:oleObj r:id="rId27" imgW="2184400" imgH="469900" progId="Equation.DSMT4">
                  <p:embed/>
                </p:oleObj>
              </mc:Choice>
              <mc:Fallback>
                <p:oleObj r:id="rId27" imgW="2184400" imgH="469900" progId="Equation.DSMT4">
                  <p:embed/>
                  <p:pic>
                    <p:nvPicPr>
                      <p:cNvPr id="29" name="对象 -2147482608"/>
                      <p:cNvPicPr/>
                      <p:nvPr/>
                    </p:nvPicPr>
                    <p:blipFill>
                      <a:blip r:embed="rId28"/>
                      <a:stretch>
                        <a:fillRect/>
                      </a:stretch>
                    </p:blipFill>
                    <p:spPr>
                      <a:xfrm>
                        <a:off x="476885" y="5372735"/>
                        <a:ext cx="3731895" cy="814070"/>
                      </a:xfrm>
                      <a:prstGeom prst="rect">
                        <a:avLst/>
                      </a:prstGeom>
                      <a:noFill/>
                      <a:ln w="38100">
                        <a:noFill/>
                        <a:miter/>
                      </a:ln>
                    </p:spPr>
                  </p:pic>
                </p:oleObj>
              </mc:Fallback>
            </mc:AlternateContent>
          </a:graphicData>
        </a:graphic>
      </p:graphicFrame>
      <p:sp>
        <p:nvSpPr>
          <p:cNvPr id="7" name="标题 1">
            <a:extLst>
              <a:ext uri="{FF2B5EF4-FFF2-40B4-BE49-F238E27FC236}">
                <a16:creationId xmlns:a16="http://schemas.microsoft.com/office/drawing/2014/main" id="{65E56856-D707-2440-B05C-3B1A33BEEAD9}"/>
              </a:ext>
            </a:extLst>
          </p:cNvPr>
          <p:cNvSpPr txBox="1">
            <a:spLocks/>
          </p:cNvSpPr>
          <p:nvPr/>
        </p:nvSpPr>
        <p:spPr bwMode="auto">
          <a:xfrm>
            <a:off x="116839" y="-24765"/>
            <a:ext cx="8641075"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kern="1200">
                <a:solidFill>
                  <a:schemeClr val="tx1"/>
                </a:solidFill>
                <a:latin typeface="+mj-lt"/>
                <a:ea typeface="+mj-ea"/>
                <a:cs typeface="宋体" charset="0"/>
              </a:defRPr>
            </a:lvl1pPr>
            <a:lvl2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2pPr>
            <a:lvl3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3pPr>
            <a:lvl4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4pPr>
            <a:lvl5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a:lstStyle>
          <a:p>
            <a:pPr algn="l"/>
            <a:r>
              <a:rPr lang="zh-CN" altLang="en-US" sz="2800" b="1" cap="small" dirty="0">
                <a:latin typeface="微软雅黑" panose="020B0503020204020204" pitchFamily="34" charset="-122"/>
                <a:ea typeface="微软雅黑" panose="020B0503020204020204" pitchFamily="34" charset="-122"/>
                <a:cs typeface="+mn-cs"/>
              </a:rPr>
              <a:t>第六节 </a:t>
            </a:r>
            <a:r>
              <a:rPr lang="zh-CN" altLang="en-US" sz="2800" b="1" cap="small" dirty="0">
                <a:latin typeface="微软雅黑" pitchFamily="34" charset="-122"/>
                <a:ea typeface="微软雅黑" pitchFamily="34" charset="-122"/>
                <a:cs typeface="Times New Roman" pitchFamily="18" charset="0"/>
              </a:rPr>
              <a:t>其他</a:t>
            </a:r>
            <a:r>
              <a:rPr lang="en-US" altLang="zh-CN" sz="2800" b="1" cap="small" dirty="0">
                <a:latin typeface="微软雅黑" pitchFamily="34" charset="-122"/>
                <a:ea typeface="微软雅黑" pitchFamily="34" charset="-122"/>
                <a:cs typeface="Times New Roman" pitchFamily="18" charset="0"/>
              </a:rPr>
              <a:t>GARCH</a:t>
            </a:r>
            <a:r>
              <a:rPr lang="zh-CN" altLang="en-US" sz="2800" b="1" cap="small" dirty="0">
                <a:latin typeface="微软雅黑" pitchFamily="34" charset="-122"/>
                <a:ea typeface="微软雅黑" pitchFamily="34" charset="-122"/>
                <a:cs typeface="Times New Roman" pitchFamily="18" charset="0"/>
              </a:rPr>
              <a:t>族</a:t>
            </a:r>
            <a:r>
              <a:rPr lang="en-US" altLang="zh-CN" sz="2800" b="1" cap="small" dirty="0">
                <a:latin typeface="微软雅黑" pitchFamily="34" charset="-122"/>
                <a:ea typeface="微软雅黑" pitchFamily="34" charset="-122"/>
                <a:cs typeface="Times New Roman" pitchFamily="18" charset="0"/>
              </a:rPr>
              <a:t>——GARCH-MIDAS</a:t>
            </a:r>
            <a:r>
              <a:rPr lang="zh-CN" altLang="en-US" sz="2800" b="1" cap="small" dirty="0">
                <a:latin typeface="微软雅黑" pitchFamily="34" charset="-122"/>
                <a:ea typeface="微软雅黑" pitchFamily="34" charset="-122"/>
                <a:cs typeface="Times New Roman" pitchFamily="18" charset="0"/>
              </a:rPr>
              <a:t>模型</a:t>
            </a:r>
            <a:endParaRPr lang="zh-CN" altLang="en-US" sz="2800" b="1" cap="small" dirty="0">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958548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6840" y="-99695"/>
            <a:ext cx="8353043" cy="850265"/>
          </a:xfrm>
        </p:spPr>
        <p:txBody>
          <a:bodyPr/>
          <a:lstStyle/>
          <a:p>
            <a:pPr algn="l"/>
            <a:r>
              <a:rPr sz="2800" b="1" cap="small" dirty="0">
                <a:latin typeface="微软雅黑" panose="020B0503020204020204" pitchFamily="34" charset="-122"/>
                <a:ea typeface="微软雅黑" panose="020B0503020204020204" pitchFamily="34" charset="-122"/>
                <a:cs typeface="+mn-cs"/>
              </a:rPr>
              <a:t>第</a:t>
            </a:r>
            <a:r>
              <a:rPr lang="zh-CN" altLang="en-US" sz="2800" b="1" cap="small" dirty="0">
                <a:latin typeface="微软雅黑" panose="020B0503020204020204" pitchFamily="34" charset="-122"/>
                <a:ea typeface="微软雅黑" panose="020B0503020204020204" pitchFamily="34" charset="-122"/>
              </a:rPr>
              <a:t>六</a:t>
            </a:r>
            <a:r>
              <a:rPr sz="2800" b="1" cap="small" dirty="0">
                <a:latin typeface="微软雅黑" panose="020B0503020204020204" pitchFamily="34" charset="-122"/>
                <a:ea typeface="微软雅黑" panose="020B0503020204020204" pitchFamily="34" charset="-122"/>
                <a:cs typeface="+mn-cs"/>
              </a:rPr>
              <a:t>节</a:t>
            </a:r>
            <a:r>
              <a:rPr lang="en-US" sz="2800" b="1" cap="small" dirty="0">
                <a:latin typeface="微软雅黑" panose="020B0503020204020204" pitchFamily="34" charset="-122"/>
                <a:ea typeface="微软雅黑" panose="020B0503020204020204" pitchFamily="34" charset="-122"/>
                <a:cs typeface="+mn-cs"/>
              </a:rPr>
              <a:t> </a:t>
            </a:r>
            <a:r>
              <a:rPr lang="zh-CN" altLang="en-US" sz="2800" b="1" cap="small" dirty="0">
                <a:latin typeface="微软雅黑" panose="020B0503020204020204" pitchFamily="34" charset="-122"/>
                <a:ea typeface="微软雅黑" panose="020B0503020204020204" pitchFamily="34" charset="-122"/>
                <a:cs typeface="+mn-cs"/>
              </a:rPr>
              <a:t>其他</a:t>
            </a:r>
            <a:r>
              <a:rPr lang="en-US" sz="2800" b="1" cap="small" dirty="0">
                <a:latin typeface="微软雅黑" panose="020B0503020204020204" pitchFamily="34" charset="-122"/>
                <a:ea typeface="微软雅黑" panose="020B0503020204020204" pitchFamily="34" charset="-122"/>
                <a:cs typeface="+mn-cs"/>
              </a:rPr>
              <a:t>GARCH</a:t>
            </a:r>
            <a:r>
              <a:rPr lang="zh-CN" altLang="en-US" sz="2800" b="1" cap="small" dirty="0">
                <a:latin typeface="微软雅黑" panose="020B0503020204020204" pitchFamily="34" charset="-122"/>
                <a:ea typeface="微软雅黑" panose="020B0503020204020204" pitchFamily="34" charset="-122"/>
                <a:cs typeface="+mn-cs"/>
              </a:rPr>
              <a:t>族</a:t>
            </a:r>
            <a:r>
              <a:rPr lang="en-US" altLang="zh-CN" sz="2800" b="1" cap="small" dirty="0">
                <a:latin typeface="微软雅黑" panose="020B0503020204020204" pitchFamily="34" charset="-122"/>
                <a:ea typeface="微软雅黑" panose="020B0503020204020204" pitchFamily="34" charset="-122"/>
                <a:cs typeface="+mn-cs"/>
              </a:rPr>
              <a:t>——</a:t>
            </a:r>
            <a:r>
              <a:rPr lang="en-US" sz="2800" b="1" cap="small" dirty="0">
                <a:latin typeface="微软雅黑" panose="020B0503020204020204" pitchFamily="34" charset="-122"/>
                <a:ea typeface="微软雅黑" panose="020B0503020204020204" pitchFamily="34" charset="-122"/>
                <a:cs typeface="+mn-cs"/>
              </a:rPr>
              <a:t>GARCH-MIDAS</a:t>
            </a:r>
            <a:r>
              <a:rPr lang="zh-CN" altLang="en-US" sz="2800" b="1" cap="small" dirty="0">
                <a:latin typeface="微软雅黑" panose="020B0503020204020204" pitchFamily="34" charset="-122"/>
                <a:ea typeface="微软雅黑" panose="020B0503020204020204" pitchFamily="34" charset="-122"/>
                <a:cs typeface="+mn-cs"/>
              </a:rPr>
              <a:t>模型</a:t>
            </a:r>
            <a:endParaRPr sz="2800" b="1" cap="small" dirty="0">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27305" y="548640"/>
            <a:ext cx="11434445" cy="5895975"/>
          </a:xfrm>
          <a:prstGeom prst="rect">
            <a:avLst/>
          </a:prstGeom>
          <a:noFill/>
        </p:spPr>
        <p:txBody>
          <a:bodyPr wrap="square">
            <a:noAutofit/>
          </a:bodyPr>
          <a:lstStyle/>
          <a:p>
            <a:pPr marL="342900" indent="-342900">
              <a:lnSpc>
                <a:spcPct val="170000"/>
              </a:lnSpc>
              <a:buFont typeface="Arial" panose="020B0604020202020204" pitchFamily="34" charset="0"/>
              <a:buChar char="•"/>
            </a:pPr>
            <a:r>
              <a:rPr kumimoji="1" sz="2200" dirty="0">
                <a:latin typeface="Times New Roman" panose="02020603050405020304" pitchFamily="18" charset="0"/>
                <a:ea typeface="+mn-ea"/>
                <a:cs typeface="Times New Roman" panose="02020603050405020304" pitchFamily="18" charset="0"/>
              </a:rPr>
              <a:t>参考Ghysels等（2004）提出的MIDAS（混频数据抽样) 回归方法，可以使用基于收益率的已实现波动率</a:t>
            </a:r>
            <a:r>
              <a:rPr kumimoji="1" lang="en-US" sz="2200" dirty="0">
                <a:latin typeface="Times New Roman" panose="02020603050405020304" pitchFamily="18" charset="0"/>
                <a:ea typeface="+mn-ea"/>
                <a:cs typeface="Times New Roman" panose="02020603050405020304" pitchFamily="18" charset="0"/>
              </a:rPr>
              <a:t>      </a:t>
            </a:r>
            <a:r>
              <a:rPr kumimoji="1" sz="2200" dirty="0">
                <a:latin typeface="Times New Roman" panose="02020603050405020304" pitchFamily="18" charset="0"/>
                <a:ea typeface="+mn-ea"/>
                <a:cs typeface="Times New Roman" panose="02020603050405020304" pitchFamily="18" charset="0"/>
              </a:rPr>
              <a:t>来刻画长期成分</a:t>
            </a:r>
            <a:r>
              <a:rPr kumimoji="1" lang="en-US" sz="2200" dirty="0">
                <a:latin typeface="Times New Roman" panose="02020603050405020304" pitchFamily="18" charset="0"/>
                <a:ea typeface="+mn-ea"/>
                <a:cs typeface="Times New Roman" panose="02020603050405020304" pitchFamily="18" charset="0"/>
              </a:rPr>
              <a:t>    ,</a:t>
            </a:r>
            <a:r>
              <a:rPr kumimoji="1" sz="2200" dirty="0">
                <a:latin typeface="Times New Roman" panose="02020603050405020304" pitchFamily="18" charset="0"/>
                <a:ea typeface="+mn-ea"/>
                <a:cs typeface="Times New Roman" panose="02020603050405020304" pitchFamily="18" charset="0"/>
              </a:rPr>
              <a:t>则有：</a:t>
            </a:r>
          </a:p>
          <a:p>
            <a:pPr marL="342900" indent="-342900">
              <a:lnSpc>
                <a:spcPct val="170000"/>
              </a:lnSpc>
              <a:buFont typeface="Arial" panose="020B0604020202020204" pitchFamily="34" charset="0"/>
              <a:buChar char="•"/>
            </a:pPr>
            <a:r>
              <a:rPr kumimoji="1" lang="en-US" sz="2200" dirty="0">
                <a:latin typeface="Times New Roman" panose="02020603050405020304" pitchFamily="18" charset="0"/>
                <a:ea typeface="+mn-ea"/>
                <a:cs typeface="Times New Roman" panose="02020603050405020304" pitchFamily="18" charset="0"/>
              </a:rPr>
              <a:t>                                            ,</a:t>
            </a:r>
            <a:endParaRPr kumimoji="1" sz="2200" dirty="0">
              <a:latin typeface="Times New Roman" panose="02020603050405020304" pitchFamily="18" charset="0"/>
              <a:ea typeface="+mn-ea"/>
              <a:cs typeface="Times New Roman" panose="02020603050405020304" pitchFamily="18" charset="0"/>
            </a:endParaRPr>
          </a:p>
          <a:p>
            <a:pPr marL="342900" indent="-342900">
              <a:lnSpc>
                <a:spcPct val="170000"/>
              </a:lnSpc>
              <a:buFont typeface="Arial" panose="020B0604020202020204" pitchFamily="34" charset="0"/>
              <a:buChar char="•"/>
            </a:pPr>
            <a:r>
              <a:rPr kumimoji="1" sz="2200" dirty="0">
                <a:latin typeface="Times New Roman" panose="02020603050405020304" pitchFamily="18" charset="0"/>
                <a:ea typeface="+mn-ea"/>
                <a:cs typeface="Times New Roman" panose="02020603050405020304" pitchFamily="18" charset="0"/>
              </a:rPr>
              <a:t>对</a:t>
            </a:r>
            <a:r>
              <a:rPr kumimoji="1" lang="en-US" sz="2200" dirty="0">
                <a:latin typeface="Times New Roman" panose="02020603050405020304" pitchFamily="18" charset="0"/>
                <a:ea typeface="+mn-ea"/>
                <a:cs typeface="Times New Roman" panose="02020603050405020304" pitchFamily="18" charset="0"/>
              </a:rPr>
              <a:t>   </a:t>
            </a:r>
            <a:r>
              <a:rPr kumimoji="1" sz="2200" dirty="0">
                <a:latin typeface="Times New Roman" panose="02020603050405020304" pitchFamily="18" charset="0"/>
                <a:ea typeface="+mn-ea"/>
                <a:cs typeface="Times New Roman" panose="02020603050405020304" pitchFamily="18" charset="0"/>
              </a:rPr>
              <a:t>取对数，使由宏观经济变量刻画的长期成分始终为正值，则有：</a:t>
            </a:r>
          </a:p>
          <a:p>
            <a:pPr marL="342900" indent="-342900">
              <a:lnSpc>
                <a:spcPct val="170000"/>
              </a:lnSpc>
              <a:buFont typeface="Arial" panose="020B0604020202020204" pitchFamily="34" charset="0"/>
              <a:buChar char="•"/>
            </a:pPr>
            <a:endParaRPr kumimoji="1" sz="2200" dirty="0">
              <a:latin typeface="Times New Roman" panose="02020603050405020304" pitchFamily="18" charset="0"/>
              <a:ea typeface="+mn-ea"/>
              <a:cs typeface="Times New Roman" panose="02020603050405020304" pitchFamily="18" charset="0"/>
            </a:endParaRPr>
          </a:p>
          <a:p>
            <a:pPr marL="342900" indent="-342900">
              <a:lnSpc>
                <a:spcPct val="170000"/>
              </a:lnSpc>
              <a:buFont typeface="Arial" panose="020B0604020202020204" pitchFamily="34" charset="0"/>
              <a:buChar char="•"/>
            </a:pPr>
            <a:r>
              <a:rPr kumimoji="1" lang="en-US" sz="2200" i="1" dirty="0">
                <a:latin typeface="Times New Roman" panose="02020603050405020304" pitchFamily="18" charset="0"/>
                <a:ea typeface="+mn-ea"/>
                <a:cs typeface="Times New Roman" panose="02020603050405020304" pitchFamily="18" charset="0"/>
              </a:rPr>
              <a:t>K</a:t>
            </a:r>
            <a:r>
              <a:rPr kumimoji="1" sz="2200" dirty="0">
                <a:latin typeface="Times New Roman" panose="02020603050405020304" pitchFamily="18" charset="0"/>
                <a:ea typeface="+mn-ea"/>
                <a:cs typeface="Times New Roman" panose="02020603050405020304" pitchFamily="18" charset="0"/>
              </a:rPr>
              <a:t>表示低频变量的最大滞后阶数，而则是一个基于函数的权重方程，即：</a:t>
            </a:r>
          </a:p>
          <a:p>
            <a:pPr marL="342900" indent="-342900">
              <a:lnSpc>
                <a:spcPct val="170000"/>
              </a:lnSpc>
              <a:buFont typeface="Arial" panose="020B0604020202020204" pitchFamily="34" charset="0"/>
              <a:buChar char="•"/>
            </a:pPr>
            <a:endParaRPr kumimoji="1" lang="en-US" altLang="zh-CN" sz="2200" dirty="0">
              <a:latin typeface="Times New Roman" panose="02020603050405020304" pitchFamily="18" charset="0"/>
              <a:ea typeface="+mn-ea"/>
              <a:cs typeface="Times New Roman" panose="02020603050405020304" pitchFamily="18" charset="0"/>
            </a:endParaRPr>
          </a:p>
          <a:p>
            <a:pPr marL="342900" indent="-342900">
              <a:lnSpc>
                <a:spcPct val="170000"/>
              </a:lnSpc>
              <a:buFont typeface="Arial" panose="020B0604020202020204" pitchFamily="34" charset="0"/>
              <a:buChar char="•"/>
            </a:pPr>
            <a:r>
              <a:rPr kumimoji="1" lang="en-US" altLang="zh-CN" sz="2200" dirty="0">
                <a:latin typeface="Times New Roman" panose="02020603050405020304" pitchFamily="18" charset="0"/>
                <a:ea typeface="+mn-ea"/>
                <a:cs typeface="Times New Roman" panose="02020603050405020304" pitchFamily="18" charset="0"/>
              </a:rPr>
              <a:t>  其中：                                              ,</a:t>
            </a:r>
          </a:p>
          <a:p>
            <a:pPr marL="342900" indent="-342900">
              <a:lnSpc>
                <a:spcPct val="170000"/>
              </a:lnSpc>
              <a:buFont typeface="Arial" panose="020B0604020202020204" pitchFamily="34" charset="0"/>
              <a:buChar char="•"/>
            </a:pPr>
            <a:endParaRPr kumimoji="1" lang="en-US" altLang="zh-CN" sz="2200" dirty="0">
              <a:latin typeface="Times New Roman" panose="02020603050405020304" pitchFamily="18" charset="0"/>
              <a:ea typeface="+mn-ea"/>
              <a:cs typeface="Times New Roman" panose="02020603050405020304" pitchFamily="18" charset="0"/>
            </a:endParaRPr>
          </a:p>
          <a:p>
            <a:pPr marL="342900" indent="-342900">
              <a:lnSpc>
                <a:spcPct val="170000"/>
              </a:lnSpc>
              <a:buFont typeface="Arial" panose="020B0604020202020204" pitchFamily="34" charset="0"/>
              <a:buChar char="•"/>
            </a:pPr>
            <a:r>
              <a:rPr kumimoji="1" lang="en-US" altLang="zh-CN" sz="2200" dirty="0">
                <a:latin typeface="Times New Roman" panose="02020603050405020304" pitchFamily="18" charset="0"/>
                <a:ea typeface="+mn-ea"/>
                <a:cs typeface="Times New Roman" panose="02020603050405020304" pitchFamily="18" charset="0"/>
              </a:rPr>
              <a:t>计算得到：                                                             </a:t>
            </a:r>
          </a:p>
        </p:txBody>
      </p:sp>
      <p:graphicFrame>
        <p:nvGraphicFramePr>
          <p:cNvPr id="3" name="对象 -2147482617"/>
          <p:cNvGraphicFramePr>
            <a:graphicFrameLocks noChangeAspect="1"/>
          </p:cNvGraphicFramePr>
          <p:nvPr/>
        </p:nvGraphicFramePr>
        <p:xfrm>
          <a:off x="4509135" y="1340485"/>
          <a:ext cx="264795" cy="421640"/>
        </p:xfrm>
        <a:graphic>
          <a:graphicData uri="http://schemas.openxmlformats.org/presentationml/2006/ole">
            <mc:AlternateContent xmlns:mc="http://schemas.openxmlformats.org/markup-compatibility/2006">
              <mc:Choice xmlns:v="urn:schemas-microsoft-com:vml" Requires="v">
                <p:oleObj r:id="rId2" imgW="127000" imgH="203200" progId="Equation.DSMT4">
                  <p:embed/>
                </p:oleObj>
              </mc:Choice>
              <mc:Fallback>
                <p:oleObj r:id="rId2" imgW="127000" imgH="203200" progId="Equation.DSMT4">
                  <p:embed/>
                  <p:pic>
                    <p:nvPicPr>
                      <p:cNvPr id="3" name="对象 -2147482617"/>
                      <p:cNvPicPr/>
                      <p:nvPr/>
                    </p:nvPicPr>
                    <p:blipFill>
                      <a:blip r:embed="rId3"/>
                      <a:stretch>
                        <a:fillRect/>
                      </a:stretch>
                    </p:blipFill>
                    <p:spPr>
                      <a:xfrm>
                        <a:off x="4509135" y="1340485"/>
                        <a:ext cx="264795" cy="421640"/>
                      </a:xfrm>
                      <a:prstGeom prst="rect">
                        <a:avLst/>
                      </a:prstGeom>
                      <a:noFill/>
                      <a:ln w="38100">
                        <a:noFill/>
                        <a:miter/>
                      </a:ln>
                    </p:spPr>
                  </p:pic>
                </p:oleObj>
              </mc:Fallback>
            </mc:AlternateContent>
          </a:graphicData>
        </a:graphic>
      </p:graphicFrame>
      <p:graphicFrame>
        <p:nvGraphicFramePr>
          <p:cNvPr id="4" name="对象 -2147482606"/>
          <p:cNvGraphicFramePr>
            <a:graphicFrameLocks noChangeAspect="1"/>
          </p:cNvGraphicFramePr>
          <p:nvPr/>
        </p:nvGraphicFramePr>
        <p:xfrm>
          <a:off x="2157095" y="1412875"/>
          <a:ext cx="407670" cy="346075"/>
        </p:xfrm>
        <a:graphic>
          <a:graphicData uri="http://schemas.openxmlformats.org/presentationml/2006/ole">
            <mc:AlternateContent xmlns:mc="http://schemas.openxmlformats.org/markup-compatibility/2006">
              <mc:Choice xmlns:v="urn:schemas-microsoft-com:vml" Requires="v">
                <p:oleObj r:id="rId4" imgW="241300" imgH="203200" progId="Equation.DSMT4">
                  <p:embed/>
                </p:oleObj>
              </mc:Choice>
              <mc:Fallback>
                <p:oleObj r:id="rId4" imgW="241300" imgH="203200" progId="Equation.DSMT4">
                  <p:embed/>
                  <p:pic>
                    <p:nvPicPr>
                      <p:cNvPr id="4" name="对象 -2147482606"/>
                      <p:cNvPicPr/>
                      <p:nvPr/>
                    </p:nvPicPr>
                    <p:blipFill>
                      <a:blip r:embed="rId5"/>
                      <a:stretch>
                        <a:fillRect/>
                      </a:stretch>
                    </p:blipFill>
                    <p:spPr>
                      <a:xfrm>
                        <a:off x="2157095" y="1412875"/>
                        <a:ext cx="407670" cy="346075"/>
                      </a:xfrm>
                      <a:prstGeom prst="rect">
                        <a:avLst/>
                      </a:prstGeom>
                      <a:noFill/>
                      <a:ln w="38100">
                        <a:noFill/>
                        <a:miter/>
                      </a:ln>
                    </p:spPr>
                  </p:pic>
                </p:oleObj>
              </mc:Fallback>
            </mc:AlternateContent>
          </a:graphicData>
        </a:graphic>
      </p:graphicFrame>
      <p:graphicFrame>
        <p:nvGraphicFramePr>
          <p:cNvPr id="5" name="对象 -2147482438"/>
          <p:cNvGraphicFramePr>
            <a:graphicFrameLocks noChangeAspect="1"/>
          </p:cNvGraphicFramePr>
          <p:nvPr/>
        </p:nvGraphicFramePr>
        <p:xfrm>
          <a:off x="620395" y="1816100"/>
          <a:ext cx="2734945" cy="690880"/>
        </p:xfrm>
        <a:graphic>
          <a:graphicData uri="http://schemas.openxmlformats.org/presentationml/2006/ole">
            <mc:AlternateContent xmlns:mc="http://schemas.openxmlformats.org/markup-compatibility/2006">
              <mc:Choice xmlns:v="urn:schemas-microsoft-com:vml" Requires="v">
                <p:oleObj r:id="rId6" imgW="1574800" imgH="393700" progId="Equation.DSMT4">
                  <p:embed/>
                </p:oleObj>
              </mc:Choice>
              <mc:Fallback>
                <p:oleObj r:id="rId6" imgW="1574800" imgH="393700" progId="Equation.DSMT4">
                  <p:embed/>
                  <p:pic>
                    <p:nvPicPr>
                      <p:cNvPr id="5" name="对象 -2147482438"/>
                      <p:cNvPicPr/>
                      <p:nvPr/>
                    </p:nvPicPr>
                    <p:blipFill>
                      <a:blip r:embed="rId7"/>
                      <a:stretch>
                        <a:fillRect/>
                      </a:stretch>
                    </p:blipFill>
                    <p:spPr>
                      <a:xfrm>
                        <a:off x="620395" y="1816100"/>
                        <a:ext cx="2734945" cy="690880"/>
                      </a:xfrm>
                      <a:prstGeom prst="rect">
                        <a:avLst/>
                      </a:prstGeom>
                      <a:noFill/>
                      <a:ln w="38100">
                        <a:noFill/>
                        <a:miter/>
                      </a:ln>
                    </p:spPr>
                  </p:pic>
                </p:oleObj>
              </mc:Fallback>
            </mc:AlternateContent>
          </a:graphicData>
        </a:graphic>
      </p:graphicFrame>
      <p:graphicFrame>
        <p:nvGraphicFramePr>
          <p:cNvPr id="6" name="对象 -2147482601"/>
          <p:cNvGraphicFramePr>
            <a:graphicFrameLocks noChangeAspect="1"/>
          </p:cNvGraphicFramePr>
          <p:nvPr/>
        </p:nvGraphicFramePr>
        <p:xfrm>
          <a:off x="3860800" y="1917065"/>
          <a:ext cx="1353820" cy="448310"/>
        </p:xfrm>
        <a:graphic>
          <a:graphicData uri="http://schemas.openxmlformats.org/presentationml/2006/ole">
            <mc:AlternateContent xmlns:mc="http://schemas.openxmlformats.org/markup-compatibility/2006">
              <mc:Choice xmlns:v="urn:schemas-microsoft-com:vml" Requires="v">
                <p:oleObj r:id="rId8" imgW="711200" imgH="228600" progId="Equation.DSMT4">
                  <p:embed/>
                </p:oleObj>
              </mc:Choice>
              <mc:Fallback>
                <p:oleObj r:id="rId8" imgW="711200" imgH="228600" progId="Equation.DSMT4">
                  <p:embed/>
                  <p:pic>
                    <p:nvPicPr>
                      <p:cNvPr id="6" name="对象 -2147482601"/>
                      <p:cNvPicPr/>
                      <p:nvPr/>
                    </p:nvPicPr>
                    <p:blipFill>
                      <a:blip r:embed="rId9"/>
                      <a:stretch>
                        <a:fillRect/>
                      </a:stretch>
                    </p:blipFill>
                    <p:spPr>
                      <a:xfrm>
                        <a:off x="3860800" y="1917065"/>
                        <a:ext cx="1353820" cy="448310"/>
                      </a:xfrm>
                      <a:prstGeom prst="rect">
                        <a:avLst/>
                      </a:prstGeom>
                      <a:noFill/>
                      <a:ln w="38100">
                        <a:noFill/>
                        <a:miter/>
                      </a:ln>
                    </p:spPr>
                  </p:pic>
                </p:oleObj>
              </mc:Fallback>
            </mc:AlternateContent>
          </a:graphicData>
        </a:graphic>
      </p:graphicFrame>
      <p:graphicFrame>
        <p:nvGraphicFramePr>
          <p:cNvPr id="21" name="对象 -2147482617"/>
          <p:cNvGraphicFramePr>
            <a:graphicFrameLocks noChangeAspect="1"/>
          </p:cNvGraphicFramePr>
          <p:nvPr/>
        </p:nvGraphicFramePr>
        <p:xfrm>
          <a:off x="692785" y="2441575"/>
          <a:ext cx="264795" cy="421640"/>
        </p:xfrm>
        <a:graphic>
          <a:graphicData uri="http://schemas.openxmlformats.org/presentationml/2006/ole">
            <mc:AlternateContent xmlns:mc="http://schemas.openxmlformats.org/markup-compatibility/2006">
              <mc:Choice xmlns:v="urn:schemas-microsoft-com:vml" Requires="v">
                <p:oleObj r:id="rId10" imgW="127000" imgH="203200" progId="Equation.DSMT4">
                  <p:embed/>
                </p:oleObj>
              </mc:Choice>
              <mc:Fallback>
                <p:oleObj r:id="rId10" imgW="127000" imgH="203200" progId="Equation.DSMT4">
                  <p:embed/>
                  <p:pic>
                    <p:nvPicPr>
                      <p:cNvPr id="21" name="对象 -2147482617"/>
                      <p:cNvPicPr/>
                      <p:nvPr/>
                    </p:nvPicPr>
                    <p:blipFill>
                      <a:blip r:embed="rId3"/>
                      <a:stretch>
                        <a:fillRect/>
                      </a:stretch>
                    </p:blipFill>
                    <p:spPr>
                      <a:xfrm>
                        <a:off x="692785" y="2441575"/>
                        <a:ext cx="264795" cy="421640"/>
                      </a:xfrm>
                      <a:prstGeom prst="rect">
                        <a:avLst/>
                      </a:prstGeom>
                      <a:noFill/>
                      <a:ln w="38100">
                        <a:noFill/>
                        <a:miter/>
                      </a:ln>
                    </p:spPr>
                  </p:pic>
                </p:oleObj>
              </mc:Fallback>
            </mc:AlternateContent>
          </a:graphicData>
        </a:graphic>
      </p:graphicFrame>
      <p:graphicFrame>
        <p:nvGraphicFramePr>
          <p:cNvPr id="7" name="对象 -2147482599"/>
          <p:cNvGraphicFramePr>
            <a:graphicFrameLocks noChangeAspect="1"/>
          </p:cNvGraphicFramePr>
          <p:nvPr/>
        </p:nvGraphicFramePr>
        <p:xfrm>
          <a:off x="692785" y="2853055"/>
          <a:ext cx="2840990" cy="680085"/>
        </p:xfrm>
        <a:graphic>
          <a:graphicData uri="http://schemas.openxmlformats.org/presentationml/2006/ole">
            <mc:AlternateContent xmlns:mc="http://schemas.openxmlformats.org/markup-compatibility/2006">
              <mc:Choice xmlns:v="urn:schemas-microsoft-com:vml" Requires="v">
                <p:oleObj r:id="rId11" imgW="1765300" imgH="393700" progId="Equation.DSMT4">
                  <p:embed/>
                </p:oleObj>
              </mc:Choice>
              <mc:Fallback>
                <p:oleObj r:id="rId11" imgW="1765300" imgH="393700" progId="Equation.DSMT4">
                  <p:embed/>
                  <p:pic>
                    <p:nvPicPr>
                      <p:cNvPr id="7" name="对象 -2147482599"/>
                      <p:cNvPicPr/>
                      <p:nvPr/>
                    </p:nvPicPr>
                    <p:blipFill>
                      <a:blip r:embed="rId12"/>
                      <a:stretch>
                        <a:fillRect/>
                      </a:stretch>
                    </p:blipFill>
                    <p:spPr>
                      <a:xfrm>
                        <a:off x="692785" y="2853055"/>
                        <a:ext cx="2840990" cy="680085"/>
                      </a:xfrm>
                      <a:prstGeom prst="rect">
                        <a:avLst/>
                      </a:prstGeom>
                      <a:noFill/>
                      <a:ln w="38100">
                        <a:noFill/>
                        <a:miter/>
                      </a:ln>
                    </p:spPr>
                  </p:pic>
                </p:oleObj>
              </mc:Fallback>
            </mc:AlternateContent>
          </a:graphicData>
        </a:graphic>
      </p:graphicFrame>
      <p:graphicFrame>
        <p:nvGraphicFramePr>
          <p:cNvPr id="10" name="对象 -2147482437"/>
          <p:cNvGraphicFramePr>
            <a:graphicFrameLocks noChangeAspect="1"/>
          </p:cNvGraphicFramePr>
          <p:nvPr/>
        </p:nvGraphicFramePr>
        <p:xfrm>
          <a:off x="620395" y="4004945"/>
          <a:ext cx="2914015" cy="727075"/>
        </p:xfrm>
        <a:graphic>
          <a:graphicData uri="http://schemas.openxmlformats.org/presentationml/2006/ole">
            <mc:AlternateContent xmlns:mc="http://schemas.openxmlformats.org/markup-compatibility/2006">
              <mc:Choice xmlns:v="urn:schemas-microsoft-com:vml" Requires="v">
                <p:oleObj r:id="rId13" imgW="1879600" imgH="469900" progId="Equation.DSMT4">
                  <p:embed/>
                </p:oleObj>
              </mc:Choice>
              <mc:Fallback>
                <p:oleObj r:id="rId13" imgW="1879600" imgH="469900" progId="Equation.DSMT4">
                  <p:embed/>
                  <p:pic>
                    <p:nvPicPr>
                      <p:cNvPr id="10" name="对象 -2147482437"/>
                      <p:cNvPicPr/>
                      <p:nvPr/>
                    </p:nvPicPr>
                    <p:blipFill>
                      <a:blip r:embed="rId14"/>
                      <a:stretch>
                        <a:fillRect/>
                      </a:stretch>
                    </p:blipFill>
                    <p:spPr>
                      <a:xfrm>
                        <a:off x="620395" y="4004945"/>
                        <a:ext cx="2914015" cy="727075"/>
                      </a:xfrm>
                      <a:prstGeom prst="rect">
                        <a:avLst/>
                      </a:prstGeom>
                      <a:noFill/>
                      <a:ln w="38100">
                        <a:noFill/>
                        <a:miter/>
                      </a:ln>
                    </p:spPr>
                  </p:pic>
                </p:oleObj>
              </mc:Fallback>
            </mc:AlternateContent>
          </a:graphicData>
        </a:graphic>
      </p:graphicFrame>
      <p:graphicFrame>
        <p:nvGraphicFramePr>
          <p:cNvPr id="11" name="对象 -2147482594"/>
          <p:cNvGraphicFramePr>
            <a:graphicFrameLocks noChangeAspect="1"/>
          </p:cNvGraphicFramePr>
          <p:nvPr/>
        </p:nvGraphicFramePr>
        <p:xfrm>
          <a:off x="1412875" y="4869180"/>
          <a:ext cx="2790825" cy="615315"/>
        </p:xfrm>
        <a:graphic>
          <a:graphicData uri="http://schemas.openxmlformats.org/presentationml/2006/ole">
            <mc:AlternateContent xmlns:mc="http://schemas.openxmlformats.org/markup-compatibility/2006">
              <mc:Choice xmlns:v="urn:schemas-microsoft-com:vml" Requires="v">
                <p:oleObj r:id="rId15" imgW="1841500" imgH="419100" progId="Equation.DSMT4">
                  <p:embed/>
                </p:oleObj>
              </mc:Choice>
              <mc:Fallback>
                <p:oleObj r:id="rId15" imgW="1841500" imgH="419100" progId="Equation.DSMT4">
                  <p:embed/>
                  <p:pic>
                    <p:nvPicPr>
                      <p:cNvPr id="11" name="对象 -2147482594"/>
                      <p:cNvPicPr/>
                      <p:nvPr/>
                    </p:nvPicPr>
                    <p:blipFill>
                      <a:blip r:embed="rId16"/>
                      <a:stretch>
                        <a:fillRect/>
                      </a:stretch>
                    </p:blipFill>
                    <p:spPr>
                      <a:xfrm>
                        <a:off x="1412875" y="4869180"/>
                        <a:ext cx="2790825" cy="615315"/>
                      </a:xfrm>
                      <a:prstGeom prst="rect">
                        <a:avLst/>
                      </a:prstGeom>
                      <a:noFill/>
                      <a:ln w="38100">
                        <a:noFill/>
                        <a:miter/>
                      </a:ln>
                    </p:spPr>
                  </p:pic>
                </p:oleObj>
              </mc:Fallback>
            </mc:AlternateContent>
          </a:graphicData>
        </a:graphic>
      </p:graphicFrame>
      <p:graphicFrame>
        <p:nvGraphicFramePr>
          <p:cNvPr id="12" name="对象 -2147482593"/>
          <p:cNvGraphicFramePr>
            <a:graphicFrameLocks noChangeAspect="1"/>
          </p:cNvGraphicFramePr>
          <p:nvPr/>
        </p:nvGraphicFramePr>
        <p:xfrm>
          <a:off x="5013325" y="4868545"/>
          <a:ext cx="1860550" cy="492760"/>
        </p:xfrm>
        <a:graphic>
          <a:graphicData uri="http://schemas.openxmlformats.org/presentationml/2006/ole">
            <mc:AlternateContent xmlns:mc="http://schemas.openxmlformats.org/markup-compatibility/2006">
              <mc:Choice xmlns:v="urn:schemas-microsoft-com:vml" Requires="v">
                <p:oleObj r:id="rId17" imgW="1040765" imgH="292100" progId="Equation.DSMT4">
                  <p:embed/>
                </p:oleObj>
              </mc:Choice>
              <mc:Fallback>
                <p:oleObj r:id="rId17" imgW="1040765" imgH="292100" progId="Equation.DSMT4">
                  <p:embed/>
                  <p:pic>
                    <p:nvPicPr>
                      <p:cNvPr id="12" name="对象 -2147482593"/>
                      <p:cNvPicPr/>
                      <p:nvPr/>
                    </p:nvPicPr>
                    <p:blipFill>
                      <a:blip r:embed="rId18"/>
                      <a:stretch>
                        <a:fillRect/>
                      </a:stretch>
                    </p:blipFill>
                    <p:spPr>
                      <a:xfrm>
                        <a:off x="5013325" y="4868545"/>
                        <a:ext cx="1860550" cy="492760"/>
                      </a:xfrm>
                      <a:prstGeom prst="rect">
                        <a:avLst/>
                      </a:prstGeom>
                      <a:noFill/>
                      <a:ln w="38100">
                        <a:noFill/>
                        <a:miter/>
                      </a:ln>
                    </p:spPr>
                  </p:pic>
                </p:oleObj>
              </mc:Fallback>
            </mc:AlternateContent>
          </a:graphicData>
        </a:graphic>
      </p:graphicFrame>
      <p:graphicFrame>
        <p:nvGraphicFramePr>
          <p:cNvPr id="13" name="对象 -2147482436"/>
          <p:cNvGraphicFramePr>
            <a:graphicFrameLocks noChangeAspect="1"/>
          </p:cNvGraphicFramePr>
          <p:nvPr/>
        </p:nvGraphicFramePr>
        <p:xfrm>
          <a:off x="1844675" y="5831840"/>
          <a:ext cx="3169285" cy="628650"/>
        </p:xfrm>
        <a:graphic>
          <a:graphicData uri="http://schemas.openxmlformats.org/presentationml/2006/ole">
            <mc:AlternateContent xmlns:mc="http://schemas.openxmlformats.org/markup-compatibility/2006">
              <mc:Choice xmlns:v="urn:schemas-microsoft-com:vml" Requires="v">
                <p:oleObj r:id="rId19" imgW="2247900" imgH="431800" progId="Equation.DSMT4">
                  <p:embed/>
                </p:oleObj>
              </mc:Choice>
              <mc:Fallback>
                <p:oleObj r:id="rId19" imgW="2247900" imgH="431800" progId="Equation.DSMT4">
                  <p:embed/>
                  <p:pic>
                    <p:nvPicPr>
                      <p:cNvPr id="13" name="对象 -2147482436"/>
                      <p:cNvPicPr/>
                      <p:nvPr/>
                    </p:nvPicPr>
                    <p:blipFill>
                      <a:blip r:embed="rId20"/>
                      <a:stretch>
                        <a:fillRect/>
                      </a:stretch>
                    </p:blipFill>
                    <p:spPr>
                      <a:xfrm>
                        <a:off x="1844675" y="5831840"/>
                        <a:ext cx="3169285" cy="628650"/>
                      </a:xfrm>
                      <a:prstGeom prst="rect">
                        <a:avLst/>
                      </a:prstGeom>
                      <a:noFill/>
                      <a:ln w="38100">
                        <a:noFill/>
                        <a:miter/>
                      </a:ln>
                    </p:spPr>
                  </p:pic>
                </p:oleObj>
              </mc:Fallback>
            </mc:AlternateContent>
          </a:graphicData>
        </a:graphic>
      </p:graphicFrame>
    </p:spTree>
    <p:extLst>
      <p:ext uri="{BB962C8B-B14F-4D97-AF65-F5344CB8AC3E}">
        <p14:creationId xmlns:p14="http://schemas.microsoft.com/office/powerpoint/2010/main" val="20618118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6840" y="-99695"/>
            <a:ext cx="8425051" cy="850265"/>
          </a:xfrm>
        </p:spPr>
        <p:txBody>
          <a:bodyPr/>
          <a:lstStyle/>
          <a:p>
            <a:pPr algn="l"/>
            <a:r>
              <a:rPr sz="2800" b="1" cap="small" dirty="0">
                <a:latin typeface="微软雅黑" panose="020B0503020204020204" pitchFamily="34" charset="-122"/>
                <a:ea typeface="微软雅黑" panose="020B0503020204020204" pitchFamily="34" charset="-122"/>
                <a:cs typeface="+mn-cs"/>
              </a:rPr>
              <a:t>第</a:t>
            </a:r>
            <a:r>
              <a:rPr lang="zh-CN" altLang="en-US" sz="2800" b="1" cap="small" dirty="0">
                <a:latin typeface="微软雅黑" panose="020B0503020204020204" pitchFamily="34" charset="-122"/>
                <a:ea typeface="微软雅黑" panose="020B0503020204020204" pitchFamily="34" charset="-122"/>
              </a:rPr>
              <a:t>六</a:t>
            </a:r>
            <a:r>
              <a:rPr sz="2800" b="1" cap="small" dirty="0">
                <a:latin typeface="微软雅黑" panose="020B0503020204020204" pitchFamily="34" charset="-122"/>
                <a:ea typeface="微软雅黑" panose="020B0503020204020204" pitchFamily="34" charset="-122"/>
                <a:cs typeface="+mn-cs"/>
              </a:rPr>
              <a:t>节</a:t>
            </a:r>
            <a:r>
              <a:rPr lang="en-US" sz="2800" b="1" cap="small" dirty="0">
                <a:latin typeface="微软雅黑" panose="020B0503020204020204" pitchFamily="34" charset="-122"/>
                <a:ea typeface="微软雅黑" panose="020B0503020204020204" pitchFamily="34" charset="-122"/>
                <a:cs typeface="+mn-cs"/>
              </a:rPr>
              <a:t> </a:t>
            </a:r>
            <a:r>
              <a:rPr lang="zh-CN" altLang="en-US" sz="2800" b="1" cap="small" dirty="0">
                <a:latin typeface="微软雅黑" panose="020B0503020204020204" pitchFamily="34" charset="-122"/>
                <a:ea typeface="微软雅黑" panose="020B0503020204020204" pitchFamily="34" charset="-122"/>
                <a:cs typeface="+mn-cs"/>
              </a:rPr>
              <a:t>其他</a:t>
            </a:r>
            <a:r>
              <a:rPr lang="en-US" sz="2800" b="1" cap="small" dirty="0">
                <a:latin typeface="微软雅黑" panose="020B0503020204020204" pitchFamily="34" charset="-122"/>
                <a:ea typeface="微软雅黑" panose="020B0503020204020204" pitchFamily="34" charset="-122"/>
                <a:cs typeface="+mn-cs"/>
              </a:rPr>
              <a:t>GARCH</a:t>
            </a:r>
            <a:r>
              <a:rPr lang="zh-CN" altLang="en-US" sz="2800" b="1" cap="small" dirty="0">
                <a:latin typeface="微软雅黑" panose="020B0503020204020204" pitchFamily="34" charset="-122"/>
                <a:ea typeface="微软雅黑" panose="020B0503020204020204" pitchFamily="34" charset="-122"/>
                <a:cs typeface="+mn-cs"/>
              </a:rPr>
              <a:t>族</a:t>
            </a:r>
            <a:r>
              <a:rPr lang="en-US" altLang="zh-CN" sz="2800" b="1" cap="small" dirty="0">
                <a:latin typeface="微软雅黑" panose="020B0503020204020204" pitchFamily="34" charset="-122"/>
                <a:ea typeface="微软雅黑" panose="020B0503020204020204" pitchFamily="34" charset="-122"/>
                <a:cs typeface="+mn-cs"/>
              </a:rPr>
              <a:t>—— </a:t>
            </a:r>
            <a:r>
              <a:rPr lang="en-US" sz="2800" b="1" cap="small" dirty="0">
                <a:latin typeface="微软雅黑" panose="020B0503020204020204" pitchFamily="34" charset="-122"/>
                <a:ea typeface="微软雅黑" panose="020B0503020204020204" pitchFamily="34" charset="-122"/>
                <a:cs typeface="+mn-cs"/>
              </a:rPr>
              <a:t>GARCH-MIDAS</a:t>
            </a:r>
            <a:r>
              <a:rPr lang="zh-CN" altLang="en-US" sz="2800" b="1" cap="small" dirty="0">
                <a:latin typeface="微软雅黑" panose="020B0503020204020204" pitchFamily="34" charset="-122"/>
                <a:ea typeface="微软雅黑" panose="020B0503020204020204" pitchFamily="34" charset="-122"/>
                <a:cs typeface="+mn-cs"/>
              </a:rPr>
              <a:t>模型</a:t>
            </a:r>
            <a:endParaRPr sz="2800" b="1" cap="small" dirty="0">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27305" y="548640"/>
            <a:ext cx="11434445" cy="5895975"/>
          </a:xfrm>
          <a:prstGeom prst="rect">
            <a:avLst/>
          </a:prstGeom>
          <a:noFill/>
        </p:spPr>
        <p:txBody>
          <a:bodyPr wrap="square">
            <a:noAutofit/>
          </a:bodyPr>
          <a:lstStyle/>
          <a:p>
            <a:pPr marL="342900" indent="-342900">
              <a:lnSpc>
                <a:spcPct val="170000"/>
              </a:lnSpc>
              <a:buFont typeface="Arial" panose="020B0604020202020204" pitchFamily="34" charset="0"/>
              <a:buChar char="•"/>
            </a:pPr>
            <a:r>
              <a:rPr kumimoji="1" sz="2200" dirty="0">
                <a:latin typeface="Times New Roman" panose="02020603050405020304" pitchFamily="18" charset="0"/>
                <a:ea typeface="+mn-ea"/>
                <a:cs typeface="Times New Roman" panose="02020603050405020304" pitchFamily="18" charset="0"/>
              </a:rPr>
              <a:t>长期成分</a:t>
            </a:r>
            <a:r>
              <a:rPr kumimoji="1" lang="en-US" sz="2200" dirty="0">
                <a:latin typeface="Times New Roman" panose="02020603050405020304" pitchFamily="18" charset="0"/>
                <a:ea typeface="+mn-ea"/>
                <a:cs typeface="Times New Roman" panose="02020603050405020304" pitchFamily="18" charset="0"/>
              </a:rPr>
              <a:t>    </a:t>
            </a:r>
            <a:r>
              <a:rPr kumimoji="1" sz="2200" dirty="0">
                <a:latin typeface="Times New Roman" panose="02020603050405020304" pitchFamily="18" charset="0"/>
                <a:ea typeface="+mn-ea"/>
                <a:cs typeface="Times New Roman" panose="02020603050405020304" pitchFamily="18" charset="0"/>
              </a:rPr>
              <a:t>与宏观经济变量密切相关，参照Engle et al.（2009）的做法，将宏观经济变量的原始值作为其响应的水平值，</a:t>
            </a:r>
            <a:r>
              <a:rPr kumimoji="1" lang="en-US" sz="2200" dirty="0">
                <a:latin typeface="Times New Roman" panose="02020603050405020304" pitchFamily="18" charset="0"/>
                <a:ea typeface="+mn-ea"/>
                <a:cs typeface="Times New Roman" panose="02020603050405020304" pitchFamily="18" charset="0"/>
              </a:rPr>
              <a:t>      </a:t>
            </a:r>
            <a:r>
              <a:rPr kumimoji="1" sz="2200" dirty="0">
                <a:latin typeface="Times New Roman" panose="02020603050405020304" pitchFamily="18" charset="0"/>
                <a:ea typeface="+mn-ea"/>
                <a:cs typeface="Times New Roman" panose="02020603050405020304" pitchFamily="18" charset="0"/>
              </a:rPr>
              <a:t>代表某个宏观经济变量在当期</a:t>
            </a:r>
            <a:r>
              <a:rPr kumimoji="1" lang="en-US" sz="2200" i="1" dirty="0">
                <a:latin typeface="Times New Roman" panose="02020603050405020304" pitchFamily="18" charset="0"/>
                <a:ea typeface="+mn-ea"/>
                <a:cs typeface="Times New Roman" panose="02020603050405020304" pitchFamily="18" charset="0"/>
              </a:rPr>
              <a:t>t</a:t>
            </a:r>
            <a:r>
              <a:rPr kumimoji="1" sz="2200" dirty="0">
                <a:latin typeface="Times New Roman" panose="02020603050405020304" pitchFamily="18" charset="0"/>
                <a:ea typeface="+mn-ea"/>
                <a:cs typeface="Times New Roman" panose="02020603050405020304" pitchFamily="18" charset="0"/>
              </a:rPr>
              <a:t>期滞后期</a:t>
            </a:r>
            <a:r>
              <a:rPr kumimoji="1" lang="en-US" sz="2200" i="1" dirty="0">
                <a:latin typeface="Times New Roman" panose="02020603050405020304" pitchFamily="18" charset="0"/>
                <a:ea typeface="+mn-ea"/>
                <a:cs typeface="Times New Roman" panose="02020603050405020304" pitchFamily="18" charset="0"/>
              </a:rPr>
              <a:t>k</a:t>
            </a:r>
            <a:r>
              <a:rPr kumimoji="1" sz="2200" dirty="0">
                <a:latin typeface="Times New Roman" panose="02020603050405020304" pitchFamily="18" charset="0"/>
                <a:ea typeface="+mn-ea"/>
                <a:cs typeface="Times New Roman" panose="02020603050405020304" pitchFamily="18" charset="0"/>
              </a:rPr>
              <a:t>的水平值，</a:t>
            </a:r>
            <a:r>
              <a:rPr kumimoji="1" lang="en-US" sz="2200" dirty="0">
                <a:latin typeface="Times New Roman" panose="02020603050405020304" pitchFamily="18" charset="0"/>
                <a:ea typeface="+mn-ea"/>
                <a:cs typeface="Times New Roman" panose="02020603050405020304" pitchFamily="18" charset="0"/>
              </a:rPr>
              <a:t>                </a:t>
            </a:r>
            <a:r>
              <a:rPr kumimoji="1" sz="2200" dirty="0">
                <a:latin typeface="Times New Roman" panose="02020603050405020304" pitchFamily="18" charset="0"/>
                <a:ea typeface="+mn-ea"/>
                <a:cs typeface="Times New Roman" panose="02020603050405020304" pitchFamily="18" charset="0"/>
              </a:rPr>
              <a:t>表示变量</a:t>
            </a:r>
            <a:r>
              <a:rPr kumimoji="1" lang="en-US" sz="2200" dirty="0">
                <a:latin typeface="Times New Roman" panose="02020603050405020304" pitchFamily="18" charset="0"/>
                <a:ea typeface="+mn-ea"/>
                <a:cs typeface="Times New Roman" panose="02020603050405020304" pitchFamily="18" charset="0"/>
              </a:rPr>
              <a:t>    </a:t>
            </a:r>
            <a:r>
              <a:rPr kumimoji="1" sz="2200" dirty="0">
                <a:latin typeface="Times New Roman" panose="02020603050405020304" pitchFamily="18" charset="0"/>
                <a:ea typeface="+mn-ea"/>
                <a:cs typeface="Times New Roman" panose="02020603050405020304" pitchFamily="18" charset="0"/>
              </a:rPr>
              <a:t>的水平值的最大滞后阶数。</a:t>
            </a:r>
          </a:p>
          <a:p>
            <a:pPr marL="342900" indent="-342900">
              <a:lnSpc>
                <a:spcPct val="170000"/>
              </a:lnSpc>
              <a:buFont typeface="Arial" panose="020B0604020202020204" pitchFamily="34" charset="0"/>
              <a:buChar char="•"/>
            </a:pPr>
            <a:r>
              <a:rPr kumimoji="1" sz="2200" dirty="0">
                <a:latin typeface="Times New Roman" panose="02020603050405020304" pitchFamily="18" charset="0"/>
                <a:ea typeface="+mn-ea"/>
                <a:cs typeface="Times New Roman" panose="02020603050405020304" pitchFamily="18" charset="0"/>
              </a:rPr>
              <a:t>基于宏观经济变量水平值GARCH-MIDAS单因子模型为：</a:t>
            </a:r>
          </a:p>
          <a:p>
            <a:pPr marL="342900" indent="-342900">
              <a:lnSpc>
                <a:spcPct val="170000"/>
              </a:lnSpc>
              <a:buFont typeface="Arial" panose="020B0604020202020204" pitchFamily="34" charset="0"/>
              <a:buChar char="•"/>
            </a:pPr>
            <a:endParaRPr kumimoji="1" sz="2200" dirty="0">
              <a:latin typeface="Times New Roman" panose="02020603050405020304" pitchFamily="18" charset="0"/>
              <a:ea typeface="+mn-ea"/>
              <a:cs typeface="Times New Roman" panose="02020603050405020304" pitchFamily="18" charset="0"/>
            </a:endParaRPr>
          </a:p>
          <a:p>
            <a:pPr marL="342900" indent="-342900">
              <a:lnSpc>
                <a:spcPct val="170000"/>
              </a:lnSpc>
              <a:buFont typeface="Arial" panose="020B0604020202020204" pitchFamily="34" charset="0"/>
              <a:buChar char="•"/>
            </a:pPr>
            <a:r>
              <a:rPr kumimoji="1" sz="2200" dirty="0">
                <a:latin typeface="Times New Roman" panose="02020603050405020304" pitchFamily="18" charset="0"/>
                <a:ea typeface="+mn-ea"/>
                <a:cs typeface="Times New Roman" panose="02020603050405020304" pitchFamily="18" charset="0"/>
              </a:rPr>
              <a:t>参考Schwert（1989）的做法，使用自回归模型计算残差，并通过计算残差项的平方构造宏观经济变量波动率的代理变量，其中，依据信息准则选取最优滞后阶数，</a:t>
            </a:r>
            <a:r>
              <a:rPr kumimoji="1" lang="en-US" sz="2200" dirty="0">
                <a:latin typeface="Times New Roman" panose="02020603050405020304" pitchFamily="18" charset="0"/>
                <a:ea typeface="+mn-ea"/>
                <a:cs typeface="Times New Roman" panose="02020603050405020304" pitchFamily="18" charset="0"/>
              </a:rPr>
              <a:t>       </a:t>
            </a:r>
            <a:r>
              <a:rPr kumimoji="1" sz="2200" dirty="0">
                <a:latin typeface="Times New Roman" panose="02020603050405020304" pitchFamily="18" charset="0"/>
                <a:ea typeface="+mn-ea"/>
                <a:cs typeface="Times New Roman" panose="02020603050405020304" pitchFamily="18" charset="0"/>
              </a:rPr>
              <a:t>代表某个宏观经济变量在当期</a:t>
            </a:r>
            <a:r>
              <a:rPr kumimoji="1" lang="en-US" sz="2200" i="1" dirty="0">
                <a:latin typeface="Times New Roman" panose="02020603050405020304" pitchFamily="18" charset="0"/>
                <a:ea typeface="+mn-ea"/>
                <a:cs typeface="Times New Roman" panose="02020603050405020304" pitchFamily="18" charset="0"/>
              </a:rPr>
              <a:t>t</a:t>
            </a:r>
            <a:r>
              <a:rPr kumimoji="1" sz="2200" dirty="0">
                <a:latin typeface="Times New Roman" panose="02020603050405020304" pitchFamily="18" charset="0"/>
                <a:ea typeface="+mn-ea"/>
                <a:cs typeface="Times New Roman" panose="02020603050405020304" pitchFamily="18" charset="0"/>
              </a:rPr>
              <a:t>期滞后期</a:t>
            </a:r>
            <a:r>
              <a:rPr kumimoji="1" lang="en-US" sz="2200" i="1" dirty="0">
                <a:latin typeface="Times New Roman" panose="02020603050405020304" pitchFamily="18" charset="0"/>
                <a:ea typeface="+mn-ea"/>
                <a:cs typeface="Times New Roman" panose="02020603050405020304" pitchFamily="18" charset="0"/>
              </a:rPr>
              <a:t>k</a:t>
            </a:r>
            <a:r>
              <a:rPr kumimoji="1" sz="2200" dirty="0">
                <a:latin typeface="Times New Roman" panose="02020603050405020304" pitchFamily="18" charset="0"/>
                <a:ea typeface="+mn-ea"/>
                <a:cs typeface="Times New Roman" panose="02020603050405020304" pitchFamily="18" charset="0"/>
              </a:rPr>
              <a:t>的波动率，</a:t>
            </a:r>
            <a:r>
              <a:rPr kumimoji="1" lang="en-US" sz="2200" dirty="0">
                <a:latin typeface="Times New Roman" panose="02020603050405020304" pitchFamily="18" charset="0"/>
                <a:ea typeface="+mn-ea"/>
                <a:cs typeface="Times New Roman" panose="02020603050405020304" pitchFamily="18" charset="0"/>
              </a:rPr>
              <a:t>  </a:t>
            </a:r>
            <a:r>
              <a:rPr kumimoji="1" sz="2200" dirty="0">
                <a:latin typeface="Times New Roman" panose="02020603050405020304" pitchFamily="18" charset="0"/>
                <a:ea typeface="+mn-ea"/>
                <a:cs typeface="Times New Roman" panose="02020603050405020304" pitchFamily="18" charset="0"/>
              </a:rPr>
              <a:t>表示变量</a:t>
            </a:r>
            <a:r>
              <a:rPr kumimoji="1" lang="en-US" sz="2200" dirty="0">
                <a:latin typeface="Times New Roman" panose="02020603050405020304" pitchFamily="18" charset="0"/>
                <a:ea typeface="+mn-ea"/>
                <a:cs typeface="Times New Roman" panose="02020603050405020304" pitchFamily="18" charset="0"/>
              </a:rPr>
              <a:t>    </a:t>
            </a:r>
            <a:r>
              <a:rPr kumimoji="1" sz="2200" dirty="0">
                <a:latin typeface="Times New Roman" panose="02020603050405020304" pitchFamily="18" charset="0"/>
                <a:ea typeface="+mn-ea"/>
                <a:cs typeface="Times New Roman" panose="02020603050405020304" pitchFamily="18" charset="0"/>
              </a:rPr>
              <a:t>的波动率的最大滞后阶数。</a:t>
            </a:r>
            <a:r>
              <a:rPr kumimoji="1" sz="2200" dirty="0">
                <a:latin typeface="Times New Roman" panose="02020603050405020304" pitchFamily="18" charset="0"/>
                <a:ea typeface="+mn-ea"/>
                <a:cs typeface="Times New Roman" panose="02020603050405020304" pitchFamily="18" charset="0"/>
                <a:sym typeface="+mn-ea"/>
              </a:rPr>
              <a:t>基于宏观经济变量波动率的GARCH-MIDAS单因子模型为：</a:t>
            </a:r>
            <a:endParaRPr kumimoji="1" sz="2200" dirty="0">
              <a:latin typeface="Times New Roman" panose="02020603050405020304" pitchFamily="18" charset="0"/>
              <a:ea typeface="+mn-ea"/>
              <a:cs typeface="Times New Roman" panose="02020603050405020304" pitchFamily="18" charset="0"/>
            </a:endParaRPr>
          </a:p>
          <a:p>
            <a:pPr marL="342900" indent="-342900">
              <a:lnSpc>
                <a:spcPct val="170000"/>
              </a:lnSpc>
              <a:buFont typeface="Arial" panose="020B0604020202020204" pitchFamily="34" charset="0"/>
              <a:buChar char="•"/>
            </a:pPr>
            <a:endParaRPr kumimoji="1" lang="en-US" altLang="zh-CN" sz="2200" dirty="0">
              <a:latin typeface="Times New Roman" panose="02020603050405020304" pitchFamily="18" charset="0"/>
              <a:ea typeface="+mn-ea"/>
              <a:cs typeface="Times New Roman" panose="02020603050405020304" pitchFamily="18" charset="0"/>
            </a:endParaRPr>
          </a:p>
        </p:txBody>
      </p:sp>
      <p:graphicFrame>
        <p:nvGraphicFramePr>
          <p:cNvPr id="21" name="对象 -2147482617"/>
          <p:cNvGraphicFramePr>
            <a:graphicFrameLocks noChangeAspect="1"/>
          </p:cNvGraphicFramePr>
          <p:nvPr/>
        </p:nvGraphicFramePr>
        <p:xfrm>
          <a:off x="1557020" y="692785"/>
          <a:ext cx="264795" cy="421640"/>
        </p:xfrm>
        <a:graphic>
          <a:graphicData uri="http://schemas.openxmlformats.org/presentationml/2006/ole">
            <mc:AlternateContent xmlns:mc="http://schemas.openxmlformats.org/markup-compatibility/2006">
              <mc:Choice xmlns:v="urn:schemas-microsoft-com:vml" Requires="v">
                <p:oleObj r:id="rId2" imgW="127000" imgH="203200" progId="Equation.DSMT4">
                  <p:embed/>
                </p:oleObj>
              </mc:Choice>
              <mc:Fallback>
                <p:oleObj r:id="rId2" imgW="127000" imgH="203200" progId="Equation.DSMT4">
                  <p:embed/>
                  <p:pic>
                    <p:nvPicPr>
                      <p:cNvPr id="21" name="对象 -2147482617"/>
                      <p:cNvPicPr/>
                      <p:nvPr/>
                    </p:nvPicPr>
                    <p:blipFill>
                      <a:blip r:embed="rId3"/>
                      <a:stretch>
                        <a:fillRect/>
                      </a:stretch>
                    </p:blipFill>
                    <p:spPr>
                      <a:xfrm>
                        <a:off x="1557020" y="692785"/>
                        <a:ext cx="264795" cy="421640"/>
                      </a:xfrm>
                      <a:prstGeom prst="rect">
                        <a:avLst/>
                      </a:prstGeom>
                      <a:noFill/>
                      <a:ln w="38100">
                        <a:noFill/>
                        <a:miter/>
                      </a:ln>
                    </p:spPr>
                  </p:pic>
                </p:oleObj>
              </mc:Fallback>
            </mc:AlternateContent>
          </a:graphicData>
        </a:graphic>
      </p:graphicFrame>
      <p:graphicFrame>
        <p:nvGraphicFramePr>
          <p:cNvPr id="3" name="对象 -2147482590"/>
          <p:cNvGraphicFramePr>
            <a:graphicFrameLocks noChangeAspect="1"/>
          </p:cNvGraphicFramePr>
          <p:nvPr/>
        </p:nvGraphicFramePr>
        <p:xfrm>
          <a:off x="4149090" y="1268730"/>
          <a:ext cx="596900" cy="432435"/>
        </p:xfrm>
        <a:graphic>
          <a:graphicData uri="http://schemas.openxmlformats.org/presentationml/2006/ole">
            <mc:AlternateContent xmlns:mc="http://schemas.openxmlformats.org/markup-compatibility/2006">
              <mc:Choice xmlns:v="urn:schemas-microsoft-com:vml" Requires="v">
                <p:oleObj r:id="rId4" imgW="330200" imgH="228600" progId="Equation.DSMT4">
                  <p:embed/>
                </p:oleObj>
              </mc:Choice>
              <mc:Fallback>
                <p:oleObj r:id="rId4" imgW="330200" imgH="228600" progId="Equation.DSMT4">
                  <p:embed/>
                  <p:pic>
                    <p:nvPicPr>
                      <p:cNvPr id="3" name="对象 -2147482590"/>
                      <p:cNvPicPr/>
                      <p:nvPr/>
                    </p:nvPicPr>
                    <p:blipFill>
                      <a:blip r:embed="rId5"/>
                      <a:stretch>
                        <a:fillRect/>
                      </a:stretch>
                    </p:blipFill>
                    <p:spPr>
                      <a:xfrm>
                        <a:off x="4149090" y="1268730"/>
                        <a:ext cx="596900" cy="432435"/>
                      </a:xfrm>
                      <a:prstGeom prst="rect">
                        <a:avLst/>
                      </a:prstGeom>
                      <a:noFill/>
                      <a:ln w="38100">
                        <a:noFill/>
                        <a:miter/>
                      </a:ln>
                    </p:spPr>
                  </p:pic>
                </p:oleObj>
              </mc:Fallback>
            </mc:AlternateContent>
          </a:graphicData>
        </a:graphic>
      </p:graphicFrame>
      <p:graphicFrame>
        <p:nvGraphicFramePr>
          <p:cNvPr id="4" name="对象 -2147482587"/>
          <p:cNvGraphicFramePr>
            <a:graphicFrameLocks noChangeAspect="1"/>
          </p:cNvGraphicFramePr>
          <p:nvPr/>
        </p:nvGraphicFramePr>
        <p:xfrm>
          <a:off x="10917555" y="1340485"/>
          <a:ext cx="358775" cy="425450"/>
        </p:xfrm>
        <a:graphic>
          <a:graphicData uri="http://schemas.openxmlformats.org/presentationml/2006/ole">
            <mc:AlternateContent xmlns:mc="http://schemas.openxmlformats.org/markup-compatibility/2006">
              <mc:Choice xmlns:v="urn:schemas-microsoft-com:vml" Requires="v">
                <p:oleObj r:id="rId6" imgW="177800" imgH="203200" progId="Equation.DSMT4">
                  <p:embed/>
                </p:oleObj>
              </mc:Choice>
              <mc:Fallback>
                <p:oleObj r:id="rId6" imgW="177800" imgH="203200" progId="Equation.DSMT4">
                  <p:embed/>
                  <p:pic>
                    <p:nvPicPr>
                      <p:cNvPr id="4" name="对象 -2147482587"/>
                      <p:cNvPicPr/>
                      <p:nvPr/>
                    </p:nvPicPr>
                    <p:blipFill>
                      <a:blip r:embed="rId7"/>
                      <a:stretch>
                        <a:fillRect/>
                      </a:stretch>
                    </p:blipFill>
                    <p:spPr>
                      <a:xfrm>
                        <a:off x="10917555" y="1340485"/>
                        <a:ext cx="358775" cy="425450"/>
                      </a:xfrm>
                      <a:prstGeom prst="rect">
                        <a:avLst/>
                      </a:prstGeom>
                      <a:noFill/>
                      <a:ln w="38100">
                        <a:noFill/>
                        <a:miter/>
                      </a:ln>
                    </p:spPr>
                  </p:pic>
                </p:oleObj>
              </mc:Fallback>
            </mc:AlternateContent>
          </a:graphicData>
        </a:graphic>
      </p:graphicFrame>
      <p:graphicFrame>
        <p:nvGraphicFramePr>
          <p:cNvPr id="5" name="对象 -2147482435"/>
          <p:cNvGraphicFramePr>
            <a:graphicFrameLocks noChangeAspect="1"/>
          </p:cNvGraphicFramePr>
          <p:nvPr/>
        </p:nvGraphicFramePr>
        <p:xfrm>
          <a:off x="1484630" y="1963420"/>
          <a:ext cx="343535" cy="306705"/>
        </p:xfrm>
        <a:graphic>
          <a:graphicData uri="http://schemas.openxmlformats.org/presentationml/2006/ole">
            <mc:AlternateContent xmlns:mc="http://schemas.openxmlformats.org/markup-compatibility/2006">
              <mc:Choice xmlns:v="urn:schemas-microsoft-com:vml" Requires="v">
                <p:oleObj r:id="rId8" imgW="165100" imgH="152400" progId="Equation.DSMT4">
                  <p:embed/>
                </p:oleObj>
              </mc:Choice>
              <mc:Fallback>
                <p:oleObj r:id="rId8" imgW="165100" imgH="152400" progId="Equation.DSMT4">
                  <p:embed/>
                  <p:pic>
                    <p:nvPicPr>
                      <p:cNvPr id="5" name="对象 -2147482435"/>
                      <p:cNvPicPr/>
                      <p:nvPr/>
                    </p:nvPicPr>
                    <p:blipFill>
                      <a:blip r:embed="rId9"/>
                      <a:stretch>
                        <a:fillRect/>
                      </a:stretch>
                    </p:blipFill>
                    <p:spPr>
                      <a:xfrm>
                        <a:off x="1484630" y="1963420"/>
                        <a:ext cx="343535" cy="306705"/>
                      </a:xfrm>
                      <a:prstGeom prst="rect">
                        <a:avLst/>
                      </a:prstGeom>
                      <a:noFill/>
                      <a:ln w="38100">
                        <a:noFill/>
                        <a:miter/>
                      </a:ln>
                    </p:spPr>
                  </p:pic>
                </p:oleObj>
              </mc:Fallback>
            </mc:AlternateContent>
          </a:graphicData>
        </a:graphic>
      </p:graphicFrame>
      <p:graphicFrame>
        <p:nvGraphicFramePr>
          <p:cNvPr id="6" name="对象 -2147482434"/>
          <p:cNvGraphicFramePr>
            <a:graphicFrameLocks noChangeAspect="1"/>
          </p:cNvGraphicFramePr>
          <p:nvPr/>
        </p:nvGraphicFramePr>
        <p:xfrm>
          <a:off x="476885" y="2909570"/>
          <a:ext cx="2844800" cy="680720"/>
        </p:xfrm>
        <a:graphic>
          <a:graphicData uri="http://schemas.openxmlformats.org/presentationml/2006/ole">
            <mc:AlternateContent xmlns:mc="http://schemas.openxmlformats.org/markup-compatibility/2006">
              <mc:Choice xmlns:v="urn:schemas-microsoft-com:vml" Requires="v">
                <p:oleObj r:id="rId10" imgW="1803400" imgH="393700" progId="Equation.DSMT4">
                  <p:embed/>
                </p:oleObj>
              </mc:Choice>
              <mc:Fallback>
                <p:oleObj r:id="rId10" imgW="1803400" imgH="393700" progId="Equation.DSMT4">
                  <p:embed/>
                  <p:pic>
                    <p:nvPicPr>
                      <p:cNvPr id="6" name="对象 -2147482434"/>
                      <p:cNvPicPr/>
                      <p:nvPr/>
                    </p:nvPicPr>
                    <p:blipFill>
                      <a:blip r:embed="rId11"/>
                      <a:stretch>
                        <a:fillRect/>
                      </a:stretch>
                    </p:blipFill>
                    <p:spPr>
                      <a:xfrm>
                        <a:off x="476885" y="2909570"/>
                        <a:ext cx="2844800" cy="680720"/>
                      </a:xfrm>
                      <a:prstGeom prst="rect">
                        <a:avLst/>
                      </a:prstGeom>
                      <a:noFill/>
                      <a:ln w="38100">
                        <a:noFill/>
                        <a:miter/>
                      </a:ln>
                    </p:spPr>
                  </p:pic>
                </p:oleObj>
              </mc:Fallback>
            </mc:AlternateContent>
          </a:graphicData>
        </a:graphic>
      </p:graphicFrame>
      <p:graphicFrame>
        <p:nvGraphicFramePr>
          <p:cNvPr id="7" name="对象 -2147482584"/>
          <p:cNvGraphicFramePr>
            <a:graphicFrameLocks noChangeAspect="1"/>
          </p:cNvGraphicFramePr>
          <p:nvPr/>
        </p:nvGraphicFramePr>
        <p:xfrm>
          <a:off x="9549765" y="4142740"/>
          <a:ext cx="584200" cy="422910"/>
        </p:xfrm>
        <a:graphic>
          <a:graphicData uri="http://schemas.openxmlformats.org/presentationml/2006/ole">
            <mc:AlternateContent xmlns:mc="http://schemas.openxmlformats.org/markup-compatibility/2006">
              <mc:Choice xmlns:v="urn:schemas-microsoft-com:vml" Requires="v">
                <p:oleObj r:id="rId12" imgW="330200" imgH="228600" progId="Equation.DSMT4">
                  <p:embed/>
                </p:oleObj>
              </mc:Choice>
              <mc:Fallback>
                <p:oleObj r:id="rId12" imgW="330200" imgH="228600" progId="Equation.DSMT4">
                  <p:embed/>
                  <p:pic>
                    <p:nvPicPr>
                      <p:cNvPr id="7" name="对象 -2147482584"/>
                      <p:cNvPicPr/>
                      <p:nvPr/>
                    </p:nvPicPr>
                    <p:blipFill>
                      <a:blip r:embed="rId13"/>
                      <a:stretch>
                        <a:fillRect/>
                      </a:stretch>
                    </p:blipFill>
                    <p:spPr>
                      <a:xfrm>
                        <a:off x="9549765" y="4142740"/>
                        <a:ext cx="584200" cy="422910"/>
                      </a:xfrm>
                      <a:prstGeom prst="rect">
                        <a:avLst/>
                      </a:prstGeom>
                      <a:noFill/>
                      <a:ln w="38100">
                        <a:noFill/>
                        <a:miter/>
                      </a:ln>
                    </p:spPr>
                  </p:pic>
                </p:oleObj>
              </mc:Fallback>
            </mc:AlternateContent>
          </a:graphicData>
        </a:graphic>
      </p:graphicFrame>
      <p:graphicFrame>
        <p:nvGraphicFramePr>
          <p:cNvPr id="8" name="对象 -2147482581"/>
          <p:cNvGraphicFramePr>
            <a:graphicFrameLocks noChangeAspect="1"/>
          </p:cNvGraphicFramePr>
          <p:nvPr/>
        </p:nvGraphicFramePr>
        <p:xfrm>
          <a:off x="5516880" y="4797425"/>
          <a:ext cx="289560" cy="318135"/>
        </p:xfrm>
        <a:graphic>
          <a:graphicData uri="http://schemas.openxmlformats.org/presentationml/2006/ole">
            <mc:AlternateContent xmlns:mc="http://schemas.openxmlformats.org/markup-compatibility/2006">
              <mc:Choice xmlns:v="urn:schemas-microsoft-com:vml" Requires="v">
                <p:oleObj r:id="rId14" imgW="190500" imgH="203200" progId="Equation.DSMT4">
                  <p:embed/>
                </p:oleObj>
              </mc:Choice>
              <mc:Fallback>
                <p:oleObj r:id="rId14" imgW="190500" imgH="203200" progId="Equation.DSMT4">
                  <p:embed/>
                  <p:pic>
                    <p:nvPicPr>
                      <p:cNvPr id="8" name="对象 -2147482581"/>
                      <p:cNvPicPr/>
                      <p:nvPr/>
                    </p:nvPicPr>
                    <p:blipFill>
                      <a:blip r:embed="rId15"/>
                      <a:stretch>
                        <a:fillRect/>
                      </a:stretch>
                    </p:blipFill>
                    <p:spPr>
                      <a:xfrm>
                        <a:off x="5516880" y="4797425"/>
                        <a:ext cx="289560" cy="318135"/>
                      </a:xfrm>
                      <a:prstGeom prst="rect">
                        <a:avLst/>
                      </a:prstGeom>
                      <a:noFill/>
                      <a:ln w="38100">
                        <a:noFill/>
                        <a:miter/>
                      </a:ln>
                    </p:spPr>
                  </p:pic>
                </p:oleObj>
              </mc:Fallback>
            </mc:AlternateContent>
          </a:graphicData>
        </a:graphic>
      </p:graphicFrame>
      <p:graphicFrame>
        <p:nvGraphicFramePr>
          <p:cNvPr id="29" name="对象 -2147482435"/>
          <p:cNvGraphicFramePr>
            <a:graphicFrameLocks noChangeAspect="1"/>
          </p:cNvGraphicFramePr>
          <p:nvPr/>
        </p:nvGraphicFramePr>
        <p:xfrm>
          <a:off x="6885305" y="4797425"/>
          <a:ext cx="343535" cy="306705"/>
        </p:xfrm>
        <a:graphic>
          <a:graphicData uri="http://schemas.openxmlformats.org/presentationml/2006/ole">
            <mc:AlternateContent xmlns:mc="http://schemas.openxmlformats.org/markup-compatibility/2006">
              <mc:Choice xmlns:v="urn:schemas-microsoft-com:vml" Requires="v">
                <p:oleObj r:id="rId16" imgW="165100" imgH="152400" progId="Equation.DSMT4">
                  <p:embed/>
                </p:oleObj>
              </mc:Choice>
              <mc:Fallback>
                <p:oleObj r:id="rId16" imgW="165100" imgH="152400" progId="Equation.DSMT4">
                  <p:embed/>
                  <p:pic>
                    <p:nvPicPr>
                      <p:cNvPr id="29" name="对象 -2147482435"/>
                      <p:cNvPicPr/>
                      <p:nvPr/>
                    </p:nvPicPr>
                    <p:blipFill>
                      <a:blip r:embed="rId9"/>
                      <a:stretch>
                        <a:fillRect/>
                      </a:stretch>
                    </p:blipFill>
                    <p:spPr>
                      <a:xfrm>
                        <a:off x="6885305" y="4797425"/>
                        <a:ext cx="343535" cy="306705"/>
                      </a:xfrm>
                      <a:prstGeom prst="rect">
                        <a:avLst/>
                      </a:prstGeom>
                      <a:noFill/>
                      <a:ln w="38100">
                        <a:noFill/>
                        <a:miter/>
                      </a:ln>
                    </p:spPr>
                  </p:pic>
                </p:oleObj>
              </mc:Fallback>
            </mc:AlternateContent>
          </a:graphicData>
        </a:graphic>
      </p:graphicFrame>
      <p:graphicFrame>
        <p:nvGraphicFramePr>
          <p:cNvPr id="10" name="对象 -2147482579"/>
          <p:cNvGraphicFramePr>
            <a:graphicFrameLocks noChangeAspect="1"/>
          </p:cNvGraphicFramePr>
          <p:nvPr/>
        </p:nvGraphicFramePr>
        <p:xfrm>
          <a:off x="548640" y="5733415"/>
          <a:ext cx="3210560" cy="675005"/>
        </p:xfrm>
        <a:graphic>
          <a:graphicData uri="http://schemas.openxmlformats.org/presentationml/2006/ole">
            <mc:AlternateContent xmlns:mc="http://schemas.openxmlformats.org/markup-compatibility/2006">
              <mc:Choice xmlns:v="urn:schemas-microsoft-com:vml" Requires="v">
                <p:oleObj r:id="rId17" imgW="1828800" imgH="393700" progId="Equation.DSMT4">
                  <p:embed/>
                </p:oleObj>
              </mc:Choice>
              <mc:Fallback>
                <p:oleObj r:id="rId17" imgW="1828800" imgH="393700" progId="Equation.DSMT4">
                  <p:embed/>
                  <p:pic>
                    <p:nvPicPr>
                      <p:cNvPr id="10" name="对象 -2147482579"/>
                      <p:cNvPicPr/>
                      <p:nvPr/>
                    </p:nvPicPr>
                    <p:blipFill>
                      <a:blip r:embed="rId18"/>
                      <a:stretch>
                        <a:fillRect/>
                      </a:stretch>
                    </p:blipFill>
                    <p:spPr>
                      <a:xfrm>
                        <a:off x="548640" y="5733415"/>
                        <a:ext cx="3210560" cy="675005"/>
                      </a:xfrm>
                      <a:prstGeom prst="rect">
                        <a:avLst/>
                      </a:prstGeom>
                      <a:noFill/>
                      <a:ln w="38100">
                        <a:noFill/>
                        <a:miter/>
                      </a:ln>
                    </p:spPr>
                  </p:pic>
                </p:oleObj>
              </mc:Fallback>
            </mc:AlternateContent>
          </a:graphicData>
        </a:graphic>
      </p:graphicFrame>
    </p:spTree>
    <p:extLst>
      <p:ext uri="{BB962C8B-B14F-4D97-AF65-F5344CB8AC3E}">
        <p14:creationId xmlns:p14="http://schemas.microsoft.com/office/powerpoint/2010/main" val="40812004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6840" y="-99695"/>
            <a:ext cx="8137019" cy="850265"/>
          </a:xfrm>
        </p:spPr>
        <p:txBody>
          <a:bodyPr/>
          <a:lstStyle/>
          <a:p>
            <a:pPr algn="l"/>
            <a:r>
              <a:rPr sz="2800" b="1" cap="small" dirty="0">
                <a:latin typeface="微软雅黑" panose="020B0503020204020204" pitchFamily="34" charset="-122"/>
                <a:ea typeface="微软雅黑" panose="020B0503020204020204" pitchFamily="34" charset="-122"/>
                <a:cs typeface="+mn-cs"/>
              </a:rPr>
              <a:t>第</a:t>
            </a:r>
            <a:r>
              <a:rPr lang="zh-CN" altLang="en-US" sz="2800" b="1" cap="small" dirty="0">
                <a:latin typeface="微软雅黑" panose="020B0503020204020204" pitchFamily="34" charset="-122"/>
                <a:ea typeface="微软雅黑" panose="020B0503020204020204" pitchFamily="34" charset="-122"/>
              </a:rPr>
              <a:t>六</a:t>
            </a:r>
            <a:r>
              <a:rPr sz="2800" b="1" cap="small" dirty="0">
                <a:latin typeface="微软雅黑" panose="020B0503020204020204" pitchFamily="34" charset="-122"/>
                <a:ea typeface="微软雅黑" panose="020B0503020204020204" pitchFamily="34" charset="-122"/>
                <a:cs typeface="+mn-cs"/>
              </a:rPr>
              <a:t>节</a:t>
            </a:r>
            <a:r>
              <a:rPr lang="en-US" sz="2800" b="1" cap="small" dirty="0">
                <a:latin typeface="微软雅黑" panose="020B0503020204020204" pitchFamily="34" charset="-122"/>
                <a:ea typeface="微软雅黑" panose="020B0503020204020204" pitchFamily="34" charset="-122"/>
                <a:cs typeface="+mn-cs"/>
              </a:rPr>
              <a:t> </a:t>
            </a:r>
            <a:r>
              <a:rPr lang="zh-CN" altLang="en-US" sz="2800" b="1" cap="small" dirty="0">
                <a:latin typeface="微软雅黑" panose="020B0503020204020204" pitchFamily="34" charset="-122"/>
                <a:ea typeface="微软雅黑" panose="020B0503020204020204" pitchFamily="34" charset="-122"/>
                <a:cs typeface="+mn-cs"/>
              </a:rPr>
              <a:t>其他</a:t>
            </a:r>
            <a:r>
              <a:rPr lang="en-US" sz="2800" b="1" cap="small" dirty="0">
                <a:latin typeface="微软雅黑" panose="020B0503020204020204" pitchFamily="34" charset="-122"/>
                <a:ea typeface="微软雅黑" panose="020B0503020204020204" pitchFamily="34" charset="-122"/>
                <a:cs typeface="+mn-cs"/>
              </a:rPr>
              <a:t>GARCH</a:t>
            </a:r>
            <a:r>
              <a:rPr lang="zh-CN" altLang="en-US" sz="2800" b="1" cap="small" dirty="0">
                <a:latin typeface="微软雅黑" panose="020B0503020204020204" pitchFamily="34" charset="-122"/>
                <a:ea typeface="微软雅黑" panose="020B0503020204020204" pitchFamily="34" charset="-122"/>
                <a:cs typeface="+mn-cs"/>
              </a:rPr>
              <a:t>族</a:t>
            </a:r>
            <a:r>
              <a:rPr lang="en-US" altLang="zh-CN" sz="2800" b="1" cap="small" dirty="0">
                <a:latin typeface="微软雅黑" panose="020B0503020204020204" pitchFamily="34" charset="-122"/>
                <a:ea typeface="微软雅黑" panose="020B0503020204020204" pitchFamily="34" charset="-122"/>
                <a:cs typeface="+mn-cs"/>
              </a:rPr>
              <a:t>—— </a:t>
            </a:r>
            <a:r>
              <a:rPr lang="en-US" sz="2800" b="1" cap="small" dirty="0">
                <a:latin typeface="微软雅黑" panose="020B0503020204020204" pitchFamily="34" charset="-122"/>
                <a:ea typeface="微软雅黑" panose="020B0503020204020204" pitchFamily="34" charset="-122"/>
                <a:cs typeface="+mn-cs"/>
              </a:rPr>
              <a:t>GARCH-MIDAS</a:t>
            </a:r>
            <a:r>
              <a:rPr lang="zh-CN" altLang="en-US" sz="2800" b="1" cap="small" dirty="0">
                <a:latin typeface="微软雅黑" panose="020B0503020204020204" pitchFamily="34" charset="-122"/>
                <a:ea typeface="微软雅黑" panose="020B0503020204020204" pitchFamily="34" charset="-122"/>
                <a:cs typeface="+mn-cs"/>
              </a:rPr>
              <a:t>模型</a:t>
            </a:r>
            <a:endParaRPr sz="2800" b="1" cap="small" dirty="0">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27305" y="843280"/>
            <a:ext cx="11102340" cy="5601335"/>
          </a:xfrm>
          <a:prstGeom prst="rect">
            <a:avLst/>
          </a:prstGeom>
          <a:noFill/>
        </p:spPr>
        <p:txBody>
          <a:bodyPr wrap="square">
            <a:noAutofit/>
          </a:bodyPr>
          <a:lstStyle/>
          <a:p>
            <a:pPr marL="342900" indent="-342900">
              <a:lnSpc>
                <a:spcPct val="170000"/>
              </a:lnSpc>
              <a:buFont typeface="Arial" panose="020B0604020202020204" pitchFamily="34" charset="0"/>
              <a:buChar char="•"/>
            </a:pPr>
            <a:r>
              <a:rPr kumimoji="1" sz="2200" dirty="0">
                <a:latin typeface="Times New Roman" panose="02020603050405020304" pitchFamily="18" charset="0"/>
                <a:ea typeface="+mn-ea"/>
                <a:cs typeface="Times New Roman" panose="02020603050405020304" pitchFamily="18" charset="0"/>
              </a:rPr>
              <a:t>将已实现波动率以及宏观经济变量共同放入模型中构成双因子模型：基于宏观经济变量水平值GARCH-MIDAS单因子模型为：</a:t>
            </a:r>
          </a:p>
          <a:p>
            <a:pPr marL="342900" indent="-342900">
              <a:lnSpc>
                <a:spcPct val="170000"/>
              </a:lnSpc>
              <a:buFont typeface="Arial" panose="020B0604020202020204" pitchFamily="34" charset="0"/>
              <a:buChar char="•"/>
            </a:pPr>
            <a:endParaRPr kumimoji="1" sz="2200" dirty="0">
              <a:latin typeface="Times New Roman" panose="02020603050405020304" pitchFamily="18" charset="0"/>
              <a:ea typeface="+mn-ea"/>
              <a:cs typeface="Times New Roman" panose="02020603050405020304" pitchFamily="18" charset="0"/>
            </a:endParaRPr>
          </a:p>
          <a:p>
            <a:pPr marL="342900" indent="-342900">
              <a:lnSpc>
                <a:spcPct val="170000"/>
              </a:lnSpc>
              <a:buFont typeface="Arial" panose="020B0604020202020204" pitchFamily="34" charset="0"/>
              <a:buChar char="•"/>
            </a:pPr>
            <a:endParaRPr kumimoji="1" sz="2200" dirty="0">
              <a:latin typeface="Times New Roman" panose="02020603050405020304" pitchFamily="18" charset="0"/>
              <a:ea typeface="+mn-ea"/>
              <a:cs typeface="Times New Roman" panose="02020603050405020304" pitchFamily="18" charset="0"/>
            </a:endParaRPr>
          </a:p>
          <a:p>
            <a:pPr marL="342900" indent="-342900">
              <a:lnSpc>
                <a:spcPct val="170000"/>
              </a:lnSpc>
              <a:buFont typeface="Arial" panose="020B0604020202020204" pitchFamily="34" charset="0"/>
              <a:buChar char="•"/>
            </a:pPr>
            <a:r>
              <a:rPr kumimoji="1" sz="2200" dirty="0">
                <a:latin typeface="Times New Roman" panose="02020603050405020304" pitchFamily="18" charset="0"/>
                <a:ea typeface="+mn-ea"/>
                <a:cs typeface="Times New Roman" panose="02020603050405020304" pitchFamily="18" charset="0"/>
              </a:rPr>
              <a:t>其中，</a:t>
            </a:r>
            <a:r>
              <a:rPr kumimoji="1" lang="en-US" sz="2200" dirty="0">
                <a:latin typeface="Times New Roman" panose="02020603050405020304" pitchFamily="18" charset="0"/>
                <a:ea typeface="+mn-ea"/>
                <a:cs typeface="Times New Roman" panose="02020603050405020304" pitchFamily="18" charset="0"/>
              </a:rPr>
              <a:t>    </a:t>
            </a:r>
            <a:r>
              <a:rPr kumimoji="1" sz="2200" dirty="0">
                <a:latin typeface="Times New Roman" panose="02020603050405020304" pitchFamily="18" charset="0"/>
                <a:ea typeface="+mn-ea"/>
                <a:cs typeface="Times New Roman" panose="02020603050405020304" pitchFamily="18" charset="0"/>
              </a:rPr>
              <a:t>和</a:t>
            </a:r>
            <a:r>
              <a:rPr kumimoji="1" lang="en-US" sz="2200" dirty="0">
                <a:latin typeface="Times New Roman" panose="02020603050405020304" pitchFamily="18" charset="0"/>
                <a:ea typeface="+mn-ea"/>
                <a:cs typeface="Times New Roman" panose="02020603050405020304" pitchFamily="18" charset="0"/>
              </a:rPr>
              <a:t>    </a:t>
            </a:r>
            <a:r>
              <a:rPr kumimoji="1" sz="2200" dirty="0">
                <a:latin typeface="Times New Roman" panose="02020603050405020304" pitchFamily="18" charset="0"/>
                <a:ea typeface="+mn-ea"/>
                <a:cs typeface="Times New Roman" panose="02020603050405020304" pitchFamily="18" charset="0"/>
              </a:rPr>
              <a:t>分别为已实现波动率和宏观经济变量对波动率长期影响成分。以此类推，我们可以扩展上述模型，例如，构建一个基于已实现波动率和多个宏观经济变量的GARCH-MIDAS多因子模型，或者只基于多个宏观经济变量的GARCH-MIDAS多因子模型。</a:t>
            </a:r>
          </a:p>
          <a:p>
            <a:pPr marL="342900" indent="-342900">
              <a:lnSpc>
                <a:spcPct val="170000"/>
              </a:lnSpc>
              <a:buFont typeface="Arial" panose="020B0604020202020204" pitchFamily="34" charset="0"/>
              <a:buChar char="•"/>
            </a:pPr>
            <a:endParaRPr kumimoji="1" lang="en-US" altLang="zh-CN" sz="2200" dirty="0">
              <a:latin typeface="Times New Roman" panose="02020603050405020304" pitchFamily="18" charset="0"/>
              <a:ea typeface="+mn-ea"/>
              <a:cs typeface="Times New Roman" panose="02020603050405020304" pitchFamily="18" charset="0"/>
            </a:endParaRPr>
          </a:p>
        </p:txBody>
      </p:sp>
      <p:graphicFrame>
        <p:nvGraphicFramePr>
          <p:cNvPr id="3" name="对象 -2147482433"/>
          <p:cNvGraphicFramePr>
            <a:graphicFrameLocks noChangeAspect="1"/>
          </p:cNvGraphicFramePr>
          <p:nvPr/>
        </p:nvGraphicFramePr>
        <p:xfrm>
          <a:off x="476885" y="2234565"/>
          <a:ext cx="5596890" cy="716280"/>
        </p:xfrm>
        <a:graphic>
          <a:graphicData uri="http://schemas.openxmlformats.org/presentationml/2006/ole">
            <mc:AlternateContent xmlns:mc="http://schemas.openxmlformats.org/markup-compatibility/2006">
              <mc:Choice xmlns:v="urn:schemas-microsoft-com:vml" Requires="v">
                <p:oleObj r:id="rId2" imgW="3454400" imgH="406400" progId="Equation.DSMT4">
                  <p:embed/>
                </p:oleObj>
              </mc:Choice>
              <mc:Fallback>
                <p:oleObj r:id="rId2" imgW="3454400" imgH="406400" progId="Equation.DSMT4">
                  <p:embed/>
                  <p:pic>
                    <p:nvPicPr>
                      <p:cNvPr id="3" name="对象 -2147482433"/>
                      <p:cNvPicPr/>
                      <p:nvPr/>
                    </p:nvPicPr>
                    <p:blipFill>
                      <a:blip r:embed="rId3"/>
                      <a:stretch>
                        <a:fillRect/>
                      </a:stretch>
                    </p:blipFill>
                    <p:spPr>
                      <a:xfrm>
                        <a:off x="476885" y="2234565"/>
                        <a:ext cx="5596890" cy="716280"/>
                      </a:xfrm>
                      <a:prstGeom prst="rect">
                        <a:avLst/>
                      </a:prstGeom>
                      <a:noFill/>
                      <a:ln w="38100">
                        <a:noFill/>
                        <a:miter/>
                      </a:ln>
                    </p:spPr>
                  </p:pic>
                </p:oleObj>
              </mc:Fallback>
            </mc:AlternateContent>
          </a:graphicData>
        </a:graphic>
      </p:graphicFrame>
      <p:graphicFrame>
        <p:nvGraphicFramePr>
          <p:cNvPr id="4" name="对象 -2147482577"/>
          <p:cNvGraphicFramePr>
            <a:graphicFrameLocks noChangeAspect="1"/>
          </p:cNvGraphicFramePr>
          <p:nvPr/>
        </p:nvGraphicFramePr>
        <p:xfrm>
          <a:off x="1052830" y="3284855"/>
          <a:ext cx="401955" cy="401955"/>
        </p:xfrm>
        <a:graphic>
          <a:graphicData uri="http://schemas.openxmlformats.org/presentationml/2006/ole">
            <mc:AlternateContent xmlns:mc="http://schemas.openxmlformats.org/markup-compatibility/2006">
              <mc:Choice xmlns:v="urn:schemas-microsoft-com:vml" Requires="v">
                <p:oleObj r:id="rId4" imgW="215900" imgH="203200" progId="Equation.DSMT4">
                  <p:embed/>
                </p:oleObj>
              </mc:Choice>
              <mc:Fallback>
                <p:oleObj r:id="rId4" imgW="215900" imgH="203200" progId="Equation.DSMT4">
                  <p:embed/>
                  <p:pic>
                    <p:nvPicPr>
                      <p:cNvPr id="4" name="对象 -2147482577"/>
                      <p:cNvPicPr/>
                      <p:nvPr/>
                    </p:nvPicPr>
                    <p:blipFill>
                      <a:blip r:embed="rId5"/>
                      <a:stretch>
                        <a:fillRect/>
                      </a:stretch>
                    </p:blipFill>
                    <p:spPr>
                      <a:xfrm>
                        <a:off x="1052830" y="3284855"/>
                        <a:ext cx="401955" cy="401955"/>
                      </a:xfrm>
                      <a:prstGeom prst="rect">
                        <a:avLst/>
                      </a:prstGeom>
                      <a:noFill/>
                      <a:ln w="38100">
                        <a:noFill/>
                        <a:miter/>
                      </a:ln>
                    </p:spPr>
                  </p:pic>
                </p:oleObj>
              </mc:Fallback>
            </mc:AlternateContent>
          </a:graphicData>
        </a:graphic>
      </p:graphicFrame>
      <p:graphicFrame>
        <p:nvGraphicFramePr>
          <p:cNvPr id="5" name="对象 -2147482576"/>
          <p:cNvGraphicFramePr>
            <a:graphicFrameLocks noChangeAspect="1"/>
          </p:cNvGraphicFramePr>
          <p:nvPr/>
        </p:nvGraphicFramePr>
        <p:xfrm>
          <a:off x="1772920" y="3321685"/>
          <a:ext cx="307340" cy="365125"/>
        </p:xfrm>
        <a:graphic>
          <a:graphicData uri="http://schemas.openxmlformats.org/presentationml/2006/ole">
            <mc:AlternateContent xmlns:mc="http://schemas.openxmlformats.org/markup-compatibility/2006">
              <mc:Choice xmlns:v="urn:schemas-microsoft-com:vml" Requires="v">
                <p:oleObj r:id="rId6" imgW="177800" imgH="203200" progId="Equation.DSMT4">
                  <p:embed/>
                </p:oleObj>
              </mc:Choice>
              <mc:Fallback>
                <p:oleObj r:id="rId6" imgW="177800" imgH="203200" progId="Equation.DSMT4">
                  <p:embed/>
                  <p:pic>
                    <p:nvPicPr>
                      <p:cNvPr id="5" name="对象 -2147482576"/>
                      <p:cNvPicPr/>
                      <p:nvPr/>
                    </p:nvPicPr>
                    <p:blipFill>
                      <a:blip r:embed="rId7"/>
                      <a:stretch>
                        <a:fillRect/>
                      </a:stretch>
                    </p:blipFill>
                    <p:spPr>
                      <a:xfrm>
                        <a:off x="1772920" y="3321685"/>
                        <a:ext cx="307340" cy="365125"/>
                      </a:xfrm>
                      <a:prstGeom prst="rect">
                        <a:avLst/>
                      </a:prstGeom>
                      <a:noFill/>
                      <a:ln w="38100">
                        <a:noFill/>
                        <a:miter/>
                      </a:ln>
                    </p:spPr>
                  </p:pic>
                </p:oleObj>
              </mc:Fallback>
            </mc:AlternateContent>
          </a:graphicData>
        </a:graphic>
      </p:graphicFrame>
    </p:spTree>
    <p:extLst>
      <p:ext uri="{BB962C8B-B14F-4D97-AF65-F5344CB8AC3E}">
        <p14:creationId xmlns:p14="http://schemas.microsoft.com/office/powerpoint/2010/main" val="30217667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6840" y="-99695"/>
            <a:ext cx="8137019" cy="850265"/>
          </a:xfrm>
        </p:spPr>
        <p:txBody>
          <a:bodyPr/>
          <a:lstStyle/>
          <a:p>
            <a:pPr algn="l"/>
            <a:r>
              <a:rPr sz="2800" b="1" cap="small" dirty="0">
                <a:latin typeface="微软雅黑" panose="020B0503020204020204" pitchFamily="34" charset="-122"/>
                <a:ea typeface="微软雅黑" panose="020B0503020204020204" pitchFamily="34" charset="-122"/>
                <a:cs typeface="+mn-cs"/>
              </a:rPr>
              <a:t>第</a:t>
            </a:r>
            <a:r>
              <a:rPr lang="zh-CN" altLang="en-US" sz="2800" b="1" cap="small" dirty="0">
                <a:latin typeface="微软雅黑" panose="020B0503020204020204" pitchFamily="34" charset="-122"/>
                <a:ea typeface="微软雅黑" panose="020B0503020204020204" pitchFamily="34" charset="-122"/>
              </a:rPr>
              <a:t>六</a:t>
            </a:r>
            <a:r>
              <a:rPr sz="2800" b="1" cap="small" dirty="0">
                <a:latin typeface="微软雅黑" panose="020B0503020204020204" pitchFamily="34" charset="-122"/>
                <a:ea typeface="微软雅黑" panose="020B0503020204020204" pitchFamily="34" charset="-122"/>
                <a:cs typeface="+mn-cs"/>
              </a:rPr>
              <a:t>节</a:t>
            </a:r>
            <a:r>
              <a:rPr lang="en-US" sz="2800" b="1" cap="small" dirty="0">
                <a:latin typeface="微软雅黑" panose="020B0503020204020204" pitchFamily="34" charset="-122"/>
                <a:ea typeface="微软雅黑" panose="020B0503020204020204" pitchFamily="34" charset="-122"/>
                <a:cs typeface="+mn-cs"/>
              </a:rPr>
              <a:t> </a:t>
            </a:r>
            <a:r>
              <a:rPr lang="zh-CN" altLang="en-US" sz="2800" b="1" cap="small" dirty="0">
                <a:latin typeface="微软雅黑" panose="020B0503020204020204" pitchFamily="34" charset="-122"/>
                <a:ea typeface="微软雅黑" panose="020B0503020204020204" pitchFamily="34" charset="-122"/>
                <a:cs typeface="+mn-cs"/>
              </a:rPr>
              <a:t>其他</a:t>
            </a:r>
            <a:r>
              <a:rPr lang="en-US" sz="2800" b="1" cap="small" dirty="0">
                <a:latin typeface="微软雅黑" panose="020B0503020204020204" pitchFamily="34" charset="-122"/>
                <a:ea typeface="微软雅黑" panose="020B0503020204020204" pitchFamily="34" charset="-122"/>
                <a:cs typeface="+mn-cs"/>
              </a:rPr>
              <a:t>GARCH</a:t>
            </a:r>
            <a:r>
              <a:rPr lang="zh-CN" altLang="en-US" sz="2800" b="1" cap="small" dirty="0">
                <a:latin typeface="微软雅黑" panose="020B0503020204020204" pitchFamily="34" charset="-122"/>
                <a:ea typeface="微软雅黑" panose="020B0503020204020204" pitchFamily="34" charset="-122"/>
                <a:cs typeface="+mn-cs"/>
              </a:rPr>
              <a:t>族</a:t>
            </a:r>
            <a:r>
              <a:rPr lang="en-US" altLang="zh-CN" sz="2800" b="1" cap="small" dirty="0">
                <a:latin typeface="微软雅黑" panose="020B0503020204020204" pitchFamily="34" charset="-122"/>
                <a:ea typeface="微软雅黑" panose="020B0503020204020204" pitchFamily="34" charset="-122"/>
                <a:cs typeface="+mn-cs"/>
              </a:rPr>
              <a:t>—— </a:t>
            </a:r>
            <a:r>
              <a:rPr lang="en-US" sz="2800" b="1" cap="small" dirty="0">
                <a:latin typeface="微软雅黑" panose="020B0503020204020204" pitchFamily="34" charset="-122"/>
                <a:ea typeface="微软雅黑" panose="020B0503020204020204" pitchFamily="34" charset="-122"/>
                <a:cs typeface="+mn-cs"/>
              </a:rPr>
              <a:t>GARCH-MIDAS</a:t>
            </a:r>
            <a:r>
              <a:rPr lang="zh-CN" altLang="en-US" sz="2800" b="1" cap="small" dirty="0">
                <a:latin typeface="微软雅黑" panose="020B0503020204020204" pitchFamily="34" charset="-122"/>
                <a:ea typeface="微软雅黑" panose="020B0503020204020204" pitchFamily="34" charset="-122"/>
                <a:cs typeface="+mn-cs"/>
              </a:rPr>
              <a:t>模型</a:t>
            </a:r>
            <a:endParaRPr sz="2800" b="1" cap="small" dirty="0">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27305" y="843280"/>
            <a:ext cx="11102340" cy="5601335"/>
          </a:xfrm>
          <a:prstGeom prst="rect">
            <a:avLst/>
          </a:prstGeom>
          <a:noFill/>
        </p:spPr>
        <p:txBody>
          <a:bodyPr wrap="square">
            <a:noAutofit/>
          </a:bodyPr>
          <a:lstStyle/>
          <a:p>
            <a:pPr marL="342900" indent="-342900">
              <a:lnSpc>
                <a:spcPct val="170000"/>
              </a:lnSpc>
              <a:buFont typeface="Arial" panose="020B0604020202020204" pitchFamily="34" charset="0"/>
              <a:buChar char="•"/>
            </a:pPr>
            <a:r>
              <a:rPr kumimoji="1" sz="2200" dirty="0">
                <a:latin typeface="Times New Roman" panose="02020603050405020304" pitchFamily="18" charset="0"/>
                <a:ea typeface="+mn-ea"/>
                <a:cs typeface="Times New Roman" panose="02020603050405020304" pitchFamily="18" charset="0"/>
              </a:rPr>
              <a:t>将已实现波动率以及宏观经济变量共同放入模型中构成双因子模型：基于宏观经济变量水平值GARCH-MIDAS单因子模型为：</a:t>
            </a:r>
          </a:p>
          <a:p>
            <a:pPr marL="342900" indent="-342900">
              <a:lnSpc>
                <a:spcPct val="170000"/>
              </a:lnSpc>
              <a:buFont typeface="Arial" panose="020B0604020202020204" pitchFamily="34" charset="0"/>
              <a:buChar char="•"/>
            </a:pPr>
            <a:endParaRPr kumimoji="1" sz="2200" dirty="0">
              <a:latin typeface="Times New Roman" panose="02020603050405020304" pitchFamily="18" charset="0"/>
              <a:ea typeface="+mn-ea"/>
              <a:cs typeface="Times New Roman" panose="02020603050405020304" pitchFamily="18" charset="0"/>
            </a:endParaRPr>
          </a:p>
          <a:p>
            <a:pPr marL="342900" indent="-342900">
              <a:lnSpc>
                <a:spcPct val="170000"/>
              </a:lnSpc>
              <a:buFont typeface="Arial" panose="020B0604020202020204" pitchFamily="34" charset="0"/>
              <a:buChar char="•"/>
            </a:pPr>
            <a:endParaRPr kumimoji="1" sz="2200" dirty="0">
              <a:latin typeface="Times New Roman" panose="02020603050405020304" pitchFamily="18" charset="0"/>
              <a:ea typeface="+mn-ea"/>
              <a:cs typeface="Times New Roman" panose="02020603050405020304" pitchFamily="18" charset="0"/>
            </a:endParaRPr>
          </a:p>
          <a:p>
            <a:pPr marL="342900" indent="-342900">
              <a:lnSpc>
                <a:spcPct val="170000"/>
              </a:lnSpc>
              <a:buFont typeface="Arial" panose="020B0604020202020204" pitchFamily="34" charset="0"/>
              <a:buChar char="•"/>
            </a:pPr>
            <a:r>
              <a:rPr kumimoji="1" sz="2200" dirty="0">
                <a:latin typeface="Times New Roman" panose="02020603050405020304" pitchFamily="18" charset="0"/>
                <a:ea typeface="+mn-ea"/>
                <a:cs typeface="Times New Roman" panose="02020603050405020304" pitchFamily="18" charset="0"/>
              </a:rPr>
              <a:t>其中，</a:t>
            </a:r>
            <a:r>
              <a:rPr kumimoji="1" lang="en-US" sz="2200" dirty="0">
                <a:latin typeface="Times New Roman" panose="02020603050405020304" pitchFamily="18" charset="0"/>
                <a:ea typeface="+mn-ea"/>
                <a:cs typeface="Times New Roman" panose="02020603050405020304" pitchFamily="18" charset="0"/>
              </a:rPr>
              <a:t>    </a:t>
            </a:r>
            <a:r>
              <a:rPr kumimoji="1" sz="2200" dirty="0">
                <a:latin typeface="Times New Roman" panose="02020603050405020304" pitchFamily="18" charset="0"/>
                <a:ea typeface="+mn-ea"/>
                <a:cs typeface="Times New Roman" panose="02020603050405020304" pitchFamily="18" charset="0"/>
              </a:rPr>
              <a:t>和</a:t>
            </a:r>
            <a:r>
              <a:rPr kumimoji="1" lang="en-US" sz="2200" dirty="0">
                <a:latin typeface="Times New Roman" panose="02020603050405020304" pitchFamily="18" charset="0"/>
                <a:ea typeface="+mn-ea"/>
                <a:cs typeface="Times New Roman" panose="02020603050405020304" pitchFamily="18" charset="0"/>
              </a:rPr>
              <a:t>    </a:t>
            </a:r>
            <a:r>
              <a:rPr kumimoji="1" sz="2200" dirty="0">
                <a:latin typeface="Times New Roman" panose="02020603050405020304" pitchFamily="18" charset="0"/>
                <a:ea typeface="+mn-ea"/>
                <a:cs typeface="Times New Roman" panose="02020603050405020304" pitchFamily="18" charset="0"/>
              </a:rPr>
              <a:t>分别为已实现波动率和宏观经济变量对波动率长期影响成分。以此类推，我们可以扩展上述模型，例如，构建一个基于已实现波动率和多个宏观经济变量的GARCH-MIDAS多因子模型，或者只基于多个宏观经济变量的GARCH-MIDAS多因子模型。</a:t>
            </a:r>
          </a:p>
          <a:p>
            <a:pPr marL="342900" indent="-342900">
              <a:lnSpc>
                <a:spcPct val="170000"/>
              </a:lnSpc>
              <a:buFont typeface="Arial" panose="020B0604020202020204" pitchFamily="34" charset="0"/>
              <a:buChar char="•"/>
            </a:pPr>
            <a:endParaRPr kumimoji="1" lang="en-US" altLang="zh-CN" sz="2200" dirty="0">
              <a:latin typeface="Times New Roman" panose="02020603050405020304" pitchFamily="18" charset="0"/>
              <a:ea typeface="+mn-ea"/>
              <a:cs typeface="Times New Roman" panose="02020603050405020304" pitchFamily="18" charset="0"/>
            </a:endParaRPr>
          </a:p>
        </p:txBody>
      </p:sp>
      <p:graphicFrame>
        <p:nvGraphicFramePr>
          <p:cNvPr id="3" name="对象 -2147482433"/>
          <p:cNvGraphicFramePr>
            <a:graphicFrameLocks noChangeAspect="1"/>
          </p:cNvGraphicFramePr>
          <p:nvPr/>
        </p:nvGraphicFramePr>
        <p:xfrm>
          <a:off x="476885" y="2234565"/>
          <a:ext cx="5596890" cy="716280"/>
        </p:xfrm>
        <a:graphic>
          <a:graphicData uri="http://schemas.openxmlformats.org/presentationml/2006/ole">
            <mc:AlternateContent xmlns:mc="http://schemas.openxmlformats.org/markup-compatibility/2006">
              <mc:Choice xmlns:v="urn:schemas-microsoft-com:vml" Requires="v">
                <p:oleObj r:id="rId2" imgW="3454400" imgH="406400" progId="Equation.DSMT4">
                  <p:embed/>
                </p:oleObj>
              </mc:Choice>
              <mc:Fallback>
                <p:oleObj r:id="rId2" imgW="3454400" imgH="406400" progId="Equation.DSMT4">
                  <p:embed/>
                  <p:pic>
                    <p:nvPicPr>
                      <p:cNvPr id="3" name="对象 -2147482433"/>
                      <p:cNvPicPr/>
                      <p:nvPr/>
                    </p:nvPicPr>
                    <p:blipFill>
                      <a:blip r:embed="rId3"/>
                      <a:stretch>
                        <a:fillRect/>
                      </a:stretch>
                    </p:blipFill>
                    <p:spPr>
                      <a:xfrm>
                        <a:off x="476885" y="2234565"/>
                        <a:ext cx="5596890" cy="716280"/>
                      </a:xfrm>
                      <a:prstGeom prst="rect">
                        <a:avLst/>
                      </a:prstGeom>
                      <a:noFill/>
                      <a:ln w="38100">
                        <a:noFill/>
                        <a:miter/>
                      </a:ln>
                    </p:spPr>
                  </p:pic>
                </p:oleObj>
              </mc:Fallback>
            </mc:AlternateContent>
          </a:graphicData>
        </a:graphic>
      </p:graphicFrame>
      <p:graphicFrame>
        <p:nvGraphicFramePr>
          <p:cNvPr id="4" name="对象 -2147482577"/>
          <p:cNvGraphicFramePr>
            <a:graphicFrameLocks noChangeAspect="1"/>
          </p:cNvGraphicFramePr>
          <p:nvPr/>
        </p:nvGraphicFramePr>
        <p:xfrm>
          <a:off x="1052830" y="3284855"/>
          <a:ext cx="401955" cy="401955"/>
        </p:xfrm>
        <a:graphic>
          <a:graphicData uri="http://schemas.openxmlformats.org/presentationml/2006/ole">
            <mc:AlternateContent xmlns:mc="http://schemas.openxmlformats.org/markup-compatibility/2006">
              <mc:Choice xmlns:v="urn:schemas-microsoft-com:vml" Requires="v">
                <p:oleObj r:id="rId4" imgW="215900" imgH="203200" progId="Equation.DSMT4">
                  <p:embed/>
                </p:oleObj>
              </mc:Choice>
              <mc:Fallback>
                <p:oleObj r:id="rId4" imgW="215900" imgH="203200" progId="Equation.DSMT4">
                  <p:embed/>
                  <p:pic>
                    <p:nvPicPr>
                      <p:cNvPr id="4" name="对象 -2147482577"/>
                      <p:cNvPicPr/>
                      <p:nvPr/>
                    </p:nvPicPr>
                    <p:blipFill>
                      <a:blip r:embed="rId5"/>
                      <a:stretch>
                        <a:fillRect/>
                      </a:stretch>
                    </p:blipFill>
                    <p:spPr>
                      <a:xfrm>
                        <a:off x="1052830" y="3284855"/>
                        <a:ext cx="401955" cy="401955"/>
                      </a:xfrm>
                      <a:prstGeom prst="rect">
                        <a:avLst/>
                      </a:prstGeom>
                      <a:noFill/>
                      <a:ln w="38100">
                        <a:noFill/>
                        <a:miter/>
                      </a:ln>
                    </p:spPr>
                  </p:pic>
                </p:oleObj>
              </mc:Fallback>
            </mc:AlternateContent>
          </a:graphicData>
        </a:graphic>
      </p:graphicFrame>
      <p:graphicFrame>
        <p:nvGraphicFramePr>
          <p:cNvPr id="5" name="对象 -2147482576"/>
          <p:cNvGraphicFramePr>
            <a:graphicFrameLocks noChangeAspect="1"/>
          </p:cNvGraphicFramePr>
          <p:nvPr/>
        </p:nvGraphicFramePr>
        <p:xfrm>
          <a:off x="1772920" y="3321685"/>
          <a:ext cx="307340" cy="365125"/>
        </p:xfrm>
        <a:graphic>
          <a:graphicData uri="http://schemas.openxmlformats.org/presentationml/2006/ole">
            <mc:AlternateContent xmlns:mc="http://schemas.openxmlformats.org/markup-compatibility/2006">
              <mc:Choice xmlns:v="urn:schemas-microsoft-com:vml" Requires="v">
                <p:oleObj r:id="rId6" imgW="177800" imgH="203200" progId="Equation.DSMT4">
                  <p:embed/>
                </p:oleObj>
              </mc:Choice>
              <mc:Fallback>
                <p:oleObj r:id="rId6" imgW="177800" imgH="203200" progId="Equation.DSMT4">
                  <p:embed/>
                  <p:pic>
                    <p:nvPicPr>
                      <p:cNvPr id="5" name="对象 -2147482576"/>
                      <p:cNvPicPr/>
                      <p:nvPr/>
                    </p:nvPicPr>
                    <p:blipFill>
                      <a:blip r:embed="rId7"/>
                      <a:stretch>
                        <a:fillRect/>
                      </a:stretch>
                    </p:blipFill>
                    <p:spPr>
                      <a:xfrm>
                        <a:off x="1772920" y="3321685"/>
                        <a:ext cx="307340" cy="365125"/>
                      </a:xfrm>
                      <a:prstGeom prst="rect">
                        <a:avLst/>
                      </a:prstGeom>
                      <a:noFill/>
                      <a:ln w="38100">
                        <a:noFill/>
                        <a:miter/>
                      </a:ln>
                    </p:spPr>
                  </p:pic>
                </p:oleObj>
              </mc:Fallback>
            </mc:AlternateContent>
          </a:graphicData>
        </a:graphic>
      </p:graphicFrame>
    </p:spTree>
    <p:extLst>
      <p:ext uri="{BB962C8B-B14F-4D97-AF65-F5344CB8AC3E}">
        <p14:creationId xmlns:p14="http://schemas.microsoft.com/office/powerpoint/2010/main" val="15843379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6840" y="-99695"/>
            <a:ext cx="8281035" cy="850265"/>
          </a:xfrm>
        </p:spPr>
        <p:txBody>
          <a:bodyPr/>
          <a:lstStyle/>
          <a:p>
            <a:pPr algn="l"/>
            <a:r>
              <a:rPr sz="2800" b="1" cap="small" dirty="0">
                <a:latin typeface="微软雅黑" panose="020B0503020204020204" pitchFamily="34" charset="-122"/>
                <a:ea typeface="微软雅黑" panose="020B0503020204020204" pitchFamily="34" charset="-122"/>
                <a:cs typeface="+mn-cs"/>
              </a:rPr>
              <a:t>第</a:t>
            </a:r>
            <a:r>
              <a:rPr lang="zh-CN" altLang="en-US" sz="2800" b="1" cap="small" dirty="0">
                <a:latin typeface="微软雅黑" panose="020B0503020204020204" pitchFamily="34" charset="-122"/>
                <a:ea typeface="微软雅黑" panose="020B0503020204020204" pitchFamily="34" charset="-122"/>
              </a:rPr>
              <a:t>六</a:t>
            </a:r>
            <a:r>
              <a:rPr sz="2800" b="1" cap="small" dirty="0">
                <a:latin typeface="微软雅黑" panose="020B0503020204020204" pitchFamily="34" charset="-122"/>
                <a:ea typeface="微软雅黑" panose="020B0503020204020204" pitchFamily="34" charset="-122"/>
                <a:cs typeface="+mn-cs"/>
              </a:rPr>
              <a:t>节</a:t>
            </a:r>
            <a:r>
              <a:rPr lang="en-US" sz="2800" b="1" cap="small" dirty="0">
                <a:latin typeface="微软雅黑" panose="020B0503020204020204" pitchFamily="34" charset="-122"/>
                <a:ea typeface="微软雅黑" panose="020B0503020204020204" pitchFamily="34" charset="-122"/>
                <a:cs typeface="+mn-cs"/>
              </a:rPr>
              <a:t> </a:t>
            </a:r>
            <a:r>
              <a:rPr lang="zh-CN" altLang="en-US" sz="2800" b="1" cap="small" dirty="0">
                <a:latin typeface="微软雅黑" panose="020B0503020204020204" pitchFamily="34" charset="-122"/>
                <a:ea typeface="微软雅黑" panose="020B0503020204020204" pitchFamily="34" charset="-122"/>
                <a:cs typeface="+mn-cs"/>
              </a:rPr>
              <a:t>其他</a:t>
            </a:r>
            <a:r>
              <a:rPr lang="en-US" sz="2800" b="1" cap="small" dirty="0">
                <a:latin typeface="微软雅黑" panose="020B0503020204020204" pitchFamily="34" charset="-122"/>
                <a:ea typeface="微软雅黑" panose="020B0503020204020204" pitchFamily="34" charset="-122"/>
                <a:cs typeface="+mn-cs"/>
              </a:rPr>
              <a:t>GARCH</a:t>
            </a:r>
            <a:r>
              <a:rPr lang="zh-CN" altLang="en-US" sz="2800" b="1" cap="small" dirty="0">
                <a:latin typeface="微软雅黑" panose="020B0503020204020204" pitchFamily="34" charset="-122"/>
                <a:ea typeface="微软雅黑" panose="020B0503020204020204" pitchFamily="34" charset="-122"/>
                <a:cs typeface="+mn-cs"/>
              </a:rPr>
              <a:t>族</a:t>
            </a:r>
            <a:r>
              <a:rPr lang="en-US" altLang="zh-CN" sz="2800" b="1" cap="small" dirty="0">
                <a:latin typeface="微软雅黑" panose="020B0503020204020204" pitchFamily="34" charset="-122"/>
                <a:ea typeface="微软雅黑" panose="020B0503020204020204" pitchFamily="34" charset="-122"/>
                <a:cs typeface="+mn-cs"/>
              </a:rPr>
              <a:t>—— </a:t>
            </a:r>
            <a:r>
              <a:rPr lang="en-US" sz="2800" b="1" cap="small" dirty="0">
                <a:latin typeface="微软雅黑" panose="020B0503020204020204" pitchFamily="34" charset="-122"/>
                <a:ea typeface="微软雅黑" panose="020B0503020204020204" pitchFamily="34" charset="-122"/>
                <a:cs typeface="+mn-cs"/>
              </a:rPr>
              <a:t>GARCH-MIDAS</a:t>
            </a:r>
            <a:r>
              <a:rPr lang="zh-CN" altLang="en-US" sz="2800" b="1" cap="small" dirty="0">
                <a:latin typeface="微软雅黑" panose="020B0503020204020204" pitchFamily="34" charset="-122"/>
                <a:ea typeface="微软雅黑" panose="020B0503020204020204" pitchFamily="34" charset="-122"/>
                <a:cs typeface="+mn-cs"/>
              </a:rPr>
              <a:t>模型</a:t>
            </a:r>
            <a:endParaRPr sz="2800" b="1" cap="small" dirty="0">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33655" y="620395"/>
            <a:ext cx="11926570" cy="5941695"/>
          </a:xfrm>
          <a:prstGeom prst="rect">
            <a:avLst/>
          </a:prstGeom>
          <a:noFill/>
        </p:spPr>
        <p:txBody>
          <a:bodyPr wrap="square">
            <a:noAutofit/>
          </a:bodyPr>
          <a:lstStyle/>
          <a:p>
            <a:pPr marL="0" indent="0">
              <a:lnSpc>
                <a:spcPct val="170000"/>
              </a:lnSpc>
              <a:buFont typeface="Arial" panose="020B0604020202020204" pitchFamily="34" charset="0"/>
              <a:buNone/>
            </a:pPr>
            <a:r>
              <a:rPr kumimoji="1" lang="en-US" sz="2200" dirty="0">
                <a:latin typeface="Times New Roman" panose="02020603050405020304" pitchFamily="18" charset="0"/>
                <a:ea typeface="+mn-ea"/>
                <a:cs typeface="Times New Roman" panose="02020603050405020304" pitchFamily="18" charset="0"/>
              </a:rPr>
              <a:t>【例2-8】利用GARCH-MIDAS单因子模型预测股市波动率</a:t>
            </a:r>
          </a:p>
          <a:p>
            <a:pPr marL="342900" indent="-342900">
              <a:lnSpc>
                <a:spcPct val="170000"/>
              </a:lnSpc>
              <a:buFont typeface="Arial" panose="020B0604020202020204" pitchFamily="34" charset="0"/>
              <a:buChar char="•"/>
            </a:pPr>
            <a:r>
              <a:rPr kumimoji="1" lang="en-US" sz="2200" dirty="0">
                <a:latin typeface="Times New Roman" panose="02020603050405020304" pitchFamily="18" charset="0"/>
                <a:ea typeface="+mn-ea"/>
                <a:cs typeface="Times New Roman" panose="02020603050405020304" pitchFamily="18" charset="0"/>
              </a:rPr>
              <a:t>我们选取从2020年1月4日至2023年5月8日中国上证指数的收益率作为样本数据，构建GARCH(1,1)-MIDAS单一因子模型分解股市波动的长期成分。     </a:t>
            </a:r>
          </a:p>
          <a:p>
            <a:pPr marL="0" indent="0" algn="ctr">
              <a:lnSpc>
                <a:spcPct val="170000"/>
              </a:lnSpc>
              <a:buFont typeface="Arial" panose="020B0604020202020204" pitchFamily="34" charset="0"/>
              <a:buNone/>
            </a:pPr>
            <a:r>
              <a:rPr kumimoji="1" lang="en-US" sz="2200" dirty="0">
                <a:latin typeface="Times New Roman" panose="02020603050405020304" pitchFamily="18" charset="0"/>
                <a:ea typeface="+mn-ea"/>
                <a:cs typeface="Times New Roman" panose="02020603050405020304" pitchFamily="18" charset="0"/>
              </a:rPr>
              <a:t>表2-1 GARCH-MIDAS因子模型参数估计结果                                                               </a:t>
            </a:r>
            <a:endParaRPr kumimoji="1" sz="2200" dirty="0">
              <a:latin typeface="Times New Roman" panose="02020603050405020304" pitchFamily="18" charset="0"/>
              <a:ea typeface="+mn-ea"/>
              <a:cs typeface="Times New Roman" panose="02020603050405020304" pitchFamily="18" charset="0"/>
            </a:endParaRPr>
          </a:p>
          <a:p>
            <a:pPr marL="0" indent="0" algn="r">
              <a:lnSpc>
                <a:spcPct val="170000"/>
              </a:lnSpc>
              <a:buFont typeface="Arial" panose="020B0604020202020204" pitchFamily="34" charset="0"/>
              <a:buNone/>
            </a:pPr>
            <a:r>
              <a:rPr kumimoji="1" lang="en-US" sz="2200" dirty="0">
                <a:latin typeface="Times New Roman" panose="02020603050405020304" pitchFamily="18" charset="0"/>
                <a:ea typeface="+mn-ea"/>
                <a:cs typeface="Times New Roman" panose="02020603050405020304" pitchFamily="18" charset="0"/>
              </a:rPr>
              <a:t>                                                    </a:t>
            </a:r>
            <a:endParaRPr kumimoji="1" lang="zh-CN" sz="2200" dirty="0">
              <a:latin typeface="Times New Roman" panose="02020603050405020304" pitchFamily="18" charset="0"/>
              <a:ea typeface="+mn-ea"/>
              <a:cs typeface="Times New Roman" panose="02020603050405020304" pitchFamily="18" charset="0"/>
            </a:endParaRPr>
          </a:p>
        </p:txBody>
      </p:sp>
      <p:pic>
        <p:nvPicPr>
          <p:cNvPr id="3" name="图片 2"/>
          <p:cNvPicPr>
            <a:picLocks noChangeAspect="1"/>
          </p:cNvPicPr>
          <p:nvPr/>
        </p:nvPicPr>
        <p:blipFill>
          <a:blip r:embed="rId2"/>
          <a:stretch>
            <a:fillRect/>
          </a:stretch>
        </p:blipFill>
        <p:spPr>
          <a:xfrm>
            <a:off x="1988820" y="3068955"/>
            <a:ext cx="7892415" cy="3453765"/>
          </a:xfrm>
          <a:prstGeom prst="rect">
            <a:avLst/>
          </a:prstGeom>
        </p:spPr>
      </p:pic>
    </p:spTree>
    <p:extLst>
      <p:ext uri="{BB962C8B-B14F-4D97-AF65-F5344CB8AC3E}">
        <p14:creationId xmlns:p14="http://schemas.microsoft.com/office/powerpoint/2010/main" val="7606540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6840" y="-99695"/>
            <a:ext cx="8497059" cy="850265"/>
          </a:xfrm>
        </p:spPr>
        <p:txBody>
          <a:bodyPr/>
          <a:lstStyle/>
          <a:p>
            <a:pPr algn="l"/>
            <a:r>
              <a:rPr sz="2800" b="1" cap="small" dirty="0">
                <a:latin typeface="微软雅黑" panose="020B0503020204020204" pitchFamily="34" charset="-122"/>
                <a:ea typeface="微软雅黑" panose="020B0503020204020204" pitchFamily="34" charset="-122"/>
                <a:cs typeface="+mn-cs"/>
              </a:rPr>
              <a:t>第</a:t>
            </a:r>
            <a:r>
              <a:rPr lang="zh-CN" altLang="en-US" sz="2800" b="1" cap="small" dirty="0">
                <a:latin typeface="微软雅黑" panose="020B0503020204020204" pitchFamily="34" charset="-122"/>
                <a:ea typeface="微软雅黑" panose="020B0503020204020204" pitchFamily="34" charset="-122"/>
              </a:rPr>
              <a:t>六</a:t>
            </a:r>
            <a:r>
              <a:rPr sz="2800" b="1" cap="small" dirty="0">
                <a:latin typeface="微软雅黑" panose="020B0503020204020204" pitchFamily="34" charset="-122"/>
                <a:ea typeface="微软雅黑" panose="020B0503020204020204" pitchFamily="34" charset="-122"/>
                <a:cs typeface="+mn-cs"/>
              </a:rPr>
              <a:t>节</a:t>
            </a:r>
            <a:r>
              <a:rPr lang="en-US" sz="2800" b="1" cap="small" dirty="0">
                <a:latin typeface="微软雅黑" panose="020B0503020204020204" pitchFamily="34" charset="-122"/>
                <a:ea typeface="微软雅黑" panose="020B0503020204020204" pitchFamily="34" charset="-122"/>
                <a:cs typeface="+mn-cs"/>
              </a:rPr>
              <a:t> </a:t>
            </a:r>
            <a:r>
              <a:rPr lang="zh-CN" altLang="en-US" sz="2800" b="1" cap="small" dirty="0">
                <a:latin typeface="微软雅黑" panose="020B0503020204020204" pitchFamily="34" charset="-122"/>
                <a:ea typeface="微软雅黑" panose="020B0503020204020204" pitchFamily="34" charset="-122"/>
                <a:cs typeface="+mn-cs"/>
              </a:rPr>
              <a:t>其他</a:t>
            </a:r>
            <a:r>
              <a:rPr lang="en-US" sz="2800" b="1" cap="small" dirty="0">
                <a:latin typeface="微软雅黑" panose="020B0503020204020204" pitchFamily="34" charset="-122"/>
                <a:ea typeface="微软雅黑" panose="020B0503020204020204" pitchFamily="34" charset="-122"/>
                <a:cs typeface="+mn-cs"/>
              </a:rPr>
              <a:t>GARCH</a:t>
            </a:r>
            <a:r>
              <a:rPr lang="zh-CN" altLang="en-US" sz="2800" b="1" cap="small" dirty="0">
                <a:latin typeface="微软雅黑" panose="020B0503020204020204" pitchFamily="34" charset="-122"/>
                <a:ea typeface="微软雅黑" panose="020B0503020204020204" pitchFamily="34" charset="-122"/>
                <a:cs typeface="+mn-cs"/>
              </a:rPr>
              <a:t>族</a:t>
            </a:r>
            <a:r>
              <a:rPr lang="en-US" altLang="zh-CN" sz="2800" b="1" cap="small" dirty="0">
                <a:latin typeface="微软雅黑" panose="020B0503020204020204" pitchFamily="34" charset="-122"/>
                <a:ea typeface="微软雅黑" panose="020B0503020204020204" pitchFamily="34" charset="-122"/>
                <a:cs typeface="+mn-cs"/>
              </a:rPr>
              <a:t>—— </a:t>
            </a:r>
            <a:r>
              <a:rPr lang="en-US" sz="2800" b="1" cap="small" dirty="0">
                <a:latin typeface="微软雅黑" panose="020B0503020204020204" pitchFamily="34" charset="-122"/>
                <a:ea typeface="微软雅黑" panose="020B0503020204020204" pitchFamily="34" charset="-122"/>
                <a:cs typeface="+mn-cs"/>
              </a:rPr>
              <a:t>GARCH-MIDAS</a:t>
            </a:r>
            <a:r>
              <a:rPr lang="zh-CN" altLang="en-US" sz="2800" b="1" cap="small" dirty="0">
                <a:latin typeface="微软雅黑" panose="020B0503020204020204" pitchFamily="34" charset="-122"/>
                <a:ea typeface="微软雅黑" panose="020B0503020204020204" pitchFamily="34" charset="-122"/>
                <a:cs typeface="+mn-cs"/>
              </a:rPr>
              <a:t>模型</a:t>
            </a:r>
            <a:endParaRPr sz="2800" b="1" cap="small" dirty="0">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33655" y="620395"/>
            <a:ext cx="11926570" cy="5941695"/>
          </a:xfrm>
          <a:prstGeom prst="rect">
            <a:avLst/>
          </a:prstGeom>
          <a:noFill/>
        </p:spPr>
        <p:txBody>
          <a:bodyPr wrap="square">
            <a:noAutofit/>
          </a:bodyPr>
          <a:lstStyle/>
          <a:p>
            <a:pPr marL="342900" indent="-342900">
              <a:lnSpc>
                <a:spcPct val="170000"/>
              </a:lnSpc>
              <a:buFont typeface="Arial" panose="020B0604020202020204" pitchFamily="34" charset="0"/>
              <a:buChar char="•"/>
            </a:pPr>
            <a:r>
              <a:rPr kumimoji="1" lang="en-US" sz="2200" dirty="0">
                <a:latin typeface="Times New Roman" panose="02020603050405020304" pitchFamily="18" charset="0"/>
                <a:ea typeface="+mn-ea"/>
                <a:cs typeface="Times New Roman" panose="02020603050405020304" pitchFamily="18" charset="0"/>
                <a:sym typeface="+mn-ea"/>
              </a:rPr>
              <a:t>由表中结果可知，在GARCH-MIDAS模型中，除外</a:t>
            </a:r>
            <a:r>
              <a:rPr kumimoji="1" lang="en-US" sz="2200" i="1" dirty="0">
                <a:latin typeface="Times New Roman" panose="02020603050405020304" pitchFamily="18" charset="0"/>
                <a:ea typeface="+mn-ea"/>
                <a:cs typeface="Times New Roman" panose="02020603050405020304" pitchFamily="18" charset="0"/>
                <a:sym typeface="+mn-ea"/>
              </a:rPr>
              <a:t>μ</a:t>
            </a:r>
            <a:r>
              <a:rPr kumimoji="1" lang="en-US" sz="2200" dirty="0">
                <a:latin typeface="Times New Roman" panose="02020603050405020304" pitchFamily="18" charset="0"/>
                <a:ea typeface="+mn-ea"/>
                <a:cs typeface="Times New Roman" panose="02020603050405020304" pitchFamily="18" charset="0"/>
                <a:sym typeface="+mn-ea"/>
              </a:rPr>
              <a:t>，其他所有系数都是统计显著的，这表明使用日度数据模型估计效果较为稳健。其中，有             ，这表明GARCH效应是显著的，即股指对数收益率的短期成分满足GARCH（1，1）过程，也表明短期波动是稳定的，短期波动成分在长期内是趋同的。特别</a:t>
            </a:r>
            <a:r>
              <a:rPr kumimoji="1" lang="zh-CN" altLang="en-US" sz="2200" dirty="0">
                <a:latin typeface="Times New Roman" panose="02020603050405020304" pitchFamily="18" charset="0"/>
                <a:ea typeface="+mn-ea"/>
                <a:cs typeface="Times New Roman" panose="02020603050405020304" pitchFamily="18" charset="0"/>
                <a:sym typeface="+mn-ea"/>
              </a:rPr>
              <a:t>的</a:t>
            </a:r>
            <a:r>
              <a:rPr kumimoji="1" lang="en-US" sz="2200" dirty="0">
                <a:latin typeface="Times New Roman" panose="02020603050405020304" pitchFamily="18" charset="0"/>
                <a:ea typeface="+mn-ea"/>
                <a:cs typeface="Times New Roman" panose="02020603050405020304" pitchFamily="18" charset="0"/>
                <a:sym typeface="+mn-ea"/>
              </a:rPr>
              <a:t>，  是股指所有滞后的低频已实现波动对股市波动长期成分的总效应，如果大于零，则表明当本月度波动性增加时，股市波动的长期成分在下个季度也会增加。 的值越大，长期成分的波动性越大，金融市场本身就越脆弱。由估计结果可知，  显著为0.0357，这表明低频已实现波动受长期波动成分的影响较小，短期波动是影响总波动的主要因素。   是GARCH-MIDAS模型中模型的最优估计权重，显著为1.5158。根据GARCH-MIDAS模型估计后获得的RMSE值为5.775e-04，接近0，说明模型的拟合效果较好。</a:t>
            </a:r>
            <a:r>
              <a:rPr kumimoji="1" lang="en-US" sz="2200" dirty="0">
                <a:latin typeface="Times New Roman" panose="02020603050405020304" pitchFamily="18" charset="0"/>
                <a:ea typeface="+mn-ea"/>
                <a:cs typeface="Times New Roman" panose="02020603050405020304" pitchFamily="18" charset="0"/>
              </a:rPr>
              <a:t>    </a:t>
            </a:r>
          </a:p>
          <a:p>
            <a:pPr marL="0" indent="0" algn="r">
              <a:lnSpc>
                <a:spcPct val="170000"/>
              </a:lnSpc>
              <a:buFont typeface="Arial" panose="020B0604020202020204" pitchFamily="34" charset="0"/>
              <a:buNone/>
            </a:pPr>
            <a:r>
              <a:rPr kumimoji="1" lang="en-US" sz="2200" dirty="0">
                <a:latin typeface="Times New Roman" panose="02020603050405020304" pitchFamily="18" charset="0"/>
                <a:ea typeface="+mn-ea"/>
                <a:cs typeface="Times New Roman" panose="02020603050405020304" pitchFamily="18" charset="0"/>
              </a:rPr>
              <a:t>                                                    </a:t>
            </a:r>
            <a:endParaRPr kumimoji="1" lang="zh-CN" sz="2200" dirty="0">
              <a:latin typeface="Times New Roman" panose="02020603050405020304" pitchFamily="18" charset="0"/>
              <a:ea typeface="+mn-ea"/>
              <a:cs typeface="Times New Roman" panose="02020603050405020304" pitchFamily="18" charset="0"/>
            </a:endParaRPr>
          </a:p>
        </p:txBody>
      </p:sp>
      <p:graphicFrame>
        <p:nvGraphicFramePr>
          <p:cNvPr id="3" name="对象 -2147482568"/>
          <p:cNvGraphicFramePr>
            <a:graphicFrameLocks noChangeAspect="1"/>
          </p:cNvGraphicFramePr>
          <p:nvPr/>
        </p:nvGraphicFramePr>
        <p:xfrm>
          <a:off x="6309360" y="1449070"/>
          <a:ext cx="995045" cy="365125"/>
        </p:xfrm>
        <a:graphic>
          <a:graphicData uri="http://schemas.openxmlformats.org/presentationml/2006/ole">
            <mc:AlternateContent xmlns:mc="http://schemas.openxmlformats.org/markup-compatibility/2006">
              <mc:Choice xmlns:v="urn:schemas-microsoft-com:vml" Requires="v">
                <p:oleObj r:id="rId2" imgW="533400" imgH="190500" progId="Equation.DSMT4">
                  <p:embed/>
                </p:oleObj>
              </mc:Choice>
              <mc:Fallback>
                <p:oleObj r:id="rId2" imgW="533400" imgH="190500" progId="Equation.DSMT4">
                  <p:embed/>
                  <p:pic>
                    <p:nvPicPr>
                      <p:cNvPr id="3" name="对象 -2147482568"/>
                      <p:cNvPicPr/>
                      <p:nvPr/>
                    </p:nvPicPr>
                    <p:blipFill>
                      <a:blip r:embed="rId3"/>
                      <a:stretch>
                        <a:fillRect/>
                      </a:stretch>
                    </p:blipFill>
                    <p:spPr>
                      <a:xfrm>
                        <a:off x="6309360" y="1449070"/>
                        <a:ext cx="995045" cy="365125"/>
                      </a:xfrm>
                      <a:prstGeom prst="rect">
                        <a:avLst/>
                      </a:prstGeom>
                      <a:noFill/>
                      <a:ln w="38100">
                        <a:noFill/>
                        <a:miter/>
                      </a:ln>
                    </p:spPr>
                  </p:pic>
                </p:oleObj>
              </mc:Fallback>
            </mc:AlternateContent>
          </a:graphicData>
        </a:graphic>
      </p:graphicFrame>
      <p:graphicFrame>
        <p:nvGraphicFramePr>
          <p:cNvPr id="4" name="对象 -2147482567"/>
          <p:cNvGraphicFramePr>
            <a:graphicFrameLocks noChangeAspect="1"/>
          </p:cNvGraphicFramePr>
          <p:nvPr/>
        </p:nvGraphicFramePr>
        <p:xfrm>
          <a:off x="4220845" y="2564765"/>
          <a:ext cx="421640" cy="356235"/>
        </p:xfrm>
        <a:graphic>
          <a:graphicData uri="http://schemas.openxmlformats.org/presentationml/2006/ole">
            <mc:AlternateContent xmlns:mc="http://schemas.openxmlformats.org/markup-compatibility/2006">
              <mc:Choice xmlns:v="urn:schemas-microsoft-com:vml" Requires="v">
                <p:oleObj r:id="rId4" imgW="127000" imgH="165100" progId="Equation.DSMT4">
                  <p:embed/>
                </p:oleObj>
              </mc:Choice>
              <mc:Fallback>
                <p:oleObj r:id="rId4" imgW="127000" imgH="165100" progId="Equation.DSMT4">
                  <p:embed/>
                  <p:pic>
                    <p:nvPicPr>
                      <p:cNvPr id="4" name="对象 -2147482567"/>
                      <p:cNvPicPr/>
                      <p:nvPr/>
                    </p:nvPicPr>
                    <p:blipFill>
                      <a:blip r:embed="rId5"/>
                      <a:stretch>
                        <a:fillRect/>
                      </a:stretch>
                    </p:blipFill>
                    <p:spPr>
                      <a:xfrm>
                        <a:off x="4220845" y="2564765"/>
                        <a:ext cx="421640" cy="356235"/>
                      </a:xfrm>
                      <a:prstGeom prst="rect">
                        <a:avLst/>
                      </a:prstGeom>
                      <a:noFill/>
                      <a:ln w="38100">
                        <a:noFill/>
                        <a:miter/>
                      </a:ln>
                    </p:spPr>
                  </p:pic>
                </p:oleObj>
              </mc:Fallback>
            </mc:AlternateContent>
          </a:graphicData>
        </a:graphic>
      </p:graphicFrame>
      <p:graphicFrame>
        <p:nvGraphicFramePr>
          <p:cNvPr id="6" name="对象 -2147482567"/>
          <p:cNvGraphicFramePr>
            <a:graphicFrameLocks noChangeAspect="1"/>
          </p:cNvGraphicFramePr>
          <p:nvPr/>
        </p:nvGraphicFramePr>
        <p:xfrm>
          <a:off x="836930" y="3717290"/>
          <a:ext cx="421640" cy="356235"/>
        </p:xfrm>
        <a:graphic>
          <a:graphicData uri="http://schemas.openxmlformats.org/presentationml/2006/ole">
            <mc:AlternateContent xmlns:mc="http://schemas.openxmlformats.org/markup-compatibility/2006">
              <mc:Choice xmlns:v="urn:schemas-microsoft-com:vml" Requires="v">
                <p:oleObj r:id="rId6" imgW="127000" imgH="165100" progId="Equation.DSMT4">
                  <p:embed/>
                </p:oleObj>
              </mc:Choice>
              <mc:Fallback>
                <p:oleObj r:id="rId6" imgW="127000" imgH="165100" progId="Equation.DSMT4">
                  <p:embed/>
                  <p:pic>
                    <p:nvPicPr>
                      <p:cNvPr id="6" name="对象 -2147482567"/>
                      <p:cNvPicPr/>
                      <p:nvPr/>
                    </p:nvPicPr>
                    <p:blipFill>
                      <a:blip r:embed="rId5"/>
                      <a:stretch>
                        <a:fillRect/>
                      </a:stretch>
                    </p:blipFill>
                    <p:spPr>
                      <a:xfrm>
                        <a:off x="836930" y="3717290"/>
                        <a:ext cx="421640" cy="356235"/>
                      </a:xfrm>
                      <a:prstGeom prst="rect">
                        <a:avLst/>
                      </a:prstGeom>
                      <a:noFill/>
                      <a:ln w="38100">
                        <a:noFill/>
                        <a:miter/>
                      </a:ln>
                    </p:spPr>
                  </p:pic>
                </p:oleObj>
              </mc:Fallback>
            </mc:AlternateContent>
          </a:graphicData>
        </a:graphic>
      </p:graphicFrame>
      <p:graphicFrame>
        <p:nvGraphicFramePr>
          <p:cNvPr id="8" name="对象 -2147482567"/>
          <p:cNvGraphicFramePr>
            <a:graphicFrameLocks noChangeAspect="1"/>
          </p:cNvGraphicFramePr>
          <p:nvPr/>
        </p:nvGraphicFramePr>
        <p:xfrm>
          <a:off x="10701655" y="3717290"/>
          <a:ext cx="421640" cy="356235"/>
        </p:xfrm>
        <a:graphic>
          <a:graphicData uri="http://schemas.openxmlformats.org/presentationml/2006/ole">
            <mc:AlternateContent xmlns:mc="http://schemas.openxmlformats.org/markup-compatibility/2006">
              <mc:Choice xmlns:v="urn:schemas-microsoft-com:vml" Requires="v">
                <p:oleObj r:id="rId7" imgW="127000" imgH="165100" progId="Equation.DSMT4">
                  <p:embed/>
                </p:oleObj>
              </mc:Choice>
              <mc:Fallback>
                <p:oleObj r:id="rId7" imgW="127000" imgH="165100" progId="Equation.DSMT4">
                  <p:embed/>
                  <p:pic>
                    <p:nvPicPr>
                      <p:cNvPr id="8" name="对象 -2147482567"/>
                      <p:cNvPicPr/>
                      <p:nvPr/>
                    </p:nvPicPr>
                    <p:blipFill>
                      <a:blip r:embed="rId5"/>
                      <a:stretch>
                        <a:fillRect/>
                      </a:stretch>
                    </p:blipFill>
                    <p:spPr>
                      <a:xfrm>
                        <a:off x="10701655" y="3717290"/>
                        <a:ext cx="421640" cy="356235"/>
                      </a:xfrm>
                      <a:prstGeom prst="rect">
                        <a:avLst/>
                      </a:prstGeom>
                      <a:noFill/>
                      <a:ln w="38100">
                        <a:noFill/>
                        <a:miter/>
                      </a:ln>
                    </p:spPr>
                  </p:pic>
                </p:oleObj>
              </mc:Fallback>
            </mc:AlternateContent>
          </a:graphicData>
        </a:graphic>
      </p:graphicFrame>
      <p:graphicFrame>
        <p:nvGraphicFramePr>
          <p:cNvPr id="11" name="对象 -2147482432"/>
          <p:cNvGraphicFramePr>
            <a:graphicFrameLocks noChangeAspect="1"/>
          </p:cNvGraphicFramePr>
          <p:nvPr/>
        </p:nvGraphicFramePr>
        <p:xfrm>
          <a:off x="836930" y="4869180"/>
          <a:ext cx="356235" cy="310515"/>
        </p:xfrm>
        <a:graphic>
          <a:graphicData uri="http://schemas.openxmlformats.org/presentationml/2006/ole">
            <mc:AlternateContent xmlns:mc="http://schemas.openxmlformats.org/markup-compatibility/2006">
              <mc:Choice xmlns:v="urn:schemas-microsoft-com:vml" Requires="v">
                <p:oleObj r:id="rId8" imgW="139700" imgH="127000" progId="Equation.DSMT4">
                  <p:embed/>
                </p:oleObj>
              </mc:Choice>
              <mc:Fallback>
                <p:oleObj r:id="rId8" imgW="139700" imgH="127000" progId="Equation.DSMT4">
                  <p:embed/>
                  <p:pic>
                    <p:nvPicPr>
                      <p:cNvPr id="11" name="对象 -2147482432"/>
                      <p:cNvPicPr/>
                      <p:nvPr/>
                    </p:nvPicPr>
                    <p:blipFill>
                      <a:blip r:embed="rId9"/>
                      <a:stretch>
                        <a:fillRect/>
                      </a:stretch>
                    </p:blipFill>
                    <p:spPr>
                      <a:xfrm>
                        <a:off x="836930" y="4869180"/>
                        <a:ext cx="356235" cy="310515"/>
                      </a:xfrm>
                      <a:prstGeom prst="rect">
                        <a:avLst/>
                      </a:prstGeom>
                      <a:noFill/>
                      <a:ln w="38100">
                        <a:noFill/>
                        <a:miter/>
                      </a:ln>
                    </p:spPr>
                  </p:pic>
                </p:oleObj>
              </mc:Fallback>
            </mc:AlternateContent>
          </a:graphicData>
        </a:graphic>
      </p:graphicFrame>
    </p:spTree>
    <p:extLst>
      <p:ext uri="{BB962C8B-B14F-4D97-AF65-F5344CB8AC3E}">
        <p14:creationId xmlns:p14="http://schemas.microsoft.com/office/powerpoint/2010/main" val="41294429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6840" y="-99695"/>
            <a:ext cx="8425051" cy="850265"/>
          </a:xfrm>
        </p:spPr>
        <p:txBody>
          <a:bodyPr/>
          <a:lstStyle/>
          <a:p>
            <a:pPr algn="l"/>
            <a:r>
              <a:rPr sz="2800" b="1" cap="small" dirty="0">
                <a:latin typeface="微软雅黑" panose="020B0503020204020204" pitchFamily="34" charset="-122"/>
                <a:ea typeface="微软雅黑" panose="020B0503020204020204" pitchFamily="34" charset="-122"/>
                <a:cs typeface="+mn-cs"/>
              </a:rPr>
              <a:t>第</a:t>
            </a:r>
            <a:r>
              <a:rPr lang="zh-CN" altLang="en-US" sz="2800" b="1" cap="small" dirty="0">
                <a:latin typeface="微软雅黑" panose="020B0503020204020204" pitchFamily="34" charset="-122"/>
                <a:ea typeface="微软雅黑" panose="020B0503020204020204" pitchFamily="34" charset="-122"/>
              </a:rPr>
              <a:t>六</a:t>
            </a:r>
            <a:r>
              <a:rPr sz="2800" b="1" cap="small" dirty="0">
                <a:latin typeface="微软雅黑" panose="020B0503020204020204" pitchFamily="34" charset="-122"/>
                <a:ea typeface="微软雅黑" panose="020B0503020204020204" pitchFamily="34" charset="-122"/>
                <a:cs typeface="+mn-cs"/>
              </a:rPr>
              <a:t>节</a:t>
            </a:r>
            <a:r>
              <a:rPr lang="en-US" sz="2800" b="1" cap="small" dirty="0">
                <a:latin typeface="微软雅黑" panose="020B0503020204020204" pitchFamily="34" charset="-122"/>
                <a:ea typeface="微软雅黑" panose="020B0503020204020204" pitchFamily="34" charset="-122"/>
                <a:cs typeface="+mn-cs"/>
              </a:rPr>
              <a:t> </a:t>
            </a:r>
            <a:r>
              <a:rPr lang="zh-CN" altLang="en-US" sz="2800" b="1" cap="small" dirty="0">
                <a:latin typeface="微软雅黑" panose="020B0503020204020204" pitchFamily="34" charset="-122"/>
                <a:ea typeface="微软雅黑" panose="020B0503020204020204" pitchFamily="34" charset="-122"/>
                <a:cs typeface="+mn-cs"/>
              </a:rPr>
              <a:t>其他</a:t>
            </a:r>
            <a:r>
              <a:rPr lang="en-US" sz="2800" b="1" cap="small" dirty="0">
                <a:latin typeface="微软雅黑" panose="020B0503020204020204" pitchFamily="34" charset="-122"/>
                <a:ea typeface="微软雅黑" panose="020B0503020204020204" pitchFamily="34" charset="-122"/>
                <a:cs typeface="+mn-cs"/>
              </a:rPr>
              <a:t>GARCH</a:t>
            </a:r>
            <a:r>
              <a:rPr lang="zh-CN" altLang="en-US" sz="2800" b="1" cap="small" dirty="0">
                <a:latin typeface="微软雅黑" panose="020B0503020204020204" pitchFamily="34" charset="-122"/>
                <a:ea typeface="微软雅黑" panose="020B0503020204020204" pitchFamily="34" charset="-122"/>
                <a:cs typeface="+mn-cs"/>
              </a:rPr>
              <a:t>族</a:t>
            </a:r>
            <a:r>
              <a:rPr lang="en-US" altLang="zh-CN" sz="2800" b="1" cap="small" dirty="0">
                <a:latin typeface="微软雅黑" panose="020B0503020204020204" pitchFamily="34" charset="-122"/>
                <a:ea typeface="微软雅黑" panose="020B0503020204020204" pitchFamily="34" charset="-122"/>
                <a:cs typeface="+mn-cs"/>
              </a:rPr>
              <a:t>—— </a:t>
            </a:r>
            <a:r>
              <a:rPr lang="en-US" sz="2800" b="1" cap="small" dirty="0">
                <a:latin typeface="微软雅黑" panose="020B0503020204020204" pitchFamily="34" charset="-122"/>
                <a:ea typeface="微软雅黑" panose="020B0503020204020204" pitchFamily="34" charset="-122"/>
                <a:cs typeface="+mn-cs"/>
              </a:rPr>
              <a:t>GARCH-MIDAS</a:t>
            </a:r>
            <a:r>
              <a:rPr lang="zh-CN" altLang="en-US" sz="2800" b="1" cap="small" dirty="0">
                <a:latin typeface="微软雅黑" panose="020B0503020204020204" pitchFamily="34" charset="-122"/>
                <a:ea typeface="微软雅黑" panose="020B0503020204020204" pitchFamily="34" charset="-122"/>
                <a:cs typeface="+mn-cs"/>
              </a:rPr>
              <a:t>模型</a:t>
            </a:r>
            <a:endParaRPr sz="2800" b="1" cap="small" dirty="0">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33655" y="563880"/>
            <a:ext cx="12098655" cy="5854700"/>
          </a:xfrm>
          <a:prstGeom prst="rect">
            <a:avLst/>
          </a:prstGeom>
          <a:noFill/>
        </p:spPr>
        <p:txBody>
          <a:bodyPr wrap="square">
            <a:noAutofit/>
          </a:bodyPr>
          <a:lstStyle/>
          <a:p>
            <a:pPr marL="342900" indent="-342900" latinLnBrk="0">
              <a:lnSpc>
                <a:spcPct val="120000"/>
              </a:lnSpc>
              <a:buFont typeface="Arial" panose="020B0604020202020204" pitchFamily="34" charset="0"/>
              <a:buChar char="•"/>
            </a:pPr>
            <a:r>
              <a:rPr kumimoji="1" lang="en-US" sz="2000" dirty="0">
                <a:latin typeface="Times New Roman" panose="02020603050405020304" pitchFamily="18" charset="0"/>
                <a:ea typeface="+mn-ea"/>
                <a:cs typeface="Times New Roman" panose="02020603050405020304" pitchFamily="18" charset="0"/>
              </a:rPr>
              <a:t>基于上述参数估计结果，可估计得到GARCH-MIDAS模型下的上证指数长短期波动率分别如图4-1所示</a:t>
            </a:r>
            <a:r>
              <a:rPr kumimoji="1" lang="zh-CN" altLang="en-US" sz="2000" dirty="0">
                <a:latin typeface="Times New Roman" panose="02020603050405020304" pitchFamily="18" charset="0"/>
                <a:ea typeface="+mn-ea"/>
                <a:cs typeface="Times New Roman" panose="02020603050405020304" pitchFamily="18" charset="0"/>
              </a:rPr>
              <a:t>。</a:t>
            </a:r>
            <a:r>
              <a:rPr kumimoji="1" lang="en-US" sz="2000" dirty="0">
                <a:latin typeface="Times New Roman" panose="02020603050405020304" pitchFamily="18" charset="0"/>
                <a:ea typeface="+mn-ea"/>
                <a:cs typeface="Times New Roman" panose="02020603050405020304" pitchFamily="18" charset="0"/>
              </a:rPr>
              <a:t>从长期波动率估计结果可知，中国上证指数在2007-2010和2015-2016经历了一个暴涨暴跌的周期性波动，这两个阶段中国股市的风险相对较大，其他时间则处于风险相对较低位置；同时，从短期波动率看，中国股市均展现出较强的波动率特征。而GARCH-MIDAS模型能够能很好地将股市的长短期波动率进行分离，并由此识别出具体的长短期波动规律</a:t>
            </a:r>
            <a:r>
              <a:rPr kumimoji="1" lang="zh-CN" altLang="en-US" sz="2000" dirty="0">
                <a:latin typeface="Times New Roman" panose="02020603050405020304" pitchFamily="18" charset="0"/>
                <a:ea typeface="+mn-ea"/>
                <a:cs typeface="Times New Roman" panose="02020603050405020304" pitchFamily="18" charset="0"/>
              </a:rPr>
              <a:t>。</a:t>
            </a:r>
          </a:p>
          <a:p>
            <a:pPr marL="342900" indent="-342900" latinLnBrk="0">
              <a:lnSpc>
                <a:spcPct val="120000"/>
              </a:lnSpc>
              <a:buFont typeface="Arial" panose="020B0604020202020204" pitchFamily="34" charset="0"/>
              <a:buChar char="•"/>
            </a:pPr>
            <a:endParaRPr kumimoji="1" lang="zh-CN" altLang="en-US" sz="2200" dirty="0">
              <a:latin typeface="Times New Roman" panose="02020603050405020304" pitchFamily="18" charset="0"/>
              <a:ea typeface="+mn-ea"/>
              <a:cs typeface="Times New Roman" panose="02020603050405020304" pitchFamily="18" charset="0"/>
            </a:endParaRPr>
          </a:p>
          <a:p>
            <a:pPr marL="342900" indent="-342900" latinLnBrk="0">
              <a:lnSpc>
                <a:spcPct val="120000"/>
              </a:lnSpc>
              <a:buFont typeface="Arial" panose="020B0604020202020204" pitchFamily="34" charset="0"/>
              <a:buChar char="•"/>
            </a:pPr>
            <a:endParaRPr kumimoji="1" lang="zh-CN" altLang="en-US" sz="2200" dirty="0">
              <a:latin typeface="Times New Roman" panose="02020603050405020304" pitchFamily="18" charset="0"/>
              <a:ea typeface="+mn-ea"/>
              <a:cs typeface="Times New Roman" panose="02020603050405020304" pitchFamily="18" charset="0"/>
            </a:endParaRPr>
          </a:p>
          <a:p>
            <a:pPr marL="342900" indent="-342900" latinLnBrk="0">
              <a:lnSpc>
                <a:spcPct val="120000"/>
              </a:lnSpc>
              <a:buFont typeface="Arial" panose="020B0604020202020204" pitchFamily="34" charset="0"/>
              <a:buChar char="•"/>
            </a:pPr>
            <a:endParaRPr kumimoji="1" lang="zh-CN" altLang="en-US" sz="2200" dirty="0">
              <a:latin typeface="Times New Roman" panose="02020603050405020304" pitchFamily="18" charset="0"/>
              <a:ea typeface="+mn-ea"/>
              <a:cs typeface="Times New Roman" panose="02020603050405020304" pitchFamily="18" charset="0"/>
            </a:endParaRPr>
          </a:p>
          <a:p>
            <a:pPr marL="342900" indent="-342900" latinLnBrk="0">
              <a:lnSpc>
                <a:spcPct val="120000"/>
              </a:lnSpc>
              <a:buFont typeface="Arial" panose="020B0604020202020204" pitchFamily="34" charset="0"/>
              <a:buChar char="•"/>
            </a:pPr>
            <a:endParaRPr kumimoji="1" lang="zh-CN" altLang="en-US" sz="2200" dirty="0">
              <a:latin typeface="Times New Roman" panose="02020603050405020304" pitchFamily="18" charset="0"/>
              <a:ea typeface="+mn-ea"/>
              <a:cs typeface="Times New Roman" panose="02020603050405020304" pitchFamily="18" charset="0"/>
            </a:endParaRPr>
          </a:p>
          <a:p>
            <a:pPr marL="342900" indent="-342900" latinLnBrk="0">
              <a:lnSpc>
                <a:spcPct val="120000"/>
              </a:lnSpc>
              <a:buFont typeface="Arial" panose="020B0604020202020204" pitchFamily="34" charset="0"/>
              <a:buChar char="•"/>
            </a:pPr>
            <a:endParaRPr kumimoji="1" lang="zh-CN" altLang="en-US" sz="2200" dirty="0">
              <a:latin typeface="Times New Roman" panose="02020603050405020304" pitchFamily="18" charset="0"/>
              <a:ea typeface="+mn-ea"/>
              <a:cs typeface="Times New Roman" panose="02020603050405020304" pitchFamily="18" charset="0"/>
            </a:endParaRPr>
          </a:p>
          <a:p>
            <a:pPr marL="342900" indent="-342900" latinLnBrk="0">
              <a:lnSpc>
                <a:spcPct val="120000"/>
              </a:lnSpc>
              <a:buFont typeface="Arial" panose="020B0604020202020204" pitchFamily="34" charset="0"/>
              <a:buChar char="•"/>
            </a:pPr>
            <a:endParaRPr kumimoji="1" lang="zh-CN" altLang="en-US" sz="2200" dirty="0">
              <a:latin typeface="Times New Roman" panose="02020603050405020304" pitchFamily="18" charset="0"/>
              <a:ea typeface="+mn-ea"/>
              <a:cs typeface="Times New Roman" panose="02020603050405020304" pitchFamily="18" charset="0"/>
            </a:endParaRPr>
          </a:p>
          <a:p>
            <a:pPr marL="342900" indent="-342900" latinLnBrk="0">
              <a:lnSpc>
                <a:spcPct val="120000"/>
              </a:lnSpc>
              <a:buFont typeface="Arial" panose="020B0604020202020204" pitchFamily="34" charset="0"/>
              <a:buChar char="•"/>
            </a:pPr>
            <a:endParaRPr kumimoji="1" lang="en-US" sz="2200" dirty="0">
              <a:latin typeface="Times New Roman" panose="02020603050405020304" pitchFamily="18" charset="0"/>
              <a:ea typeface="+mn-ea"/>
              <a:cs typeface="Times New Roman" panose="02020603050405020304" pitchFamily="18" charset="0"/>
            </a:endParaRPr>
          </a:p>
          <a:p>
            <a:pPr marL="0" indent="0" algn="ctr">
              <a:lnSpc>
                <a:spcPct val="170000"/>
              </a:lnSpc>
              <a:buFont typeface="Arial" panose="020B0604020202020204" pitchFamily="34" charset="0"/>
              <a:buNone/>
            </a:pPr>
            <a:endParaRPr kumimoji="1" lang="en-US" sz="2200" dirty="0">
              <a:latin typeface="Times New Roman" panose="02020603050405020304" pitchFamily="18" charset="0"/>
              <a:ea typeface="+mn-ea"/>
              <a:cs typeface="Times New Roman" panose="02020603050405020304" pitchFamily="18" charset="0"/>
            </a:endParaRPr>
          </a:p>
          <a:p>
            <a:pPr marL="0" indent="0" algn="ctr">
              <a:lnSpc>
                <a:spcPct val="170000"/>
              </a:lnSpc>
              <a:buFont typeface="Arial" panose="020B0604020202020204" pitchFamily="34" charset="0"/>
              <a:buNone/>
            </a:pPr>
            <a:r>
              <a:rPr kumimoji="1" lang="en-US" sz="2000" dirty="0">
                <a:latin typeface="Times New Roman" panose="02020603050405020304" pitchFamily="18" charset="0"/>
                <a:ea typeface="+mn-ea"/>
                <a:cs typeface="Times New Roman" panose="02020603050405020304" pitchFamily="18" charset="0"/>
              </a:rPr>
              <a:t>图2-6 上证指数长短期波动率：基于GARCH-MIDAS模型                </a:t>
            </a:r>
            <a:r>
              <a:rPr kumimoji="1" lang="en-US" sz="2200" dirty="0">
                <a:latin typeface="Times New Roman" panose="02020603050405020304" pitchFamily="18" charset="0"/>
                <a:ea typeface="+mn-ea"/>
                <a:cs typeface="Times New Roman" panose="02020603050405020304" pitchFamily="18" charset="0"/>
              </a:rPr>
              <a:t>                   </a:t>
            </a:r>
            <a:endParaRPr kumimoji="1" sz="2200" dirty="0">
              <a:latin typeface="Times New Roman" panose="02020603050405020304" pitchFamily="18" charset="0"/>
              <a:ea typeface="+mn-ea"/>
              <a:cs typeface="Times New Roman" panose="02020603050405020304" pitchFamily="18" charset="0"/>
            </a:endParaRPr>
          </a:p>
          <a:p>
            <a:pPr marL="0" indent="0" algn="r">
              <a:lnSpc>
                <a:spcPct val="170000"/>
              </a:lnSpc>
              <a:buFont typeface="Arial" panose="020B0604020202020204" pitchFamily="34" charset="0"/>
              <a:buNone/>
            </a:pPr>
            <a:r>
              <a:rPr kumimoji="1" lang="en-US" sz="2200" dirty="0">
                <a:latin typeface="Times New Roman" panose="02020603050405020304" pitchFamily="18" charset="0"/>
                <a:ea typeface="+mn-ea"/>
                <a:cs typeface="Times New Roman" panose="02020603050405020304" pitchFamily="18" charset="0"/>
              </a:rPr>
              <a:t>                                                    </a:t>
            </a:r>
            <a:endParaRPr kumimoji="1" lang="zh-CN" sz="2200" dirty="0">
              <a:latin typeface="Times New Roman" panose="02020603050405020304" pitchFamily="18" charset="0"/>
              <a:ea typeface="+mn-ea"/>
              <a:cs typeface="Times New Roman" panose="02020603050405020304" pitchFamily="18" charset="0"/>
            </a:endParaRPr>
          </a:p>
        </p:txBody>
      </p:sp>
      <p:pic>
        <p:nvPicPr>
          <p:cNvPr id="1489579169" name="图片 1489579169"/>
          <p:cNvPicPr>
            <a:picLocks noChangeAspect="1"/>
          </p:cNvPicPr>
          <p:nvPr/>
        </p:nvPicPr>
        <p:blipFill>
          <a:blip r:embed="rId2"/>
          <a:stretch>
            <a:fillRect/>
          </a:stretch>
        </p:blipFill>
        <p:spPr>
          <a:xfrm>
            <a:off x="1772920" y="2493010"/>
            <a:ext cx="8924290" cy="3478530"/>
          </a:xfrm>
          <a:prstGeom prst="rect">
            <a:avLst/>
          </a:prstGeom>
        </p:spPr>
      </p:pic>
    </p:spTree>
    <p:extLst>
      <p:ext uri="{BB962C8B-B14F-4D97-AF65-F5344CB8AC3E}">
        <p14:creationId xmlns:p14="http://schemas.microsoft.com/office/powerpoint/2010/main" val="23306496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p:nvPr/>
        </p:nvSpPr>
        <p:spPr bwMode="auto">
          <a:xfrm>
            <a:off x="189230" y="692785"/>
            <a:ext cx="11266805" cy="5580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eaLnBrk="0" hangingPunct="0">
              <a:defRPr>
                <a:solidFill>
                  <a:schemeClr val="tx1"/>
                </a:solidFill>
                <a:latin typeface="Lucida Sans Unicode" panose="020B0602030504020204" pitchFamily="34" charset="0"/>
                <a:ea typeface="宋体" panose="02010600030101010101" pitchFamily="2" charset="-122"/>
              </a:defRPr>
            </a:lvl1pPr>
            <a:lvl2pPr marL="742950" indent="-285750" eaLnBrk="0" hangingPunct="0">
              <a:defRPr>
                <a:solidFill>
                  <a:schemeClr val="tx1"/>
                </a:solidFill>
                <a:latin typeface="Lucida Sans Unicode" panose="020B0602030504020204" pitchFamily="34" charset="0"/>
                <a:ea typeface="宋体" panose="02010600030101010101" pitchFamily="2" charset="-122"/>
              </a:defRPr>
            </a:lvl2pPr>
            <a:lvl3pPr marL="1143000" indent="-228600" eaLnBrk="0" hangingPunct="0">
              <a:defRPr>
                <a:solidFill>
                  <a:schemeClr val="tx1"/>
                </a:solidFill>
                <a:latin typeface="Lucida Sans Unicode" panose="020B0602030504020204" pitchFamily="34" charset="0"/>
                <a:ea typeface="宋体" panose="02010600030101010101" pitchFamily="2" charset="-122"/>
              </a:defRPr>
            </a:lvl3pPr>
            <a:lvl4pPr marL="1600200" indent="-228600" eaLnBrk="0" hangingPunct="0">
              <a:defRPr>
                <a:solidFill>
                  <a:schemeClr val="tx1"/>
                </a:solidFill>
                <a:latin typeface="Lucida Sans Unicode" panose="020B0602030504020204" pitchFamily="34" charset="0"/>
                <a:ea typeface="宋体" panose="02010600030101010101" pitchFamily="2" charset="-122"/>
              </a:defRPr>
            </a:lvl4pPr>
            <a:lvl5pPr marL="2057400" indent="-228600" eaLnBrk="0" hangingPunct="0">
              <a:defRPr>
                <a:solidFill>
                  <a:schemeClr val="tx1"/>
                </a:solidFill>
                <a:latin typeface="Lucida Sans Unicode" panose="020B0602030504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9pPr>
          </a:lstStyle>
          <a:p>
            <a:pPr marL="342900" indent="-342900" eaLnBrk="1" hangingPunct="1">
              <a:lnSpc>
                <a:spcPct val="150000"/>
              </a:lnSpc>
              <a:spcBef>
                <a:spcPts val="600"/>
              </a:spcBef>
              <a:buClr>
                <a:srgbClr val="000000"/>
              </a:buClr>
              <a:buSzPct val="100000"/>
              <a:buFont typeface="Arial" panose="020B0604020202020204" pitchFamily="34" charset="0"/>
              <a:buChar char="•"/>
            </a:pPr>
            <a:r>
              <a:rPr kumimoji="1" lang="en-US" altLang="zh-CN" sz="2200" dirty="0">
                <a:latin typeface="Times New Roman" panose="02020603050405020304" pitchFamily="18" charset="0"/>
                <a:cs typeface="Times New Roman" panose="02020603050405020304" pitchFamily="18" charset="0"/>
              </a:rPr>
              <a:t>相较于传统的一元波动率模型，多元波动率模型更能够捕捉到条件方差-协方差矩阵的信息，简化多个资产收益率波动率之间的动态关系，并且能够检验波动率溢出效应，计算包括多个资产的金融头寸的风险值，在组合选择与资产配置中起到至关重要的作用。</a:t>
            </a:r>
          </a:p>
          <a:p>
            <a:pPr marL="342900" indent="-342900" eaLnBrk="1" hangingPunct="1">
              <a:lnSpc>
                <a:spcPct val="150000"/>
              </a:lnSpc>
              <a:spcBef>
                <a:spcPts val="600"/>
              </a:spcBef>
              <a:buClr>
                <a:srgbClr val="000000"/>
              </a:buClr>
              <a:buSzPct val="100000"/>
              <a:buFont typeface="Arial" panose="020B0604020202020204" pitchFamily="34" charset="0"/>
              <a:buChar char="•"/>
            </a:pPr>
            <a:r>
              <a:rPr kumimoji="1" lang="en-US" altLang="zh-CN" sz="2200" dirty="0">
                <a:latin typeface="Times New Roman" panose="02020603050405020304" pitchFamily="18" charset="0"/>
                <a:cs typeface="Times New Roman" panose="02020603050405020304" pitchFamily="18" charset="0"/>
              </a:rPr>
              <a:t>多元GARCH模型主要包括BEKK-GARCH、DCC-GARCH、CCC-GARCH、VECH-GARCH模型等。</a:t>
            </a:r>
          </a:p>
          <a:p>
            <a:pPr marL="342900" indent="-342900" eaLnBrk="1" hangingPunct="1">
              <a:lnSpc>
                <a:spcPct val="150000"/>
              </a:lnSpc>
              <a:spcBef>
                <a:spcPts val="600"/>
              </a:spcBef>
              <a:buClr>
                <a:srgbClr val="000000"/>
              </a:buClr>
              <a:buSzPct val="100000"/>
              <a:buFont typeface="Arial" panose="020B0604020202020204" pitchFamily="34" charset="0"/>
              <a:buChar char="•"/>
            </a:pPr>
            <a:r>
              <a:rPr kumimoji="1" lang="en-US" altLang="zh-CN" sz="2200" dirty="0">
                <a:latin typeface="Times New Roman" panose="02020603050405020304" pitchFamily="18" charset="0"/>
                <a:cs typeface="Times New Roman" panose="02020603050405020304" pitchFamily="18" charset="0"/>
              </a:rPr>
              <a:t>在探究多元变量波动关系的模型中，应用最广泛的模式是由Engle和Kroner（1995）建立的BEKK-GARCH模型</a:t>
            </a:r>
            <a:r>
              <a:rPr kumimoji="1" lang="zh-CN" altLang="en-US" sz="2200" dirty="0">
                <a:latin typeface="Times New Roman" panose="02020603050405020304" pitchFamily="18" charset="0"/>
                <a:cs typeface="Times New Roman" panose="02020603050405020304" pitchFamily="18" charset="0"/>
              </a:rPr>
              <a:t>，BEKK-GARCH模型是Engle和Kroner（1995）在Baba、Engle、Kraft与Kroner四人1991年的研究基础上提出的一种多元GARCH模型，因此，模型以上述四人姓氏首字母命名。</a:t>
            </a:r>
          </a:p>
          <a:p>
            <a:pPr marL="342900" indent="-342900" eaLnBrk="1" hangingPunct="1">
              <a:lnSpc>
                <a:spcPct val="150000"/>
              </a:lnSpc>
              <a:spcBef>
                <a:spcPts val="600"/>
              </a:spcBef>
              <a:buClr>
                <a:srgbClr val="000000"/>
              </a:buClr>
              <a:buSzPct val="100000"/>
              <a:buFont typeface="Arial" panose="020B0604020202020204" pitchFamily="34" charset="0"/>
              <a:buChar char="•"/>
            </a:pPr>
            <a:endParaRPr kumimoji="1" lang="en-US" altLang="zh-CN" sz="2200" dirty="0">
              <a:latin typeface="Times New Roman" panose="02020603050405020304" pitchFamily="18" charset="0"/>
              <a:cs typeface="Times New Roman" panose="02020603050405020304" pitchFamily="18" charset="0"/>
            </a:endParaRPr>
          </a:p>
        </p:txBody>
      </p:sp>
      <p:sp>
        <p:nvSpPr>
          <p:cNvPr id="3" name="Rectangle 2"/>
          <p:cNvSpPr txBox="1"/>
          <p:nvPr/>
        </p:nvSpPr>
        <p:spPr>
          <a:xfrm>
            <a:off x="116839" y="116205"/>
            <a:ext cx="8713083" cy="504825"/>
          </a:xfrm>
          <a:prstGeom prst="rect">
            <a:avLst/>
          </a:prstGeom>
        </p:spPr>
        <p:txBody>
          <a:bodyPr anchor="b">
            <a:noAutofit/>
          </a:bodyPr>
          <a:lstStyle>
            <a:lvl1pPr eaLnBrk="0" hangingPunct="0">
              <a:defRPr>
                <a:solidFill>
                  <a:schemeClr val="tx1"/>
                </a:solidFill>
                <a:latin typeface="Lucida Sans Unicode" panose="020B0602030504020204" pitchFamily="34" charset="0"/>
                <a:ea typeface="宋体" panose="02010600030101010101" pitchFamily="2" charset="-122"/>
              </a:defRPr>
            </a:lvl1pPr>
            <a:lvl2pPr marL="742950" indent="-285750" eaLnBrk="0" hangingPunct="0">
              <a:defRPr>
                <a:solidFill>
                  <a:schemeClr val="tx1"/>
                </a:solidFill>
                <a:latin typeface="Lucida Sans Unicode" panose="020B0602030504020204" pitchFamily="34" charset="0"/>
                <a:ea typeface="宋体" panose="02010600030101010101" pitchFamily="2" charset="-122"/>
              </a:defRPr>
            </a:lvl2pPr>
            <a:lvl3pPr marL="1143000" indent="-228600" eaLnBrk="0" hangingPunct="0">
              <a:defRPr>
                <a:solidFill>
                  <a:schemeClr val="tx1"/>
                </a:solidFill>
                <a:latin typeface="Lucida Sans Unicode" panose="020B0602030504020204" pitchFamily="34" charset="0"/>
                <a:ea typeface="宋体" panose="02010600030101010101" pitchFamily="2" charset="-122"/>
              </a:defRPr>
            </a:lvl3pPr>
            <a:lvl4pPr marL="1600200" indent="-228600" eaLnBrk="0" hangingPunct="0">
              <a:defRPr>
                <a:solidFill>
                  <a:schemeClr val="tx1"/>
                </a:solidFill>
                <a:latin typeface="Lucida Sans Unicode" panose="020B0602030504020204" pitchFamily="34" charset="0"/>
                <a:ea typeface="宋体" panose="02010600030101010101" pitchFamily="2" charset="-122"/>
              </a:defRPr>
            </a:lvl4pPr>
            <a:lvl5pPr marL="2057400" indent="-228600" eaLnBrk="0" hangingPunct="0">
              <a:defRPr>
                <a:solidFill>
                  <a:schemeClr val="tx1"/>
                </a:solidFill>
                <a:latin typeface="Lucida Sans Unicode" panose="020B0602030504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9pPr>
          </a:lstStyle>
          <a:p>
            <a:r>
              <a:rPr kumimoji="1" lang="zh-CN" altLang="en-US" sz="2700" b="1" cap="small" dirty="0">
                <a:latin typeface="微软雅黑" panose="020B0503020204020204" pitchFamily="34" charset="-122"/>
                <a:ea typeface="微软雅黑" panose="020B0503020204020204" pitchFamily="34" charset="-122"/>
              </a:rPr>
              <a:t>第六节 其他</a:t>
            </a:r>
            <a:r>
              <a:rPr kumimoji="1" lang="en-US" altLang="zh-CN" sz="2700" b="1" cap="small" dirty="0">
                <a:latin typeface="微软雅黑" panose="020B0503020204020204" pitchFamily="34" charset="-122"/>
                <a:ea typeface="微软雅黑" panose="020B0503020204020204" pitchFamily="34" charset="-122"/>
              </a:rPr>
              <a:t>GARCH</a:t>
            </a:r>
            <a:r>
              <a:rPr kumimoji="1" lang="zh-CN" altLang="en-US" sz="2700" b="1" cap="small" dirty="0">
                <a:latin typeface="微软雅黑" panose="020B0503020204020204" pitchFamily="34" charset="-122"/>
                <a:ea typeface="微软雅黑" panose="020B0503020204020204" pitchFamily="34" charset="-122"/>
              </a:rPr>
              <a:t>族</a:t>
            </a:r>
            <a:r>
              <a:rPr kumimoji="1" lang="en-US" altLang="zh-CN" sz="2700" b="1" cap="small" dirty="0">
                <a:latin typeface="微软雅黑" panose="020B0503020204020204" pitchFamily="34" charset="-122"/>
                <a:ea typeface="微软雅黑" panose="020B0503020204020204" pitchFamily="34" charset="-122"/>
              </a:rPr>
              <a:t>——</a:t>
            </a:r>
            <a:r>
              <a:rPr kumimoji="1" lang="zh-CN" altLang="en-US" sz="2700" b="1" cap="small" dirty="0">
                <a:latin typeface="微软雅黑" panose="020B0503020204020204" pitchFamily="34" charset="-122"/>
                <a:ea typeface="微软雅黑" panose="020B0503020204020204" pitchFamily="34" charset="-122"/>
              </a:rPr>
              <a:t>BEKK-GARCH模型</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32740" y="621030"/>
            <a:ext cx="11433175" cy="5707380"/>
          </a:xfrm>
          <a:prstGeom prst="rect">
            <a:avLst/>
          </a:prstGeom>
          <a:noFill/>
        </p:spPr>
        <p:txBody>
          <a:bodyPr wrap="square" rtlCol="0">
            <a:noAutofit/>
          </a:bodyPr>
          <a:lstStyle/>
          <a:p>
            <a:pPr>
              <a:lnSpc>
                <a:spcPct val="150000"/>
              </a:lnSpc>
            </a:pPr>
            <a:r>
              <a:rPr kumimoji="1" lang="en-US" altLang="zh-CN" sz="3000" b="1" dirty="0">
                <a:latin typeface="Times New Roman" panose="02020603050405020304" pitchFamily="18" charset="0"/>
                <a:ea typeface="+mn-ea"/>
                <a:cs typeface="Times New Roman" panose="02020603050405020304" pitchFamily="18" charset="0"/>
              </a:rPr>
              <a:t>1. BEKK-GARCH模型的构建</a:t>
            </a:r>
          </a:p>
          <a:p>
            <a:pPr marL="342900" indent="-342900">
              <a:lnSpc>
                <a:spcPct val="150000"/>
              </a:lnSpc>
              <a:buFont typeface="Arial" panose="020B0604020202020204" pitchFamily="34" charset="0"/>
              <a:buChar char="•"/>
            </a:pPr>
            <a:r>
              <a:rPr kumimoji="1" lang="en-US" altLang="zh-CN" sz="2200" dirty="0">
                <a:latin typeface="Times New Roman" panose="02020603050405020304" pitchFamily="18" charset="0"/>
                <a:ea typeface="+mn-ea"/>
                <a:cs typeface="Times New Roman" panose="02020603050405020304" pitchFamily="18" charset="0"/>
              </a:rPr>
              <a:t>以BEKK-GARCH（1,1）模型为例，条件均值方程和方差方程分别为：</a:t>
            </a:r>
          </a:p>
          <a:p>
            <a:pPr marL="342900" indent="-342900">
              <a:lnSpc>
                <a:spcPct val="150000"/>
              </a:lnSpc>
              <a:buFont typeface="Arial" panose="020B0604020202020204" pitchFamily="34" charset="0"/>
              <a:buChar char="•"/>
            </a:pPr>
            <a:endParaRPr kumimoji="1" lang="en-US" altLang="zh-CN" sz="2200" dirty="0">
              <a:latin typeface="Times New Roman" panose="02020603050405020304" pitchFamily="18" charset="0"/>
              <a:ea typeface="+mn-ea"/>
              <a:cs typeface="Times New Roman" panose="02020603050405020304" pitchFamily="18" charset="0"/>
            </a:endParaRPr>
          </a:p>
          <a:p>
            <a:pPr marL="342900" indent="-342900">
              <a:lnSpc>
                <a:spcPct val="150000"/>
              </a:lnSpc>
              <a:buFont typeface="Arial" panose="020B0604020202020204" pitchFamily="34" charset="0"/>
              <a:buChar char="•"/>
            </a:pPr>
            <a:endParaRPr kumimoji="1" lang="en-US" altLang="zh-CN" sz="2200" dirty="0">
              <a:latin typeface="Times New Roman" panose="02020603050405020304" pitchFamily="18" charset="0"/>
              <a:ea typeface="+mn-ea"/>
              <a:cs typeface="Times New Roman" panose="02020603050405020304" pitchFamily="18" charset="0"/>
            </a:endParaRPr>
          </a:p>
          <a:p>
            <a:pPr marL="342900" indent="-342900">
              <a:lnSpc>
                <a:spcPct val="150000"/>
              </a:lnSpc>
              <a:buFont typeface="Arial" panose="020B0604020202020204" pitchFamily="34" charset="0"/>
              <a:buChar char="•"/>
            </a:pPr>
            <a:r>
              <a:rPr kumimoji="1" lang="en-US" altLang="zh-CN" sz="2200" dirty="0">
                <a:latin typeface="Times New Roman" panose="02020603050405020304" pitchFamily="18" charset="0"/>
                <a:ea typeface="+mn-ea"/>
                <a:cs typeface="Times New Roman" panose="02020603050405020304" pitchFamily="18" charset="0"/>
              </a:rPr>
              <a:t>其中，                  代表收益率向量，    代表常数矩阵，              代表系数矩阵，  为VAR模型滞后阶数，                    为随机扰动项，     代表 t 时刻的信息集。</a:t>
            </a:r>
          </a:p>
          <a:p>
            <a:pPr marL="342900" indent="-342900">
              <a:lnSpc>
                <a:spcPct val="150000"/>
              </a:lnSpc>
              <a:buFont typeface="Arial" panose="020B0604020202020204" pitchFamily="34" charset="0"/>
              <a:buChar char="•"/>
            </a:pPr>
            <a:r>
              <a:rPr kumimoji="1" lang="en-US" altLang="zh-CN" sz="2200" dirty="0">
                <a:latin typeface="Times New Roman" panose="02020603050405020304" pitchFamily="18" charset="0"/>
                <a:ea typeface="+mn-ea"/>
                <a:cs typeface="Times New Roman" panose="02020603050405020304" pitchFamily="18" charset="0"/>
              </a:rPr>
              <a:t>将BEKK-GARCH（1,1）模型中方差方程各矩阵展开可得：</a:t>
            </a:r>
          </a:p>
          <a:p>
            <a:pPr marL="342900" indent="-342900">
              <a:lnSpc>
                <a:spcPct val="150000"/>
              </a:lnSpc>
              <a:buFont typeface="Arial" panose="020B0604020202020204" pitchFamily="34" charset="0"/>
              <a:buChar char="•"/>
            </a:pPr>
            <a:endParaRPr kumimoji="1" lang="en-US" altLang="zh-CN" sz="2200" dirty="0">
              <a:latin typeface="Times New Roman" panose="02020603050405020304" pitchFamily="18" charset="0"/>
              <a:ea typeface="+mn-ea"/>
              <a:cs typeface="Times New Roman" panose="02020603050405020304" pitchFamily="18" charset="0"/>
            </a:endParaRPr>
          </a:p>
          <a:p>
            <a:pPr marL="342900" indent="-342900">
              <a:lnSpc>
                <a:spcPct val="150000"/>
              </a:lnSpc>
              <a:buFont typeface="Arial" panose="020B0604020202020204" pitchFamily="34" charset="0"/>
              <a:buChar char="•"/>
            </a:pPr>
            <a:endParaRPr kumimoji="1" lang="en-US" altLang="zh-CN" sz="2200" dirty="0">
              <a:latin typeface="Times New Roman" panose="02020603050405020304" pitchFamily="18" charset="0"/>
              <a:ea typeface="+mn-ea"/>
              <a:cs typeface="Times New Roman" panose="02020603050405020304" pitchFamily="18" charset="0"/>
            </a:endParaRPr>
          </a:p>
          <a:p>
            <a:pPr marL="342900" indent="-342900">
              <a:lnSpc>
                <a:spcPct val="150000"/>
              </a:lnSpc>
              <a:buFont typeface="Arial" panose="020B0604020202020204" pitchFamily="34" charset="0"/>
              <a:buChar char="•"/>
            </a:pPr>
            <a:r>
              <a:rPr kumimoji="1" lang="zh-CN" altLang="en-US" sz="2200" dirty="0">
                <a:latin typeface="Times New Roman" panose="02020603050405020304" pitchFamily="18" charset="0"/>
                <a:ea typeface="+mn-ea"/>
                <a:cs typeface="Times New Roman" panose="02020603050405020304" pitchFamily="18" charset="0"/>
              </a:rPr>
              <a:t>上述矩阵依次为</a:t>
            </a:r>
            <a:r>
              <a:rPr kumimoji="1" lang="en-US" altLang="zh-CN" sz="2200" dirty="0">
                <a:latin typeface="Times New Roman" panose="02020603050405020304" pitchFamily="18" charset="0"/>
                <a:ea typeface="+mn-ea"/>
                <a:cs typeface="Times New Roman" panose="02020603050405020304" pitchFamily="18" charset="0"/>
              </a:rPr>
              <a:t>为协方差矩阵</a:t>
            </a:r>
            <a:r>
              <a:rPr kumimoji="1" lang="zh-CN" altLang="en-US" sz="2200" dirty="0">
                <a:latin typeface="Times New Roman" panose="02020603050405020304" pitchFamily="18" charset="0"/>
                <a:ea typeface="+mn-ea"/>
                <a:cs typeface="Times New Roman" panose="02020603050405020304" pitchFamily="18" charset="0"/>
              </a:rPr>
              <a:t>、</a:t>
            </a:r>
            <a:r>
              <a:rPr kumimoji="1" lang="en-US" altLang="zh-CN" sz="2200" dirty="0">
                <a:latin typeface="Times New Roman" panose="02020603050405020304" pitchFamily="18" charset="0"/>
                <a:ea typeface="+mn-ea"/>
                <a:cs typeface="Times New Roman" panose="02020603050405020304" pitchFamily="18" charset="0"/>
              </a:rPr>
              <a:t>常数矩阵</a:t>
            </a:r>
            <a:r>
              <a:rPr kumimoji="1" lang="zh-CN" altLang="en-US" sz="2200" dirty="0">
                <a:latin typeface="Times New Roman" panose="02020603050405020304" pitchFamily="18" charset="0"/>
                <a:ea typeface="+mn-ea"/>
                <a:cs typeface="Times New Roman" panose="02020603050405020304" pitchFamily="18" charset="0"/>
              </a:rPr>
              <a:t>、</a:t>
            </a:r>
            <a:r>
              <a:rPr kumimoji="1" lang="en-US" altLang="zh-CN" sz="2200" dirty="0">
                <a:latin typeface="Times New Roman" panose="02020603050405020304" pitchFamily="18" charset="0"/>
                <a:ea typeface="+mn-ea"/>
                <a:cs typeface="Times New Roman" panose="02020603050405020304" pitchFamily="18" charset="0"/>
              </a:rPr>
              <a:t>ARCH项系数矩阵</a:t>
            </a:r>
            <a:r>
              <a:rPr kumimoji="1" lang="zh-CN" altLang="en-US" sz="2200" dirty="0">
                <a:latin typeface="Times New Roman" panose="02020603050405020304" pitchFamily="18" charset="0"/>
                <a:ea typeface="+mn-ea"/>
                <a:cs typeface="Times New Roman" panose="02020603050405020304" pitchFamily="18" charset="0"/>
              </a:rPr>
              <a:t>和</a:t>
            </a:r>
            <a:r>
              <a:rPr kumimoji="1" lang="en-US" altLang="zh-CN" sz="2200" dirty="0">
                <a:latin typeface="Times New Roman" panose="02020603050405020304" pitchFamily="18" charset="0"/>
                <a:ea typeface="+mn-ea"/>
                <a:cs typeface="Times New Roman" panose="02020603050405020304" pitchFamily="18" charset="0"/>
              </a:rPr>
              <a:t>GARCH项系数矩阵</a:t>
            </a:r>
          </a:p>
          <a:p>
            <a:pPr marL="342900" indent="-342900">
              <a:lnSpc>
                <a:spcPct val="150000"/>
              </a:lnSpc>
              <a:buFont typeface="Arial" panose="020B0604020202020204" pitchFamily="34" charset="0"/>
              <a:buChar char="•"/>
            </a:pPr>
            <a:endParaRPr kumimoji="1" lang="en-US" altLang="zh-CN" sz="2400" dirty="0">
              <a:latin typeface="Times New Roman" panose="02020603050405020304" pitchFamily="18" charset="0"/>
              <a:ea typeface="+mn-ea"/>
              <a:cs typeface="Times New Roman" panose="02020603050405020304" pitchFamily="18" charset="0"/>
            </a:endParaRPr>
          </a:p>
          <a:p>
            <a:pPr marL="342900" indent="-342900">
              <a:lnSpc>
                <a:spcPct val="150000"/>
              </a:lnSpc>
              <a:buFont typeface="Arial" panose="020B0604020202020204" pitchFamily="34" charset="0"/>
              <a:buChar char="•"/>
            </a:pPr>
            <a:endParaRPr kumimoji="1" lang="en-US" altLang="zh-CN" sz="2400" dirty="0">
              <a:latin typeface="Times New Roman" panose="02020603050405020304" pitchFamily="18" charset="0"/>
              <a:ea typeface="+mn-ea"/>
              <a:cs typeface="Times New Roman" panose="02020603050405020304" pitchFamily="18" charset="0"/>
            </a:endParaRPr>
          </a:p>
          <a:p>
            <a:endParaRPr kumimoji="1" lang="en-US" altLang="zh-CN" sz="2400" dirty="0">
              <a:latin typeface="Times New Roman" panose="02020603050405020304" pitchFamily="18" charset="0"/>
              <a:ea typeface="+mn-ea"/>
              <a:cs typeface="Times New Roman" panose="02020603050405020304" pitchFamily="18" charset="0"/>
            </a:endParaRPr>
          </a:p>
        </p:txBody>
      </p:sp>
      <p:graphicFrame>
        <p:nvGraphicFramePr>
          <p:cNvPr id="3" name="对象 -2147482237"/>
          <p:cNvGraphicFramePr>
            <a:graphicFrameLocks noChangeAspect="1"/>
          </p:cNvGraphicFramePr>
          <p:nvPr/>
        </p:nvGraphicFramePr>
        <p:xfrm>
          <a:off x="3141345" y="1772920"/>
          <a:ext cx="4662170" cy="771525"/>
        </p:xfrm>
        <a:graphic>
          <a:graphicData uri="http://schemas.openxmlformats.org/presentationml/2006/ole">
            <mc:AlternateContent xmlns:mc="http://schemas.openxmlformats.org/markup-compatibility/2006">
              <mc:Choice xmlns:v="urn:schemas-microsoft-com:vml" Requires="v">
                <p:oleObj r:id="rId2" imgW="2324100" imgH="393700" progId="Equation.DSMT4">
                  <p:embed/>
                </p:oleObj>
              </mc:Choice>
              <mc:Fallback>
                <p:oleObj r:id="rId2" imgW="2324100" imgH="393700" progId="Equation.DSMT4">
                  <p:embed/>
                  <p:pic>
                    <p:nvPicPr>
                      <p:cNvPr id="3" name="对象 -2147482237"/>
                      <p:cNvPicPr/>
                      <p:nvPr/>
                    </p:nvPicPr>
                    <p:blipFill>
                      <a:blip r:embed="rId3"/>
                      <a:stretch>
                        <a:fillRect/>
                      </a:stretch>
                    </p:blipFill>
                    <p:spPr>
                      <a:xfrm>
                        <a:off x="3141345" y="1772920"/>
                        <a:ext cx="4662170" cy="771525"/>
                      </a:xfrm>
                      <a:prstGeom prst="rect">
                        <a:avLst/>
                      </a:prstGeom>
                      <a:noFill/>
                      <a:ln w="38100">
                        <a:noFill/>
                        <a:miter/>
                      </a:ln>
                    </p:spPr>
                  </p:pic>
                </p:oleObj>
              </mc:Fallback>
            </mc:AlternateContent>
          </a:graphicData>
        </a:graphic>
      </p:graphicFrame>
      <p:graphicFrame>
        <p:nvGraphicFramePr>
          <p:cNvPr id="4" name="对象 -2147482236"/>
          <p:cNvGraphicFramePr>
            <a:graphicFrameLocks noChangeAspect="1"/>
          </p:cNvGraphicFramePr>
          <p:nvPr/>
        </p:nvGraphicFramePr>
        <p:xfrm>
          <a:off x="3861435" y="2531745"/>
          <a:ext cx="3174365" cy="383540"/>
        </p:xfrm>
        <a:graphic>
          <a:graphicData uri="http://schemas.openxmlformats.org/presentationml/2006/ole">
            <mc:AlternateContent xmlns:mc="http://schemas.openxmlformats.org/markup-compatibility/2006">
              <mc:Choice xmlns:v="urn:schemas-microsoft-com:vml" Requires="v">
                <p:oleObj r:id="rId4" imgW="1777365" imgH="203200" progId="Equation.DSMT4">
                  <p:embed/>
                </p:oleObj>
              </mc:Choice>
              <mc:Fallback>
                <p:oleObj r:id="rId4" imgW="1777365" imgH="203200" progId="Equation.DSMT4">
                  <p:embed/>
                  <p:pic>
                    <p:nvPicPr>
                      <p:cNvPr id="4" name="对象 -2147482236"/>
                      <p:cNvPicPr/>
                      <p:nvPr/>
                    </p:nvPicPr>
                    <p:blipFill>
                      <a:blip r:embed="rId5"/>
                      <a:stretch>
                        <a:fillRect/>
                      </a:stretch>
                    </p:blipFill>
                    <p:spPr>
                      <a:xfrm>
                        <a:off x="3861435" y="2531745"/>
                        <a:ext cx="3174365" cy="383540"/>
                      </a:xfrm>
                      <a:prstGeom prst="rect">
                        <a:avLst/>
                      </a:prstGeom>
                      <a:noFill/>
                      <a:ln w="38100">
                        <a:noFill/>
                        <a:miter/>
                      </a:ln>
                    </p:spPr>
                  </p:pic>
                </p:oleObj>
              </mc:Fallback>
            </mc:AlternateContent>
          </a:graphicData>
        </a:graphic>
      </p:graphicFrame>
      <p:graphicFrame>
        <p:nvGraphicFramePr>
          <p:cNvPr id="6" name="对象 -2147482235"/>
          <p:cNvGraphicFramePr>
            <a:graphicFrameLocks noChangeAspect="1"/>
          </p:cNvGraphicFramePr>
          <p:nvPr/>
        </p:nvGraphicFramePr>
        <p:xfrm>
          <a:off x="1413510" y="2925445"/>
          <a:ext cx="1483995" cy="445770"/>
        </p:xfrm>
        <a:graphic>
          <a:graphicData uri="http://schemas.openxmlformats.org/presentationml/2006/ole">
            <mc:AlternateContent xmlns:mc="http://schemas.openxmlformats.org/markup-compatibility/2006">
              <mc:Choice xmlns:v="urn:schemas-microsoft-com:vml" Requires="v">
                <p:oleObj r:id="rId6" imgW="660400" imgH="203200" progId="Equation.DSMT4">
                  <p:embed/>
                </p:oleObj>
              </mc:Choice>
              <mc:Fallback>
                <p:oleObj r:id="rId6" imgW="660400" imgH="203200" progId="Equation.DSMT4">
                  <p:embed/>
                  <p:pic>
                    <p:nvPicPr>
                      <p:cNvPr id="6" name="对象 -2147482235"/>
                      <p:cNvPicPr/>
                      <p:nvPr/>
                    </p:nvPicPr>
                    <p:blipFill>
                      <a:blip r:embed="rId7"/>
                      <a:stretch>
                        <a:fillRect/>
                      </a:stretch>
                    </p:blipFill>
                    <p:spPr>
                      <a:xfrm>
                        <a:off x="1413510" y="2925445"/>
                        <a:ext cx="1483995" cy="445770"/>
                      </a:xfrm>
                      <a:prstGeom prst="rect">
                        <a:avLst/>
                      </a:prstGeom>
                      <a:noFill/>
                      <a:ln w="38100">
                        <a:noFill/>
                        <a:miter/>
                      </a:ln>
                    </p:spPr>
                  </p:pic>
                </p:oleObj>
              </mc:Fallback>
            </mc:AlternateContent>
          </a:graphicData>
        </a:graphic>
      </p:graphicFrame>
      <p:graphicFrame>
        <p:nvGraphicFramePr>
          <p:cNvPr id="7" name="对象 -2147482234"/>
          <p:cNvGraphicFramePr>
            <a:graphicFrameLocks noChangeAspect="1"/>
          </p:cNvGraphicFramePr>
          <p:nvPr/>
        </p:nvGraphicFramePr>
        <p:xfrm>
          <a:off x="5013325" y="2967990"/>
          <a:ext cx="333375" cy="360680"/>
        </p:xfrm>
        <a:graphic>
          <a:graphicData uri="http://schemas.openxmlformats.org/presentationml/2006/ole">
            <mc:AlternateContent xmlns:mc="http://schemas.openxmlformats.org/markup-compatibility/2006">
              <mc:Choice xmlns:v="urn:schemas-microsoft-com:vml" Requires="v">
                <p:oleObj r:id="rId8" imgW="165100" imgH="203200" progId="Equation.DSMT4">
                  <p:embed/>
                </p:oleObj>
              </mc:Choice>
              <mc:Fallback>
                <p:oleObj r:id="rId8" imgW="165100" imgH="203200" progId="Equation.DSMT4">
                  <p:embed/>
                  <p:pic>
                    <p:nvPicPr>
                      <p:cNvPr id="7" name="对象 -2147482234"/>
                      <p:cNvPicPr/>
                      <p:nvPr/>
                    </p:nvPicPr>
                    <p:blipFill>
                      <a:blip r:embed="rId9"/>
                      <a:stretch>
                        <a:fillRect/>
                      </a:stretch>
                    </p:blipFill>
                    <p:spPr>
                      <a:xfrm>
                        <a:off x="5013325" y="2967990"/>
                        <a:ext cx="333375" cy="360680"/>
                      </a:xfrm>
                      <a:prstGeom prst="rect">
                        <a:avLst/>
                      </a:prstGeom>
                      <a:noFill/>
                      <a:ln w="38100">
                        <a:noFill/>
                        <a:miter/>
                      </a:ln>
                    </p:spPr>
                  </p:pic>
                </p:oleObj>
              </mc:Fallback>
            </mc:AlternateContent>
          </a:graphicData>
        </a:graphic>
      </p:graphicFrame>
      <p:graphicFrame>
        <p:nvGraphicFramePr>
          <p:cNvPr id="8" name="对象 -2147482233"/>
          <p:cNvGraphicFramePr>
            <a:graphicFrameLocks noChangeAspect="1"/>
          </p:cNvGraphicFramePr>
          <p:nvPr/>
        </p:nvGraphicFramePr>
        <p:xfrm>
          <a:off x="7245985" y="2967990"/>
          <a:ext cx="991235" cy="438785"/>
        </p:xfrm>
        <a:graphic>
          <a:graphicData uri="http://schemas.openxmlformats.org/presentationml/2006/ole">
            <mc:AlternateContent xmlns:mc="http://schemas.openxmlformats.org/markup-compatibility/2006">
              <mc:Choice xmlns:v="urn:schemas-microsoft-com:vml" Requires="v">
                <p:oleObj r:id="rId10" imgW="520700" imgH="228600" progId="Equation.DSMT4">
                  <p:embed/>
                </p:oleObj>
              </mc:Choice>
              <mc:Fallback>
                <p:oleObj r:id="rId10" imgW="520700" imgH="228600" progId="Equation.DSMT4">
                  <p:embed/>
                  <p:pic>
                    <p:nvPicPr>
                      <p:cNvPr id="8" name="对象 -2147482233"/>
                      <p:cNvPicPr/>
                      <p:nvPr/>
                    </p:nvPicPr>
                    <p:blipFill>
                      <a:blip r:embed="rId11"/>
                      <a:stretch>
                        <a:fillRect/>
                      </a:stretch>
                    </p:blipFill>
                    <p:spPr>
                      <a:xfrm>
                        <a:off x="7245985" y="2967990"/>
                        <a:ext cx="991235" cy="438785"/>
                      </a:xfrm>
                      <a:prstGeom prst="rect">
                        <a:avLst/>
                      </a:prstGeom>
                      <a:noFill/>
                      <a:ln w="38100">
                        <a:noFill/>
                        <a:miter/>
                      </a:ln>
                    </p:spPr>
                  </p:pic>
                </p:oleObj>
              </mc:Fallback>
            </mc:AlternateContent>
          </a:graphicData>
        </a:graphic>
      </p:graphicFrame>
      <p:graphicFrame>
        <p:nvGraphicFramePr>
          <p:cNvPr id="9" name="对象 -2147482232"/>
          <p:cNvGraphicFramePr>
            <a:graphicFrameLocks noChangeAspect="1"/>
          </p:cNvGraphicFramePr>
          <p:nvPr/>
        </p:nvGraphicFramePr>
        <p:xfrm>
          <a:off x="10136505" y="3046095"/>
          <a:ext cx="325120" cy="325120"/>
        </p:xfrm>
        <a:graphic>
          <a:graphicData uri="http://schemas.openxmlformats.org/presentationml/2006/ole">
            <mc:AlternateContent xmlns:mc="http://schemas.openxmlformats.org/markup-compatibility/2006">
              <mc:Choice xmlns:v="urn:schemas-microsoft-com:vml" Requires="v">
                <p:oleObj r:id="rId12" imgW="139700" imgH="152400" progId="Equation.DSMT4">
                  <p:embed/>
                </p:oleObj>
              </mc:Choice>
              <mc:Fallback>
                <p:oleObj r:id="rId12" imgW="139700" imgH="152400" progId="Equation.DSMT4">
                  <p:embed/>
                  <p:pic>
                    <p:nvPicPr>
                      <p:cNvPr id="9" name="对象 -2147482232"/>
                      <p:cNvPicPr/>
                      <p:nvPr/>
                    </p:nvPicPr>
                    <p:blipFill>
                      <a:blip r:embed="rId13"/>
                      <a:stretch>
                        <a:fillRect/>
                      </a:stretch>
                    </p:blipFill>
                    <p:spPr>
                      <a:xfrm>
                        <a:off x="10136505" y="3046095"/>
                        <a:ext cx="325120" cy="325120"/>
                      </a:xfrm>
                      <a:prstGeom prst="rect">
                        <a:avLst/>
                      </a:prstGeom>
                      <a:noFill/>
                      <a:ln w="38100">
                        <a:noFill/>
                        <a:miter/>
                      </a:ln>
                    </p:spPr>
                  </p:pic>
                </p:oleObj>
              </mc:Fallback>
            </mc:AlternateContent>
          </a:graphicData>
        </a:graphic>
      </p:graphicFrame>
      <p:graphicFrame>
        <p:nvGraphicFramePr>
          <p:cNvPr id="10" name="对象 -2147482231"/>
          <p:cNvGraphicFramePr>
            <a:graphicFrameLocks noChangeAspect="1"/>
          </p:cNvGraphicFramePr>
          <p:nvPr/>
        </p:nvGraphicFramePr>
        <p:xfrm>
          <a:off x="2334895" y="3429000"/>
          <a:ext cx="1526540" cy="416560"/>
        </p:xfrm>
        <a:graphic>
          <a:graphicData uri="http://schemas.openxmlformats.org/presentationml/2006/ole">
            <mc:AlternateContent xmlns:mc="http://schemas.openxmlformats.org/markup-compatibility/2006">
              <mc:Choice xmlns:v="urn:schemas-microsoft-com:vml" Requires="v">
                <p:oleObj r:id="rId14" imgW="736600" imgH="203200" progId="Equation.DSMT4">
                  <p:embed/>
                </p:oleObj>
              </mc:Choice>
              <mc:Fallback>
                <p:oleObj r:id="rId14" imgW="736600" imgH="203200" progId="Equation.DSMT4">
                  <p:embed/>
                  <p:pic>
                    <p:nvPicPr>
                      <p:cNvPr id="10" name="对象 -2147482231"/>
                      <p:cNvPicPr/>
                      <p:nvPr/>
                    </p:nvPicPr>
                    <p:blipFill>
                      <a:blip r:embed="rId15"/>
                      <a:stretch>
                        <a:fillRect/>
                      </a:stretch>
                    </p:blipFill>
                    <p:spPr>
                      <a:xfrm>
                        <a:off x="2334895" y="3429000"/>
                        <a:ext cx="1526540" cy="416560"/>
                      </a:xfrm>
                      <a:prstGeom prst="rect">
                        <a:avLst/>
                      </a:prstGeom>
                      <a:noFill/>
                      <a:ln w="38100">
                        <a:noFill/>
                        <a:miter/>
                      </a:ln>
                    </p:spPr>
                  </p:pic>
                </p:oleObj>
              </mc:Fallback>
            </mc:AlternateContent>
          </a:graphicData>
        </a:graphic>
      </p:graphicFrame>
      <p:graphicFrame>
        <p:nvGraphicFramePr>
          <p:cNvPr id="11" name="对象 -2147482230"/>
          <p:cNvGraphicFramePr>
            <a:graphicFrameLocks noChangeAspect="1"/>
          </p:cNvGraphicFramePr>
          <p:nvPr/>
        </p:nvGraphicFramePr>
        <p:xfrm>
          <a:off x="5733415" y="3462655"/>
          <a:ext cx="408305" cy="420370"/>
        </p:xfrm>
        <a:graphic>
          <a:graphicData uri="http://schemas.openxmlformats.org/presentationml/2006/ole">
            <mc:AlternateContent xmlns:mc="http://schemas.openxmlformats.org/markup-compatibility/2006">
              <mc:Choice xmlns:v="urn:schemas-microsoft-com:vml" Requires="v">
                <p:oleObj r:id="rId16" imgW="228600" imgH="203200" progId="Equation.DSMT4">
                  <p:embed/>
                </p:oleObj>
              </mc:Choice>
              <mc:Fallback>
                <p:oleObj r:id="rId16" imgW="228600" imgH="203200" progId="Equation.DSMT4">
                  <p:embed/>
                  <p:pic>
                    <p:nvPicPr>
                      <p:cNvPr id="11" name="对象 -2147482230"/>
                      <p:cNvPicPr/>
                      <p:nvPr/>
                    </p:nvPicPr>
                    <p:blipFill>
                      <a:blip r:embed="rId17"/>
                      <a:stretch>
                        <a:fillRect/>
                      </a:stretch>
                    </p:blipFill>
                    <p:spPr>
                      <a:xfrm>
                        <a:off x="5733415" y="3462655"/>
                        <a:ext cx="408305" cy="420370"/>
                      </a:xfrm>
                      <a:prstGeom prst="rect">
                        <a:avLst/>
                      </a:prstGeom>
                      <a:noFill/>
                      <a:ln w="38100">
                        <a:noFill/>
                        <a:miter/>
                      </a:ln>
                    </p:spPr>
                  </p:pic>
                </p:oleObj>
              </mc:Fallback>
            </mc:AlternateContent>
          </a:graphicData>
        </a:graphic>
      </p:graphicFrame>
      <p:graphicFrame>
        <p:nvGraphicFramePr>
          <p:cNvPr id="12" name="对象 -2147482228"/>
          <p:cNvGraphicFramePr>
            <a:graphicFrameLocks noChangeAspect="1"/>
          </p:cNvGraphicFramePr>
          <p:nvPr/>
        </p:nvGraphicFramePr>
        <p:xfrm>
          <a:off x="1938655" y="4459605"/>
          <a:ext cx="7356475" cy="880110"/>
        </p:xfrm>
        <a:graphic>
          <a:graphicData uri="http://schemas.openxmlformats.org/presentationml/2006/ole">
            <mc:AlternateContent xmlns:mc="http://schemas.openxmlformats.org/markup-compatibility/2006">
              <mc:Choice xmlns:v="urn:schemas-microsoft-com:vml" Requires="v">
                <p:oleObj r:id="rId18" imgW="3695700" imgH="431800" progId="Equation.DSMT4">
                  <p:embed/>
                </p:oleObj>
              </mc:Choice>
              <mc:Fallback>
                <p:oleObj r:id="rId18" imgW="3695700" imgH="431800" progId="Equation.DSMT4">
                  <p:embed/>
                  <p:pic>
                    <p:nvPicPr>
                      <p:cNvPr id="12" name="对象 -2147482228"/>
                      <p:cNvPicPr/>
                      <p:nvPr/>
                    </p:nvPicPr>
                    <p:blipFill>
                      <a:blip r:embed="rId19"/>
                      <a:stretch>
                        <a:fillRect/>
                      </a:stretch>
                    </p:blipFill>
                    <p:spPr>
                      <a:xfrm>
                        <a:off x="1938655" y="4459605"/>
                        <a:ext cx="7356475" cy="880110"/>
                      </a:xfrm>
                      <a:prstGeom prst="rect">
                        <a:avLst/>
                      </a:prstGeom>
                      <a:noFill/>
                      <a:ln w="38100">
                        <a:noFill/>
                        <a:miter/>
                      </a:ln>
                    </p:spPr>
                  </p:pic>
                </p:oleObj>
              </mc:Fallback>
            </mc:AlternateContent>
          </a:graphicData>
        </a:graphic>
      </p:graphicFrame>
      <p:sp>
        <p:nvSpPr>
          <p:cNvPr id="14" name="Rectangle 2">
            <a:extLst>
              <a:ext uri="{FF2B5EF4-FFF2-40B4-BE49-F238E27FC236}">
                <a16:creationId xmlns:a16="http://schemas.microsoft.com/office/drawing/2014/main" id="{1C343398-FCED-F29A-19E7-CC96001E9962}"/>
              </a:ext>
            </a:extLst>
          </p:cNvPr>
          <p:cNvSpPr txBox="1"/>
          <p:nvPr/>
        </p:nvSpPr>
        <p:spPr>
          <a:xfrm>
            <a:off x="116839" y="116205"/>
            <a:ext cx="8713083" cy="504825"/>
          </a:xfrm>
          <a:prstGeom prst="rect">
            <a:avLst/>
          </a:prstGeom>
        </p:spPr>
        <p:txBody>
          <a:bodyPr anchor="b">
            <a:noAutofit/>
          </a:bodyPr>
          <a:lstStyle>
            <a:lvl1pPr eaLnBrk="0" hangingPunct="0">
              <a:defRPr>
                <a:solidFill>
                  <a:schemeClr val="tx1"/>
                </a:solidFill>
                <a:latin typeface="Lucida Sans Unicode" panose="020B0602030504020204" pitchFamily="34" charset="0"/>
                <a:ea typeface="宋体" panose="02010600030101010101" pitchFamily="2" charset="-122"/>
              </a:defRPr>
            </a:lvl1pPr>
            <a:lvl2pPr marL="742950" indent="-285750" eaLnBrk="0" hangingPunct="0">
              <a:defRPr>
                <a:solidFill>
                  <a:schemeClr val="tx1"/>
                </a:solidFill>
                <a:latin typeface="Lucida Sans Unicode" panose="020B0602030504020204" pitchFamily="34" charset="0"/>
                <a:ea typeface="宋体" panose="02010600030101010101" pitchFamily="2" charset="-122"/>
              </a:defRPr>
            </a:lvl2pPr>
            <a:lvl3pPr marL="1143000" indent="-228600" eaLnBrk="0" hangingPunct="0">
              <a:defRPr>
                <a:solidFill>
                  <a:schemeClr val="tx1"/>
                </a:solidFill>
                <a:latin typeface="Lucida Sans Unicode" panose="020B0602030504020204" pitchFamily="34" charset="0"/>
                <a:ea typeface="宋体" panose="02010600030101010101" pitchFamily="2" charset="-122"/>
              </a:defRPr>
            </a:lvl3pPr>
            <a:lvl4pPr marL="1600200" indent="-228600" eaLnBrk="0" hangingPunct="0">
              <a:defRPr>
                <a:solidFill>
                  <a:schemeClr val="tx1"/>
                </a:solidFill>
                <a:latin typeface="Lucida Sans Unicode" panose="020B0602030504020204" pitchFamily="34" charset="0"/>
                <a:ea typeface="宋体" panose="02010600030101010101" pitchFamily="2" charset="-122"/>
              </a:defRPr>
            </a:lvl4pPr>
            <a:lvl5pPr marL="2057400" indent="-228600" eaLnBrk="0" hangingPunct="0">
              <a:defRPr>
                <a:solidFill>
                  <a:schemeClr val="tx1"/>
                </a:solidFill>
                <a:latin typeface="Lucida Sans Unicode" panose="020B0602030504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9pPr>
          </a:lstStyle>
          <a:p>
            <a:r>
              <a:rPr kumimoji="1" lang="zh-CN" altLang="en-US" sz="2700" b="1" cap="small" dirty="0">
                <a:latin typeface="微软雅黑" panose="020B0503020204020204" pitchFamily="34" charset="-122"/>
                <a:ea typeface="微软雅黑" panose="020B0503020204020204" pitchFamily="34" charset="-122"/>
              </a:rPr>
              <a:t>第六节 其他</a:t>
            </a:r>
            <a:r>
              <a:rPr kumimoji="1" lang="en-US" altLang="zh-CN" sz="2700" b="1" cap="small" dirty="0">
                <a:latin typeface="微软雅黑" panose="020B0503020204020204" pitchFamily="34" charset="-122"/>
                <a:ea typeface="微软雅黑" panose="020B0503020204020204" pitchFamily="34" charset="-122"/>
              </a:rPr>
              <a:t>GARCH</a:t>
            </a:r>
            <a:r>
              <a:rPr kumimoji="1" lang="zh-CN" altLang="en-US" sz="2700" b="1" cap="small" dirty="0">
                <a:latin typeface="微软雅黑" panose="020B0503020204020204" pitchFamily="34" charset="-122"/>
                <a:ea typeface="微软雅黑" panose="020B0503020204020204" pitchFamily="34" charset="-122"/>
              </a:rPr>
              <a:t>族</a:t>
            </a:r>
            <a:r>
              <a:rPr kumimoji="1" lang="en-US" altLang="zh-CN" sz="2700" b="1" cap="small" dirty="0">
                <a:latin typeface="微软雅黑" panose="020B0503020204020204" pitchFamily="34" charset="-122"/>
                <a:ea typeface="微软雅黑" panose="020B0503020204020204" pitchFamily="34" charset="-122"/>
              </a:rPr>
              <a:t>——</a:t>
            </a:r>
            <a:r>
              <a:rPr kumimoji="1" lang="zh-CN" altLang="en-US" sz="2700" b="1" cap="small" dirty="0">
                <a:latin typeface="微软雅黑" panose="020B0503020204020204" pitchFamily="34" charset="-122"/>
                <a:ea typeface="微软雅黑" panose="020B0503020204020204" pitchFamily="34" charset="-122"/>
              </a:rPr>
              <a:t>BEKK-GARCH模型</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32740" y="621030"/>
            <a:ext cx="11250295" cy="5707380"/>
          </a:xfrm>
          <a:prstGeom prst="rect">
            <a:avLst/>
          </a:prstGeom>
          <a:noFill/>
        </p:spPr>
        <p:txBody>
          <a:bodyPr wrap="square" rtlCol="0">
            <a:noAutofit/>
          </a:bodyPr>
          <a:lstStyle/>
          <a:p>
            <a:pPr marL="342900" indent="-342900">
              <a:lnSpc>
                <a:spcPct val="150000"/>
              </a:lnSpc>
              <a:buFont typeface="Arial" panose="020B0604020202020204" pitchFamily="34" charset="0"/>
              <a:buChar char="•"/>
            </a:pPr>
            <a:r>
              <a:rPr kumimoji="1" lang="en-US" altLang="zh-CN" sz="2200" dirty="0">
                <a:latin typeface="Times New Roman" panose="02020603050405020304" pitchFamily="18" charset="0"/>
                <a:ea typeface="+mn-ea"/>
                <a:cs typeface="Times New Roman" panose="02020603050405020304" pitchFamily="18" charset="0"/>
              </a:rPr>
              <a:t>进一步地，将BEKK-GARCH（1,1）模型矩阵形式的方差方程展开写成方程组的形式可以得到：</a:t>
            </a:r>
          </a:p>
          <a:p>
            <a:pPr marL="342900" indent="-342900">
              <a:lnSpc>
                <a:spcPct val="150000"/>
              </a:lnSpc>
              <a:buFont typeface="Arial" panose="020B0604020202020204" pitchFamily="34" charset="0"/>
              <a:buChar char="•"/>
            </a:pPr>
            <a:endParaRPr kumimoji="1" lang="en-US" altLang="zh-CN" sz="2200" dirty="0">
              <a:latin typeface="Times New Roman" panose="02020603050405020304" pitchFamily="18" charset="0"/>
              <a:ea typeface="+mn-ea"/>
              <a:cs typeface="Times New Roman" panose="02020603050405020304" pitchFamily="18" charset="0"/>
            </a:endParaRPr>
          </a:p>
          <a:p>
            <a:pPr marL="342900" indent="-342900">
              <a:lnSpc>
                <a:spcPct val="150000"/>
              </a:lnSpc>
              <a:buFont typeface="Arial" panose="020B0604020202020204" pitchFamily="34" charset="0"/>
              <a:buChar char="•"/>
            </a:pPr>
            <a:endParaRPr kumimoji="1" lang="en-US" altLang="zh-CN" sz="2200" dirty="0">
              <a:latin typeface="Times New Roman" panose="02020603050405020304" pitchFamily="18" charset="0"/>
              <a:ea typeface="+mn-ea"/>
              <a:cs typeface="Times New Roman" panose="02020603050405020304" pitchFamily="18" charset="0"/>
            </a:endParaRPr>
          </a:p>
          <a:p>
            <a:pPr marL="342900" indent="-342900">
              <a:lnSpc>
                <a:spcPct val="150000"/>
              </a:lnSpc>
              <a:buFont typeface="Arial" panose="020B0604020202020204" pitchFamily="34" charset="0"/>
              <a:buChar char="•"/>
            </a:pPr>
            <a:endParaRPr kumimoji="1" lang="en-US" altLang="zh-CN" sz="2200" dirty="0">
              <a:latin typeface="Times New Roman" panose="02020603050405020304" pitchFamily="18" charset="0"/>
              <a:ea typeface="+mn-ea"/>
              <a:cs typeface="Times New Roman" panose="02020603050405020304" pitchFamily="18" charset="0"/>
            </a:endParaRPr>
          </a:p>
          <a:p>
            <a:pPr marL="342900" indent="-342900">
              <a:lnSpc>
                <a:spcPct val="150000"/>
              </a:lnSpc>
              <a:buFont typeface="Arial" panose="020B0604020202020204" pitchFamily="34" charset="0"/>
              <a:buChar char="•"/>
            </a:pPr>
            <a:endParaRPr kumimoji="1" lang="en-US" altLang="zh-CN" sz="2200" dirty="0">
              <a:latin typeface="Times New Roman" panose="02020603050405020304" pitchFamily="18" charset="0"/>
              <a:ea typeface="+mn-ea"/>
              <a:cs typeface="Times New Roman" panose="02020603050405020304" pitchFamily="18" charset="0"/>
            </a:endParaRPr>
          </a:p>
          <a:p>
            <a:pPr marL="342900" indent="-342900">
              <a:lnSpc>
                <a:spcPct val="150000"/>
              </a:lnSpc>
              <a:buFont typeface="Arial" panose="020B0604020202020204" pitchFamily="34" charset="0"/>
              <a:buChar char="•"/>
            </a:pPr>
            <a:endParaRPr kumimoji="1" lang="en-US" altLang="zh-CN" sz="2200" dirty="0">
              <a:latin typeface="Times New Roman" panose="02020603050405020304" pitchFamily="18" charset="0"/>
              <a:ea typeface="+mn-ea"/>
              <a:cs typeface="Times New Roman" panose="02020603050405020304" pitchFamily="18" charset="0"/>
            </a:endParaRPr>
          </a:p>
          <a:p>
            <a:pPr marL="342900" indent="-342900">
              <a:lnSpc>
                <a:spcPct val="150000"/>
              </a:lnSpc>
              <a:buFont typeface="Arial" panose="020B0604020202020204" pitchFamily="34" charset="0"/>
              <a:buChar char="•"/>
            </a:pPr>
            <a:r>
              <a:rPr kumimoji="1" lang="en-US" altLang="zh-CN" sz="2200" dirty="0">
                <a:latin typeface="Times New Roman" panose="02020603050405020304" pitchFamily="18" charset="0"/>
                <a:ea typeface="+mn-ea"/>
                <a:cs typeface="Times New Roman" panose="02020603050405020304" pitchFamily="18" charset="0"/>
              </a:rPr>
              <a:t>通过上式可知，一个变量的波动主要受两个方面的影响：（1）该变量及另一个变量自身的前期波动项         和          以及协方差         ；（2）该变量及另外一个变量前期残差和及残差         的交叉项                。当一个变量受来自另一个变量的影响不显著，其波动便只受自身前期波动的影响。</a:t>
            </a:r>
          </a:p>
          <a:p>
            <a:pPr marL="342900" indent="-342900">
              <a:lnSpc>
                <a:spcPct val="150000"/>
              </a:lnSpc>
              <a:buFont typeface="Arial" panose="020B0604020202020204" pitchFamily="34" charset="0"/>
              <a:buChar char="•"/>
            </a:pPr>
            <a:endParaRPr kumimoji="1" lang="en-US" altLang="zh-CN" sz="2400" dirty="0">
              <a:latin typeface="Times New Roman" panose="02020603050405020304" pitchFamily="18" charset="0"/>
              <a:ea typeface="+mn-ea"/>
              <a:cs typeface="Times New Roman" panose="02020603050405020304" pitchFamily="18" charset="0"/>
            </a:endParaRPr>
          </a:p>
          <a:p>
            <a:pPr marL="342900" indent="-342900">
              <a:lnSpc>
                <a:spcPct val="150000"/>
              </a:lnSpc>
              <a:buFont typeface="Arial" panose="020B0604020202020204" pitchFamily="34" charset="0"/>
              <a:buChar char="•"/>
            </a:pPr>
            <a:endParaRPr kumimoji="1" lang="en-US" altLang="zh-CN" sz="2400" dirty="0">
              <a:latin typeface="Times New Roman" panose="02020603050405020304" pitchFamily="18" charset="0"/>
              <a:ea typeface="+mn-ea"/>
              <a:cs typeface="Times New Roman" panose="02020603050405020304" pitchFamily="18" charset="0"/>
            </a:endParaRPr>
          </a:p>
          <a:p>
            <a:pPr marL="342900" indent="-342900">
              <a:lnSpc>
                <a:spcPct val="150000"/>
              </a:lnSpc>
              <a:buFont typeface="Arial" panose="020B0604020202020204" pitchFamily="34" charset="0"/>
              <a:buChar char="•"/>
            </a:pPr>
            <a:endParaRPr kumimoji="1" lang="en-US" altLang="zh-CN" sz="2400" dirty="0">
              <a:latin typeface="Times New Roman" panose="02020603050405020304" pitchFamily="18" charset="0"/>
              <a:ea typeface="+mn-ea"/>
              <a:cs typeface="Times New Roman" panose="02020603050405020304" pitchFamily="18" charset="0"/>
            </a:endParaRPr>
          </a:p>
          <a:p>
            <a:pPr marL="342900" indent="-342900">
              <a:lnSpc>
                <a:spcPct val="150000"/>
              </a:lnSpc>
              <a:buFont typeface="Arial" panose="020B0604020202020204" pitchFamily="34" charset="0"/>
              <a:buChar char="•"/>
            </a:pPr>
            <a:endParaRPr kumimoji="1" lang="en-US" altLang="zh-CN" sz="2400" dirty="0">
              <a:latin typeface="Times New Roman" panose="02020603050405020304" pitchFamily="18" charset="0"/>
              <a:ea typeface="+mn-ea"/>
              <a:cs typeface="Times New Roman" panose="02020603050405020304" pitchFamily="18" charset="0"/>
            </a:endParaRPr>
          </a:p>
          <a:p>
            <a:pPr marL="342900" indent="-342900">
              <a:lnSpc>
                <a:spcPct val="150000"/>
              </a:lnSpc>
              <a:buFont typeface="Arial" panose="020B0604020202020204" pitchFamily="34" charset="0"/>
              <a:buChar char="•"/>
            </a:pPr>
            <a:endParaRPr kumimoji="1" lang="en-US" altLang="zh-CN" sz="2400" dirty="0">
              <a:latin typeface="Times New Roman" panose="02020603050405020304" pitchFamily="18" charset="0"/>
              <a:ea typeface="+mn-ea"/>
              <a:cs typeface="Times New Roman" panose="02020603050405020304" pitchFamily="18" charset="0"/>
            </a:endParaRPr>
          </a:p>
          <a:p>
            <a:pPr marL="342900" indent="-342900">
              <a:lnSpc>
                <a:spcPct val="150000"/>
              </a:lnSpc>
              <a:buFont typeface="Arial" panose="020B0604020202020204" pitchFamily="34" charset="0"/>
              <a:buChar char="•"/>
            </a:pPr>
            <a:endParaRPr kumimoji="1" lang="en-US" altLang="zh-CN" sz="2400" dirty="0">
              <a:latin typeface="Times New Roman" panose="02020603050405020304" pitchFamily="18" charset="0"/>
              <a:ea typeface="+mn-ea"/>
              <a:cs typeface="Times New Roman" panose="02020603050405020304" pitchFamily="18" charset="0"/>
            </a:endParaRPr>
          </a:p>
          <a:p>
            <a:endParaRPr kumimoji="1" lang="en-US" altLang="zh-CN" sz="2400" dirty="0">
              <a:latin typeface="Times New Roman" panose="02020603050405020304" pitchFamily="18" charset="0"/>
              <a:ea typeface="+mn-ea"/>
              <a:cs typeface="Times New Roman" panose="02020603050405020304" pitchFamily="18" charset="0"/>
            </a:endParaRPr>
          </a:p>
        </p:txBody>
      </p:sp>
      <p:graphicFrame>
        <p:nvGraphicFramePr>
          <p:cNvPr id="3" name="对象 -2147482216"/>
          <p:cNvGraphicFramePr>
            <a:graphicFrameLocks noChangeAspect="1"/>
          </p:cNvGraphicFramePr>
          <p:nvPr/>
        </p:nvGraphicFramePr>
        <p:xfrm>
          <a:off x="2997200" y="1341120"/>
          <a:ext cx="5180965" cy="963930"/>
        </p:xfrm>
        <a:graphic>
          <a:graphicData uri="http://schemas.openxmlformats.org/presentationml/2006/ole">
            <mc:AlternateContent xmlns:mc="http://schemas.openxmlformats.org/markup-compatibility/2006">
              <mc:Choice xmlns:v="urn:schemas-microsoft-com:vml" Requires="v">
                <p:oleObj r:id="rId2" imgW="2844800" imgH="520700" progId="Equation.DSMT4">
                  <p:embed/>
                </p:oleObj>
              </mc:Choice>
              <mc:Fallback>
                <p:oleObj r:id="rId2" imgW="2844800" imgH="520700" progId="Equation.DSMT4">
                  <p:embed/>
                  <p:pic>
                    <p:nvPicPr>
                      <p:cNvPr id="3" name="对象 -2147482216"/>
                      <p:cNvPicPr/>
                      <p:nvPr/>
                    </p:nvPicPr>
                    <p:blipFill>
                      <a:blip r:embed="rId3"/>
                      <a:stretch>
                        <a:fillRect/>
                      </a:stretch>
                    </p:blipFill>
                    <p:spPr>
                      <a:xfrm>
                        <a:off x="2997200" y="1341120"/>
                        <a:ext cx="5180965" cy="963930"/>
                      </a:xfrm>
                      <a:prstGeom prst="rect">
                        <a:avLst/>
                      </a:prstGeom>
                      <a:noFill/>
                      <a:ln w="38100">
                        <a:noFill/>
                        <a:miter/>
                      </a:ln>
                    </p:spPr>
                  </p:pic>
                </p:oleObj>
              </mc:Fallback>
            </mc:AlternateContent>
          </a:graphicData>
        </a:graphic>
      </p:graphicFrame>
      <p:graphicFrame>
        <p:nvGraphicFramePr>
          <p:cNvPr id="4" name="对象 -2147482215"/>
          <p:cNvGraphicFramePr>
            <a:graphicFrameLocks noChangeAspect="1"/>
          </p:cNvGraphicFramePr>
          <p:nvPr/>
        </p:nvGraphicFramePr>
        <p:xfrm>
          <a:off x="3069590" y="2317750"/>
          <a:ext cx="4779645" cy="967105"/>
        </p:xfrm>
        <a:graphic>
          <a:graphicData uri="http://schemas.openxmlformats.org/presentationml/2006/ole">
            <mc:AlternateContent xmlns:mc="http://schemas.openxmlformats.org/markup-compatibility/2006">
              <mc:Choice xmlns:v="urn:schemas-microsoft-com:vml" Requires="v">
                <p:oleObj r:id="rId4" imgW="2616200" imgH="520700" progId="Equation.DSMT4">
                  <p:embed/>
                </p:oleObj>
              </mc:Choice>
              <mc:Fallback>
                <p:oleObj r:id="rId4" imgW="2616200" imgH="520700" progId="Equation.DSMT4">
                  <p:embed/>
                  <p:pic>
                    <p:nvPicPr>
                      <p:cNvPr id="4" name="对象 -2147482215"/>
                      <p:cNvPicPr/>
                      <p:nvPr/>
                    </p:nvPicPr>
                    <p:blipFill>
                      <a:blip r:embed="rId5"/>
                      <a:stretch>
                        <a:fillRect/>
                      </a:stretch>
                    </p:blipFill>
                    <p:spPr>
                      <a:xfrm>
                        <a:off x="3069590" y="2317750"/>
                        <a:ext cx="4779645" cy="967105"/>
                      </a:xfrm>
                      <a:prstGeom prst="rect">
                        <a:avLst/>
                      </a:prstGeom>
                      <a:noFill/>
                      <a:ln w="38100">
                        <a:noFill/>
                        <a:miter/>
                      </a:ln>
                    </p:spPr>
                  </p:pic>
                </p:oleObj>
              </mc:Fallback>
            </mc:AlternateContent>
          </a:graphicData>
        </a:graphic>
      </p:graphicFrame>
      <p:graphicFrame>
        <p:nvGraphicFramePr>
          <p:cNvPr id="6" name="对象 -2147482214"/>
          <p:cNvGraphicFramePr>
            <a:graphicFrameLocks noChangeAspect="1"/>
          </p:cNvGraphicFramePr>
          <p:nvPr/>
        </p:nvGraphicFramePr>
        <p:xfrm>
          <a:off x="2853055" y="3284855"/>
          <a:ext cx="6459220" cy="902335"/>
        </p:xfrm>
        <a:graphic>
          <a:graphicData uri="http://schemas.openxmlformats.org/presentationml/2006/ole">
            <mc:AlternateContent xmlns:mc="http://schemas.openxmlformats.org/markup-compatibility/2006">
              <mc:Choice xmlns:v="urn:schemas-microsoft-com:vml" Requires="v">
                <p:oleObj r:id="rId6" imgW="3517900" imgH="495300" progId="Equation.DSMT4">
                  <p:embed/>
                </p:oleObj>
              </mc:Choice>
              <mc:Fallback>
                <p:oleObj r:id="rId6" imgW="3517900" imgH="495300" progId="Equation.DSMT4">
                  <p:embed/>
                  <p:pic>
                    <p:nvPicPr>
                      <p:cNvPr id="6" name="对象 -2147482214"/>
                      <p:cNvPicPr/>
                      <p:nvPr/>
                    </p:nvPicPr>
                    <p:blipFill>
                      <a:blip r:embed="rId7"/>
                      <a:stretch>
                        <a:fillRect/>
                      </a:stretch>
                    </p:blipFill>
                    <p:spPr>
                      <a:xfrm>
                        <a:off x="2853055" y="3284855"/>
                        <a:ext cx="6459220" cy="902335"/>
                      </a:xfrm>
                      <a:prstGeom prst="rect">
                        <a:avLst/>
                      </a:prstGeom>
                      <a:noFill/>
                      <a:ln w="38100">
                        <a:noFill/>
                        <a:miter/>
                      </a:ln>
                    </p:spPr>
                  </p:pic>
                </p:oleObj>
              </mc:Fallback>
            </mc:AlternateContent>
          </a:graphicData>
        </a:graphic>
      </p:graphicFrame>
      <p:graphicFrame>
        <p:nvGraphicFramePr>
          <p:cNvPr id="7" name="对象 -2147482213"/>
          <p:cNvGraphicFramePr>
            <a:graphicFrameLocks noChangeAspect="1"/>
          </p:cNvGraphicFramePr>
          <p:nvPr/>
        </p:nvGraphicFramePr>
        <p:xfrm>
          <a:off x="2709545" y="4797425"/>
          <a:ext cx="567690" cy="400685"/>
        </p:xfrm>
        <a:graphic>
          <a:graphicData uri="http://schemas.openxmlformats.org/presentationml/2006/ole">
            <mc:AlternateContent xmlns:mc="http://schemas.openxmlformats.org/markup-compatibility/2006">
              <mc:Choice xmlns:v="urn:schemas-microsoft-com:vml" Requires="v">
                <p:oleObj r:id="rId8" imgW="304800" imgH="215900" progId="Equation.DSMT4">
                  <p:embed/>
                </p:oleObj>
              </mc:Choice>
              <mc:Fallback>
                <p:oleObj r:id="rId8" imgW="304800" imgH="215900" progId="Equation.DSMT4">
                  <p:embed/>
                  <p:pic>
                    <p:nvPicPr>
                      <p:cNvPr id="7" name="对象 -2147482213"/>
                      <p:cNvPicPr/>
                      <p:nvPr/>
                    </p:nvPicPr>
                    <p:blipFill>
                      <a:blip r:embed="rId9"/>
                      <a:stretch>
                        <a:fillRect/>
                      </a:stretch>
                    </p:blipFill>
                    <p:spPr>
                      <a:xfrm>
                        <a:off x="2709545" y="4797425"/>
                        <a:ext cx="567690" cy="400685"/>
                      </a:xfrm>
                      <a:prstGeom prst="rect">
                        <a:avLst/>
                      </a:prstGeom>
                      <a:noFill/>
                      <a:ln w="38100">
                        <a:noFill/>
                        <a:miter/>
                      </a:ln>
                    </p:spPr>
                  </p:pic>
                </p:oleObj>
              </mc:Fallback>
            </mc:AlternateContent>
          </a:graphicData>
        </a:graphic>
      </p:graphicFrame>
      <p:graphicFrame>
        <p:nvGraphicFramePr>
          <p:cNvPr id="8" name="对象 -2147482212"/>
          <p:cNvGraphicFramePr>
            <a:graphicFrameLocks noChangeAspect="1"/>
          </p:cNvGraphicFramePr>
          <p:nvPr/>
        </p:nvGraphicFramePr>
        <p:xfrm>
          <a:off x="3717290" y="4797425"/>
          <a:ext cx="604520" cy="407035"/>
        </p:xfrm>
        <a:graphic>
          <a:graphicData uri="http://schemas.openxmlformats.org/presentationml/2006/ole">
            <mc:AlternateContent xmlns:mc="http://schemas.openxmlformats.org/markup-compatibility/2006">
              <mc:Choice xmlns:v="urn:schemas-microsoft-com:vml" Requires="v">
                <p:oleObj r:id="rId10" imgW="316865" imgH="215900" progId="Equation.DSMT4">
                  <p:embed/>
                </p:oleObj>
              </mc:Choice>
              <mc:Fallback>
                <p:oleObj r:id="rId10" imgW="316865" imgH="215900" progId="Equation.DSMT4">
                  <p:embed/>
                  <p:pic>
                    <p:nvPicPr>
                      <p:cNvPr id="8" name="对象 -2147482212"/>
                      <p:cNvPicPr/>
                      <p:nvPr/>
                    </p:nvPicPr>
                    <p:blipFill>
                      <a:blip r:embed="rId11"/>
                      <a:stretch>
                        <a:fillRect/>
                      </a:stretch>
                    </p:blipFill>
                    <p:spPr>
                      <a:xfrm>
                        <a:off x="3717290" y="4797425"/>
                        <a:ext cx="604520" cy="407035"/>
                      </a:xfrm>
                      <a:prstGeom prst="rect">
                        <a:avLst/>
                      </a:prstGeom>
                      <a:noFill/>
                      <a:ln w="38100">
                        <a:noFill/>
                        <a:miter/>
                      </a:ln>
                    </p:spPr>
                  </p:pic>
                </p:oleObj>
              </mc:Fallback>
            </mc:AlternateContent>
          </a:graphicData>
        </a:graphic>
      </p:graphicFrame>
      <p:graphicFrame>
        <p:nvGraphicFramePr>
          <p:cNvPr id="9" name="对象 -2147482211"/>
          <p:cNvGraphicFramePr>
            <a:graphicFrameLocks noChangeAspect="1"/>
          </p:cNvGraphicFramePr>
          <p:nvPr/>
        </p:nvGraphicFramePr>
        <p:xfrm>
          <a:off x="5733415" y="4827270"/>
          <a:ext cx="577850" cy="407670"/>
        </p:xfrm>
        <a:graphic>
          <a:graphicData uri="http://schemas.openxmlformats.org/presentationml/2006/ole">
            <mc:AlternateContent xmlns:mc="http://schemas.openxmlformats.org/markup-compatibility/2006">
              <mc:Choice xmlns:v="urn:schemas-microsoft-com:vml" Requires="v">
                <p:oleObj r:id="rId12" imgW="304800" imgH="215900" progId="Equation.DSMT4">
                  <p:embed/>
                </p:oleObj>
              </mc:Choice>
              <mc:Fallback>
                <p:oleObj r:id="rId12" imgW="304800" imgH="215900" progId="Equation.DSMT4">
                  <p:embed/>
                  <p:pic>
                    <p:nvPicPr>
                      <p:cNvPr id="9" name="对象 -2147482211"/>
                      <p:cNvPicPr/>
                      <p:nvPr/>
                    </p:nvPicPr>
                    <p:blipFill>
                      <a:blip r:embed="rId13"/>
                      <a:stretch>
                        <a:fillRect/>
                      </a:stretch>
                    </p:blipFill>
                    <p:spPr>
                      <a:xfrm>
                        <a:off x="5733415" y="4827270"/>
                        <a:ext cx="577850" cy="407670"/>
                      </a:xfrm>
                      <a:prstGeom prst="rect">
                        <a:avLst/>
                      </a:prstGeom>
                      <a:noFill/>
                      <a:ln w="38100">
                        <a:noFill/>
                        <a:miter/>
                      </a:ln>
                    </p:spPr>
                  </p:pic>
                </p:oleObj>
              </mc:Fallback>
            </mc:AlternateContent>
          </a:graphicData>
        </a:graphic>
      </p:graphicFrame>
      <p:graphicFrame>
        <p:nvGraphicFramePr>
          <p:cNvPr id="10" name="对象 -2147482210"/>
          <p:cNvGraphicFramePr>
            <a:graphicFrameLocks noChangeAspect="1"/>
          </p:cNvGraphicFramePr>
          <p:nvPr/>
        </p:nvGraphicFramePr>
        <p:xfrm>
          <a:off x="11265853" y="4725035"/>
          <a:ext cx="538480" cy="447675"/>
        </p:xfrm>
        <a:graphic>
          <a:graphicData uri="http://schemas.openxmlformats.org/presentationml/2006/ole">
            <mc:AlternateContent xmlns:mc="http://schemas.openxmlformats.org/markup-compatibility/2006">
              <mc:Choice xmlns:v="urn:schemas-microsoft-com:vml" Requires="v">
                <p:oleObj r:id="rId14" imgW="279400" imgH="228600" progId="Equation.DSMT4">
                  <p:embed/>
                </p:oleObj>
              </mc:Choice>
              <mc:Fallback>
                <p:oleObj r:id="rId14" imgW="279400" imgH="228600" progId="Equation.DSMT4">
                  <p:embed/>
                  <p:pic>
                    <p:nvPicPr>
                      <p:cNvPr id="10" name="对象 -2147482210"/>
                      <p:cNvPicPr/>
                      <p:nvPr/>
                    </p:nvPicPr>
                    <p:blipFill>
                      <a:blip r:embed="rId15"/>
                      <a:stretch>
                        <a:fillRect/>
                      </a:stretch>
                    </p:blipFill>
                    <p:spPr>
                      <a:xfrm>
                        <a:off x="11265853" y="4725035"/>
                        <a:ext cx="538480" cy="447675"/>
                      </a:xfrm>
                      <a:prstGeom prst="rect">
                        <a:avLst/>
                      </a:prstGeom>
                      <a:noFill/>
                      <a:ln w="38100">
                        <a:noFill/>
                        <a:miter/>
                      </a:ln>
                    </p:spPr>
                  </p:pic>
                </p:oleObj>
              </mc:Fallback>
            </mc:AlternateContent>
          </a:graphicData>
        </a:graphic>
      </p:graphicFrame>
      <p:graphicFrame>
        <p:nvGraphicFramePr>
          <p:cNvPr id="11" name="对象 -2147482209"/>
          <p:cNvGraphicFramePr>
            <a:graphicFrameLocks noChangeAspect="1"/>
          </p:cNvGraphicFramePr>
          <p:nvPr/>
        </p:nvGraphicFramePr>
        <p:xfrm>
          <a:off x="1917065" y="5245100"/>
          <a:ext cx="584835" cy="475615"/>
        </p:xfrm>
        <a:graphic>
          <a:graphicData uri="http://schemas.openxmlformats.org/presentationml/2006/ole">
            <mc:AlternateContent xmlns:mc="http://schemas.openxmlformats.org/markup-compatibility/2006">
              <mc:Choice xmlns:v="urn:schemas-microsoft-com:vml" Requires="v">
                <p:oleObj r:id="rId16" imgW="279400" imgH="228600" progId="Equation.DSMT4">
                  <p:embed/>
                </p:oleObj>
              </mc:Choice>
              <mc:Fallback>
                <p:oleObj r:id="rId16" imgW="279400" imgH="228600" progId="Equation.DSMT4">
                  <p:embed/>
                  <p:pic>
                    <p:nvPicPr>
                      <p:cNvPr id="11" name="对象 -2147482209"/>
                      <p:cNvPicPr/>
                      <p:nvPr/>
                    </p:nvPicPr>
                    <p:blipFill>
                      <a:blip r:embed="rId17"/>
                      <a:stretch>
                        <a:fillRect/>
                      </a:stretch>
                    </p:blipFill>
                    <p:spPr>
                      <a:xfrm>
                        <a:off x="1917065" y="5245100"/>
                        <a:ext cx="584835" cy="475615"/>
                      </a:xfrm>
                      <a:prstGeom prst="rect">
                        <a:avLst/>
                      </a:prstGeom>
                      <a:noFill/>
                      <a:ln w="38100">
                        <a:noFill/>
                        <a:miter/>
                      </a:ln>
                    </p:spPr>
                  </p:pic>
                </p:oleObj>
              </mc:Fallback>
            </mc:AlternateContent>
          </a:graphicData>
        </a:graphic>
      </p:graphicFrame>
      <p:graphicFrame>
        <p:nvGraphicFramePr>
          <p:cNvPr id="12" name="对象 -2147482208"/>
          <p:cNvGraphicFramePr>
            <a:graphicFrameLocks noChangeAspect="1"/>
          </p:cNvGraphicFramePr>
          <p:nvPr/>
        </p:nvGraphicFramePr>
        <p:xfrm>
          <a:off x="3645535" y="5234940"/>
          <a:ext cx="1083310" cy="486410"/>
        </p:xfrm>
        <a:graphic>
          <a:graphicData uri="http://schemas.openxmlformats.org/presentationml/2006/ole">
            <mc:AlternateContent xmlns:mc="http://schemas.openxmlformats.org/markup-compatibility/2006">
              <mc:Choice xmlns:v="urn:schemas-microsoft-com:vml" Requires="v">
                <p:oleObj r:id="rId18" imgW="508000" imgH="228600" progId="Equation.DSMT4">
                  <p:embed/>
                </p:oleObj>
              </mc:Choice>
              <mc:Fallback>
                <p:oleObj r:id="rId18" imgW="508000" imgH="228600" progId="Equation.DSMT4">
                  <p:embed/>
                  <p:pic>
                    <p:nvPicPr>
                      <p:cNvPr id="12" name="对象 -2147482208"/>
                      <p:cNvPicPr/>
                      <p:nvPr/>
                    </p:nvPicPr>
                    <p:blipFill>
                      <a:blip r:embed="rId19"/>
                      <a:stretch>
                        <a:fillRect/>
                      </a:stretch>
                    </p:blipFill>
                    <p:spPr>
                      <a:xfrm>
                        <a:off x="3645535" y="5234940"/>
                        <a:ext cx="1083310" cy="486410"/>
                      </a:xfrm>
                      <a:prstGeom prst="rect">
                        <a:avLst/>
                      </a:prstGeom>
                      <a:noFill/>
                      <a:ln w="38100">
                        <a:noFill/>
                        <a:miter/>
                      </a:ln>
                    </p:spPr>
                  </p:pic>
                </p:oleObj>
              </mc:Fallback>
            </mc:AlternateContent>
          </a:graphicData>
        </a:graphic>
      </p:graphicFrame>
      <p:sp>
        <p:nvSpPr>
          <p:cNvPr id="14" name="Rectangle 2">
            <a:extLst>
              <a:ext uri="{FF2B5EF4-FFF2-40B4-BE49-F238E27FC236}">
                <a16:creationId xmlns:a16="http://schemas.microsoft.com/office/drawing/2014/main" id="{03EF1760-B8A4-0A44-F477-100C6DF2601B}"/>
              </a:ext>
            </a:extLst>
          </p:cNvPr>
          <p:cNvSpPr txBox="1"/>
          <p:nvPr/>
        </p:nvSpPr>
        <p:spPr>
          <a:xfrm>
            <a:off x="116839" y="116205"/>
            <a:ext cx="8713083" cy="504825"/>
          </a:xfrm>
          <a:prstGeom prst="rect">
            <a:avLst/>
          </a:prstGeom>
        </p:spPr>
        <p:txBody>
          <a:bodyPr anchor="b">
            <a:noAutofit/>
          </a:bodyPr>
          <a:lstStyle>
            <a:lvl1pPr eaLnBrk="0" hangingPunct="0">
              <a:defRPr>
                <a:solidFill>
                  <a:schemeClr val="tx1"/>
                </a:solidFill>
                <a:latin typeface="Lucida Sans Unicode" panose="020B0602030504020204" pitchFamily="34" charset="0"/>
                <a:ea typeface="宋体" panose="02010600030101010101" pitchFamily="2" charset="-122"/>
              </a:defRPr>
            </a:lvl1pPr>
            <a:lvl2pPr marL="742950" indent="-285750" eaLnBrk="0" hangingPunct="0">
              <a:defRPr>
                <a:solidFill>
                  <a:schemeClr val="tx1"/>
                </a:solidFill>
                <a:latin typeface="Lucida Sans Unicode" panose="020B0602030504020204" pitchFamily="34" charset="0"/>
                <a:ea typeface="宋体" panose="02010600030101010101" pitchFamily="2" charset="-122"/>
              </a:defRPr>
            </a:lvl2pPr>
            <a:lvl3pPr marL="1143000" indent="-228600" eaLnBrk="0" hangingPunct="0">
              <a:defRPr>
                <a:solidFill>
                  <a:schemeClr val="tx1"/>
                </a:solidFill>
                <a:latin typeface="Lucida Sans Unicode" panose="020B0602030504020204" pitchFamily="34" charset="0"/>
                <a:ea typeface="宋体" panose="02010600030101010101" pitchFamily="2" charset="-122"/>
              </a:defRPr>
            </a:lvl3pPr>
            <a:lvl4pPr marL="1600200" indent="-228600" eaLnBrk="0" hangingPunct="0">
              <a:defRPr>
                <a:solidFill>
                  <a:schemeClr val="tx1"/>
                </a:solidFill>
                <a:latin typeface="Lucida Sans Unicode" panose="020B0602030504020204" pitchFamily="34" charset="0"/>
                <a:ea typeface="宋体" panose="02010600030101010101" pitchFamily="2" charset="-122"/>
              </a:defRPr>
            </a:lvl4pPr>
            <a:lvl5pPr marL="2057400" indent="-228600" eaLnBrk="0" hangingPunct="0">
              <a:defRPr>
                <a:solidFill>
                  <a:schemeClr val="tx1"/>
                </a:solidFill>
                <a:latin typeface="Lucida Sans Unicode" panose="020B0602030504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9pPr>
          </a:lstStyle>
          <a:p>
            <a:r>
              <a:rPr kumimoji="1" lang="zh-CN" altLang="en-US" sz="2700" b="1" cap="small" dirty="0">
                <a:latin typeface="微软雅黑" panose="020B0503020204020204" pitchFamily="34" charset="-122"/>
                <a:ea typeface="微软雅黑" panose="020B0503020204020204" pitchFamily="34" charset="-122"/>
              </a:rPr>
              <a:t>第六节 其他</a:t>
            </a:r>
            <a:r>
              <a:rPr kumimoji="1" lang="en-US" altLang="zh-CN" sz="2700" b="1" cap="small" dirty="0">
                <a:latin typeface="微软雅黑" panose="020B0503020204020204" pitchFamily="34" charset="-122"/>
                <a:ea typeface="微软雅黑" panose="020B0503020204020204" pitchFamily="34" charset="-122"/>
              </a:rPr>
              <a:t>GARCH</a:t>
            </a:r>
            <a:r>
              <a:rPr kumimoji="1" lang="zh-CN" altLang="en-US" sz="2700" b="1" cap="small" dirty="0">
                <a:latin typeface="微软雅黑" panose="020B0503020204020204" pitchFamily="34" charset="-122"/>
                <a:ea typeface="微软雅黑" panose="020B0503020204020204" pitchFamily="34" charset="-122"/>
              </a:rPr>
              <a:t>族</a:t>
            </a:r>
            <a:r>
              <a:rPr kumimoji="1" lang="en-US" altLang="zh-CN" sz="2700" b="1" cap="small" dirty="0">
                <a:latin typeface="微软雅黑" panose="020B0503020204020204" pitchFamily="34" charset="-122"/>
                <a:ea typeface="微软雅黑" panose="020B0503020204020204" pitchFamily="34" charset="-122"/>
              </a:rPr>
              <a:t>——</a:t>
            </a:r>
            <a:r>
              <a:rPr kumimoji="1" lang="zh-CN" altLang="en-US" sz="2700" b="1" cap="small" dirty="0">
                <a:latin typeface="微软雅黑" panose="020B0503020204020204" pitchFamily="34" charset="-122"/>
                <a:ea typeface="微软雅黑" panose="020B0503020204020204" pitchFamily="34" charset="-122"/>
              </a:rPr>
              <a:t>BEKK-GARCH模型</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32740" y="803910"/>
            <a:ext cx="10944860" cy="5524500"/>
          </a:xfrm>
          <a:prstGeom prst="rect">
            <a:avLst/>
          </a:prstGeom>
          <a:noFill/>
        </p:spPr>
        <p:txBody>
          <a:bodyPr wrap="square" rtlCol="0">
            <a:noAutofit/>
          </a:bodyPr>
          <a:lstStyle/>
          <a:p>
            <a:pPr marL="342900" indent="-342900">
              <a:lnSpc>
                <a:spcPct val="150000"/>
              </a:lnSpc>
              <a:buFont typeface="Arial" panose="020B0604020202020204" pitchFamily="34" charset="0"/>
              <a:buChar char="•"/>
            </a:pPr>
            <a:r>
              <a:rPr kumimoji="1" lang="en-US" altLang="zh-CN" sz="2200" dirty="0">
                <a:latin typeface="Times New Roman" panose="02020603050405020304" pitchFamily="18" charset="0"/>
                <a:ea typeface="+mn-ea"/>
                <a:cs typeface="Times New Roman" panose="02020603050405020304" pitchFamily="18" charset="0"/>
              </a:rPr>
              <a:t>因此，在矩阵 A 和矩阵 B 中，     、    分别表示      、     波动中的ARCH效应，    、    分别表示    、    波动中的GARCH效应。    、    分别代表     对     、    对       的ARCH溢出效应，     、    分别代表      对      、      对       的GARCH溢出效应。</a:t>
            </a:r>
          </a:p>
          <a:p>
            <a:pPr marL="342900" indent="-342900">
              <a:lnSpc>
                <a:spcPct val="200000"/>
              </a:lnSpc>
              <a:buFont typeface="Arial" panose="020B0604020202020204" pitchFamily="34" charset="0"/>
              <a:buChar char="•"/>
            </a:pPr>
            <a:r>
              <a:rPr kumimoji="1" lang="en-US" altLang="zh-CN" sz="2200" dirty="0">
                <a:latin typeface="Times New Roman" panose="02020603050405020304" pitchFamily="18" charset="0"/>
                <a:ea typeface="+mn-ea"/>
                <a:cs typeface="Times New Roman" panose="02020603050405020304" pitchFamily="18" charset="0"/>
              </a:rPr>
              <a:t>所以，可通过检验系数和是否显著不为零，来判断两个变量之间是否存在波动溢出。</a:t>
            </a:r>
          </a:p>
        </p:txBody>
      </p:sp>
      <p:graphicFrame>
        <p:nvGraphicFramePr>
          <p:cNvPr id="3" name="对象 -2147482205"/>
          <p:cNvGraphicFramePr>
            <a:graphicFrameLocks noChangeAspect="1"/>
          </p:cNvGraphicFramePr>
          <p:nvPr/>
        </p:nvGraphicFramePr>
        <p:xfrm>
          <a:off x="4437380" y="909320"/>
          <a:ext cx="419100" cy="440690"/>
        </p:xfrm>
        <a:graphic>
          <a:graphicData uri="http://schemas.openxmlformats.org/presentationml/2006/ole">
            <mc:AlternateContent xmlns:mc="http://schemas.openxmlformats.org/markup-compatibility/2006">
              <mc:Choice xmlns:v="urn:schemas-microsoft-com:vml" Requires="v">
                <p:oleObj r:id="rId2" imgW="177800" imgH="203200" progId="Equation.DSMT4">
                  <p:embed/>
                </p:oleObj>
              </mc:Choice>
              <mc:Fallback>
                <p:oleObj r:id="rId2" imgW="177800" imgH="203200" progId="Equation.DSMT4">
                  <p:embed/>
                  <p:pic>
                    <p:nvPicPr>
                      <p:cNvPr id="3" name="对象 -2147482205"/>
                      <p:cNvPicPr/>
                      <p:nvPr/>
                    </p:nvPicPr>
                    <p:blipFill>
                      <a:blip r:embed="rId3"/>
                      <a:stretch>
                        <a:fillRect/>
                      </a:stretch>
                    </p:blipFill>
                    <p:spPr>
                      <a:xfrm>
                        <a:off x="4437380" y="909320"/>
                        <a:ext cx="419100" cy="440690"/>
                      </a:xfrm>
                      <a:prstGeom prst="rect">
                        <a:avLst/>
                      </a:prstGeom>
                      <a:noFill/>
                      <a:ln w="38100">
                        <a:noFill/>
                        <a:miter/>
                      </a:ln>
                    </p:spPr>
                  </p:pic>
                </p:oleObj>
              </mc:Fallback>
            </mc:AlternateContent>
          </a:graphicData>
        </a:graphic>
      </p:graphicFrame>
      <p:graphicFrame>
        <p:nvGraphicFramePr>
          <p:cNvPr id="4" name="对象 -2147482204"/>
          <p:cNvGraphicFramePr>
            <a:graphicFrameLocks noChangeAspect="1"/>
          </p:cNvGraphicFramePr>
          <p:nvPr/>
        </p:nvGraphicFramePr>
        <p:xfrm>
          <a:off x="4941570" y="923290"/>
          <a:ext cx="409575" cy="409575"/>
        </p:xfrm>
        <a:graphic>
          <a:graphicData uri="http://schemas.openxmlformats.org/presentationml/2006/ole">
            <mc:AlternateContent xmlns:mc="http://schemas.openxmlformats.org/markup-compatibility/2006">
              <mc:Choice xmlns:v="urn:schemas-microsoft-com:vml" Requires="v">
                <p:oleObj r:id="rId4" imgW="190500" imgH="203200" progId="Equation.DSMT4">
                  <p:embed/>
                </p:oleObj>
              </mc:Choice>
              <mc:Fallback>
                <p:oleObj r:id="rId4" imgW="190500" imgH="203200" progId="Equation.DSMT4">
                  <p:embed/>
                  <p:pic>
                    <p:nvPicPr>
                      <p:cNvPr id="4" name="对象 -2147482204"/>
                      <p:cNvPicPr/>
                      <p:nvPr/>
                    </p:nvPicPr>
                    <p:blipFill>
                      <a:blip r:embed="rId5"/>
                      <a:stretch>
                        <a:fillRect/>
                      </a:stretch>
                    </p:blipFill>
                    <p:spPr>
                      <a:xfrm>
                        <a:off x="4941570" y="923290"/>
                        <a:ext cx="409575" cy="409575"/>
                      </a:xfrm>
                      <a:prstGeom prst="rect">
                        <a:avLst/>
                      </a:prstGeom>
                      <a:noFill/>
                      <a:ln w="38100">
                        <a:noFill/>
                        <a:miter/>
                      </a:ln>
                    </p:spPr>
                  </p:pic>
                </p:oleObj>
              </mc:Fallback>
            </mc:AlternateContent>
          </a:graphicData>
        </a:graphic>
      </p:graphicFrame>
      <p:graphicFrame>
        <p:nvGraphicFramePr>
          <p:cNvPr id="6" name="对象 -2147482203"/>
          <p:cNvGraphicFramePr>
            <a:graphicFrameLocks noChangeAspect="1"/>
          </p:cNvGraphicFramePr>
          <p:nvPr/>
        </p:nvGraphicFramePr>
        <p:xfrm>
          <a:off x="6525895" y="923290"/>
          <a:ext cx="354330" cy="426720"/>
        </p:xfrm>
        <a:graphic>
          <a:graphicData uri="http://schemas.openxmlformats.org/presentationml/2006/ole">
            <mc:AlternateContent xmlns:mc="http://schemas.openxmlformats.org/markup-compatibility/2006">
              <mc:Choice xmlns:v="urn:schemas-microsoft-com:vml" Requires="v">
                <p:oleObj r:id="rId6" imgW="139700" imgH="203200" progId="Equation.DSMT4">
                  <p:embed/>
                </p:oleObj>
              </mc:Choice>
              <mc:Fallback>
                <p:oleObj r:id="rId6" imgW="139700" imgH="203200" progId="Equation.DSMT4">
                  <p:embed/>
                  <p:pic>
                    <p:nvPicPr>
                      <p:cNvPr id="6" name="对象 -2147482203"/>
                      <p:cNvPicPr/>
                      <p:nvPr/>
                    </p:nvPicPr>
                    <p:blipFill>
                      <a:blip r:embed="rId7"/>
                      <a:stretch>
                        <a:fillRect/>
                      </a:stretch>
                    </p:blipFill>
                    <p:spPr>
                      <a:xfrm>
                        <a:off x="6525895" y="923290"/>
                        <a:ext cx="354330" cy="426720"/>
                      </a:xfrm>
                      <a:prstGeom prst="rect">
                        <a:avLst/>
                      </a:prstGeom>
                      <a:noFill/>
                      <a:ln w="38100">
                        <a:noFill/>
                        <a:miter/>
                      </a:ln>
                    </p:spPr>
                  </p:pic>
                </p:oleObj>
              </mc:Fallback>
            </mc:AlternateContent>
          </a:graphicData>
        </a:graphic>
      </p:graphicFrame>
      <p:graphicFrame>
        <p:nvGraphicFramePr>
          <p:cNvPr id="7" name="对象 -2147482202"/>
          <p:cNvGraphicFramePr>
            <a:graphicFrameLocks noChangeAspect="1"/>
          </p:cNvGraphicFramePr>
          <p:nvPr/>
        </p:nvGraphicFramePr>
        <p:xfrm>
          <a:off x="7101840" y="909320"/>
          <a:ext cx="360680" cy="462915"/>
        </p:xfrm>
        <a:graphic>
          <a:graphicData uri="http://schemas.openxmlformats.org/presentationml/2006/ole">
            <mc:AlternateContent xmlns:mc="http://schemas.openxmlformats.org/markup-compatibility/2006">
              <mc:Choice xmlns:v="urn:schemas-microsoft-com:vml" Requires="v">
                <p:oleObj r:id="rId8" imgW="152400" imgH="203200" progId="Equation.DSMT4">
                  <p:embed/>
                </p:oleObj>
              </mc:Choice>
              <mc:Fallback>
                <p:oleObj r:id="rId8" imgW="152400" imgH="203200" progId="Equation.DSMT4">
                  <p:embed/>
                  <p:pic>
                    <p:nvPicPr>
                      <p:cNvPr id="7" name="对象 -2147482202"/>
                      <p:cNvPicPr/>
                      <p:nvPr/>
                    </p:nvPicPr>
                    <p:blipFill>
                      <a:blip r:embed="rId9"/>
                      <a:stretch>
                        <a:fillRect/>
                      </a:stretch>
                    </p:blipFill>
                    <p:spPr>
                      <a:xfrm>
                        <a:off x="7101840" y="909320"/>
                        <a:ext cx="360680" cy="462915"/>
                      </a:xfrm>
                      <a:prstGeom prst="rect">
                        <a:avLst/>
                      </a:prstGeom>
                      <a:noFill/>
                      <a:ln w="38100">
                        <a:noFill/>
                        <a:miter/>
                      </a:ln>
                    </p:spPr>
                  </p:pic>
                </p:oleObj>
              </mc:Fallback>
            </mc:AlternateContent>
          </a:graphicData>
        </a:graphic>
      </p:graphicFrame>
      <p:graphicFrame>
        <p:nvGraphicFramePr>
          <p:cNvPr id="8" name="对象 -2147482201"/>
          <p:cNvGraphicFramePr>
            <a:graphicFrameLocks noChangeAspect="1"/>
          </p:cNvGraphicFramePr>
          <p:nvPr/>
        </p:nvGraphicFramePr>
        <p:xfrm>
          <a:off x="10198100" y="923290"/>
          <a:ext cx="358775" cy="388620"/>
        </p:xfrm>
        <a:graphic>
          <a:graphicData uri="http://schemas.openxmlformats.org/presentationml/2006/ole">
            <mc:AlternateContent xmlns:mc="http://schemas.openxmlformats.org/markup-compatibility/2006">
              <mc:Choice xmlns:v="urn:schemas-microsoft-com:vml" Requires="v">
                <p:oleObj r:id="rId10" imgW="165100" imgH="203200" progId="Equation.DSMT4">
                  <p:embed/>
                </p:oleObj>
              </mc:Choice>
              <mc:Fallback>
                <p:oleObj r:id="rId10" imgW="165100" imgH="203200" progId="Equation.DSMT4">
                  <p:embed/>
                  <p:pic>
                    <p:nvPicPr>
                      <p:cNvPr id="8" name="对象 -2147482201"/>
                      <p:cNvPicPr/>
                      <p:nvPr/>
                    </p:nvPicPr>
                    <p:blipFill>
                      <a:blip r:embed="rId11"/>
                      <a:stretch>
                        <a:fillRect/>
                      </a:stretch>
                    </p:blipFill>
                    <p:spPr>
                      <a:xfrm>
                        <a:off x="10198100" y="923290"/>
                        <a:ext cx="358775" cy="388620"/>
                      </a:xfrm>
                      <a:prstGeom prst="rect">
                        <a:avLst/>
                      </a:prstGeom>
                      <a:noFill/>
                      <a:ln w="38100">
                        <a:noFill/>
                        <a:miter/>
                      </a:ln>
                    </p:spPr>
                  </p:pic>
                </p:oleObj>
              </mc:Fallback>
            </mc:AlternateContent>
          </a:graphicData>
        </a:graphic>
      </p:graphicFrame>
      <p:graphicFrame>
        <p:nvGraphicFramePr>
          <p:cNvPr id="9" name="对象 -2147482200"/>
          <p:cNvGraphicFramePr>
            <a:graphicFrameLocks noChangeAspect="1"/>
          </p:cNvGraphicFramePr>
          <p:nvPr/>
        </p:nvGraphicFramePr>
        <p:xfrm>
          <a:off x="10774045" y="946785"/>
          <a:ext cx="386080" cy="407035"/>
        </p:xfrm>
        <a:graphic>
          <a:graphicData uri="http://schemas.openxmlformats.org/presentationml/2006/ole">
            <mc:AlternateContent xmlns:mc="http://schemas.openxmlformats.org/markup-compatibility/2006">
              <mc:Choice xmlns:v="urn:schemas-microsoft-com:vml" Requires="v">
                <p:oleObj r:id="rId12" imgW="177800" imgH="203200" progId="Equation.DSMT4">
                  <p:embed/>
                </p:oleObj>
              </mc:Choice>
              <mc:Fallback>
                <p:oleObj r:id="rId12" imgW="177800" imgH="203200" progId="Equation.DSMT4">
                  <p:embed/>
                  <p:pic>
                    <p:nvPicPr>
                      <p:cNvPr id="9" name="对象 -2147482200"/>
                      <p:cNvPicPr/>
                      <p:nvPr/>
                    </p:nvPicPr>
                    <p:blipFill>
                      <a:blip r:embed="rId13"/>
                      <a:stretch>
                        <a:fillRect/>
                      </a:stretch>
                    </p:blipFill>
                    <p:spPr>
                      <a:xfrm>
                        <a:off x="10774045" y="946785"/>
                        <a:ext cx="386080" cy="407035"/>
                      </a:xfrm>
                      <a:prstGeom prst="rect">
                        <a:avLst/>
                      </a:prstGeom>
                      <a:noFill/>
                      <a:ln w="38100">
                        <a:noFill/>
                        <a:miter/>
                      </a:ln>
                    </p:spPr>
                  </p:pic>
                </p:oleObj>
              </mc:Fallback>
            </mc:AlternateContent>
          </a:graphicData>
        </a:graphic>
      </p:graphicFrame>
      <p:graphicFrame>
        <p:nvGraphicFramePr>
          <p:cNvPr id="23" name="对象 -2147482203"/>
          <p:cNvGraphicFramePr>
            <a:graphicFrameLocks noChangeAspect="1"/>
          </p:cNvGraphicFramePr>
          <p:nvPr/>
        </p:nvGraphicFramePr>
        <p:xfrm>
          <a:off x="1845310" y="1413510"/>
          <a:ext cx="354330" cy="426720"/>
        </p:xfrm>
        <a:graphic>
          <a:graphicData uri="http://schemas.openxmlformats.org/presentationml/2006/ole">
            <mc:AlternateContent xmlns:mc="http://schemas.openxmlformats.org/markup-compatibility/2006">
              <mc:Choice xmlns:v="urn:schemas-microsoft-com:vml" Requires="v">
                <p:oleObj r:id="rId14" imgW="139700" imgH="203200" progId="Equation.DSMT4">
                  <p:embed/>
                </p:oleObj>
              </mc:Choice>
              <mc:Fallback>
                <p:oleObj r:id="rId14" imgW="139700" imgH="203200" progId="Equation.DSMT4">
                  <p:embed/>
                  <p:pic>
                    <p:nvPicPr>
                      <p:cNvPr id="23" name="对象 -2147482203"/>
                      <p:cNvPicPr/>
                      <p:nvPr/>
                    </p:nvPicPr>
                    <p:blipFill>
                      <a:blip r:embed="rId7"/>
                      <a:stretch>
                        <a:fillRect/>
                      </a:stretch>
                    </p:blipFill>
                    <p:spPr>
                      <a:xfrm>
                        <a:off x="1845310" y="1413510"/>
                        <a:ext cx="354330" cy="426720"/>
                      </a:xfrm>
                      <a:prstGeom prst="rect">
                        <a:avLst/>
                      </a:prstGeom>
                      <a:noFill/>
                      <a:ln w="38100">
                        <a:noFill/>
                        <a:miter/>
                      </a:ln>
                    </p:spPr>
                  </p:pic>
                </p:oleObj>
              </mc:Fallback>
            </mc:AlternateContent>
          </a:graphicData>
        </a:graphic>
      </p:graphicFrame>
      <p:graphicFrame>
        <p:nvGraphicFramePr>
          <p:cNvPr id="25" name="对象 -2147482202"/>
          <p:cNvGraphicFramePr>
            <a:graphicFrameLocks noChangeAspect="1"/>
          </p:cNvGraphicFramePr>
          <p:nvPr/>
        </p:nvGraphicFramePr>
        <p:xfrm>
          <a:off x="2349500" y="1377315"/>
          <a:ext cx="360680" cy="462915"/>
        </p:xfrm>
        <a:graphic>
          <a:graphicData uri="http://schemas.openxmlformats.org/presentationml/2006/ole">
            <mc:AlternateContent xmlns:mc="http://schemas.openxmlformats.org/markup-compatibility/2006">
              <mc:Choice xmlns:v="urn:schemas-microsoft-com:vml" Requires="v">
                <p:oleObj r:id="rId15" imgW="152400" imgH="203200" progId="Equation.DSMT4">
                  <p:embed/>
                </p:oleObj>
              </mc:Choice>
              <mc:Fallback>
                <p:oleObj r:id="rId15" imgW="152400" imgH="203200" progId="Equation.DSMT4">
                  <p:embed/>
                  <p:pic>
                    <p:nvPicPr>
                      <p:cNvPr id="25" name="对象 -2147482202"/>
                      <p:cNvPicPr/>
                      <p:nvPr/>
                    </p:nvPicPr>
                    <p:blipFill>
                      <a:blip r:embed="rId9"/>
                      <a:stretch>
                        <a:fillRect/>
                      </a:stretch>
                    </p:blipFill>
                    <p:spPr>
                      <a:xfrm>
                        <a:off x="2349500" y="1377315"/>
                        <a:ext cx="360680" cy="462915"/>
                      </a:xfrm>
                      <a:prstGeom prst="rect">
                        <a:avLst/>
                      </a:prstGeom>
                      <a:noFill/>
                      <a:ln w="38100">
                        <a:noFill/>
                        <a:miter/>
                      </a:ln>
                    </p:spPr>
                  </p:pic>
                </p:oleObj>
              </mc:Fallback>
            </mc:AlternateContent>
          </a:graphicData>
        </a:graphic>
      </p:graphicFrame>
      <p:graphicFrame>
        <p:nvGraphicFramePr>
          <p:cNvPr id="10" name="对象 -2147482197"/>
          <p:cNvGraphicFramePr>
            <a:graphicFrameLocks noChangeAspect="1"/>
          </p:cNvGraphicFramePr>
          <p:nvPr/>
        </p:nvGraphicFramePr>
        <p:xfrm>
          <a:off x="5517515" y="1442085"/>
          <a:ext cx="398145" cy="398145"/>
        </p:xfrm>
        <a:graphic>
          <a:graphicData uri="http://schemas.openxmlformats.org/presentationml/2006/ole">
            <mc:AlternateContent xmlns:mc="http://schemas.openxmlformats.org/markup-compatibility/2006">
              <mc:Choice xmlns:v="urn:schemas-microsoft-com:vml" Requires="v">
                <p:oleObj r:id="rId16" imgW="190500" imgH="203200" progId="Equation.DSMT4">
                  <p:embed/>
                </p:oleObj>
              </mc:Choice>
              <mc:Fallback>
                <p:oleObj r:id="rId16" imgW="190500" imgH="203200" progId="Equation.DSMT4">
                  <p:embed/>
                  <p:pic>
                    <p:nvPicPr>
                      <p:cNvPr id="10" name="对象 -2147482197"/>
                      <p:cNvPicPr/>
                      <p:nvPr/>
                    </p:nvPicPr>
                    <p:blipFill>
                      <a:blip r:embed="rId17"/>
                      <a:stretch>
                        <a:fillRect/>
                      </a:stretch>
                    </p:blipFill>
                    <p:spPr>
                      <a:xfrm>
                        <a:off x="5517515" y="1442085"/>
                        <a:ext cx="398145" cy="398145"/>
                      </a:xfrm>
                      <a:prstGeom prst="rect">
                        <a:avLst/>
                      </a:prstGeom>
                      <a:noFill/>
                      <a:ln w="38100">
                        <a:noFill/>
                        <a:miter/>
                      </a:ln>
                    </p:spPr>
                  </p:pic>
                </p:oleObj>
              </mc:Fallback>
            </mc:AlternateContent>
          </a:graphicData>
        </a:graphic>
      </p:graphicFrame>
      <p:graphicFrame>
        <p:nvGraphicFramePr>
          <p:cNvPr id="11" name="对象 -2147482196"/>
          <p:cNvGraphicFramePr>
            <a:graphicFrameLocks noChangeAspect="1"/>
          </p:cNvGraphicFramePr>
          <p:nvPr/>
        </p:nvGraphicFramePr>
        <p:xfrm>
          <a:off x="6093460" y="1442085"/>
          <a:ext cx="391160" cy="391160"/>
        </p:xfrm>
        <a:graphic>
          <a:graphicData uri="http://schemas.openxmlformats.org/presentationml/2006/ole">
            <mc:AlternateContent xmlns:mc="http://schemas.openxmlformats.org/markup-compatibility/2006">
              <mc:Choice xmlns:v="urn:schemas-microsoft-com:vml" Requires="v">
                <p:oleObj r:id="rId18" imgW="190500" imgH="203200" progId="Equation.DSMT4">
                  <p:embed/>
                </p:oleObj>
              </mc:Choice>
              <mc:Fallback>
                <p:oleObj r:id="rId18" imgW="190500" imgH="203200" progId="Equation.DSMT4">
                  <p:embed/>
                  <p:pic>
                    <p:nvPicPr>
                      <p:cNvPr id="11" name="对象 -2147482196"/>
                      <p:cNvPicPr/>
                      <p:nvPr/>
                    </p:nvPicPr>
                    <p:blipFill>
                      <a:blip r:embed="rId19"/>
                      <a:stretch>
                        <a:fillRect/>
                      </a:stretch>
                    </p:blipFill>
                    <p:spPr>
                      <a:xfrm>
                        <a:off x="6093460" y="1442085"/>
                        <a:ext cx="391160" cy="391160"/>
                      </a:xfrm>
                      <a:prstGeom prst="rect">
                        <a:avLst/>
                      </a:prstGeom>
                      <a:noFill/>
                      <a:ln w="38100">
                        <a:noFill/>
                        <a:miter/>
                      </a:ln>
                    </p:spPr>
                  </p:pic>
                </p:oleObj>
              </mc:Fallback>
            </mc:AlternateContent>
          </a:graphicData>
        </a:graphic>
      </p:graphicFrame>
      <p:graphicFrame>
        <p:nvGraphicFramePr>
          <p:cNvPr id="33" name="对象 -2147482203"/>
          <p:cNvGraphicFramePr>
            <a:graphicFrameLocks noChangeAspect="1"/>
          </p:cNvGraphicFramePr>
          <p:nvPr/>
        </p:nvGraphicFramePr>
        <p:xfrm>
          <a:off x="7606030" y="1413510"/>
          <a:ext cx="354330" cy="426720"/>
        </p:xfrm>
        <a:graphic>
          <a:graphicData uri="http://schemas.openxmlformats.org/presentationml/2006/ole">
            <mc:AlternateContent xmlns:mc="http://schemas.openxmlformats.org/markup-compatibility/2006">
              <mc:Choice xmlns:v="urn:schemas-microsoft-com:vml" Requires="v">
                <p:oleObj r:id="rId20" imgW="139700" imgH="203200" progId="Equation.DSMT4">
                  <p:embed/>
                </p:oleObj>
              </mc:Choice>
              <mc:Fallback>
                <p:oleObj r:id="rId20" imgW="139700" imgH="203200" progId="Equation.DSMT4">
                  <p:embed/>
                  <p:pic>
                    <p:nvPicPr>
                      <p:cNvPr id="33" name="对象 -2147482203"/>
                      <p:cNvPicPr/>
                      <p:nvPr/>
                    </p:nvPicPr>
                    <p:blipFill>
                      <a:blip r:embed="rId7"/>
                      <a:stretch>
                        <a:fillRect/>
                      </a:stretch>
                    </p:blipFill>
                    <p:spPr>
                      <a:xfrm>
                        <a:off x="7606030" y="1413510"/>
                        <a:ext cx="354330" cy="426720"/>
                      </a:xfrm>
                      <a:prstGeom prst="rect">
                        <a:avLst/>
                      </a:prstGeom>
                      <a:noFill/>
                      <a:ln w="38100">
                        <a:noFill/>
                        <a:miter/>
                      </a:ln>
                    </p:spPr>
                  </p:pic>
                </p:oleObj>
              </mc:Fallback>
            </mc:AlternateContent>
          </a:graphicData>
        </a:graphic>
      </p:graphicFrame>
      <p:graphicFrame>
        <p:nvGraphicFramePr>
          <p:cNvPr id="35" name="对象 -2147482202"/>
          <p:cNvGraphicFramePr>
            <a:graphicFrameLocks noChangeAspect="1"/>
          </p:cNvGraphicFramePr>
          <p:nvPr/>
        </p:nvGraphicFramePr>
        <p:xfrm>
          <a:off x="8253730" y="1413510"/>
          <a:ext cx="360680" cy="462915"/>
        </p:xfrm>
        <a:graphic>
          <a:graphicData uri="http://schemas.openxmlformats.org/presentationml/2006/ole">
            <mc:AlternateContent xmlns:mc="http://schemas.openxmlformats.org/markup-compatibility/2006">
              <mc:Choice xmlns:v="urn:schemas-microsoft-com:vml" Requires="v">
                <p:oleObj r:id="rId21" imgW="152400" imgH="203200" progId="Equation.DSMT4">
                  <p:embed/>
                </p:oleObj>
              </mc:Choice>
              <mc:Fallback>
                <p:oleObj r:id="rId21" imgW="152400" imgH="203200" progId="Equation.DSMT4">
                  <p:embed/>
                  <p:pic>
                    <p:nvPicPr>
                      <p:cNvPr id="35" name="对象 -2147482202"/>
                      <p:cNvPicPr/>
                      <p:nvPr/>
                    </p:nvPicPr>
                    <p:blipFill>
                      <a:blip r:embed="rId9"/>
                      <a:stretch>
                        <a:fillRect/>
                      </a:stretch>
                    </p:blipFill>
                    <p:spPr>
                      <a:xfrm>
                        <a:off x="8253730" y="1413510"/>
                        <a:ext cx="360680" cy="462915"/>
                      </a:xfrm>
                      <a:prstGeom prst="rect">
                        <a:avLst/>
                      </a:prstGeom>
                      <a:noFill/>
                      <a:ln w="38100">
                        <a:noFill/>
                        <a:miter/>
                      </a:ln>
                    </p:spPr>
                  </p:pic>
                </p:oleObj>
              </mc:Fallback>
            </mc:AlternateContent>
          </a:graphicData>
        </a:graphic>
      </p:graphicFrame>
      <p:graphicFrame>
        <p:nvGraphicFramePr>
          <p:cNvPr id="37" name="对象 -2147482202"/>
          <p:cNvGraphicFramePr>
            <a:graphicFrameLocks noChangeAspect="1"/>
          </p:cNvGraphicFramePr>
          <p:nvPr/>
        </p:nvGraphicFramePr>
        <p:xfrm>
          <a:off x="8829675" y="1412875"/>
          <a:ext cx="360680" cy="462915"/>
        </p:xfrm>
        <a:graphic>
          <a:graphicData uri="http://schemas.openxmlformats.org/presentationml/2006/ole">
            <mc:AlternateContent xmlns:mc="http://schemas.openxmlformats.org/markup-compatibility/2006">
              <mc:Choice xmlns:v="urn:schemas-microsoft-com:vml" Requires="v">
                <p:oleObj r:id="rId22" imgW="152400" imgH="203200" progId="Equation.DSMT4">
                  <p:embed/>
                </p:oleObj>
              </mc:Choice>
              <mc:Fallback>
                <p:oleObj r:id="rId22" imgW="152400" imgH="203200" progId="Equation.DSMT4">
                  <p:embed/>
                  <p:pic>
                    <p:nvPicPr>
                      <p:cNvPr id="37" name="对象 -2147482202"/>
                      <p:cNvPicPr/>
                      <p:nvPr/>
                    </p:nvPicPr>
                    <p:blipFill>
                      <a:blip r:embed="rId9"/>
                      <a:stretch>
                        <a:fillRect/>
                      </a:stretch>
                    </p:blipFill>
                    <p:spPr>
                      <a:xfrm>
                        <a:off x="8829675" y="1412875"/>
                        <a:ext cx="360680" cy="462915"/>
                      </a:xfrm>
                      <a:prstGeom prst="rect">
                        <a:avLst/>
                      </a:prstGeom>
                      <a:noFill/>
                      <a:ln w="38100">
                        <a:noFill/>
                        <a:miter/>
                      </a:ln>
                    </p:spPr>
                  </p:pic>
                </p:oleObj>
              </mc:Fallback>
            </mc:AlternateContent>
          </a:graphicData>
        </a:graphic>
      </p:graphicFrame>
      <p:graphicFrame>
        <p:nvGraphicFramePr>
          <p:cNvPr id="39" name="对象 -2147482203"/>
          <p:cNvGraphicFramePr>
            <a:graphicFrameLocks noChangeAspect="1"/>
          </p:cNvGraphicFramePr>
          <p:nvPr/>
        </p:nvGraphicFramePr>
        <p:xfrm>
          <a:off x="9478010" y="1442085"/>
          <a:ext cx="354330" cy="426720"/>
        </p:xfrm>
        <a:graphic>
          <a:graphicData uri="http://schemas.openxmlformats.org/presentationml/2006/ole">
            <mc:AlternateContent xmlns:mc="http://schemas.openxmlformats.org/markup-compatibility/2006">
              <mc:Choice xmlns:v="urn:schemas-microsoft-com:vml" Requires="v">
                <p:oleObj r:id="rId23" imgW="139700" imgH="203200" progId="Equation.DSMT4">
                  <p:embed/>
                </p:oleObj>
              </mc:Choice>
              <mc:Fallback>
                <p:oleObj r:id="rId23" imgW="139700" imgH="203200" progId="Equation.DSMT4">
                  <p:embed/>
                  <p:pic>
                    <p:nvPicPr>
                      <p:cNvPr id="39" name="对象 -2147482203"/>
                      <p:cNvPicPr/>
                      <p:nvPr/>
                    </p:nvPicPr>
                    <p:blipFill>
                      <a:blip r:embed="rId7"/>
                      <a:stretch>
                        <a:fillRect/>
                      </a:stretch>
                    </p:blipFill>
                    <p:spPr>
                      <a:xfrm>
                        <a:off x="9478010" y="1442085"/>
                        <a:ext cx="354330" cy="426720"/>
                      </a:xfrm>
                      <a:prstGeom prst="rect">
                        <a:avLst/>
                      </a:prstGeom>
                      <a:noFill/>
                      <a:ln w="38100">
                        <a:noFill/>
                        <a:miter/>
                      </a:ln>
                    </p:spPr>
                  </p:pic>
                </p:oleObj>
              </mc:Fallback>
            </mc:AlternateContent>
          </a:graphicData>
        </a:graphic>
      </p:graphicFrame>
      <p:graphicFrame>
        <p:nvGraphicFramePr>
          <p:cNvPr id="41" name="对象 -2147482228"/>
          <p:cNvGraphicFramePr>
            <a:graphicFrameLocks noChangeAspect="1"/>
          </p:cNvGraphicFramePr>
          <p:nvPr/>
        </p:nvGraphicFramePr>
        <p:xfrm>
          <a:off x="1658620" y="3285490"/>
          <a:ext cx="8475980" cy="1021080"/>
        </p:xfrm>
        <a:graphic>
          <a:graphicData uri="http://schemas.openxmlformats.org/presentationml/2006/ole">
            <mc:AlternateContent xmlns:mc="http://schemas.openxmlformats.org/markup-compatibility/2006">
              <mc:Choice xmlns:v="urn:schemas-microsoft-com:vml" Requires="v">
                <p:oleObj r:id="rId24" imgW="3670300" imgH="431800" progId="Equation.DSMT4">
                  <p:embed/>
                </p:oleObj>
              </mc:Choice>
              <mc:Fallback>
                <p:oleObj r:id="rId24" imgW="3670300" imgH="431800" progId="Equation.DSMT4">
                  <p:embed/>
                  <p:pic>
                    <p:nvPicPr>
                      <p:cNvPr id="41" name="对象 -2147482228"/>
                      <p:cNvPicPr/>
                      <p:nvPr/>
                    </p:nvPicPr>
                    <p:blipFill>
                      <a:blip r:embed="rId25"/>
                      <a:stretch>
                        <a:fillRect/>
                      </a:stretch>
                    </p:blipFill>
                    <p:spPr>
                      <a:xfrm>
                        <a:off x="1658620" y="3285490"/>
                        <a:ext cx="8475980" cy="1021080"/>
                      </a:xfrm>
                      <a:prstGeom prst="rect">
                        <a:avLst/>
                      </a:prstGeom>
                      <a:noFill/>
                      <a:ln w="38100">
                        <a:noFill/>
                        <a:miter/>
                      </a:ln>
                    </p:spPr>
                  </p:pic>
                </p:oleObj>
              </mc:Fallback>
            </mc:AlternateContent>
          </a:graphicData>
        </a:graphic>
      </p:graphicFrame>
      <p:graphicFrame>
        <p:nvGraphicFramePr>
          <p:cNvPr id="12" name="对象 -2147482191"/>
          <p:cNvGraphicFramePr>
            <a:graphicFrameLocks noChangeAspect="1"/>
          </p:cNvGraphicFramePr>
          <p:nvPr/>
        </p:nvGraphicFramePr>
        <p:xfrm>
          <a:off x="2132965" y="1960245"/>
          <a:ext cx="374650" cy="394335"/>
        </p:xfrm>
        <a:graphic>
          <a:graphicData uri="http://schemas.openxmlformats.org/presentationml/2006/ole">
            <mc:AlternateContent xmlns:mc="http://schemas.openxmlformats.org/markup-compatibility/2006">
              <mc:Choice xmlns:v="urn:schemas-microsoft-com:vml" Requires="v">
                <p:oleObj r:id="rId26" imgW="177800" imgH="203200" progId="Equation.DSMT4">
                  <p:embed/>
                </p:oleObj>
              </mc:Choice>
              <mc:Fallback>
                <p:oleObj r:id="rId26" imgW="177800" imgH="203200" progId="Equation.DSMT4">
                  <p:embed/>
                  <p:pic>
                    <p:nvPicPr>
                      <p:cNvPr id="12" name="对象 -2147482191"/>
                      <p:cNvPicPr/>
                      <p:nvPr/>
                    </p:nvPicPr>
                    <p:blipFill>
                      <a:blip r:embed="rId27"/>
                      <a:stretch>
                        <a:fillRect/>
                      </a:stretch>
                    </p:blipFill>
                    <p:spPr>
                      <a:xfrm>
                        <a:off x="2132965" y="1960245"/>
                        <a:ext cx="374650" cy="394335"/>
                      </a:xfrm>
                      <a:prstGeom prst="rect">
                        <a:avLst/>
                      </a:prstGeom>
                      <a:noFill/>
                      <a:ln w="38100">
                        <a:noFill/>
                        <a:miter/>
                      </a:ln>
                    </p:spPr>
                  </p:pic>
                </p:oleObj>
              </mc:Fallback>
            </mc:AlternateContent>
          </a:graphicData>
        </a:graphic>
      </p:graphicFrame>
      <p:graphicFrame>
        <p:nvGraphicFramePr>
          <p:cNvPr id="13" name="对象 -2147482190"/>
          <p:cNvGraphicFramePr>
            <a:graphicFrameLocks noChangeAspect="1"/>
          </p:cNvGraphicFramePr>
          <p:nvPr/>
        </p:nvGraphicFramePr>
        <p:xfrm>
          <a:off x="2709545" y="1960880"/>
          <a:ext cx="374650" cy="393700"/>
        </p:xfrm>
        <a:graphic>
          <a:graphicData uri="http://schemas.openxmlformats.org/presentationml/2006/ole">
            <mc:AlternateContent xmlns:mc="http://schemas.openxmlformats.org/markup-compatibility/2006">
              <mc:Choice xmlns:v="urn:schemas-microsoft-com:vml" Requires="v">
                <p:oleObj r:id="rId28" imgW="177800" imgH="203200" progId="Equation.DSMT4">
                  <p:embed/>
                </p:oleObj>
              </mc:Choice>
              <mc:Fallback>
                <p:oleObj r:id="rId28" imgW="177800" imgH="203200" progId="Equation.DSMT4">
                  <p:embed/>
                  <p:pic>
                    <p:nvPicPr>
                      <p:cNvPr id="13" name="对象 -2147482190"/>
                      <p:cNvPicPr/>
                      <p:nvPr/>
                    </p:nvPicPr>
                    <p:blipFill>
                      <a:blip r:embed="rId29"/>
                      <a:stretch>
                        <a:fillRect/>
                      </a:stretch>
                    </p:blipFill>
                    <p:spPr>
                      <a:xfrm>
                        <a:off x="2709545" y="1960880"/>
                        <a:ext cx="374650" cy="393700"/>
                      </a:xfrm>
                      <a:prstGeom prst="rect">
                        <a:avLst/>
                      </a:prstGeom>
                      <a:noFill/>
                      <a:ln w="38100">
                        <a:noFill/>
                        <a:miter/>
                      </a:ln>
                    </p:spPr>
                  </p:pic>
                </p:oleObj>
              </mc:Fallback>
            </mc:AlternateContent>
          </a:graphicData>
        </a:graphic>
      </p:graphicFrame>
      <p:graphicFrame>
        <p:nvGraphicFramePr>
          <p:cNvPr id="45" name="对象 -2147482203"/>
          <p:cNvGraphicFramePr>
            <a:graphicFrameLocks noChangeAspect="1"/>
          </p:cNvGraphicFramePr>
          <p:nvPr/>
        </p:nvGraphicFramePr>
        <p:xfrm>
          <a:off x="4221480" y="1927860"/>
          <a:ext cx="354330" cy="426720"/>
        </p:xfrm>
        <a:graphic>
          <a:graphicData uri="http://schemas.openxmlformats.org/presentationml/2006/ole">
            <mc:AlternateContent xmlns:mc="http://schemas.openxmlformats.org/markup-compatibility/2006">
              <mc:Choice xmlns:v="urn:schemas-microsoft-com:vml" Requires="v">
                <p:oleObj r:id="rId30" imgW="139700" imgH="203200" progId="Equation.DSMT4">
                  <p:embed/>
                </p:oleObj>
              </mc:Choice>
              <mc:Fallback>
                <p:oleObj r:id="rId30" imgW="139700" imgH="203200" progId="Equation.DSMT4">
                  <p:embed/>
                  <p:pic>
                    <p:nvPicPr>
                      <p:cNvPr id="45" name="对象 -2147482203"/>
                      <p:cNvPicPr/>
                      <p:nvPr/>
                    </p:nvPicPr>
                    <p:blipFill>
                      <a:blip r:embed="rId7"/>
                      <a:stretch>
                        <a:fillRect/>
                      </a:stretch>
                    </p:blipFill>
                    <p:spPr>
                      <a:xfrm>
                        <a:off x="4221480" y="1927860"/>
                        <a:ext cx="354330" cy="426720"/>
                      </a:xfrm>
                      <a:prstGeom prst="rect">
                        <a:avLst/>
                      </a:prstGeom>
                      <a:noFill/>
                      <a:ln w="38100">
                        <a:noFill/>
                        <a:miter/>
                      </a:ln>
                    </p:spPr>
                  </p:pic>
                </p:oleObj>
              </mc:Fallback>
            </mc:AlternateContent>
          </a:graphicData>
        </a:graphic>
      </p:graphicFrame>
      <p:graphicFrame>
        <p:nvGraphicFramePr>
          <p:cNvPr id="47" name="对象 -2147482202"/>
          <p:cNvGraphicFramePr>
            <a:graphicFrameLocks noChangeAspect="1"/>
          </p:cNvGraphicFramePr>
          <p:nvPr/>
        </p:nvGraphicFramePr>
        <p:xfrm>
          <a:off x="4902200" y="1927860"/>
          <a:ext cx="360680" cy="462915"/>
        </p:xfrm>
        <a:graphic>
          <a:graphicData uri="http://schemas.openxmlformats.org/presentationml/2006/ole">
            <mc:AlternateContent xmlns:mc="http://schemas.openxmlformats.org/markup-compatibility/2006">
              <mc:Choice xmlns:v="urn:schemas-microsoft-com:vml" Requires="v">
                <p:oleObj r:id="rId31" imgW="152400" imgH="203200" progId="Equation.DSMT4">
                  <p:embed/>
                </p:oleObj>
              </mc:Choice>
              <mc:Fallback>
                <p:oleObj r:id="rId31" imgW="152400" imgH="203200" progId="Equation.DSMT4">
                  <p:embed/>
                  <p:pic>
                    <p:nvPicPr>
                      <p:cNvPr id="47" name="对象 -2147482202"/>
                      <p:cNvPicPr/>
                      <p:nvPr/>
                    </p:nvPicPr>
                    <p:blipFill>
                      <a:blip r:embed="rId9"/>
                      <a:stretch>
                        <a:fillRect/>
                      </a:stretch>
                    </p:blipFill>
                    <p:spPr>
                      <a:xfrm>
                        <a:off x="4902200" y="1927860"/>
                        <a:ext cx="360680" cy="462915"/>
                      </a:xfrm>
                      <a:prstGeom prst="rect">
                        <a:avLst/>
                      </a:prstGeom>
                      <a:noFill/>
                      <a:ln w="38100">
                        <a:noFill/>
                        <a:miter/>
                      </a:ln>
                    </p:spPr>
                  </p:pic>
                </p:oleObj>
              </mc:Fallback>
            </mc:AlternateContent>
          </a:graphicData>
        </a:graphic>
      </p:graphicFrame>
      <p:graphicFrame>
        <p:nvGraphicFramePr>
          <p:cNvPr id="49" name="对象 -2147482202"/>
          <p:cNvGraphicFramePr>
            <a:graphicFrameLocks noChangeAspect="1"/>
          </p:cNvGraphicFramePr>
          <p:nvPr/>
        </p:nvGraphicFramePr>
        <p:xfrm>
          <a:off x="5589270" y="1927860"/>
          <a:ext cx="360680" cy="462915"/>
        </p:xfrm>
        <a:graphic>
          <a:graphicData uri="http://schemas.openxmlformats.org/presentationml/2006/ole">
            <mc:AlternateContent xmlns:mc="http://schemas.openxmlformats.org/markup-compatibility/2006">
              <mc:Choice xmlns:v="urn:schemas-microsoft-com:vml" Requires="v">
                <p:oleObj r:id="rId32" imgW="152400" imgH="203200" progId="Equation.DSMT4">
                  <p:embed/>
                </p:oleObj>
              </mc:Choice>
              <mc:Fallback>
                <p:oleObj r:id="rId32" imgW="152400" imgH="203200" progId="Equation.DSMT4">
                  <p:embed/>
                  <p:pic>
                    <p:nvPicPr>
                      <p:cNvPr id="49" name="对象 -2147482202"/>
                      <p:cNvPicPr/>
                      <p:nvPr/>
                    </p:nvPicPr>
                    <p:blipFill>
                      <a:blip r:embed="rId9"/>
                      <a:stretch>
                        <a:fillRect/>
                      </a:stretch>
                    </p:blipFill>
                    <p:spPr>
                      <a:xfrm>
                        <a:off x="5589270" y="1927860"/>
                        <a:ext cx="360680" cy="462915"/>
                      </a:xfrm>
                      <a:prstGeom prst="rect">
                        <a:avLst/>
                      </a:prstGeom>
                      <a:noFill/>
                      <a:ln w="38100">
                        <a:noFill/>
                        <a:miter/>
                      </a:ln>
                    </p:spPr>
                  </p:pic>
                </p:oleObj>
              </mc:Fallback>
            </mc:AlternateContent>
          </a:graphicData>
        </a:graphic>
      </p:graphicFrame>
      <p:graphicFrame>
        <p:nvGraphicFramePr>
          <p:cNvPr id="52" name="对象 -2147482203"/>
          <p:cNvGraphicFramePr>
            <a:graphicFrameLocks noChangeAspect="1"/>
          </p:cNvGraphicFramePr>
          <p:nvPr/>
        </p:nvGraphicFramePr>
        <p:xfrm>
          <a:off x="6381750" y="1960245"/>
          <a:ext cx="354330" cy="426720"/>
        </p:xfrm>
        <a:graphic>
          <a:graphicData uri="http://schemas.openxmlformats.org/presentationml/2006/ole">
            <mc:AlternateContent xmlns:mc="http://schemas.openxmlformats.org/markup-compatibility/2006">
              <mc:Choice xmlns:v="urn:schemas-microsoft-com:vml" Requires="v">
                <p:oleObj r:id="rId33" imgW="139700" imgH="203200" progId="Equation.DSMT4">
                  <p:embed/>
                </p:oleObj>
              </mc:Choice>
              <mc:Fallback>
                <p:oleObj r:id="rId33" imgW="139700" imgH="203200" progId="Equation.DSMT4">
                  <p:embed/>
                  <p:pic>
                    <p:nvPicPr>
                      <p:cNvPr id="52" name="对象 -2147482203"/>
                      <p:cNvPicPr/>
                      <p:nvPr/>
                    </p:nvPicPr>
                    <p:blipFill>
                      <a:blip r:embed="rId7"/>
                      <a:stretch>
                        <a:fillRect/>
                      </a:stretch>
                    </p:blipFill>
                    <p:spPr>
                      <a:xfrm>
                        <a:off x="6381750" y="1960245"/>
                        <a:ext cx="354330" cy="426720"/>
                      </a:xfrm>
                      <a:prstGeom prst="rect">
                        <a:avLst/>
                      </a:prstGeom>
                      <a:noFill/>
                      <a:ln w="38100">
                        <a:noFill/>
                        <a:miter/>
                      </a:ln>
                    </p:spPr>
                  </p:pic>
                </p:oleObj>
              </mc:Fallback>
            </mc:AlternateContent>
          </a:graphicData>
        </a:graphic>
      </p:graphicFrame>
      <p:sp>
        <p:nvSpPr>
          <p:cNvPr id="15" name="Rectangle 2">
            <a:extLst>
              <a:ext uri="{FF2B5EF4-FFF2-40B4-BE49-F238E27FC236}">
                <a16:creationId xmlns:a16="http://schemas.microsoft.com/office/drawing/2014/main" id="{5491177F-F83B-859F-684B-AF7CB7080BFB}"/>
              </a:ext>
            </a:extLst>
          </p:cNvPr>
          <p:cNvSpPr txBox="1"/>
          <p:nvPr/>
        </p:nvSpPr>
        <p:spPr>
          <a:xfrm>
            <a:off x="116839" y="116205"/>
            <a:ext cx="8713083" cy="504825"/>
          </a:xfrm>
          <a:prstGeom prst="rect">
            <a:avLst/>
          </a:prstGeom>
        </p:spPr>
        <p:txBody>
          <a:bodyPr anchor="b">
            <a:noAutofit/>
          </a:bodyPr>
          <a:lstStyle>
            <a:lvl1pPr eaLnBrk="0" hangingPunct="0">
              <a:defRPr>
                <a:solidFill>
                  <a:schemeClr val="tx1"/>
                </a:solidFill>
                <a:latin typeface="Lucida Sans Unicode" panose="020B0602030504020204" pitchFamily="34" charset="0"/>
                <a:ea typeface="宋体" panose="02010600030101010101" pitchFamily="2" charset="-122"/>
              </a:defRPr>
            </a:lvl1pPr>
            <a:lvl2pPr marL="742950" indent="-285750" eaLnBrk="0" hangingPunct="0">
              <a:defRPr>
                <a:solidFill>
                  <a:schemeClr val="tx1"/>
                </a:solidFill>
                <a:latin typeface="Lucida Sans Unicode" panose="020B0602030504020204" pitchFamily="34" charset="0"/>
                <a:ea typeface="宋体" panose="02010600030101010101" pitchFamily="2" charset="-122"/>
              </a:defRPr>
            </a:lvl2pPr>
            <a:lvl3pPr marL="1143000" indent="-228600" eaLnBrk="0" hangingPunct="0">
              <a:defRPr>
                <a:solidFill>
                  <a:schemeClr val="tx1"/>
                </a:solidFill>
                <a:latin typeface="Lucida Sans Unicode" panose="020B0602030504020204" pitchFamily="34" charset="0"/>
                <a:ea typeface="宋体" panose="02010600030101010101" pitchFamily="2" charset="-122"/>
              </a:defRPr>
            </a:lvl3pPr>
            <a:lvl4pPr marL="1600200" indent="-228600" eaLnBrk="0" hangingPunct="0">
              <a:defRPr>
                <a:solidFill>
                  <a:schemeClr val="tx1"/>
                </a:solidFill>
                <a:latin typeface="Lucida Sans Unicode" panose="020B0602030504020204" pitchFamily="34" charset="0"/>
                <a:ea typeface="宋体" panose="02010600030101010101" pitchFamily="2" charset="-122"/>
              </a:defRPr>
            </a:lvl4pPr>
            <a:lvl5pPr marL="2057400" indent="-228600" eaLnBrk="0" hangingPunct="0">
              <a:defRPr>
                <a:solidFill>
                  <a:schemeClr val="tx1"/>
                </a:solidFill>
                <a:latin typeface="Lucida Sans Unicode" panose="020B0602030504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9pPr>
          </a:lstStyle>
          <a:p>
            <a:r>
              <a:rPr kumimoji="1" lang="zh-CN" altLang="en-US" sz="2700" b="1" cap="small" dirty="0">
                <a:latin typeface="微软雅黑" panose="020B0503020204020204" pitchFamily="34" charset="-122"/>
                <a:ea typeface="微软雅黑" panose="020B0503020204020204" pitchFamily="34" charset="-122"/>
              </a:rPr>
              <a:t>第六节 其他</a:t>
            </a:r>
            <a:r>
              <a:rPr kumimoji="1" lang="en-US" altLang="zh-CN" sz="2700" b="1" cap="small" dirty="0">
                <a:latin typeface="微软雅黑" panose="020B0503020204020204" pitchFamily="34" charset="-122"/>
                <a:ea typeface="微软雅黑" panose="020B0503020204020204" pitchFamily="34" charset="-122"/>
              </a:rPr>
              <a:t>GARCH</a:t>
            </a:r>
            <a:r>
              <a:rPr kumimoji="1" lang="zh-CN" altLang="en-US" sz="2700" b="1" cap="small" dirty="0">
                <a:latin typeface="微软雅黑" panose="020B0503020204020204" pitchFamily="34" charset="-122"/>
                <a:ea typeface="微软雅黑" panose="020B0503020204020204" pitchFamily="34" charset="-122"/>
              </a:rPr>
              <a:t>族</a:t>
            </a:r>
            <a:r>
              <a:rPr kumimoji="1" lang="en-US" altLang="zh-CN" sz="2700" b="1" cap="small" dirty="0">
                <a:latin typeface="微软雅黑" panose="020B0503020204020204" pitchFamily="34" charset="-122"/>
                <a:ea typeface="微软雅黑" panose="020B0503020204020204" pitchFamily="34" charset="-122"/>
              </a:rPr>
              <a:t>——</a:t>
            </a:r>
            <a:r>
              <a:rPr kumimoji="1" lang="zh-CN" altLang="en-US" sz="2700" b="1" cap="small" dirty="0">
                <a:latin typeface="微软雅黑" panose="020B0503020204020204" pitchFamily="34" charset="-122"/>
                <a:ea typeface="微软雅黑" panose="020B0503020204020204" pitchFamily="34" charset="-122"/>
              </a:rPr>
              <a:t>BEKK-GARCH模型</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p:nvPr/>
        </p:nvSpPr>
        <p:spPr bwMode="auto">
          <a:xfrm>
            <a:off x="189095" y="692825"/>
            <a:ext cx="11449272" cy="5580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eaLnBrk="0" hangingPunct="0">
              <a:defRPr>
                <a:solidFill>
                  <a:schemeClr val="tx1"/>
                </a:solidFill>
                <a:latin typeface="Lucida Sans Unicode" panose="020B0602030504020204" pitchFamily="34" charset="0"/>
                <a:ea typeface="宋体" panose="02010600030101010101" pitchFamily="2" charset="-122"/>
              </a:defRPr>
            </a:lvl1pPr>
            <a:lvl2pPr marL="742950" indent="-285750" eaLnBrk="0" hangingPunct="0">
              <a:defRPr>
                <a:solidFill>
                  <a:schemeClr val="tx1"/>
                </a:solidFill>
                <a:latin typeface="Lucida Sans Unicode" panose="020B0602030504020204" pitchFamily="34" charset="0"/>
                <a:ea typeface="宋体" panose="02010600030101010101" pitchFamily="2" charset="-122"/>
              </a:defRPr>
            </a:lvl2pPr>
            <a:lvl3pPr marL="1143000" indent="-228600" eaLnBrk="0" hangingPunct="0">
              <a:defRPr>
                <a:solidFill>
                  <a:schemeClr val="tx1"/>
                </a:solidFill>
                <a:latin typeface="Lucida Sans Unicode" panose="020B0602030504020204" pitchFamily="34" charset="0"/>
                <a:ea typeface="宋体" panose="02010600030101010101" pitchFamily="2" charset="-122"/>
              </a:defRPr>
            </a:lvl3pPr>
            <a:lvl4pPr marL="1600200" indent="-228600" eaLnBrk="0" hangingPunct="0">
              <a:defRPr>
                <a:solidFill>
                  <a:schemeClr val="tx1"/>
                </a:solidFill>
                <a:latin typeface="Lucida Sans Unicode" panose="020B0602030504020204" pitchFamily="34" charset="0"/>
                <a:ea typeface="宋体" panose="02010600030101010101" pitchFamily="2" charset="-122"/>
              </a:defRPr>
            </a:lvl4pPr>
            <a:lvl5pPr marL="2057400" indent="-228600" eaLnBrk="0" hangingPunct="0">
              <a:defRPr>
                <a:solidFill>
                  <a:schemeClr val="tx1"/>
                </a:solidFill>
                <a:latin typeface="Lucida Sans Unicode" panose="020B0602030504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9pPr>
          </a:lstStyle>
          <a:p>
            <a:pPr algn="l">
              <a:lnSpc>
                <a:spcPct val="150000"/>
              </a:lnSpc>
            </a:pPr>
            <a:r>
              <a:rPr kumimoji="1" lang="en-US" altLang="zh-CN" sz="3000" b="1" dirty="0">
                <a:latin typeface="Times New Roman" panose="02020603050405020304" pitchFamily="18" charset="0"/>
                <a:ea typeface="+mn-ea"/>
                <a:cs typeface="Times New Roman" panose="02020603050405020304" pitchFamily="18" charset="0"/>
                <a:sym typeface="+mn-ea"/>
              </a:rPr>
              <a:t>2. BEKK-GARCH模型的</a:t>
            </a:r>
            <a:r>
              <a:rPr kumimoji="1" lang="zh-CN" altLang="en-US" sz="3000" b="1" dirty="0">
                <a:latin typeface="Times New Roman" panose="02020603050405020304" pitchFamily="18" charset="0"/>
                <a:ea typeface="+mn-ea"/>
                <a:cs typeface="Times New Roman" panose="02020603050405020304" pitchFamily="18" charset="0"/>
                <a:sym typeface="+mn-ea"/>
              </a:rPr>
              <a:t>优点</a:t>
            </a:r>
            <a:endParaRPr kumimoji="1" lang="en-US" altLang="zh-CN" sz="2200" dirty="0">
              <a:latin typeface="Times New Roman" panose="02020603050405020304" pitchFamily="18" charset="0"/>
              <a:cs typeface="Times New Roman" panose="02020603050405020304" pitchFamily="18" charset="0"/>
            </a:endParaRPr>
          </a:p>
          <a:p>
            <a:pPr marL="342900" indent="-342900" eaLnBrk="1" hangingPunct="1">
              <a:lnSpc>
                <a:spcPct val="150000"/>
              </a:lnSpc>
              <a:spcBef>
                <a:spcPts val="600"/>
              </a:spcBef>
              <a:buClr>
                <a:srgbClr val="000000"/>
              </a:buClr>
              <a:buSzPct val="100000"/>
              <a:buFont typeface="Arial" panose="020B0604020202020204" pitchFamily="34" charset="0"/>
              <a:buChar char="•"/>
            </a:pPr>
            <a:r>
              <a:rPr kumimoji="1" lang="en-US" altLang="zh-CN" sz="2200" dirty="0">
                <a:latin typeface="Times New Roman" panose="02020603050405020304" pitchFamily="18" charset="0"/>
                <a:cs typeface="Times New Roman" panose="02020603050405020304" pitchFamily="18" charset="0"/>
              </a:rPr>
              <a:t>相对于传统的单变量GARCH模型，多元GARCH模型能够利用残差的条件方差-协方差矩阵的信息，更加充分地捕捉到不同金融时间序列之间波动的相互影响。</a:t>
            </a:r>
          </a:p>
          <a:p>
            <a:pPr marL="342900" indent="-342900" eaLnBrk="1" hangingPunct="1">
              <a:lnSpc>
                <a:spcPct val="150000"/>
              </a:lnSpc>
              <a:spcBef>
                <a:spcPts val="600"/>
              </a:spcBef>
              <a:buClr>
                <a:srgbClr val="000000"/>
              </a:buClr>
              <a:buSzPct val="100000"/>
              <a:buFont typeface="Arial" panose="020B0604020202020204" pitchFamily="34" charset="0"/>
              <a:buChar char="•"/>
            </a:pPr>
            <a:r>
              <a:rPr kumimoji="1" lang="en-US" altLang="zh-CN" sz="2200" dirty="0">
                <a:latin typeface="Times New Roman" panose="02020603050405020304" pitchFamily="18" charset="0"/>
                <a:cs typeface="Times New Roman" panose="02020603050405020304" pitchFamily="18" charset="0"/>
              </a:rPr>
              <a:t>另一方面，和其他多元GARCH模型相比，BEKK-GARCH模型的研究对象正是不同金融时间序列之间的波动溢出效应，能够同时反映波动溢出效应的显著性和方向，且其对差异化的序列内部波动溢出效应的检验更为有效。</a:t>
            </a:r>
          </a:p>
          <a:p>
            <a:pPr marL="342900" indent="-342900" eaLnBrk="1" hangingPunct="1">
              <a:lnSpc>
                <a:spcPct val="150000"/>
              </a:lnSpc>
              <a:spcBef>
                <a:spcPts val="600"/>
              </a:spcBef>
              <a:buClr>
                <a:srgbClr val="000000"/>
              </a:buClr>
              <a:buSzPct val="100000"/>
              <a:buFont typeface="Arial" panose="020B0604020202020204" pitchFamily="34" charset="0"/>
              <a:buChar char="•"/>
            </a:pPr>
            <a:r>
              <a:rPr kumimoji="1" lang="en-US" altLang="zh-CN" sz="2200" dirty="0">
                <a:latin typeface="Times New Roman" panose="02020603050405020304" pitchFamily="18" charset="0"/>
                <a:cs typeface="Times New Roman" panose="02020603050405020304" pitchFamily="18" charset="0"/>
              </a:rPr>
              <a:t>BEKK-GARCH模型能够在很弱的约束下保证协方差矩阵的正定性，还具有需要估计的参数较少等优点，使运算复杂度大幅下降。</a:t>
            </a:r>
          </a:p>
        </p:txBody>
      </p:sp>
      <p:sp>
        <p:nvSpPr>
          <p:cNvPr id="4" name="Rectangle 2">
            <a:extLst>
              <a:ext uri="{FF2B5EF4-FFF2-40B4-BE49-F238E27FC236}">
                <a16:creationId xmlns:a16="http://schemas.microsoft.com/office/drawing/2014/main" id="{100AD7D2-B6B3-571C-CCE7-332448F4499D}"/>
              </a:ext>
            </a:extLst>
          </p:cNvPr>
          <p:cNvSpPr txBox="1"/>
          <p:nvPr/>
        </p:nvSpPr>
        <p:spPr>
          <a:xfrm>
            <a:off x="116839" y="116205"/>
            <a:ext cx="8713083" cy="504825"/>
          </a:xfrm>
          <a:prstGeom prst="rect">
            <a:avLst/>
          </a:prstGeom>
        </p:spPr>
        <p:txBody>
          <a:bodyPr anchor="b">
            <a:noAutofit/>
          </a:bodyPr>
          <a:lstStyle>
            <a:lvl1pPr eaLnBrk="0" hangingPunct="0">
              <a:defRPr>
                <a:solidFill>
                  <a:schemeClr val="tx1"/>
                </a:solidFill>
                <a:latin typeface="Lucida Sans Unicode" panose="020B0602030504020204" pitchFamily="34" charset="0"/>
                <a:ea typeface="宋体" panose="02010600030101010101" pitchFamily="2" charset="-122"/>
              </a:defRPr>
            </a:lvl1pPr>
            <a:lvl2pPr marL="742950" indent="-285750" eaLnBrk="0" hangingPunct="0">
              <a:defRPr>
                <a:solidFill>
                  <a:schemeClr val="tx1"/>
                </a:solidFill>
                <a:latin typeface="Lucida Sans Unicode" panose="020B0602030504020204" pitchFamily="34" charset="0"/>
                <a:ea typeface="宋体" panose="02010600030101010101" pitchFamily="2" charset="-122"/>
              </a:defRPr>
            </a:lvl2pPr>
            <a:lvl3pPr marL="1143000" indent="-228600" eaLnBrk="0" hangingPunct="0">
              <a:defRPr>
                <a:solidFill>
                  <a:schemeClr val="tx1"/>
                </a:solidFill>
                <a:latin typeface="Lucida Sans Unicode" panose="020B0602030504020204" pitchFamily="34" charset="0"/>
                <a:ea typeface="宋体" panose="02010600030101010101" pitchFamily="2" charset="-122"/>
              </a:defRPr>
            </a:lvl3pPr>
            <a:lvl4pPr marL="1600200" indent="-228600" eaLnBrk="0" hangingPunct="0">
              <a:defRPr>
                <a:solidFill>
                  <a:schemeClr val="tx1"/>
                </a:solidFill>
                <a:latin typeface="Lucida Sans Unicode" panose="020B0602030504020204" pitchFamily="34" charset="0"/>
                <a:ea typeface="宋体" panose="02010600030101010101" pitchFamily="2" charset="-122"/>
              </a:defRPr>
            </a:lvl4pPr>
            <a:lvl5pPr marL="2057400" indent="-228600" eaLnBrk="0" hangingPunct="0">
              <a:defRPr>
                <a:solidFill>
                  <a:schemeClr val="tx1"/>
                </a:solidFill>
                <a:latin typeface="Lucida Sans Unicode" panose="020B0602030504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9pPr>
          </a:lstStyle>
          <a:p>
            <a:r>
              <a:rPr kumimoji="1" lang="zh-CN" altLang="en-US" sz="2700" b="1" cap="small" dirty="0">
                <a:latin typeface="微软雅黑" panose="020B0503020204020204" pitchFamily="34" charset="-122"/>
                <a:ea typeface="微软雅黑" panose="020B0503020204020204" pitchFamily="34" charset="-122"/>
              </a:rPr>
              <a:t>第六节 其他</a:t>
            </a:r>
            <a:r>
              <a:rPr kumimoji="1" lang="en-US" altLang="zh-CN" sz="2700" b="1" cap="small" dirty="0">
                <a:latin typeface="微软雅黑" panose="020B0503020204020204" pitchFamily="34" charset="-122"/>
                <a:ea typeface="微软雅黑" panose="020B0503020204020204" pitchFamily="34" charset="-122"/>
              </a:rPr>
              <a:t>GARCH</a:t>
            </a:r>
            <a:r>
              <a:rPr kumimoji="1" lang="zh-CN" altLang="en-US" sz="2700" b="1" cap="small" dirty="0">
                <a:latin typeface="微软雅黑" panose="020B0503020204020204" pitchFamily="34" charset="-122"/>
                <a:ea typeface="微软雅黑" panose="020B0503020204020204" pitchFamily="34" charset="-122"/>
              </a:rPr>
              <a:t>族</a:t>
            </a:r>
            <a:r>
              <a:rPr kumimoji="1" lang="en-US" altLang="zh-CN" sz="2700" b="1" cap="small" dirty="0">
                <a:latin typeface="微软雅黑" panose="020B0503020204020204" pitchFamily="34" charset="-122"/>
                <a:ea typeface="微软雅黑" panose="020B0503020204020204" pitchFamily="34" charset="-122"/>
              </a:rPr>
              <a:t>——</a:t>
            </a:r>
            <a:r>
              <a:rPr kumimoji="1" lang="zh-CN" altLang="en-US" sz="2700" b="1" cap="small" dirty="0">
                <a:latin typeface="微软雅黑" panose="020B0503020204020204" pitchFamily="34" charset="-122"/>
                <a:ea typeface="微软雅黑" panose="020B0503020204020204" pitchFamily="34" charset="-122"/>
              </a:rPr>
              <a:t>BEKK-GARCH模型</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p:nvPr/>
        </p:nvSpPr>
        <p:spPr bwMode="auto">
          <a:xfrm>
            <a:off x="381635" y="692785"/>
            <a:ext cx="10375900" cy="5580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eaLnBrk="0" hangingPunct="0">
              <a:defRPr>
                <a:solidFill>
                  <a:schemeClr val="tx1"/>
                </a:solidFill>
                <a:latin typeface="Lucida Sans Unicode" panose="020B0602030504020204" pitchFamily="34" charset="0"/>
                <a:ea typeface="宋体" panose="02010600030101010101" pitchFamily="2" charset="-122"/>
              </a:defRPr>
            </a:lvl1pPr>
            <a:lvl2pPr marL="742950" indent="-285750" eaLnBrk="0" hangingPunct="0">
              <a:defRPr>
                <a:solidFill>
                  <a:schemeClr val="tx1"/>
                </a:solidFill>
                <a:latin typeface="Lucida Sans Unicode" panose="020B0602030504020204" pitchFamily="34" charset="0"/>
                <a:ea typeface="宋体" panose="02010600030101010101" pitchFamily="2" charset="-122"/>
              </a:defRPr>
            </a:lvl2pPr>
            <a:lvl3pPr marL="1143000" indent="-228600" eaLnBrk="0" hangingPunct="0">
              <a:defRPr>
                <a:solidFill>
                  <a:schemeClr val="tx1"/>
                </a:solidFill>
                <a:latin typeface="Lucida Sans Unicode" panose="020B0602030504020204" pitchFamily="34" charset="0"/>
                <a:ea typeface="宋体" panose="02010600030101010101" pitchFamily="2" charset="-122"/>
              </a:defRPr>
            </a:lvl3pPr>
            <a:lvl4pPr marL="1600200" indent="-228600" eaLnBrk="0" hangingPunct="0">
              <a:defRPr>
                <a:solidFill>
                  <a:schemeClr val="tx1"/>
                </a:solidFill>
                <a:latin typeface="Lucida Sans Unicode" panose="020B0602030504020204" pitchFamily="34" charset="0"/>
                <a:ea typeface="宋体" panose="02010600030101010101" pitchFamily="2" charset="-122"/>
              </a:defRPr>
            </a:lvl4pPr>
            <a:lvl5pPr marL="2057400" indent="-228600" eaLnBrk="0" hangingPunct="0">
              <a:defRPr>
                <a:solidFill>
                  <a:schemeClr val="tx1"/>
                </a:solidFill>
                <a:latin typeface="Lucida Sans Unicode" panose="020B0602030504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9pPr>
          </a:lstStyle>
          <a:p>
            <a:pPr algn="l">
              <a:lnSpc>
                <a:spcPct val="150000"/>
              </a:lnSpc>
            </a:pPr>
            <a:r>
              <a:rPr kumimoji="1" lang="en-US" altLang="zh-CN" sz="3000" b="1" dirty="0">
                <a:latin typeface="Times New Roman" panose="02020603050405020304" pitchFamily="18" charset="0"/>
                <a:ea typeface="+mn-ea"/>
                <a:cs typeface="Times New Roman" panose="02020603050405020304" pitchFamily="18" charset="0"/>
                <a:sym typeface="+mn-ea"/>
              </a:rPr>
              <a:t>3. BEKK-GARCH模型</a:t>
            </a:r>
            <a:r>
              <a:rPr kumimoji="1" lang="zh-CN" altLang="en-US" sz="3000" b="1" dirty="0">
                <a:latin typeface="Times New Roman" panose="02020603050405020304" pitchFamily="18" charset="0"/>
                <a:ea typeface="+mn-ea"/>
                <a:cs typeface="Times New Roman" panose="02020603050405020304" pitchFamily="18" charset="0"/>
                <a:sym typeface="+mn-ea"/>
              </a:rPr>
              <a:t>的缺点</a:t>
            </a:r>
            <a:endParaRPr kumimoji="1" lang="en-US" altLang="zh-CN" sz="2200" dirty="0">
              <a:latin typeface="Times New Roman" panose="02020603050405020304" pitchFamily="18" charset="0"/>
              <a:cs typeface="Times New Roman" panose="02020603050405020304" pitchFamily="18" charset="0"/>
            </a:endParaRPr>
          </a:p>
          <a:p>
            <a:pPr marL="342900" indent="-342900" eaLnBrk="1" hangingPunct="1">
              <a:lnSpc>
                <a:spcPct val="200000"/>
              </a:lnSpc>
              <a:spcBef>
                <a:spcPts val="600"/>
              </a:spcBef>
              <a:buClr>
                <a:srgbClr val="000000"/>
              </a:buClr>
              <a:buSzPct val="100000"/>
              <a:buFont typeface="Arial" panose="020B0604020202020204" pitchFamily="34" charset="0"/>
              <a:buChar char="•"/>
            </a:pPr>
            <a:r>
              <a:rPr kumimoji="1" lang="en-US" altLang="zh-CN" sz="2200" dirty="0">
                <a:latin typeface="Times New Roman" panose="02020603050405020304" pitchFamily="18" charset="0"/>
                <a:cs typeface="Times New Roman" panose="02020603050405020304" pitchFamily="18" charset="0"/>
              </a:rPr>
              <a:t>首先，待估参数的个数仍然比较多，为了有效的估计参数，依旧需要大量样本；</a:t>
            </a:r>
          </a:p>
          <a:p>
            <a:pPr marL="342900" indent="-342900" eaLnBrk="1" hangingPunct="1">
              <a:lnSpc>
                <a:spcPct val="150000"/>
              </a:lnSpc>
              <a:spcBef>
                <a:spcPts val="600"/>
              </a:spcBef>
              <a:buClr>
                <a:srgbClr val="000000"/>
              </a:buClr>
              <a:buSzPct val="100000"/>
              <a:buFont typeface="Arial" panose="020B0604020202020204" pitchFamily="34" charset="0"/>
              <a:buChar char="•"/>
            </a:pPr>
            <a:r>
              <a:rPr kumimoji="1" lang="en-US" altLang="zh-CN" sz="2200" dirty="0">
                <a:latin typeface="Times New Roman" panose="02020603050405020304" pitchFamily="18" charset="0"/>
                <a:cs typeface="Times New Roman" panose="02020603050405020304" pitchFamily="18" charset="0"/>
              </a:rPr>
              <a:t>其次，参数的含义不明确，不能直观地分析哪个解释变量对被结束变量的影响。如果需要分析变量之间的影响关系，需要将矩阵写成方程的形式，即将矩阵之间的乘积化简，在变量比较多的情况下，其存在一定难度。</a:t>
            </a:r>
          </a:p>
        </p:txBody>
      </p:sp>
      <p:sp>
        <p:nvSpPr>
          <p:cNvPr id="4" name="Rectangle 2">
            <a:extLst>
              <a:ext uri="{FF2B5EF4-FFF2-40B4-BE49-F238E27FC236}">
                <a16:creationId xmlns:a16="http://schemas.microsoft.com/office/drawing/2014/main" id="{F162C592-B752-D33A-CC0B-FB9CB6898B25}"/>
              </a:ext>
            </a:extLst>
          </p:cNvPr>
          <p:cNvSpPr txBox="1"/>
          <p:nvPr/>
        </p:nvSpPr>
        <p:spPr>
          <a:xfrm>
            <a:off x="116839" y="116205"/>
            <a:ext cx="8713083" cy="504825"/>
          </a:xfrm>
          <a:prstGeom prst="rect">
            <a:avLst/>
          </a:prstGeom>
        </p:spPr>
        <p:txBody>
          <a:bodyPr anchor="b">
            <a:noAutofit/>
          </a:bodyPr>
          <a:lstStyle>
            <a:lvl1pPr eaLnBrk="0" hangingPunct="0">
              <a:defRPr>
                <a:solidFill>
                  <a:schemeClr val="tx1"/>
                </a:solidFill>
                <a:latin typeface="Lucida Sans Unicode" panose="020B0602030504020204" pitchFamily="34" charset="0"/>
                <a:ea typeface="宋体" panose="02010600030101010101" pitchFamily="2" charset="-122"/>
              </a:defRPr>
            </a:lvl1pPr>
            <a:lvl2pPr marL="742950" indent="-285750" eaLnBrk="0" hangingPunct="0">
              <a:defRPr>
                <a:solidFill>
                  <a:schemeClr val="tx1"/>
                </a:solidFill>
                <a:latin typeface="Lucida Sans Unicode" panose="020B0602030504020204" pitchFamily="34" charset="0"/>
                <a:ea typeface="宋体" panose="02010600030101010101" pitchFamily="2" charset="-122"/>
              </a:defRPr>
            </a:lvl2pPr>
            <a:lvl3pPr marL="1143000" indent="-228600" eaLnBrk="0" hangingPunct="0">
              <a:defRPr>
                <a:solidFill>
                  <a:schemeClr val="tx1"/>
                </a:solidFill>
                <a:latin typeface="Lucida Sans Unicode" panose="020B0602030504020204" pitchFamily="34" charset="0"/>
                <a:ea typeface="宋体" panose="02010600030101010101" pitchFamily="2" charset="-122"/>
              </a:defRPr>
            </a:lvl3pPr>
            <a:lvl4pPr marL="1600200" indent="-228600" eaLnBrk="0" hangingPunct="0">
              <a:defRPr>
                <a:solidFill>
                  <a:schemeClr val="tx1"/>
                </a:solidFill>
                <a:latin typeface="Lucida Sans Unicode" panose="020B0602030504020204" pitchFamily="34" charset="0"/>
                <a:ea typeface="宋体" panose="02010600030101010101" pitchFamily="2" charset="-122"/>
              </a:defRPr>
            </a:lvl4pPr>
            <a:lvl5pPr marL="2057400" indent="-228600" eaLnBrk="0" hangingPunct="0">
              <a:defRPr>
                <a:solidFill>
                  <a:schemeClr val="tx1"/>
                </a:solidFill>
                <a:latin typeface="Lucida Sans Unicode" panose="020B0602030504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9pPr>
          </a:lstStyle>
          <a:p>
            <a:r>
              <a:rPr kumimoji="1" lang="zh-CN" altLang="en-US" sz="2700" b="1" cap="small" dirty="0">
                <a:latin typeface="微软雅黑" panose="020B0503020204020204" pitchFamily="34" charset="-122"/>
                <a:ea typeface="微软雅黑" panose="020B0503020204020204" pitchFamily="34" charset="-122"/>
              </a:rPr>
              <a:t>第六节 其他</a:t>
            </a:r>
            <a:r>
              <a:rPr kumimoji="1" lang="en-US" altLang="zh-CN" sz="2700" b="1" cap="small" dirty="0">
                <a:latin typeface="微软雅黑" panose="020B0503020204020204" pitchFamily="34" charset="-122"/>
                <a:ea typeface="微软雅黑" panose="020B0503020204020204" pitchFamily="34" charset="-122"/>
              </a:rPr>
              <a:t>GARCH</a:t>
            </a:r>
            <a:r>
              <a:rPr kumimoji="1" lang="zh-CN" altLang="en-US" sz="2700" b="1" cap="small" dirty="0">
                <a:latin typeface="微软雅黑" panose="020B0503020204020204" pitchFamily="34" charset="-122"/>
                <a:ea typeface="微软雅黑" panose="020B0503020204020204" pitchFamily="34" charset="-122"/>
              </a:rPr>
              <a:t>族</a:t>
            </a:r>
            <a:r>
              <a:rPr kumimoji="1" lang="en-US" altLang="zh-CN" sz="2700" b="1" cap="small" dirty="0">
                <a:latin typeface="微软雅黑" panose="020B0503020204020204" pitchFamily="34" charset="-122"/>
                <a:ea typeface="微软雅黑" panose="020B0503020204020204" pitchFamily="34" charset="-122"/>
              </a:rPr>
              <a:t>——</a:t>
            </a:r>
            <a:r>
              <a:rPr kumimoji="1" lang="zh-CN" altLang="en-US" sz="2700" b="1" cap="small" dirty="0">
                <a:latin typeface="微软雅黑" panose="020B0503020204020204" pitchFamily="34" charset="-122"/>
                <a:ea typeface="微软雅黑" panose="020B0503020204020204" pitchFamily="34" charset="-122"/>
              </a:rPr>
              <a:t>BEKK-GARCH模型</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58775" y="692785"/>
            <a:ext cx="11249660" cy="5707380"/>
          </a:xfrm>
          <a:prstGeom prst="rect">
            <a:avLst/>
          </a:prstGeom>
          <a:noFill/>
        </p:spPr>
        <p:txBody>
          <a:bodyPr wrap="square" rtlCol="0">
            <a:noAutofit/>
          </a:bodyPr>
          <a:lstStyle/>
          <a:p>
            <a:pPr marL="0" indent="0">
              <a:lnSpc>
                <a:spcPct val="150000"/>
              </a:lnSpc>
              <a:buFont typeface="Arial" panose="020B0604020202020204" pitchFamily="34" charset="0"/>
              <a:buNone/>
            </a:pPr>
            <a:r>
              <a:rPr kumimoji="1" lang="en-US" altLang="zh-CN" sz="2200" dirty="0">
                <a:latin typeface="Times New Roman" panose="02020603050405020304" pitchFamily="18" charset="0"/>
                <a:ea typeface="+mn-ea"/>
                <a:cs typeface="Times New Roman" panose="02020603050405020304" pitchFamily="18" charset="0"/>
              </a:rPr>
              <a:t>【例2-9】采用BEKK-GARCH（1，1）模型研究我国股票市场、债券市场和外汇市场间的波动溢出效应</a:t>
            </a:r>
          </a:p>
          <a:p>
            <a:pPr marL="342900" indent="-342900">
              <a:lnSpc>
                <a:spcPct val="150000"/>
              </a:lnSpc>
              <a:buFont typeface="Arial" panose="020B0604020202020204" pitchFamily="34" charset="0"/>
              <a:buChar char="•"/>
            </a:pPr>
            <a:r>
              <a:rPr kumimoji="1" lang="en-US" altLang="zh-CN" sz="2200" dirty="0">
                <a:latin typeface="Times New Roman" panose="02020603050405020304" pitchFamily="18" charset="0"/>
                <a:ea typeface="+mn-ea"/>
                <a:cs typeface="Times New Roman" panose="02020603050405020304" pitchFamily="18" charset="0"/>
              </a:rPr>
              <a:t>选取2018年1月1日到2023年4月30日的我国股票市场（上证指数）、债券市场（上证国债指数）和外汇市场（人民币元对美元汇率）的日收盘价格数据作为样本数据。</a:t>
            </a:r>
          </a:p>
          <a:p>
            <a:pPr marL="342900" indent="-342900">
              <a:lnSpc>
                <a:spcPct val="150000"/>
              </a:lnSpc>
              <a:buFont typeface="Arial" panose="020B0604020202020204" pitchFamily="34" charset="0"/>
              <a:buChar char="•"/>
            </a:pPr>
            <a:r>
              <a:rPr kumimoji="1" lang="en-US" altLang="zh-CN" sz="2200" dirty="0">
                <a:latin typeface="Times New Roman" panose="02020603050405020304" pitchFamily="18" charset="0"/>
                <a:ea typeface="+mn-ea"/>
                <a:cs typeface="Times New Roman" panose="02020603050405020304" pitchFamily="18" charset="0"/>
              </a:rPr>
              <a:t>对三个市场收益率残差序列建立BEKK-GARCH（1,1）模型，最终BEKK-GARCH（1,1）模型的估计结果具体如下：</a:t>
            </a:r>
          </a:p>
          <a:p>
            <a:pPr marL="342900" indent="-342900">
              <a:lnSpc>
                <a:spcPct val="150000"/>
              </a:lnSpc>
              <a:buFont typeface="Arial" panose="020B0604020202020204" pitchFamily="34" charset="0"/>
              <a:buChar char="•"/>
            </a:pPr>
            <a:r>
              <a:rPr kumimoji="1" lang="en-US" altLang="zh-CN" sz="2200" dirty="0">
                <a:latin typeface="Times New Roman" panose="02020603050405020304" pitchFamily="18" charset="0"/>
                <a:ea typeface="+mn-ea"/>
                <a:cs typeface="Times New Roman" panose="02020603050405020304" pitchFamily="18" charset="0"/>
              </a:rPr>
              <a:t>在分析</a:t>
            </a:r>
            <a:r>
              <a:rPr kumimoji="1" lang="zh-CN" altLang="en-US" sz="2200" dirty="0">
                <a:latin typeface="Times New Roman" panose="02020603050405020304" pitchFamily="18" charset="0"/>
                <a:ea typeface="+mn-ea"/>
                <a:cs typeface="Times New Roman" panose="02020603050405020304" pitchFamily="18" charset="0"/>
              </a:rPr>
              <a:t>下</a:t>
            </a:r>
            <a:r>
              <a:rPr kumimoji="1" lang="en-US" altLang="zh-CN" sz="2200" dirty="0">
                <a:latin typeface="Times New Roman" panose="02020603050405020304" pitchFamily="18" charset="0"/>
                <a:ea typeface="+mn-ea"/>
                <a:cs typeface="Times New Roman" panose="02020603050405020304" pitchFamily="18" charset="0"/>
              </a:rPr>
              <a:t>表中BEKK-GARCH（1,1）模型的估计结果前，应知道上表中的1是指股票市场，2是指债券市场，3是指外汇市场。接下来对表中的估计结果进行分析：首先，在整体样本的基础上，A(1,1)、A(2,2)、A(3,3)和B(1,1)都在1%的情况下显著，而B(2,2)和B(3,3)不显著，三个市场中只有股票市场收益率体现了ARCH效应和GARCH效应，即波动持久性和方差随时间变化的特性。</a:t>
            </a:r>
          </a:p>
          <a:p>
            <a:pPr marL="0" indent="0">
              <a:lnSpc>
                <a:spcPct val="150000"/>
              </a:lnSpc>
              <a:buFont typeface="Arial" panose="020B0604020202020204" pitchFamily="34" charset="0"/>
              <a:buNone/>
            </a:pPr>
            <a:endParaRPr kumimoji="1" lang="en-US" altLang="zh-CN" sz="2200" dirty="0">
              <a:latin typeface="Times New Roman" panose="02020603050405020304" pitchFamily="18" charset="0"/>
              <a:ea typeface="+mn-ea"/>
              <a:cs typeface="Times New Roman" panose="02020603050405020304" pitchFamily="18" charset="0"/>
            </a:endParaRPr>
          </a:p>
          <a:p>
            <a:pPr marL="342900" indent="-342900">
              <a:lnSpc>
                <a:spcPct val="150000"/>
              </a:lnSpc>
              <a:buFont typeface="Arial" panose="020B0604020202020204" pitchFamily="34" charset="0"/>
              <a:buChar char="•"/>
            </a:pPr>
            <a:endParaRPr kumimoji="1" lang="en-US" altLang="zh-CN" sz="2200" dirty="0">
              <a:latin typeface="Times New Roman" panose="02020603050405020304" pitchFamily="18" charset="0"/>
              <a:ea typeface="+mn-ea"/>
              <a:cs typeface="Times New Roman" panose="02020603050405020304" pitchFamily="18" charset="0"/>
            </a:endParaRPr>
          </a:p>
          <a:p>
            <a:pPr marL="342900" indent="-342900">
              <a:lnSpc>
                <a:spcPct val="150000"/>
              </a:lnSpc>
              <a:buFont typeface="Arial" panose="020B0604020202020204" pitchFamily="34" charset="0"/>
              <a:buChar char="•"/>
            </a:pPr>
            <a:endParaRPr kumimoji="1" lang="en-US" altLang="zh-CN" sz="2200" dirty="0">
              <a:latin typeface="Times New Roman" panose="02020603050405020304" pitchFamily="18" charset="0"/>
              <a:ea typeface="+mn-ea"/>
              <a:cs typeface="Times New Roman" panose="02020603050405020304" pitchFamily="18" charset="0"/>
            </a:endParaRPr>
          </a:p>
          <a:p>
            <a:pPr marL="342900" indent="-342900">
              <a:lnSpc>
                <a:spcPct val="150000"/>
              </a:lnSpc>
              <a:buFont typeface="Arial" panose="020B0604020202020204" pitchFamily="34" charset="0"/>
              <a:buChar char="•"/>
            </a:pPr>
            <a:endParaRPr kumimoji="1" lang="en-US" altLang="zh-CN" sz="2200" dirty="0">
              <a:latin typeface="Times New Roman" panose="02020603050405020304" pitchFamily="18" charset="0"/>
              <a:ea typeface="+mn-ea"/>
              <a:cs typeface="Times New Roman" panose="02020603050405020304" pitchFamily="18" charset="0"/>
            </a:endParaRPr>
          </a:p>
          <a:p>
            <a:pPr marL="0" indent="0">
              <a:lnSpc>
                <a:spcPct val="150000"/>
              </a:lnSpc>
              <a:buFont typeface="Arial" panose="020B0604020202020204" pitchFamily="34" charset="0"/>
              <a:buNone/>
            </a:pPr>
            <a:r>
              <a:rPr kumimoji="1" lang="en-US" altLang="zh-CN" sz="2200" dirty="0">
                <a:latin typeface="Times New Roman" panose="02020603050405020304" pitchFamily="18" charset="0"/>
                <a:ea typeface="+mn-ea"/>
                <a:cs typeface="Times New Roman" panose="02020603050405020304" pitchFamily="18" charset="0"/>
              </a:rPr>
              <a:t>                  </a:t>
            </a:r>
          </a:p>
        </p:txBody>
      </p:sp>
      <p:sp>
        <p:nvSpPr>
          <p:cNvPr id="4" name="Rectangle 2">
            <a:extLst>
              <a:ext uri="{FF2B5EF4-FFF2-40B4-BE49-F238E27FC236}">
                <a16:creationId xmlns:a16="http://schemas.microsoft.com/office/drawing/2014/main" id="{A82F56D9-DC82-ADA7-1A96-58B7425DC8B4}"/>
              </a:ext>
            </a:extLst>
          </p:cNvPr>
          <p:cNvSpPr txBox="1"/>
          <p:nvPr/>
        </p:nvSpPr>
        <p:spPr>
          <a:xfrm>
            <a:off x="116839" y="116205"/>
            <a:ext cx="8713083" cy="504825"/>
          </a:xfrm>
          <a:prstGeom prst="rect">
            <a:avLst/>
          </a:prstGeom>
        </p:spPr>
        <p:txBody>
          <a:bodyPr anchor="b">
            <a:noAutofit/>
          </a:bodyPr>
          <a:lstStyle>
            <a:lvl1pPr eaLnBrk="0" hangingPunct="0">
              <a:defRPr>
                <a:solidFill>
                  <a:schemeClr val="tx1"/>
                </a:solidFill>
                <a:latin typeface="Lucida Sans Unicode" panose="020B0602030504020204" pitchFamily="34" charset="0"/>
                <a:ea typeface="宋体" panose="02010600030101010101" pitchFamily="2" charset="-122"/>
              </a:defRPr>
            </a:lvl1pPr>
            <a:lvl2pPr marL="742950" indent="-285750" eaLnBrk="0" hangingPunct="0">
              <a:defRPr>
                <a:solidFill>
                  <a:schemeClr val="tx1"/>
                </a:solidFill>
                <a:latin typeface="Lucida Sans Unicode" panose="020B0602030504020204" pitchFamily="34" charset="0"/>
                <a:ea typeface="宋体" panose="02010600030101010101" pitchFamily="2" charset="-122"/>
              </a:defRPr>
            </a:lvl2pPr>
            <a:lvl3pPr marL="1143000" indent="-228600" eaLnBrk="0" hangingPunct="0">
              <a:defRPr>
                <a:solidFill>
                  <a:schemeClr val="tx1"/>
                </a:solidFill>
                <a:latin typeface="Lucida Sans Unicode" panose="020B0602030504020204" pitchFamily="34" charset="0"/>
                <a:ea typeface="宋体" panose="02010600030101010101" pitchFamily="2" charset="-122"/>
              </a:defRPr>
            </a:lvl3pPr>
            <a:lvl4pPr marL="1600200" indent="-228600" eaLnBrk="0" hangingPunct="0">
              <a:defRPr>
                <a:solidFill>
                  <a:schemeClr val="tx1"/>
                </a:solidFill>
                <a:latin typeface="Lucida Sans Unicode" panose="020B0602030504020204" pitchFamily="34" charset="0"/>
                <a:ea typeface="宋体" panose="02010600030101010101" pitchFamily="2" charset="-122"/>
              </a:defRPr>
            </a:lvl4pPr>
            <a:lvl5pPr marL="2057400" indent="-228600" eaLnBrk="0" hangingPunct="0">
              <a:defRPr>
                <a:solidFill>
                  <a:schemeClr val="tx1"/>
                </a:solidFill>
                <a:latin typeface="Lucida Sans Unicode" panose="020B0602030504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9pPr>
          </a:lstStyle>
          <a:p>
            <a:r>
              <a:rPr kumimoji="1" lang="zh-CN" altLang="en-US" sz="2700" b="1" cap="small" dirty="0">
                <a:latin typeface="微软雅黑" panose="020B0503020204020204" pitchFamily="34" charset="-122"/>
                <a:ea typeface="微软雅黑" panose="020B0503020204020204" pitchFamily="34" charset="-122"/>
              </a:rPr>
              <a:t>第六节 其他</a:t>
            </a:r>
            <a:r>
              <a:rPr kumimoji="1" lang="en-US" altLang="zh-CN" sz="2700" b="1" cap="small" dirty="0">
                <a:latin typeface="微软雅黑" panose="020B0503020204020204" pitchFamily="34" charset="-122"/>
                <a:ea typeface="微软雅黑" panose="020B0503020204020204" pitchFamily="34" charset="-122"/>
              </a:rPr>
              <a:t>GARCH</a:t>
            </a:r>
            <a:r>
              <a:rPr kumimoji="1" lang="zh-CN" altLang="en-US" sz="2700" b="1" cap="small" dirty="0">
                <a:latin typeface="微软雅黑" panose="020B0503020204020204" pitchFamily="34" charset="-122"/>
                <a:ea typeface="微软雅黑" panose="020B0503020204020204" pitchFamily="34" charset="-122"/>
              </a:rPr>
              <a:t>族</a:t>
            </a:r>
            <a:r>
              <a:rPr kumimoji="1" lang="en-US" altLang="zh-CN" sz="2700" b="1" cap="small" dirty="0">
                <a:latin typeface="微软雅黑" panose="020B0503020204020204" pitchFamily="34" charset="-122"/>
                <a:ea typeface="微软雅黑" panose="020B0503020204020204" pitchFamily="34" charset="-122"/>
              </a:rPr>
              <a:t>——</a:t>
            </a:r>
            <a:r>
              <a:rPr kumimoji="1" lang="zh-CN" altLang="en-US" sz="2700" b="1" cap="small" dirty="0">
                <a:latin typeface="微软雅黑" panose="020B0503020204020204" pitchFamily="34" charset="-122"/>
                <a:ea typeface="微软雅黑" panose="020B0503020204020204" pitchFamily="34" charset="-122"/>
              </a:rPr>
              <a:t>BEKK-GARCH模型</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16839" y="764704"/>
            <a:ext cx="6840876" cy="5707380"/>
          </a:xfrm>
          <a:prstGeom prst="rect">
            <a:avLst/>
          </a:prstGeom>
          <a:noFill/>
        </p:spPr>
        <p:txBody>
          <a:bodyPr wrap="square" rtlCol="0">
            <a:noAutofit/>
          </a:bodyPr>
          <a:lstStyle/>
          <a:p>
            <a:pPr marL="342900" indent="-342900">
              <a:lnSpc>
                <a:spcPct val="140000"/>
              </a:lnSpc>
              <a:buFont typeface="Arial" panose="020B0604020202020204" pitchFamily="34" charset="0"/>
              <a:buChar char="•"/>
            </a:pPr>
            <a:r>
              <a:rPr kumimoji="1" lang="en-US" altLang="zh-CN" sz="1800" dirty="0">
                <a:latin typeface="Times New Roman" panose="02020603050405020304" pitchFamily="18" charset="0"/>
                <a:ea typeface="+mn-ea"/>
                <a:cs typeface="Times New Roman" panose="02020603050405020304" pitchFamily="18" charset="0"/>
              </a:rPr>
              <a:t>其次，观察其他变量的显著性，A(1,2)和B(1,2)在1%的情况下是显著的，意味着从</a:t>
            </a:r>
            <a:r>
              <a:rPr kumimoji="1" lang="en-US" altLang="zh-CN" dirty="0">
                <a:latin typeface="Times New Roman" panose="02020603050405020304" pitchFamily="18" charset="0"/>
                <a:ea typeface="+mn-ea"/>
                <a:cs typeface="Times New Roman" panose="02020603050405020304" pitchFamily="18" charset="0"/>
              </a:rPr>
              <a:t>债券</a:t>
            </a:r>
            <a:r>
              <a:rPr kumimoji="1" lang="en-US" altLang="zh-CN" sz="1800" dirty="0">
                <a:latin typeface="Times New Roman" panose="02020603050405020304" pitchFamily="18" charset="0"/>
                <a:ea typeface="+mn-ea"/>
                <a:cs typeface="Times New Roman" panose="02020603050405020304" pitchFamily="18" charset="0"/>
              </a:rPr>
              <a:t>市场收益率到</a:t>
            </a:r>
            <a:r>
              <a:rPr kumimoji="1" lang="en-US" altLang="zh-CN" dirty="0">
                <a:latin typeface="Times New Roman" panose="02020603050405020304" pitchFamily="18" charset="0"/>
                <a:ea typeface="+mn-ea"/>
                <a:cs typeface="Times New Roman" panose="02020603050405020304" pitchFamily="18" charset="0"/>
              </a:rPr>
              <a:t>股票</a:t>
            </a:r>
            <a:r>
              <a:rPr kumimoji="1" lang="en-US" altLang="zh-CN" sz="1800" dirty="0">
                <a:latin typeface="Times New Roman" panose="02020603050405020304" pitchFamily="18" charset="0"/>
                <a:ea typeface="+mn-ea"/>
                <a:cs typeface="Times New Roman" panose="02020603050405020304" pitchFamily="18" charset="0"/>
              </a:rPr>
              <a:t>市场收益率的波动溢出效应是显著的；</a:t>
            </a:r>
          </a:p>
          <a:p>
            <a:pPr marL="342900" indent="-342900">
              <a:lnSpc>
                <a:spcPct val="140000"/>
              </a:lnSpc>
              <a:buFont typeface="Arial" panose="020B0604020202020204" pitchFamily="34" charset="0"/>
              <a:buChar char="•"/>
            </a:pPr>
            <a:r>
              <a:rPr kumimoji="1" lang="en-US" altLang="zh-CN" sz="1800" dirty="0">
                <a:latin typeface="Times New Roman" panose="02020603050405020304" pitchFamily="18" charset="0"/>
                <a:ea typeface="+mn-ea"/>
                <a:cs typeface="Times New Roman" panose="02020603050405020304" pitchFamily="18" charset="0"/>
              </a:rPr>
              <a:t>A(1,3)和B(1,3)在1%置信区间显著，存在从</a:t>
            </a:r>
            <a:r>
              <a:rPr kumimoji="1" lang="en-US" altLang="zh-CN" dirty="0">
                <a:latin typeface="Times New Roman" panose="02020603050405020304" pitchFamily="18" charset="0"/>
                <a:ea typeface="+mn-ea"/>
                <a:cs typeface="Times New Roman" panose="02020603050405020304" pitchFamily="18" charset="0"/>
              </a:rPr>
              <a:t>股票</a:t>
            </a:r>
            <a:r>
              <a:rPr kumimoji="1" lang="en-US" altLang="zh-CN" sz="1800" dirty="0">
                <a:latin typeface="Times New Roman" panose="02020603050405020304" pitchFamily="18" charset="0"/>
                <a:ea typeface="+mn-ea"/>
                <a:cs typeface="Times New Roman" panose="02020603050405020304" pitchFamily="18" charset="0"/>
              </a:rPr>
              <a:t>市场收益率到</a:t>
            </a:r>
            <a:r>
              <a:rPr kumimoji="1" lang="en-US" altLang="zh-CN" dirty="0">
                <a:latin typeface="Times New Roman" panose="02020603050405020304" pitchFamily="18" charset="0"/>
                <a:ea typeface="+mn-ea"/>
                <a:cs typeface="Times New Roman" panose="02020603050405020304" pitchFamily="18" charset="0"/>
              </a:rPr>
              <a:t>外汇</a:t>
            </a:r>
            <a:r>
              <a:rPr kumimoji="1" lang="en-US" altLang="zh-CN" sz="1800" dirty="0">
                <a:latin typeface="Times New Roman" panose="02020603050405020304" pitchFamily="18" charset="0"/>
                <a:ea typeface="+mn-ea"/>
                <a:cs typeface="Times New Roman" panose="02020603050405020304" pitchFamily="18" charset="0"/>
              </a:rPr>
              <a:t>市场收益率的波动</a:t>
            </a:r>
            <a:r>
              <a:rPr kumimoji="1" lang="en-US" altLang="zh-CN" dirty="0">
                <a:latin typeface="Times New Roman" panose="02020603050405020304" pitchFamily="18" charset="0"/>
                <a:ea typeface="+mn-ea"/>
                <a:cs typeface="Times New Roman" panose="02020603050405020304" pitchFamily="18" charset="0"/>
              </a:rPr>
              <a:t>ARCH</a:t>
            </a:r>
            <a:r>
              <a:rPr kumimoji="1" lang="zh-CN" altLang="en-US" dirty="0">
                <a:latin typeface="Times New Roman" panose="02020603050405020304" pitchFamily="18" charset="0"/>
                <a:ea typeface="+mn-ea"/>
                <a:cs typeface="Times New Roman" panose="02020603050405020304" pitchFamily="18" charset="0"/>
              </a:rPr>
              <a:t>、</a:t>
            </a:r>
            <a:r>
              <a:rPr kumimoji="1" lang="en-US" altLang="zh-CN" dirty="0" err="1">
                <a:latin typeface="Times New Roman" panose="02020603050405020304" pitchFamily="18" charset="0"/>
                <a:ea typeface="+mn-ea"/>
                <a:cs typeface="Times New Roman" panose="02020603050405020304" pitchFamily="18" charset="0"/>
              </a:rPr>
              <a:t>GARCH</a:t>
            </a:r>
            <a:r>
              <a:rPr kumimoji="1" lang="en-US" altLang="zh-CN" sz="1800" dirty="0" err="1">
                <a:latin typeface="Times New Roman" panose="02020603050405020304" pitchFamily="18" charset="0"/>
                <a:ea typeface="+mn-ea"/>
                <a:cs typeface="Times New Roman" panose="02020603050405020304" pitchFamily="18" charset="0"/>
              </a:rPr>
              <a:t>溢出效应</a:t>
            </a:r>
            <a:r>
              <a:rPr kumimoji="1" lang="en-US" altLang="zh-CN" sz="1800" dirty="0">
                <a:latin typeface="Times New Roman" panose="02020603050405020304" pitchFamily="18" charset="0"/>
                <a:ea typeface="+mn-ea"/>
                <a:cs typeface="Times New Roman" panose="02020603050405020304" pitchFamily="18" charset="0"/>
              </a:rPr>
              <a:t>；</a:t>
            </a:r>
          </a:p>
          <a:p>
            <a:pPr marL="342900" indent="-342900">
              <a:lnSpc>
                <a:spcPct val="140000"/>
              </a:lnSpc>
              <a:buFont typeface="Arial" panose="020B0604020202020204" pitchFamily="34" charset="0"/>
              <a:buChar char="•"/>
            </a:pPr>
            <a:r>
              <a:rPr kumimoji="1" lang="en-US" altLang="zh-CN" sz="1800" dirty="0">
                <a:latin typeface="Times New Roman" panose="02020603050405020304" pitchFamily="18" charset="0"/>
                <a:ea typeface="+mn-ea"/>
                <a:cs typeface="Times New Roman" panose="02020603050405020304" pitchFamily="18" charset="0"/>
              </a:rPr>
              <a:t>A(2,1)显著，而B(2,1)</a:t>
            </a:r>
            <a:r>
              <a:rPr kumimoji="1" lang="en-US" altLang="zh-CN" sz="1800" dirty="0" err="1">
                <a:latin typeface="Times New Roman" panose="02020603050405020304" pitchFamily="18" charset="0"/>
                <a:ea typeface="+mn-ea"/>
                <a:cs typeface="Times New Roman" panose="02020603050405020304" pitchFamily="18" charset="0"/>
              </a:rPr>
              <a:t>不显著，意味着从</a:t>
            </a:r>
            <a:r>
              <a:rPr kumimoji="1" lang="en-US" altLang="zh-CN" dirty="0" err="1">
                <a:latin typeface="Times New Roman" panose="02020603050405020304" pitchFamily="18" charset="0"/>
                <a:ea typeface="+mn-ea"/>
                <a:cs typeface="Times New Roman" panose="02020603050405020304" pitchFamily="18" charset="0"/>
              </a:rPr>
              <a:t>债券</a:t>
            </a:r>
            <a:r>
              <a:rPr kumimoji="1" lang="en-US" altLang="zh-CN" sz="1800" dirty="0" err="1">
                <a:latin typeface="Times New Roman" panose="02020603050405020304" pitchFamily="18" charset="0"/>
                <a:ea typeface="+mn-ea"/>
                <a:cs typeface="Times New Roman" panose="02020603050405020304" pitchFamily="18" charset="0"/>
              </a:rPr>
              <a:t>市场收益率到</a:t>
            </a:r>
            <a:r>
              <a:rPr kumimoji="1" lang="en-US" altLang="zh-CN" dirty="0" err="1">
                <a:latin typeface="Times New Roman" panose="02020603050405020304" pitchFamily="18" charset="0"/>
                <a:ea typeface="+mn-ea"/>
                <a:cs typeface="Times New Roman" panose="02020603050405020304" pitchFamily="18" charset="0"/>
              </a:rPr>
              <a:t>股票</a:t>
            </a:r>
            <a:r>
              <a:rPr kumimoji="1" lang="en-US" altLang="zh-CN" sz="1800" dirty="0" err="1">
                <a:latin typeface="Times New Roman" panose="02020603050405020304" pitchFamily="18" charset="0"/>
                <a:ea typeface="+mn-ea"/>
                <a:cs typeface="Times New Roman" panose="02020603050405020304" pitchFamily="18" charset="0"/>
              </a:rPr>
              <a:t>市场收益率的波动</a:t>
            </a:r>
            <a:r>
              <a:rPr kumimoji="1" lang="en-US" altLang="zh-CN" dirty="0">
                <a:latin typeface="Times New Roman" panose="02020603050405020304" pitchFamily="18" charset="0"/>
                <a:ea typeface="+mn-ea"/>
                <a:cs typeface="Times New Roman" panose="02020603050405020304" pitchFamily="18" charset="0"/>
              </a:rPr>
              <a:t> ARCH </a:t>
            </a:r>
            <a:r>
              <a:rPr kumimoji="1" lang="en-US" altLang="zh-CN" sz="1800" dirty="0" err="1">
                <a:latin typeface="Times New Roman" panose="02020603050405020304" pitchFamily="18" charset="0"/>
                <a:ea typeface="+mn-ea"/>
                <a:cs typeface="Times New Roman" panose="02020603050405020304" pitchFamily="18" charset="0"/>
              </a:rPr>
              <a:t>溢出效应显著</a:t>
            </a:r>
            <a:r>
              <a:rPr kumimoji="1" lang="zh-CN" altLang="en-US" sz="1800" dirty="0">
                <a:latin typeface="Times New Roman" panose="02020603050405020304" pitchFamily="18" charset="0"/>
                <a:ea typeface="+mn-ea"/>
                <a:cs typeface="Times New Roman" panose="02020603050405020304" pitchFamily="18" charset="0"/>
              </a:rPr>
              <a:t>，</a:t>
            </a:r>
            <a:r>
              <a:rPr kumimoji="1" lang="en-US" altLang="zh-CN" dirty="0" err="1">
                <a:latin typeface="Times New Roman" panose="02020603050405020304" pitchFamily="18" charset="0"/>
                <a:ea typeface="+mn-ea"/>
                <a:cs typeface="Times New Roman" panose="02020603050405020304" pitchFamily="18" charset="0"/>
              </a:rPr>
              <a:t>GARCH</a:t>
            </a:r>
            <a:r>
              <a:rPr kumimoji="1" lang="en-US" altLang="zh-CN" sz="1800" dirty="0" err="1">
                <a:latin typeface="Times New Roman" panose="02020603050405020304" pitchFamily="18" charset="0"/>
                <a:ea typeface="+mn-ea"/>
                <a:cs typeface="Times New Roman" panose="02020603050405020304" pitchFamily="18" charset="0"/>
              </a:rPr>
              <a:t>溢出效应不显著</a:t>
            </a:r>
            <a:r>
              <a:rPr kumimoji="1" lang="en-US" altLang="zh-CN" sz="1800" dirty="0">
                <a:latin typeface="Times New Roman" panose="02020603050405020304" pitchFamily="18" charset="0"/>
                <a:ea typeface="+mn-ea"/>
                <a:cs typeface="Times New Roman" panose="02020603050405020304" pitchFamily="18" charset="0"/>
              </a:rPr>
              <a:t>；</a:t>
            </a:r>
          </a:p>
          <a:p>
            <a:pPr marL="342900" indent="-342900">
              <a:lnSpc>
                <a:spcPct val="140000"/>
              </a:lnSpc>
              <a:buFont typeface="Arial" panose="020B0604020202020204" pitchFamily="34" charset="0"/>
              <a:buChar char="•"/>
            </a:pPr>
            <a:r>
              <a:rPr kumimoji="1" lang="en-US" altLang="zh-CN" sz="1800" dirty="0">
                <a:latin typeface="Times New Roman" panose="02020603050405020304" pitchFamily="18" charset="0"/>
                <a:ea typeface="+mn-ea"/>
                <a:cs typeface="Times New Roman" panose="02020603050405020304" pitchFamily="18" charset="0"/>
              </a:rPr>
              <a:t>A(2,3)和B(2,3)在1%置信区间显著，表示存在从</a:t>
            </a:r>
            <a:r>
              <a:rPr kumimoji="1" lang="en-US" altLang="zh-CN" dirty="0">
                <a:latin typeface="Times New Roman" panose="02020603050405020304" pitchFamily="18" charset="0"/>
                <a:ea typeface="+mn-ea"/>
                <a:cs typeface="Times New Roman" panose="02020603050405020304" pitchFamily="18" charset="0"/>
              </a:rPr>
              <a:t>债券</a:t>
            </a:r>
            <a:r>
              <a:rPr kumimoji="1" lang="en-US" altLang="zh-CN" sz="1800" dirty="0">
                <a:latin typeface="Times New Roman" panose="02020603050405020304" pitchFamily="18" charset="0"/>
                <a:ea typeface="+mn-ea"/>
                <a:cs typeface="Times New Roman" panose="02020603050405020304" pitchFamily="18" charset="0"/>
              </a:rPr>
              <a:t>市场收益率到</a:t>
            </a:r>
            <a:r>
              <a:rPr kumimoji="1" lang="en-US" altLang="zh-CN" dirty="0">
                <a:latin typeface="Times New Roman" panose="02020603050405020304" pitchFamily="18" charset="0"/>
                <a:ea typeface="+mn-ea"/>
                <a:cs typeface="Times New Roman" panose="02020603050405020304" pitchFamily="18" charset="0"/>
              </a:rPr>
              <a:t>外汇</a:t>
            </a:r>
            <a:r>
              <a:rPr kumimoji="1" lang="en-US" altLang="zh-CN" sz="1800" dirty="0">
                <a:latin typeface="Times New Roman" panose="02020603050405020304" pitchFamily="18" charset="0"/>
                <a:ea typeface="+mn-ea"/>
                <a:cs typeface="Times New Roman" panose="02020603050405020304" pitchFamily="18" charset="0"/>
              </a:rPr>
              <a:t>市场收益率的波动</a:t>
            </a:r>
            <a:r>
              <a:rPr kumimoji="1" lang="en-US" altLang="zh-CN" dirty="0">
                <a:latin typeface="Times New Roman" panose="02020603050405020304" pitchFamily="18" charset="0"/>
                <a:ea typeface="+mn-ea"/>
                <a:cs typeface="Times New Roman" panose="02020603050405020304" pitchFamily="18" charset="0"/>
              </a:rPr>
              <a:t> ARCH</a:t>
            </a:r>
            <a:r>
              <a:rPr kumimoji="1" lang="zh-CN" altLang="en-US" dirty="0">
                <a:latin typeface="Times New Roman" panose="02020603050405020304" pitchFamily="18" charset="0"/>
                <a:ea typeface="+mn-ea"/>
                <a:cs typeface="Times New Roman" panose="02020603050405020304" pitchFamily="18" charset="0"/>
              </a:rPr>
              <a:t>、</a:t>
            </a:r>
            <a:r>
              <a:rPr kumimoji="1" lang="en-US" altLang="zh-CN" dirty="0">
                <a:latin typeface="Times New Roman" panose="02020603050405020304" pitchFamily="18" charset="0"/>
                <a:ea typeface="+mn-ea"/>
                <a:cs typeface="Times New Roman" panose="02020603050405020304" pitchFamily="18" charset="0"/>
              </a:rPr>
              <a:t>GARCH </a:t>
            </a:r>
            <a:r>
              <a:rPr kumimoji="1" lang="en-US" altLang="zh-CN" sz="1800" dirty="0" err="1">
                <a:latin typeface="Times New Roman" panose="02020603050405020304" pitchFamily="18" charset="0"/>
                <a:ea typeface="+mn-ea"/>
                <a:cs typeface="Times New Roman" panose="02020603050405020304" pitchFamily="18" charset="0"/>
              </a:rPr>
              <a:t>溢出效应</a:t>
            </a:r>
            <a:r>
              <a:rPr kumimoji="1" lang="en-US" altLang="zh-CN" sz="1800" dirty="0">
                <a:latin typeface="Times New Roman" panose="02020603050405020304" pitchFamily="18" charset="0"/>
                <a:ea typeface="+mn-ea"/>
                <a:cs typeface="Times New Roman" panose="02020603050405020304" pitchFamily="18" charset="0"/>
              </a:rPr>
              <a:t>；</a:t>
            </a:r>
          </a:p>
          <a:p>
            <a:pPr marL="342900" indent="-342900">
              <a:lnSpc>
                <a:spcPct val="140000"/>
              </a:lnSpc>
              <a:buFont typeface="Arial" panose="020B0604020202020204" pitchFamily="34" charset="0"/>
              <a:buChar char="•"/>
            </a:pPr>
            <a:r>
              <a:rPr kumimoji="1" lang="en-US" altLang="zh-CN" sz="1800" dirty="0">
                <a:latin typeface="Times New Roman" panose="02020603050405020304" pitchFamily="18" charset="0"/>
                <a:ea typeface="+mn-ea"/>
                <a:cs typeface="Times New Roman" panose="02020603050405020304" pitchFamily="18" charset="0"/>
              </a:rPr>
              <a:t>A(3,1)和B(3,1)在5% </a:t>
            </a:r>
            <a:r>
              <a:rPr kumimoji="1" lang="en-US" altLang="zh-CN" sz="1800" dirty="0" err="1">
                <a:latin typeface="Times New Roman" panose="02020603050405020304" pitchFamily="18" charset="0"/>
                <a:ea typeface="+mn-ea"/>
                <a:cs typeface="Times New Roman" panose="02020603050405020304" pitchFamily="18" charset="0"/>
              </a:rPr>
              <a:t>置信区间显著</a:t>
            </a:r>
            <a:r>
              <a:rPr kumimoji="1" lang="en-US" altLang="zh-CN" sz="1800" dirty="0">
                <a:latin typeface="Times New Roman" panose="02020603050405020304" pitchFamily="18" charset="0"/>
                <a:ea typeface="+mn-ea"/>
                <a:cs typeface="Times New Roman" panose="02020603050405020304" pitchFamily="18" charset="0"/>
              </a:rPr>
              <a:t> ，</a:t>
            </a:r>
            <a:r>
              <a:rPr kumimoji="1" lang="en-US" altLang="zh-CN" sz="1800" dirty="0" err="1">
                <a:latin typeface="Times New Roman" panose="02020603050405020304" pitchFamily="18" charset="0"/>
                <a:ea typeface="+mn-ea"/>
                <a:cs typeface="Times New Roman" panose="02020603050405020304" pitchFamily="18" charset="0"/>
              </a:rPr>
              <a:t>表示从</a:t>
            </a:r>
            <a:r>
              <a:rPr kumimoji="1" lang="en-US" altLang="zh-CN" dirty="0" err="1">
                <a:latin typeface="Times New Roman" panose="02020603050405020304" pitchFamily="18" charset="0"/>
                <a:ea typeface="+mn-ea"/>
                <a:cs typeface="Times New Roman" panose="02020603050405020304" pitchFamily="18" charset="0"/>
              </a:rPr>
              <a:t>外汇</a:t>
            </a:r>
            <a:r>
              <a:rPr kumimoji="1" lang="en-US" altLang="zh-CN" sz="1800" dirty="0" err="1">
                <a:latin typeface="Times New Roman" panose="02020603050405020304" pitchFamily="18" charset="0"/>
                <a:ea typeface="+mn-ea"/>
                <a:cs typeface="Times New Roman" panose="02020603050405020304" pitchFamily="18" charset="0"/>
              </a:rPr>
              <a:t>市场收益率到</a:t>
            </a:r>
            <a:r>
              <a:rPr kumimoji="1" lang="en-US" altLang="zh-CN" dirty="0" err="1">
                <a:latin typeface="Times New Roman" panose="02020603050405020304" pitchFamily="18" charset="0"/>
                <a:ea typeface="+mn-ea"/>
                <a:cs typeface="Times New Roman" panose="02020603050405020304" pitchFamily="18" charset="0"/>
              </a:rPr>
              <a:t>股票</a:t>
            </a:r>
            <a:r>
              <a:rPr kumimoji="1" lang="en-US" altLang="zh-CN" sz="1800" dirty="0" err="1">
                <a:latin typeface="Times New Roman" panose="02020603050405020304" pitchFamily="18" charset="0"/>
                <a:ea typeface="+mn-ea"/>
                <a:cs typeface="Times New Roman" panose="02020603050405020304" pitchFamily="18" charset="0"/>
              </a:rPr>
              <a:t>市场收益率的波动</a:t>
            </a:r>
            <a:r>
              <a:rPr kumimoji="1" lang="en-US" altLang="zh-CN" dirty="0">
                <a:latin typeface="Times New Roman" panose="02020603050405020304" pitchFamily="18" charset="0"/>
                <a:ea typeface="+mn-ea"/>
                <a:cs typeface="Times New Roman" panose="02020603050405020304" pitchFamily="18" charset="0"/>
              </a:rPr>
              <a:t> ARCH</a:t>
            </a:r>
            <a:r>
              <a:rPr kumimoji="1" lang="zh-CN" altLang="en-US" dirty="0">
                <a:latin typeface="Times New Roman" panose="02020603050405020304" pitchFamily="18" charset="0"/>
                <a:ea typeface="+mn-ea"/>
                <a:cs typeface="Times New Roman" panose="02020603050405020304" pitchFamily="18" charset="0"/>
              </a:rPr>
              <a:t>、</a:t>
            </a:r>
            <a:r>
              <a:rPr kumimoji="1" lang="en-US" altLang="zh-CN" dirty="0">
                <a:latin typeface="Times New Roman" panose="02020603050405020304" pitchFamily="18" charset="0"/>
                <a:ea typeface="+mn-ea"/>
                <a:cs typeface="Times New Roman" panose="02020603050405020304" pitchFamily="18" charset="0"/>
              </a:rPr>
              <a:t>GARCH </a:t>
            </a:r>
            <a:r>
              <a:rPr kumimoji="1" lang="en-US" altLang="zh-CN" sz="1800" dirty="0" err="1">
                <a:latin typeface="Times New Roman" panose="02020603050405020304" pitchFamily="18" charset="0"/>
                <a:ea typeface="+mn-ea"/>
                <a:cs typeface="Times New Roman" panose="02020603050405020304" pitchFamily="18" charset="0"/>
              </a:rPr>
              <a:t>溢出效应显著</a:t>
            </a:r>
            <a:r>
              <a:rPr kumimoji="1" lang="en-US" altLang="zh-CN" sz="1800" dirty="0">
                <a:latin typeface="Times New Roman" panose="02020603050405020304" pitchFamily="18" charset="0"/>
                <a:ea typeface="+mn-ea"/>
                <a:cs typeface="Times New Roman" panose="02020603050405020304" pitchFamily="18" charset="0"/>
              </a:rPr>
              <a:t>；</a:t>
            </a:r>
          </a:p>
          <a:p>
            <a:pPr marL="342900" indent="-342900">
              <a:lnSpc>
                <a:spcPct val="140000"/>
              </a:lnSpc>
              <a:buFont typeface="Arial" panose="020B0604020202020204" pitchFamily="34" charset="0"/>
              <a:buChar char="•"/>
            </a:pPr>
            <a:r>
              <a:rPr kumimoji="1" lang="en-US" altLang="zh-CN" sz="1800" dirty="0">
                <a:latin typeface="Times New Roman" panose="02020603050405020304" pitchFamily="18" charset="0"/>
                <a:ea typeface="+mn-ea"/>
                <a:cs typeface="Times New Roman" panose="02020603050405020304" pitchFamily="18" charset="0"/>
              </a:rPr>
              <a:t>A(3,2)</a:t>
            </a:r>
            <a:r>
              <a:rPr kumimoji="1" lang="en-US" altLang="zh-CN" sz="1800" dirty="0" err="1">
                <a:latin typeface="Times New Roman" panose="02020603050405020304" pitchFamily="18" charset="0"/>
                <a:ea typeface="+mn-ea"/>
                <a:cs typeface="Times New Roman" panose="02020603050405020304" pitchFamily="18" charset="0"/>
              </a:rPr>
              <a:t>不显著，而B</a:t>
            </a:r>
            <a:r>
              <a:rPr kumimoji="1" lang="en-US" altLang="zh-CN" sz="1800" dirty="0">
                <a:latin typeface="Times New Roman" panose="02020603050405020304" pitchFamily="18" charset="0"/>
                <a:ea typeface="+mn-ea"/>
                <a:cs typeface="Times New Roman" panose="02020603050405020304" pitchFamily="18" charset="0"/>
              </a:rPr>
              <a:t>(3,2)在1%情况下是显著的，表明从</a:t>
            </a:r>
            <a:r>
              <a:rPr kumimoji="1" lang="en-US" altLang="zh-CN" dirty="0">
                <a:latin typeface="Times New Roman" panose="02020603050405020304" pitchFamily="18" charset="0"/>
                <a:ea typeface="+mn-ea"/>
                <a:cs typeface="Times New Roman" panose="02020603050405020304" pitchFamily="18" charset="0"/>
              </a:rPr>
              <a:t>外汇</a:t>
            </a:r>
            <a:r>
              <a:rPr kumimoji="1" lang="en-US" altLang="zh-CN" sz="1800" dirty="0">
                <a:latin typeface="Times New Roman" panose="02020603050405020304" pitchFamily="18" charset="0"/>
                <a:ea typeface="+mn-ea"/>
                <a:cs typeface="Times New Roman" panose="02020603050405020304" pitchFamily="18" charset="0"/>
              </a:rPr>
              <a:t>市场收益率到</a:t>
            </a:r>
            <a:r>
              <a:rPr kumimoji="1" lang="zh-CN" altLang="en-US" dirty="0">
                <a:latin typeface="Times New Roman" panose="02020603050405020304" pitchFamily="18" charset="0"/>
                <a:ea typeface="+mn-ea"/>
                <a:cs typeface="Times New Roman" panose="02020603050405020304" pitchFamily="18" charset="0"/>
              </a:rPr>
              <a:t>债券</a:t>
            </a:r>
            <a:r>
              <a:rPr kumimoji="1" lang="en-US" altLang="zh-CN" sz="1800" dirty="0" err="1">
                <a:latin typeface="Times New Roman" panose="02020603050405020304" pitchFamily="18" charset="0"/>
                <a:ea typeface="+mn-ea"/>
                <a:cs typeface="Times New Roman" panose="02020603050405020304" pitchFamily="18" charset="0"/>
              </a:rPr>
              <a:t>市场收益率的波动</a:t>
            </a:r>
            <a:r>
              <a:rPr kumimoji="1" lang="en-US" altLang="zh-CN" dirty="0">
                <a:latin typeface="Times New Roman" panose="02020603050405020304" pitchFamily="18" charset="0"/>
                <a:ea typeface="+mn-ea"/>
                <a:cs typeface="Times New Roman" panose="02020603050405020304" pitchFamily="18" charset="0"/>
              </a:rPr>
              <a:t> ARCH </a:t>
            </a:r>
            <a:r>
              <a:rPr kumimoji="1" lang="en-US" altLang="zh-CN" sz="1800" dirty="0" err="1">
                <a:latin typeface="Times New Roman" panose="02020603050405020304" pitchFamily="18" charset="0"/>
                <a:ea typeface="+mn-ea"/>
                <a:cs typeface="Times New Roman" panose="02020603050405020304" pitchFamily="18" charset="0"/>
              </a:rPr>
              <a:t>溢出效应不显著</a:t>
            </a:r>
            <a:r>
              <a:rPr kumimoji="1" lang="zh-CN" altLang="en-US" sz="1800" dirty="0">
                <a:latin typeface="Times New Roman" panose="02020603050405020304" pitchFamily="18" charset="0"/>
                <a:ea typeface="+mn-ea"/>
                <a:cs typeface="Times New Roman" panose="02020603050405020304" pitchFamily="18" charset="0"/>
              </a:rPr>
              <a:t>，</a:t>
            </a:r>
            <a:r>
              <a:rPr kumimoji="1" lang="en-US" altLang="zh-CN" dirty="0">
                <a:latin typeface="Times New Roman" panose="02020603050405020304" pitchFamily="18" charset="0"/>
                <a:ea typeface="+mn-ea"/>
                <a:cs typeface="Times New Roman" panose="02020603050405020304" pitchFamily="18" charset="0"/>
              </a:rPr>
              <a:t> </a:t>
            </a:r>
            <a:r>
              <a:rPr kumimoji="1" lang="en-US" altLang="zh-CN" dirty="0" err="1">
                <a:latin typeface="Times New Roman" panose="02020603050405020304" pitchFamily="18" charset="0"/>
                <a:ea typeface="+mn-ea"/>
                <a:cs typeface="Times New Roman" panose="02020603050405020304" pitchFamily="18" charset="0"/>
              </a:rPr>
              <a:t>GARCH</a:t>
            </a:r>
            <a:r>
              <a:rPr kumimoji="1" lang="en-US" altLang="zh-CN" sz="1800" dirty="0" err="1">
                <a:latin typeface="Times New Roman" panose="02020603050405020304" pitchFamily="18" charset="0"/>
                <a:ea typeface="+mn-ea"/>
                <a:cs typeface="Times New Roman" panose="02020603050405020304" pitchFamily="18" charset="0"/>
              </a:rPr>
              <a:t>溢出效应显著</a:t>
            </a:r>
            <a:r>
              <a:rPr kumimoji="1" lang="en-US" altLang="zh-CN" sz="1800" dirty="0">
                <a:latin typeface="Times New Roman" panose="02020603050405020304" pitchFamily="18" charset="0"/>
                <a:ea typeface="+mn-ea"/>
                <a:cs typeface="Times New Roman" panose="02020603050405020304" pitchFamily="18" charset="0"/>
              </a:rPr>
              <a:t> 。</a:t>
            </a:r>
          </a:p>
        </p:txBody>
      </p:sp>
      <p:pic>
        <p:nvPicPr>
          <p:cNvPr id="3" name="图片 2"/>
          <p:cNvPicPr>
            <a:picLocks noChangeAspect="1"/>
          </p:cNvPicPr>
          <p:nvPr/>
        </p:nvPicPr>
        <p:blipFill>
          <a:blip r:embed="rId2"/>
          <a:stretch>
            <a:fillRect/>
          </a:stretch>
        </p:blipFill>
        <p:spPr>
          <a:xfrm>
            <a:off x="7070675" y="692785"/>
            <a:ext cx="4927600" cy="6066790"/>
          </a:xfrm>
          <a:prstGeom prst="rect">
            <a:avLst/>
          </a:prstGeom>
        </p:spPr>
      </p:pic>
      <p:sp>
        <p:nvSpPr>
          <p:cNvPr id="6" name="Rectangle 2">
            <a:extLst>
              <a:ext uri="{FF2B5EF4-FFF2-40B4-BE49-F238E27FC236}">
                <a16:creationId xmlns:a16="http://schemas.microsoft.com/office/drawing/2014/main" id="{0BD8817B-2127-45E0-2FF0-4440B0A0D284}"/>
              </a:ext>
            </a:extLst>
          </p:cNvPr>
          <p:cNvSpPr txBox="1"/>
          <p:nvPr/>
        </p:nvSpPr>
        <p:spPr>
          <a:xfrm>
            <a:off x="116839" y="116205"/>
            <a:ext cx="8713083" cy="504825"/>
          </a:xfrm>
          <a:prstGeom prst="rect">
            <a:avLst/>
          </a:prstGeom>
        </p:spPr>
        <p:txBody>
          <a:bodyPr anchor="b">
            <a:noAutofit/>
          </a:bodyPr>
          <a:lstStyle>
            <a:lvl1pPr eaLnBrk="0" hangingPunct="0">
              <a:defRPr>
                <a:solidFill>
                  <a:schemeClr val="tx1"/>
                </a:solidFill>
                <a:latin typeface="Lucida Sans Unicode" panose="020B0602030504020204" pitchFamily="34" charset="0"/>
                <a:ea typeface="宋体" panose="02010600030101010101" pitchFamily="2" charset="-122"/>
              </a:defRPr>
            </a:lvl1pPr>
            <a:lvl2pPr marL="742950" indent="-285750" eaLnBrk="0" hangingPunct="0">
              <a:defRPr>
                <a:solidFill>
                  <a:schemeClr val="tx1"/>
                </a:solidFill>
                <a:latin typeface="Lucida Sans Unicode" panose="020B0602030504020204" pitchFamily="34" charset="0"/>
                <a:ea typeface="宋体" panose="02010600030101010101" pitchFamily="2" charset="-122"/>
              </a:defRPr>
            </a:lvl2pPr>
            <a:lvl3pPr marL="1143000" indent="-228600" eaLnBrk="0" hangingPunct="0">
              <a:defRPr>
                <a:solidFill>
                  <a:schemeClr val="tx1"/>
                </a:solidFill>
                <a:latin typeface="Lucida Sans Unicode" panose="020B0602030504020204" pitchFamily="34" charset="0"/>
                <a:ea typeface="宋体" panose="02010600030101010101" pitchFamily="2" charset="-122"/>
              </a:defRPr>
            </a:lvl3pPr>
            <a:lvl4pPr marL="1600200" indent="-228600" eaLnBrk="0" hangingPunct="0">
              <a:defRPr>
                <a:solidFill>
                  <a:schemeClr val="tx1"/>
                </a:solidFill>
                <a:latin typeface="Lucida Sans Unicode" panose="020B0602030504020204" pitchFamily="34" charset="0"/>
                <a:ea typeface="宋体" panose="02010600030101010101" pitchFamily="2" charset="-122"/>
              </a:defRPr>
            </a:lvl4pPr>
            <a:lvl5pPr marL="2057400" indent="-228600" eaLnBrk="0" hangingPunct="0">
              <a:defRPr>
                <a:solidFill>
                  <a:schemeClr val="tx1"/>
                </a:solidFill>
                <a:latin typeface="Lucida Sans Unicode" panose="020B0602030504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Lucida Sans Unicode" panose="020B0602030504020204" pitchFamily="34" charset="0"/>
                <a:ea typeface="宋体" panose="02010600030101010101" pitchFamily="2" charset="-122"/>
              </a:defRPr>
            </a:lvl9pPr>
          </a:lstStyle>
          <a:p>
            <a:r>
              <a:rPr kumimoji="1" lang="zh-CN" altLang="en-US" sz="2700" b="1" cap="small" dirty="0">
                <a:latin typeface="微软雅黑" panose="020B0503020204020204" pitchFamily="34" charset="-122"/>
                <a:ea typeface="微软雅黑" panose="020B0503020204020204" pitchFamily="34" charset="-122"/>
              </a:rPr>
              <a:t>第六节 其他</a:t>
            </a:r>
            <a:r>
              <a:rPr kumimoji="1" lang="en-US" altLang="zh-CN" sz="2700" b="1" cap="small" dirty="0">
                <a:latin typeface="微软雅黑" panose="020B0503020204020204" pitchFamily="34" charset="-122"/>
                <a:ea typeface="微软雅黑" panose="020B0503020204020204" pitchFamily="34" charset="-122"/>
              </a:rPr>
              <a:t>GARCH</a:t>
            </a:r>
            <a:r>
              <a:rPr kumimoji="1" lang="zh-CN" altLang="en-US" sz="2700" b="1" cap="small" dirty="0">
                <a:latin typeface="微软雅黑" panose="020B0503020204020204" pitchFamily="34" charset="-122"/>
                <a:ea typeface="微软雅黑" panose="020B0503020204020204" pitchFamily="34" charset="-122"/>
              </a:rPr>
              <a:t>族</a:t>
            </a:r>
            <a:r>
              <a:rPr kumimoji="1" lang="en-US" altLang="zh-CN" sz="2700" b="1" cap="small" dirty="0">
                <a:latin typeface="微软雅黑" panose="020B0503020204020204" pitchFamily="34" charset="-122"/>
                <a:ea typeface="微软雅黑" panose="020B0503020204020204" pitchFamily="34" charset="-122"/>
              </a:rPr>
              <a:t>——</a:t>
            </a:r>
            <a:r>
              <a:rPr kumimoji="1" lang="zh-CN" altLang="en-US" sz="2700" b="1" cap="small" dirty="0">
                <a:latin typeface="微软雅黑" panose="020B0503020204020204" pitchFamily="34" charset="-122"/>
                <a:ea typeface="微软雅黑" panose="020B0503020204020204" pitchFamily="34" charset="-122"/>
              </a:rPr>
              <a:t>BEKK-GARCH模型</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32979" y="908720"/>
            <a:ext cx="11462975" cy="5320604"/>
          </a:xfrm>
        </p:spPr>
        <p:txBody>
          <a:bodyPr>
            <a:normAutofit/>
          </a:bodyPr>
          <a:lstStyle/>
          <a:p>
            <a:pPr>
              <a:lnSpc>
                <a:spcPct val="125000"/>
              </a:lnSpc>
              <a:buFont typeface="Wingdings" pitchFamily="2" charset="2"/>
              <a:buChar char="u"/>
            </a:pPr>
            <a:r>
              <a:rPr lang="zh-CN" altLang="en-US" sz="2600" dirty="0"/>
              <a:t>从波动率定义入手，重点介绍了实际波动率、极差波动率、已实现波动率和隐含波动率等测算方法，讲解了系统性风险与风险分散化的基本原理。</a:t>
            </a:r>
            <a:endParaRPr lang="en-US" altLang="zh-CN" sz="2600" dirty="0"/>
          </a:p>
          <a:p>
            <a:pPr>
              <a:lnSpc>
                <a:spcPct val="125000"/>
              </a:lnSpc>
              <a:spcBef>
                <a:spcPts val="1800"/>
              </a:spcBef>
              <a:buFont typeface="Wingdings" pitchFamily="2" charset="2"/>
              <a:buChar char="u"/>
            </a:pPr>
            <a:r>
              <a:rPr lang="zh-CN" altLang="en-US" sz="2600" dirty="0"/>
              <a:t>通过本部分学习，您可以了解或掌握：</a:t>
            </a:r>
            <a:r>
              <a:rPr lang="en-US" sz="2600" dirty="0"/>
              <a:t>8</a:t>
            </a:r>
            <a:r>
              <a:rPr lang="zh-CN" altLang="en-US" sz="2600" dirty="0"/>
              <a:t>种测度时变波动率方法及其运用。</a:t>
            </a:r>
            <a:endParaRPr lang="en-US" altLang="zh-CN" sz="2600" dirty="0"/>
          </a:p>
          <a:p>
            <a:pPr marL="514350" indent="-514350">
              <a:lnSpc>
                <a:spcPct val="125000"/>
              </a:lnSpc>
              <a:buFont typeface="+mj-lt"/>
              <a:buAutoNum type="arabicPeriod"/>
            </a:pPr>
            <a:r>
              <a:rPr lang="zh-CN" altLang="en-US" sz="2600" dirty="0">
                <a:latin typeface="Times New Roman" pitchFamily="18" charset="0"/>
                <a:cs typeface="Times New Roman" pitchFamily="18" charset="0"/>
              </a:rPr>
              <a:t>指数加权移动平均（</a:t>
            </a:r>
            <a:r>
              <a:rPr lang="en-US" sz="2600" dirty="0">
                <a:latin typeface="Times New Roman" pitchFamily="18" charset="0"/>
                <a:cs typeface="Times New Roman" pitchFamily="18" charset="0"/>
              </a:rPr>
              <a:t>exponentially weighted moving average, EWMA</a:t>
            </a:r>
            <a:r>
              <a:rPr lang="zh-CN" altLang="en-US" sz="2600" dirty="0">
                <a:latin typeface="Times New Roman" pitchFamily="18" charset="0"/>
                <a:cs typeface="Times New Roman" pitchFamily="18" charset="0"/>
              </a:rPr>
              <a:t>）</a:t>
            </a:r>
            <a:endParaRPr lang="en-US" altLang="zh-CN" sz="2600" dirty="0">
              <a:latin typeface="Times New Roman" pitchFamily="18" charset="0"/>
              <a:cs typeface="Times New Roman" pitchFamily="18" charset="0"/>
            </a:endParaRPr>
          </a:p>
          <a:p>
            <a:pPr marL="514350" indent="-514350">
              <a:lnSpc>
                <a:spcPct val="125000"/>
              </a:lnSpc>
              <a:buFont typeface="+mj-lt"/>
              <a:buAutoNum type="arabicPeriod"/>
            </a:pPr>
            <a:r>
              <a:rPr lang="zh-CN" altLang="en-US" sz="2600" dirty="0">
                <a:latin typeface="Times New Roman" pitchFamily="18" charset="0"/>
                <a:cs typeface="Times New Roman" pitchFamily="18" charset="0"/>
              </a:rPr>
              <a:t>自回归条件异方差（</a:t>
            </a:r>
            <a:r>
              <a:rPr lang="en-US" sz="2600" dirty="0">
                <a:latin typeface="Times New Roman" pitchFamily="18" charset="0"/>
                <a:cs typeface="Times New Roman" pitchFamily="18" charset="0"/>
              </a:rPr>
              <a:t>auto-regressive conditional </a:t>
            </a:r>
            <a:r>
              <a:rPr lang="en-US" sz="2600" dirty="0" err="1">
                <a:latin typeface="Times New Roman" pitchFamily="18" charset="0"/>
                <a:cs typeface="Times New Roman" pitchFamily="18" charset="0"/>
              </a:rPr>
              <a:t>heteroscedasticity</a:t>
            </a:r>
            <a:r>
              <a:rPr lang="en-US" sz="2600" dirty="0">
                <a:latin typeface="Times New Roman" pitchFamily="18" charset="0"/>
                <a:cs typeface="Times New Roman" pitchFamily="18" charset="0"/>
              </a:rPr>
              <a:t>, ARCH</a:t>
            </a:r>
            <a:r>
              <a:rPr lang="zh-CN" altLang="en-US" sz="2600" dirty="0">
                <a:latin typeface="Times New Roman" pitchFamily="18" charset="0"/>
                <a:cs typeface="Times New Roman" pitchFamily="18" charset="0"/>
              </a:rPr>
              <a:t>）</a:t>
            </a:r>
            <a:endParaRPr lang="en-US" altLang="zh-CN" sz="2600" dirty="0">
              <a:latin typeface="Times New Roman" pitchFamily="18" charset="0"/>
              <a:cs typeface="Times New Roman" pitchFamily="18" charset="0"/>
            </a:endParaRPr>
          </a:p>
          <a:p>
            <a:pPr marL="514350" indent="-514350">
              <a:lnSpc>
                <a:spcPct val="125000"/>
              </a:lnSpc>
              <a:buFont typeface="+mj-lt"/>
              <a:buAutoNum type="arabicPeriod"/>
            </a:pPr>
            <a:r>
              <a:rPr lang="zh-CN" altLang="en-US" sz="2600" dirty="0">
                <a:latin typeface="Times New Roman" pitchFamily="18" charset="0"/>
                <a:cs typeface="Times New Roman" pitchFamily="18" charset="0"/>
              </a:rPr>
              <a:t>广义自回归异方差（</a:t>
            </a:r>
            <a:r>
              <a:rPr lang="en-US" sz="2600" dirty="0">
                <a:latin typeface="Times New Roman" pitchFamily="18" charset="0"/>
                <a:cs typeface="Times New Roman" pitchFamily="18" charset="0"/>
              </a:rPr>
              <a:t>generalized auto-regressive conditional </a:t>
            </a:r>
            <a:r>
              <a:rPr lang="en-US" sz="2600" dirty="0" err="1">
                <a:latin typeface="Times New Roman" pitchFamily="18" charset="0"/>
                <a:cs typeface="Times New Roman" pitchFamily="18" charset="0"/>
              </a:rPr>
              <a:t>heteroscedasticity</a:t>
            </a:r>
            <a:r>
              <a:rPr lang="en-US" sz="2600" dirty="0">
                <a:latin typeface="Times New Roman" pitchFamily="18" charset="0"/>
                <a:cs typeface="Times New Roman" pitchFamily="18" charset="0"/>
              </a:rPr>
              <a:t>, GARCH</a:t>
            </a:r>
            <a:r>
              <a:rPr lang="zh-CN" altLang="en-US" sz="2600" dirty="0">
                <a:latin typeface="Times New Roman" pitchFamily="18" charset="0"/>
                <a:cs typeface="Times New Roman" pitchFamily="18" charset="0"/>
              </a:rPr>
              <a:t>）</a:t>
            </a:r>
            <a:endParaRPr lang="en-US" altLang="zh-CN" sz="2600" dirty="0">
              <a:latin typeface="Times New Roman" pitchFamily="18" charset="0"/>
              <a:cs typeface="Times New Roman" pitchFamily="18" charset="0"/>
            </a:endParaRPr>
          </a:p>
          <a:p>
            <a:pPr marL="514350" indent="-514350">
              <a:lnSpc>
                <a:spcPct val="125000"/>
              </a:lnSpc>
              <a:buFont typeface="+mj-lt"/>
              <a:buAutoNum type="arabicPeriod"/>
            </a:pPr>
            <a:r>
              <a:rPr lang="zh-CN" altLang="en-US" sz="2600" dirty="0">
                <a:latin typeface="Times New Roman" pitchFamily="18" charset="0"/>
                <a:cs typeface="Times New Roman" pitchFamily="18" charset="0"/>
              </a:rPr>
              <a:t>非对称性</a:t>
            </a:r>
            <a:r>
              <a:rPr lang="en-US" altLang="zh-CN" sz="2600" dirty="0">
                <a:latin typeface="Times New Roman" pitchFamily="18" charset="0"/>
                <a:cs typeface="Times New Roman" pitchFamily="18" charset="0"/>
              </a:rPr>
              <a:t>GARCH</a:t>
            </a:r>
            <a:r>
              <a:rPr lang="zh-CN" altLang="en-US" sz="2600" dirty="0">
                <a:latin typeface="Times New Roman" pitchFamily="18" charset="0"/>
                <a:cs typeface="Times New Roman" pitchFamily="18" charset="0"/>
              </a:rPr>
              <a:t>族（包括</a:t>
            </a:r>
            <a:r>
              <a:rPr lang="en-US" altLang="zh-CN" sz="2600" dirty="0">
                <a:latin typeface="Times New Roman" pitchFamily="18" charset="0"/>
                <a:cs typeface="Times New Roman" pitchFamily="18" charset="0"/>
              </a:rPr>
              <a:t>EGARCH</a:t>
            </a:r>
            <a:r>
              <a:rPr lang="zh-CN" altLang="en-US" sz="2600" dirty="0">
                <a:latin typeface="Times New Roman" pitchFamily="18" charset="0"/>
                <a:cs typeface="Times New Roman" pitchFamily="18" charset="0"/>
              </a:rPr>
              <a:t>，</a:t>
            </a:r>
            <a:r>
              <a:rPr lang="en-US" altLang="zh-CN" sz="2600" dirty="0">
                <a:latin typeface="Times New Roman" pitchFamily="18" charset="0"/>
                <a:cs typeface="Times New Roman" pitchFamily="18" charset="0"/>
              </a:rPr>
              <a:t>TGARCH</a:t>
            </a:r>
            <a:r>
              <a:rPr lang="zh-CN" altLang="en-US" sz="2600" dirty="0">
                <a:latin typeface="Times New Roman" pitchFamily="18" charset="0"/>
                <a:cs typeface="Times New Roman" pitchFamily="18" charset="0"/>
              </a:rPr>
              <a:t>，</a:t>
            </a:r>
            <a:r>
              <a:rPr lang="en-US" altLang="zh-CN" sz="2600" dirty="0">
                <a:latin typeface="Times New Roman" pitchFamily="18" charset="0"/>
                <a:cs typeface="Times New Roman" pitchFamily="18" charset="0"/>
              </a:rPr>
              <a:t>APARCH</a:t>
            </a:r>
            <a:r>
              <a:rPr lang="zh-CN" altLang="en-US" sz="2600" dirty="0">
                <a:latin typeface="Times New Roman" pitchFamily="18" charset="0"/>
                <a:cs typeface="Times New Roman" pitchFamily="18" charset="0"/>
              </a:rPr>
              <a:t>）</a:t>
            </a:r>
            <a:endParaRPr lang="en-US" altLang="zh-CN" sz="2600" dirty="0">
              <a:latin typeface="Times New Roman" pitchFamily="18" charset="0"/>
              <a:cs typeface="Times New Roman" pitchFamily="18" charset="0"/>
            </a:endParaRPr>
          </a:p>
          <a:p>
            <a:pPr marL="514350" indent="-514350">
              <a:lnSpc>
                <a:spcPct val="125000"/>
              </a:lnSpc>
              <a:buFont typeface="+mj-lt"/>
              <a:buAutoNum type="arabicPeriod"/>
            </a:pPr>
            <a:r>
              <a:rPr lang="zh-CN" altLang="en-US" sz="2600" dirty="0">
                <a:latin typeface="Times New Roman" pitchFamily="18" charset="0"/>
                <a:cs typeface="Times New Roman" pitchFamily="18" charset="0"/>
              </a:rPr>
              <a:t>其他</a:t>
            </a:r>
            <a:r>
              <a:rPr lang="en-US" altLang="zh-CN" sz="2600" dirty="0">
                <a:latin typeface="Times New Roman" pitchFamily="18" charset="0"/>
                <a:cs typeface="Times New Roman" pitchFamily="18" charset="0"/>
              </a:rPr>
              <a:t>GARCH</a:t>
            </a:r>
            <a:r>
              <a:rPr lang="zh-CN" altLang="en-US" sz="2600" dirty="0">
                <a:latin typeface="Times New Roman" pitchFamily="18" charset="0"/>
                <a:cs typeface="Times New Roman" pitchFamily="18" charset="0"/>
              </a:rPr>
              <a:t>族（包括</a:t>
            </a:r>
            <a:r>
              <a:rPr lang="en-US" altLang="zh-CN" sz="2600" dirty="0">
                <a:latin typeface="Times New Roman" pitchFamily="18" charset="0"/>
                <a:cs typeface="Times New Roman" pitchFamily="18" charset="0"/>
              </a:rPr>
              <a:t>GARCH-Midas</a:t>
            </a:r>
            <a:r>
              <a:rPr lang="zh-CN" altLang="en-US" sz="2600" dirty="0">
                <a:latin typeface="Times New Roman" pitchFamily="18" charset="0"/>
                <a:cs typeface="Times New Roman" pitchFamily="18" charset="0"/>
              </a:rPr>
              <a:t>、</a:t>
            </a:r>
            <a:r>
              <a:rPr lang="en-US" altLang="zh-CN" sz="2600" dirty="0">
                <a:latin typeface="Times New Roman" pitchFamily="18" charset="0"/>
                <a:cs typeface="Times New Roman" pitchFamily="18" charset="0"/>
              </a:rPr>
              <a:t>BEKK-GARCH</a:t>
            </a:r>
            <a:r>
              <a:rPr lang="zh-CN" altLang="en-US" sz="2600" dirty="0">
                <a:latin typeface="Times New Roman" pitchFamily="18" charset="0"/>
                <a:cs typeface="Times New Roman" pitchFamily="18" charset="0"/>
              </a:rPr>
              <a:t> ）</a:t>
            </a:r>
          </a:p>
        </p:txBody>
      </p:sp>
      <p:sp>
        <p:nvSpPr>
          <p:cNvPr id="5" name="标题 1"/>
          <p:cNvSpPr txBox="1">
            <a:spLocks/>
          </p:cNvSpPr>
          <p:nvPr/>
        </p:nvSpPr>
        <p:spPr bwMode="auto">
          <a:xfrm>
            <a:off x="188963" y="116632"/>
            <a:ext cx="9952911"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rtl="0" eaLnBrk="0" fontAlgn="base" hangingPunct="0">
              <a:spcBef>
                <a:spcPct val="0"/>
              </a:spcBef>
              <a:spcAft>
                <a:spcPct val="0"/>
              </a:spcAft>
              <a:defRPr kumimoji="1" sz="4400" kern="1200">
                <a:solidFill>
                  <a:schemeClr val="tx1"/>
                </a:solidFill>
                <a:latin typeface="+mj-lt"/>
                <a:ea typeface="+mj-ea"/>
                <a:cs typeface="宋体" charset="0"/>
              </a:defRPr>
            </a:lvl1pPr>
            <a:lvl2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2pPr>
            <a:lvl3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3pPr>
            <a:lvl4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4pPr>
            <a:lvl5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a:lstStyle>
          <a:p>
            <a:pPr algn="l"/>
            <a:r>
              <a:rPr lang="zh-CN" altLang="en-US" sz="2600" b="1" cap="small" dirty="0">
                <a:latin typeface="微软雅黑" pitchFamily="34" charset="-122"/>
                <a:ea typeface="微软雅黑" pitchFamily="34" charset="-122"/>
                <a:cs typeface="+mn-cs"/>
              </a:rPr>
              <a:t>本章小结</a:t>
            </a:r>
            <a:endParaRPr lang="en-US" altLang="zh-CN" sz="2600" b="1" cap="small" dirty="0">
              <a:latin typeface="微软雅黑" pitchFamily="34" charset="-122"/>
              <a:ea typeface="微软雅黑" pitchFamily="34" charset="-122"/>
              <a:cs typeface="+mn-cs"/>
            </a:endParaRPr>
          </a:p>
        </p:txBody>
      </p:sp>
    </p:spTree>
    <p:extLst>
      <p:ext uri="{BB962C8B-B14F-4D97-AF65-F5344CB8AC3E}">
        <p14:creationId xmlns:p14="http://schemas.microsoft.com/office/powerpoint/2010/main" val="8750059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3A1A6B2F-90DE-45B9-8A4A-45D020B3E5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9356" y="739775"/>
            <a:ext cx="7794875" cy="573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标题 1"/>
          <p:cNvSpPr txBox="1">
            <a:spLocks/>
          </p:cNvSpPr>
          <p:nvPr/>
        </p:nvSpPr>
        <p:spPr bwMode="auto">
          <a:xfrm>
            <a:off x="188963" y="116632"/>
            <a:ext cx="9952911"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rtl="0" eaLnBrk="0" fontAlgn="base" hangingPunct="0">
              <a:spcBef>
                <a:spcPct val="0"/>
              </a:spcBef>
              <a:spcAft>
                <a:spcPct val="0"/>
              </a:spcAft>
              <a:defRPr kumimoji="1" sz="4400" kern="1200">
                <a:solidFill>
                  <a:schemeClr val="tx1"/>
                </a:solidFill>
                <a:latin typeface="+mj-lt"/>
                <a:ea typeface="+mj-ea"/>
                <a:cs typeface="宋体" charset="0"/>
              </a:defRPr>
            </a:lvl1pPr>
            <a:lvl2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2pPr>
            <a:lvl3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3pPr>
            <a:lvl4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4pPr>
            <a:lvl5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a:lstStyle>
          <a:p>
            <a:pPr algn="l"/>
            <a:r>
              <a:rPr lang="zh-CN" altLang="en-US" sz="2600" b="1" cap="small" dirty="0">
                <a:latin typeface="微软雅黑" pitchFamily="34" charset="-122"/>
                <a:ea typeface="微软雅黑" pitchFamily="34" charset="-122"/>
                <a:cs typeface="+mn-cs"/>
              </a:rPr>
              <a:t>总结</a:t>
            </a:r>
            <a:endParaRPr lang="en-US" altLang="zh-CN" sz="2600" b="1" cap="small" dirty="0">
              <a:latin typeface="微软雅黑" pitchFamily="34" charset="-122"/>
              <a:ea typeface="微软雅黑" pitchFamily="34" charset="-122"/>
              <a:cs typeface="+mn-cs"/>
            </a:endParaRPr>
          </a:p>
        </p:txBody>
      </p:sp>
    </p:spTree>
    <p:extLst>
      <p:ext uri="{BB962C8B-B14F-4D97-AF65-F5344CB8AC3E}">
        <p14:creationId xmlns:p14="http://schemas.microsoft.com/office/powerpoint/2010/main" val="27730376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WordArt 2"/>
          <p:cNvSpPr>
            <a:spLocks noChangeArrowheads="1" noChangeShapeType="1" noTextEdit="1"/>
          </p:cNvSpPr>
          <p:nvPr/>
        </p:nvSpPr>
        <p:spPr bwMode="auto">
          <a:xfrm>
            <a:off x="3069283" y="1412776"/>
            <a:ext cx="5520227" cy="1157287"/>
          </a:xfrm>
          <a:prstGeom prst="rect">
            <a:avLst/>
          </a:prstGeom>
        </p:spPr>
        <p:txBody>
          <a:bodyPr wrap="none" fromWordArt="1">
            <a:prstTxWarp prst="textCascadeUp">
              <a:avLst>
                <a:gd name="adj" fmla="val 80597"/>
              </a:avLst>
            </a:prstTxWarp>
            <a:scene3d>
              <a:camera prst="legacyPerspectiveFront">
                <a:rot lat="20519958" lon="1080000" rev="0"/>
              </a:camera>
              <a:lightRig rig="legacyHarsh2" dir="b"/>
            </a:scene3d>
            <a:sp3d extrusionH="430200" prstMaterial="legacyMatte">
              <a:extrusionClr>
                <a:srgbClr val="FF6600"/>
              </a:extrusionClr>
            </a:sp3d>
          </a:bodyPr>
          <a:lstStyle/>
          <a:p>
            <a:r>
              <a:rPr lang="zh-CN" altLang="en-US" sz="3600" kern="10" dirty="0">
                <a:ln w="9525">
                  <a:round/>
                  <a:headEnd/>
                  <a:tailEnd/>
                </a:ln>
                <a:gradFill rotWithShape="1">
                  <a:gsLst>
                    <a:gs pos="0">
                      <a:srgbClr val="FFE701"/>
                    </a:gs>
                    <a:gs pos="100000">
                      <a:srgbClr val="FE3E02"/>
                    </a:gs>
                  </a:gsLst>
                  <a:lin ang="5400000" scaled="1"/>
                </a:gradFill>
                <a:latin typeface="隶书"/>
                <a:ea typeface="隶书"/>
              </a:rPr>
              <a:t>谢谢！</a:t>
            </a:r>
          </a:p>
        </p:txBody>
      </p:sp>
      <p:graphicFrame>
        <p:nvGraphicFramePr>
          <p:cNvPr id="58372" name="Object 3"/>
          <p:cNvGraphicFramePr>
            <a:graphicFrameLocks noChangeAspect="1"/>
          </p:cNvGraphicFramePr>
          <p:nvPr>
            <p:extLst>
              <p:ext uri="{D42A27DB-BD31-4B8C-83A1-F6EECF244321}">
                <p14:modId xmlns:p14="http://schemas.microsoft.com/office/powerpoint/2010/main" val="4075332639"/>
              </p:ext>
            </p:extLst>
          </p:nvPr>
        </p:nvGraphicFramePr>
        <p:xfrm>
          <a:off x="2781251" y="3140968"/>
          <a:ext cx="6601421" cy="2046287"/>
        </p:xfrm>
        <a:graphic>
          <a:graphicData uri="http://schemas.openxmlformats.org/presentationml/2006/ole">
            <mc:AlternateContent xmlns:mc="http://schemas.openxmlformats.org/markup-compatibility/2006">
              <mc:Choice xmlns:v="urn:schemas-microsoft-com:vml" Requires="v">
                <p:oleObj name="剪辑" r:id="rId2" imgW="4960938" imgH="2811463" progId="">
                  <p:embed/>
                </p:oleObj>
              </mc:Choice>
              <mc:Fallback>
                <p:oleObj name="剪辑" r:id="rId2" imgW="4960938" imgH="2811463" progId="">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1251" y="3140968"/>
                        <a:ext cx="6601421" cy="204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964771942"/>
      </p:ext>
    </p:extLst>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SLIDEELEMTYPE" val="27"/>
</p:tagLst>
</file>

<file path=ppt/tags/tag2.xml><?xml version="1.0" encoding="utf-8"?>
<p:tagLst xmlns:a="http://schemas.openxmlformats.org/drawingml/2006/main" xmlns:r="http://schemas.openxmlformats.org/officeDocument/2006/relationships" xmlns:p="http://schemas.openxmlformats.org/presentationml/2006/main">
  <p:tag name="SLIDEELEMTYPE" val="28"/>
</p:tagLst>
</file>

<file path=ppt/tags/tag3.xml><?xml version="1.0" encoding="utf-8"?>
<p:tagLst xmlns:a="http://schemas.openxmlformats.org/drawingml/2006/main" xmlns:r="http://schemas.openxmlformats.org/officeDocument/2006/relationships" xmlns:p="http://schemas.openxmlformats.org/presentationml/2006/main">
  <p:tag name="MH" val="20171108170119"/>
  <p:tag name="MH_LIBRARY" val="CONTENTS"/>
  <p:tag name="MH_TYPE" val="OTHERS"/>
  <p:tag name="ID" val="626766"/>
</p:tagLst>
</file>

<file path=ppt/tags/tag4.xml><?xml version="1.0" encoding="utf-8"?>
<p:tagLst xmlns:a="http://schemas.openxmlformats.org/drawingml/2006/main" xmlns:r="http://schemas.openxmlformats.org/officeDocument/2006/relationships" xmlns:p="http://schemas.openxmlformats.org/presentationml/2006/main">
  <p:tag name="MH" val="20171108170119"/>
  <p:tag name="MH_LIBRARY" val="CONTENTS"/>
  <p:tag name="MH_TYPE" val="OTHERS"/>
  <p:tag name="ID" val="626766"/>
</p:tagLst>
</file>

<file path=ppt/tags/tag5.xml><?xml version="1.0" encoding="utf-8"?>
<p:tagLst xmlns:a="http://schemas.openxmlformats.org/drawingml/2006/main" xmlns:r="http://schemas.openxmlformats.org/officeDocument/2006/relationships" xmlns:p="http://schemas.openxmlformats.org/presentationml/2006/main">
  <p:tag name="MH" val="20171108170119"/>
  <p:tag name="MH_LIBRARY" val="CONTENTS"/>
  <p:tag name="MH_TYPE" val="OTHERS"/>
  <p:tag name="ID" val="626766"/>
</p:tagLst>
</file>

<file path=ppt/tags/tag6.xml><?xml version="1.0" encoding="utf-8"?>
<p:tagLst xmlns:a="http://schemas.openxmlformats.org/drawingml/2006/main" xmlns:r="http://schemas.openxmlformats.org/officeDocument/2006/relationships" xmlns:p="http://schemas.openxmlformats.org/presentationml/2006/main">
  <p:tag name="KSO_WM_SLIDE_MODEL_TYPE" val="dynamicNum"/>
</p:tagLst>
</file>

<file path=ppt/tags/tag7.xml><?xml version="1.0" encoding="utf-8"?>
<p:tagLst xmlns:a="http://schemas.openxmlformats.org/drawingml/2006/main" xmlns:r="http://schemas.openxmlformats.org/officeDocument/2006/relationships" xmlns:p="http://schemas.openxmlformats.org/presentationml/2006/main">
  <p:tag name="KSO_WM_SLIDE_MODEL_TYPE" val="dynamicNum"/>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30757</TotalTime>
  <Words>5838</Words>
  <Application>Microsoft Office PowerPoint</Application>
  <PresentationFormat>自定义</PresentationFormat>
  <Paragraphs>636</Paragraphs>
  <Slides>77</Slides>
  <Notes>25</Notes>
  <HiddenSlides>0</HiddenSlides>
  <MMClips>0</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3</vt:i4>
      </vt:variant>
      <vt:variant>
        <vt:lpstr>幻灯片标题</vt:lpstr>
      </vt:variant>
      <vt:variant>
        <vt:i4>77</vt:i4>
      </vt:variant>
    </vt:vector>
  </HeadingPairs>
  <TitlesOfParts>
    <vt:vector size="96" baseType="lpstr">
      <vt:lpstr>等线</vt:lpstr>
      <vt:lpstr>黑体</vt:lpstr>
      <vt:lpstr>STXihei</vt:lpstr>
      <vt:lpstr>华文中宋</vt:lpstr>
      <vt:lpstr>隶书</vt:lpstr>
      <vt:lpstr>宋体</vt:lpstr>
      <vt:lpstr>微软雅黑</vt:lpstr>
      <vt:lpstr>Arial</vt:lpstr>
      <vt:lpstr>Calibri</vt:lpstr>
      <vt:lpstr>Cambria Math</vt:lpstr>
      <vt:lpstr>Century Schoolbook</vt:lpstr>
      <vt:lpstr>Lucida Sans Unicode</vt:lpstr>
      <vt:lpstr>Times New Roman</vt:lpstr>
      <vt:lpstr>Wingdings</vt:lpstr>
      <vt:lpstr>Wingdings 3</vt:lpstr>
      <vt:lpstr>Office 主题​​</vt:lpstr>
      <vt:lpstr>MathType 6.0 Equation</vt:lpstr>
      <vt:lpstr>Equation</vt:lpstr>
      <vt:lpstr>剪辑</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第四节   EWMA模型建模</vt:lpstr>
      <vt:lpstr>第四节   EWMA模型建模</vt:lpstr>
      <vt:lpstr>PowerPoint 演示文稿</vt:lpstr>
      <vt:lpstr>第五节   GARCH模型建模</vt:lpstr>
      <vt:lpstr>第五节   GARCH模型建模</vt:lpstr>
      <vt:lpstr>第五节   GARCH模型建模</vt:lpstr>
      <vt:lpstr>第五节   GARCH模型建模</vt:lpstr>
      <vt:lpstr>PowerPoint 演示文稿</vt:lpstr>
      <vt:lpstr>PowerPoint 演示文稿</vt:lpstr>
      <vt:lpstr>PowerPoint 演示文稿</vt:lpstr>
      <vt:lpstr>第六节   其他GARCH族——IGARCH</vt:lpstr>
      <vt:lpstr>第六节   其他GARCH族——TGARCH</vt:lpstr>
      <vt:lpstr>第六节   其他GARCH族——EGARCH</vt:lpstr>
      <vt:lpstr>第六节   其他GARCH族——EGARCH</vt:lpstr>
      <vt:lpstr>第六节   其他GARCH族——APARCH</vt:lpstr>
      <vt:lpstr>PowerPoint 演示文稿</vt:lpstr>
      <vt:lpstr>PowerPoint 演示文稿</vt:lpstr>
      <vt:lpstr>第六节 其他GARCH族——GARCH-MIDAS模型</vt:lpstr>
      <vt:lpstr>PowerPoint 演示文稿</vt:lpstr>
      <vt:lpstr>第六节 其他GARCH族——GARCH-MIDAS模型</vt:lpstr>
      <vt:lpstr>第六节 其他GARCH族—— GARCH-MIDAS模型</vt:lpstr>
      <vt:lpstr>第六节 其他GARCH族—— GARCH-MIDAS模型</vt:lpstr>
      <vt:lpstr>第六节 其他GARCH族—— GARCH-MIDAS模型</vt:lpstr>
      <vt:lpstr>第六节 其他GARCH族—— GARCH-MIDAS模型</vt:lpstr>
      <vt:lpstr>第六节 其他GARCH族—— GARCH-MIDAS模型</vt:lpstr>
      <vt:lpstr>第六节 其他GARCH族—— GARCH-MIDAS模型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apple</cp:lastModifiedBy>
  <cp:revision>1591</cp:revision>
  <dcterms:created xsi:type="dcterms:W3CDTF">2014-05-22T15:27:15Z</dcterms:created>
  <dcterms:modified xsi:type="dcterms:W3CDTF">2026-09-24T05:21:59Z</dcterms:modified>
</cp:coreProperties>
</file>